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Helvetica Neue" panose="020B0604020202020204" charset="0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7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300" b="1" dirty="0">
              <a:solidFill>
                <a:schemeClr val="dk1"/>
              </a:solidFill>
            </a:endParaRPr>
          </a:p>
        </p:txBody>
      </p:sp>
      <p:sp>
        <p:nvSpPr>
          <p:cNvPr id="98" name="Google Shape;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9" name="Google Shape;10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0" name="Google Shape;12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7" name="Google Shape;12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138" name="Google Shape;13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32ee62aa053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8" name="Google Shape;148;g32ee62aa053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71117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/>
        </p:nvSpPr>
        <p:spPr>
          <a:xfrm>
            <a:off x="3497976" y="364254"/>
            <a:ext cx="10846500" cy="4718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3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Contemporary Themes in the Hotel and Hospitality Sector </a:t>
            </a:r>
            <a:endParaRPr sz="73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5" name="Google Shape;85;p13"/>
          <p:cNvSpPr txBox="1"/>
          <p:nvPr/>
        </p:nvSpPr>
        <p:spPr>
          <a:xfrm>
            <a:off x="4777800" y="5233775"/>
            <a:ext cx="8732400" cy="15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5306" b="1" i="1" dirty="0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Company: Hotel Premier Inn</a:t>
            </a:r>
            <a:endParaRPr sz="5306" b="1" i="1" dirty="0">
              <a:solidFill>
                <a:srgbClr val="F9F6ED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40022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2706" dirty="0">
              <a:solidFill>
                <a:srgbClr val="F9F6E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86" name="Google Shape;8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7475" y="6743376"/>
            <a:ext cx="4777750" cy="317937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661807" y="6743375"/>
            <a:ext cx="4366775" cy="29059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FD86F90-9400-433B-A798-7FE16A13E12A}"/>
              </a:ext>
            </a:extLst>
          </p:cNvPr>
          <p:cNvSpPr txBox="1"/>
          <p:nvPr/>
        </p:nvSpPr>
        <p:spPr>
          <a:xfrm>
            <a:off x="5268036" y="7451677"/>
            <a:ext cx="8242126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1800" dirty="0"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</a:t>
            </a:r>
            <a:r>
              <a:rPr lang="en-GB" sz="1800" dirty="0">
                <a:ln>
                  <a:noFill/>
                </a:ln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Ion Lucian Grigore Maracine  </a:t>
            </a:r>
            <a:endParaRPr lang="en-GB" sz="1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</a:pPr>
            <a:r>
              <a:rPr lang="en-GB" sz="1800" dirty="0">
                <a:ln>
                  <a:noFill/>
                </a:ln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Number: 2131338</a:t>
            </a: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n>
                  <a:noFill/>
                </a:ln>
                <a:solidFill>
                  <a:schemeClr val="bg1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 : Natalie Brailsford</a:t>
            </a:r>
            <a:endParaRPr lang="en-GB" sz="1800" dirty="0">
              <a:solidFill>
                <a:schemeClr val="bg1"/>
              </a:solidFill>
              <a:effectLst>
                <a:outerShdw blurRad="38100" dist="25400" dir="5400000" algn="ctr">
                  <a:srgbClr val="6E747A">
                    <a:alpha val="43000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Name: Contemporary Themes in the Hotel and Hospitality Sector</a:t>
            </a:r>
          </a:p>
          <a:p>
            <a:r>
              <a:rPr lang="en-GB" sz="1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BMIH6001</a:t>
            </a:r>
          </a:p>
          <a:p>
            <a:r>
              <a:rPr lang="en-GB" sz="1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Course: </a:t>
            </a:r>
            <a:r>
              <a:rPr lang="en-US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 International Hotel Management</a:t>
            </a: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3621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/>
          <p:nvPr/>
        </p:nvSpPr>
        <p:spPr>
          <a:xfrm>
            <a:off x="1039791" y="686550"/>
            <a:ext cx="13626600" cy="113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400" b="1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Table of Contents </a:t>
            </a:r>
            <a:endParaRPr sz="2800" b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3" name="Google Shape;93;p14"/>
          <p:cNvSpPr txBox="1"/>
          <p:nvPr/>
        </p:nvSpPr>
        <p:spPr>
          <a:xfrm>
            <a:off x="913427" y="2713450"/>
            <a:ext cx="8230573" cy="49859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1.Cover Page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2.Table of Contents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3.Introduction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4.Literature Review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5.Method and Theme Impact Analysis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6.Conclusion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7.Recommendations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8.References</a:t>
            </a:r>
          </a:p>
          <a:p>
            <a:pPr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99"/>
            </a:pPr>
            <a:r>
              <a:rPr lang="en-GB" sz="2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9.Thank you</a:t>
            </a:r>
          </a:p>
        </p:txBody>
      </p:sp>
      <p:pic>
        <p:nvPicPr>
          <p:cNvPr id="94" name="Google Shape;94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244866" y="151941"/>
            <a:ext cx="6843050" cy="3916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176198" y="5182150"/>
            <a:ext cx="4570250" cy="4570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6ED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5"/>
          <p:cNvGrpSpPr/>
          <p:nvPr/>
        </p:nvGrpSpPr>
        <p:grpSpPr>
          <a:xfrm>
            <a:off x="13891980" y="9"/>
            <a:ext cx="4396017" cy="2319841"/>
            <a:chOff x="0" y="-38100"/>
            <a:chExt cx="953190" cy="503012"/>
          </a:xfrm>
        </p:grpSpPr>
        <p:sp>
          <p:nvSpPr>
            <p:cNvPr id="101" name="Google Shape;101;p15"/>
            <p:cNvSpPr/>
            <p:nvPr/>
          </p:nvSpPr>
          <p:spPr>
            <a:xfrm>
              <a:off x="0" y="0"/>
              <a:ext cx="953189" cy="464912"/>
            </a:xfrm>
            <a:custGeom>
              <a:avLst/>
              <a:gdLst/>
              <a:ahLst/>
              <a:cxnLst/>
              <a:rect l="l" t="t" r="r" b="b"/>
              <a:pathLst>
                <a:path w="953189" h="464912" extrusionOk="0">
                  <a:moveTo>
                    <a:pt x="0" y="0"/>
                  </a:moveTo>
                  <a:lnTo>
                    <a:pt x="953189" y="0"/>
                  </a:lnTo>
                  <a:lnTo>
                    <a:pt x="953189" y="464912"/>
                  </a:lnTo>
                  <a:lnTo>
                    <a:pt x="0" y="464912"/>
                  </a:lnTo>
                  <a:close/>
                </a:path>
              </a:pathLst>
            </a:custGeom>
            <a:solidFill>
              <a:srgbClr val="88704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Google Shape;102;p15"/>
            <p:cNvSpPr txBox="1"/>
            <p:nvPr/>
          </p:nvSpPr>
          <p:spPr>
            <a:xfrm>
              <a:off x="0" y="-38100"/>
              <a:ext cx="953190" cy="50301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3" name="Google Shape;103;p15"/>
          <p:cNvSpPr txBox="1"/>
          <p:nvPr/>
        </p:nvSpPr>
        <p:spPr>
          <a:xfrm>
            <a:off x="8519800" y="784650"/>
            <a:ext cx="6058200" cy="113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400" b="1" i="1">
                <a:solidFill>
                  <a:srgbClr val="4F313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Introduction</a:t>
            </a:r>
            <a:endParaRPr sz="28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4" name="Google Shape;104;p15"/>
          <p:cNvSpPr txBox="1"/>
          <p:nvPr/>
        </p:nvSpPr>
        <p:spPr>
          <a:xfrm>
            <a:off x="7754025" y="2542900"/>
            <a:ext cx="9951000" cy="711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41275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900"/>
              <a:buFont typeface="Times New Roman"/>
              <a:buChar char="●"/>
            </a:pPr>
            <a:r>
              <a:rPr lang="en-US" sz="2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chosen contemporary theme for this study is the integration of Artificial intelligence within the hospitality sector with a focus on the company Premier Inn.  </a:t>
            </a:r>
            <a:endParaRPr sz="29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127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900"/>
              <a:buFont typeface="Times New Roman"/>
              <a:buChar char="●"/>
            </a:pPr>
            <a:r>
              <a:rPr lang="en-US" sz="2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 technology such as predictive analytics, chatbots and smart room controls have revolutionised the overall experiences of the guests.</a:t>
            </a:r>
            <a:endParaRPr sz="29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127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900"/>
              <a:buFont typeface="Times New Roman"/>
              <a:buChar char="●"/>
            </a:pPr>
            <a:r>
              <a:rPr lang="en-US" sz="2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post-pandemic era has enhanced the adoption of AI specifically contact-less check-in systems have helped reshape how hotels have been interacting with guests (</a:t>
            </a:r>
            <a:r>
              <a:rPr lang="en-US" sz="290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Limna, 2023)</a:t>
            </a:r>
            <a:r>
              <a:rPr lang="en-US" sz="2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  <a:endParaRPr sz="29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127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900"/>
              <a:buFont typeface="Times New Roman"/>
              <a:buChar char="●"/>
            </a:pPr>
            <a:r>
              <a:rPr lang="en-US" sz="2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hospitality industry is known for its competitiveness and requires continuous innovation to be able to meet the expectations and preferences of the guests.</a:t>
            </a:r>
            <a:endParaRPr sz="29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127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900"/>
              <a:buFont typeface="Times New Roman"/>
              <a:buChar char="●"/>
            </a:pPr>
            <a:r>
              <a:rPr lang="en-US" sz="29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this scenario, AI has become one of the important aspects in terms of achieving these different goals. </a:t>
            </a:r>
            <a:endParaRPr sz="2499">
              <a:solidFill>
                <a:srgbClr val="271117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05" name="Google Shape;10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617282"/>
            <a:ext cx="7178900" cy="4109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52400" y="4878814"/>
            <a:ext cx="7178900" cy="477723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704F"/>
        </a:solidFill>
        <a:effectLst/>
      </p:bgPr>
    </p:bg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6"/>
          <p:cNvSpPr txBox="1"/>
          <p:nvPr/>
        </p:nvSpPr>
        <p:spPr>
          <a:xfrm>
            <a:off x="575665" y="762525"/>
            <a:ext cx="10091700" cy="104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800" b="1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Literature Review </a:t>
            </a:r>
            <a:endParaRPr sz="2200" b="1" i="1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2" name="Google Shape;112;p16"/>
          <p:cNvSpPr txBox="1"/>
          <p:nvPr/>
        </p:nvSpPr>
        <p:spPr>
          <a:xfrm>
            <a:off x="801275" y="2128350"/>
            <a:ext cx="9679200" cy="751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43815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Times New Roman"/>
              <a:buChar char="●"/>
            </a:pP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According to Gajić </a:t>
            </a:r>
            <a:r>
              <a:rPr lang="en-US" sz="33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(2024), the integration of Artificial Intelligence within the hospitality and hotel industry has become one of the important aspects in the present research.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81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Times New Roman"/>
              <a:buChar char="●"/>
            </a:pP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 per the thoughts of Jabeen </a:t>
            </a:r>
            <a:r>
              <a:rPr lang="en-US" sz="33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</a:t>
            </a: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(2022), AI is also known for playing an important role In terms of improving operations within the hotels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81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Times New Roman"/>
              <a:buChar char="●"/>
            </a:pP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According to Kumar </a:t>
            </a:r>
            <a:r>
              <a:rPr lang="en-US" sz="33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 al.,</a:t>
            </a: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(2021), the ability of AI in terms of analysing large datasets and generate information with the help of predictive analytics.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81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300"/>
              <a:buFont typeface="Times New Roman"/>
              <a:buChar char="●"/>
            </a:pPr>
            <a:r>
              <a:rPr lang="en-US" sz="33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 per the thoughts of Buhalis and Moldavska (2022), the role of AI in guest experience enhancement is also considered to be an important aspect </a:t>
            </a:r>
            <a:endParaRPr sz="33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113" name="Google Shape;113;p16"/>
          <p:cNvGrpSpPr/>
          <p:nvPr/>
        </p:nvGrpSpPr>
        <p:grpSpPr>
          <a:xfrm>
            <a:off x="17127251" y="293922"/>
            <a:ext cx="1160749" cy="734778"/>
            <a:chOff x="0" y="-38100"/>
            <a:chExt cx="251685" cy="159321"/>
          </a:xfrm>
        </p:grpSpPr>
        <p:sp>
          <p:nvSpPr>
            <p:cNvPr id="114" name="Google Shape;114;p16"/>
            <p:cNvSpPr/>
            <p:nvPr/>
          </p:nvSpPr>
          <p:spPr>
            <a:xfrm>
              <a:off x="0" y="0"/>
              <a:ext cx="251685" cy="121221"/>
            </a:xfrm>
            <a:custGeom>
              <a:avLst/>
              <a:gdLst/>
              <a:ahLst/>
              <a:cxnLst/>
              <a:rect l="l" t="t" r="r" b="b"/>
              <a:pathLst>
                <a:path w="251685" h="121221" extrusionOk="0">
                  <a:moveTo>
                    <a:pt x="0" y="0"/>
                  </a:moveTo>
                  <a:lnTo>
                    <a:pt x="251685" y="0"/>
                  </a:lnTo>
                  <a:lnTo>
                    <a:pt x="251685" y="121221"/>
                  </a:lnTo>
                  <a:lnTo>
                    <a:pt x="0" y="121221"/>
                  </a:lnTo>
                  <a:close/>
                </a:path>
              </a:pathLst>
            </a:custGeom>
            <a:solidFill>
              <a:srgbClr val="F9F6ED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Google Shape;115;p16"/>
            <p:cNvSpPr txBox="1"/>
            <p:nvPr/>
          </p:nvSpPr>
          <p:spPr>
            <a:xfrm>
              <a:off x="0" y="-38100"/>
              <a:ext cx="251685" cy="15932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116" name="Google Shape;116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920892" y="1496482"/>
            <a:ext cx="7226825" cy="4809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1130800" y="6507791"/>
            <a:ext cx="6807000" cy="3579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71117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7"/>
          <p:cNvSpPr txBox="1"/>
          <p:nvPr/>
        </p:nvSpPr>
        <p:spPr>
          <a:xfrm>
            <a:off x="622209" y="622075"/>
            <a:ext cx="169851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200" b="1" i="1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Method and Theme Impact Analysis </a:t>
            </a:r>
            <a:endParaRPr sz="16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23" name="Google Shape;12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4725" y="1728775"/>
            <a:ext cx="8781350" cy="7950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13050" y="1857775"/>
            <a:ext cx="7900675" cy="7950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3621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Google Shape;129;p18"/>
          <p:cNvGrpSpPr/>
          <p:nvPr/>
        </p:nvGrpSpPr>
        <p:grpSpPr>
          <a:xfrm>
            <a:off x="0" y="-175714"/>
            <a:ext cx="596204" cy="10462714"/>
            <a:chOff x="0" y="-38100"/>
            <a:chExt cx="129275" cy="2268628"/>
          </a:xfrm>
        </p:grpSpPr>
        <p:sp>
          <p:nvSpPr>
            <p:cNvPr id="130" name="Google Shape;130;p18"/>
            <p:cNvSpPr/>
            <p:nvPr/>
          </p:nvSpPr>
          <p:spPr>
            <a:xfrm>
              <a:off x="0" y="0"/>
              <a:ext cx="129275" cy="2230528"/>
            </a:xfrm>
            <a:custGeom>
              <a:avLst/>
              <a:gdLst/>
              <a:ahLst/>
              <a:cxnLst/>
              <a:rect l="l" t="t" r="r" b="b"/>
              <a:pathLst>
                <a:path w="129275" h="2230528" extrusionOk="0">
                  <a:moveTo>
                    <a:pt x="0" y="0"/>
                  </a:moveTo>
                  <a:lnTo>
                    <a:pt x="129275" y="0"/>
                  </a:lnTo>
                  <a:lnTo>
                    <a:pt x="129275" y="2230528"/>
                  </a:lnTo>
                  <a:lnTo>
                    <a:pt x="0" y="2230528"/>
                  </a:lnTo>
                  <a:close/>
                </a:path>
              </a:pathLst>
            </a:custGeom>
            <a:solidFill>
              <a:srgbClr val="F9F6ED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Google Shape;131;p18"/>
            <p:cNvSpPr txBox="1"/>
            <p:nvPr/>
          </p:nvSpPr>
          <p:spPr>
            <a:xfrm>
              <a:off x="0" y="-38100"/>
              <a:ext cx="129275" cy="22686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2" name="Google Shape;132;p18"/>
          <p:cNvSpPr txBox="1"/>
          <p:nvPr/>
        </p:nvSpPr>
        <p:spPr>
          <a:xfrm>
            <a:off x="5841633" y="665071"/>
            <a:ext cx="7119900" cy="118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700" b="1" i="1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31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3" name="Google Shape;133;p18"/>
          <p:cNvSpPr txBox="1"/>
          <p:nvPr/>
        </p:nvSpPr>
        <p:spPr>
          <a:xfrm>
            <a:off x="870675" y="2445400"/>
            <a:ext cx="11028600" cy="728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43180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Char char="●"/>
            </a:pPr>
            <a:r>
              <a:rPr lang="en-US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Integration of artificial intelligence within the Hospitality Industries specifically within Premier Inn has helped in demonstrating significant advantages.</a:t>
            </a:r>
            <a:endParaRPr sz="3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18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Char char="●"/>
            </a:pPr>
            <a:r>
              <a:rPr lang="en-US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AI-driven tools such as predictive analytics, chatbots, dynamic pricing models and smart room controls have helped in changing the sector.</a:t>
            </a:r>
            <a:endParaRPr sz="3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18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Char char="●"/>
            </a:pPr>
            <a:r>
              <a:rPr lang="en-US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Despite these different limitations, AI remains a transformative force in terms of reshaping the hospitality industry. </a:t>
            </a:r>
            <a:endParaRPr sz="3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18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Char char="●"/>
            </a:pPr>
            <a:r>
              <a:rPr lang="en-US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 Premier Inn has been continuing to focus on AI to improve efficiency maintaining a balance between automation as well as human engagement.. </a:t>
            </a:r>
            <a:endParaRPr sz="32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318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Times New Roman"/>
              <a:buChar char="●"/>
            </a:pPr>
            <a:r>
              <a:rPr lang="en-US" sz="32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financing from this research simply focuses on the importance of AI in modern Hotel Management.</a:t>
            </a:r>
            <a:endParaRPr sz="3100">
              <a:solidFill>
                <a:srgbClr val="F9F6ED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134" name="Google Shape;13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173742" y="1618375"/>
            <a:ext cx="5796175" cy="3057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2271600" y="5285500"/>
            <a:ext cx="5600475" cy="4194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3621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9"/>
          <p:cNvSpPr txBox="1"/>
          <p:nvPr/>
        </p:nvSpPr>
        <p:spPr>
          <a:xfrm>
            <a:off x="2244641" y="6218787"/>
            <a:ext cx="2159968" cy="172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4B362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Lorem ipsum dolor sit amet, consectetur adipiscing elit, sed do eiusmod tempor incididunt ut labore et dolore magna aliqua. Ut enim ad minim veniam</a:t>
            </a:r>
            <a:endParaRPr/>
          </a:p>
        </p:txBody>
      </p:sp>
      <p:sp>
        <p:nvSpPr>
          <p:cNvPr id="141" name="Google Shape;141;p19"/>
          <p:cNvSpPr txBox="1"/>
          <p:nvPr/>
        </p:nvSpPr>
        <p:spPr>
          <a:xfrm>
            <a:off x="6131723" y="6218787"/>
            <a:ext cx="2159968" cy="172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4B362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Lorem ipsum dolor sit amet, consectetur adipiscing elit, sed do eiusmod tempor incididunt ut labore et dolore magna aliqua. Ut enim ad minim veniam</a:t>
            </a:r>
            <a:endParaRPr/>
          </a:p>
        </p:txBody>
      </p:sp>
      <p:sp>
        <p:nvSpPr>
          <p:cNvPr id="142" name="Google Shape;142;p19"/>
          <p:cNvSpPr txBox="1"/>
          <p:nvPr/>
        </p:nvSpPr>
        <p:spPr>
          <a:xfrm>
            <a:off x="10018806" y="6218787"/>
            <a:ext cx="2159968" cy="1726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4B362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Lorem ipsum dolor sit amet, consectetur adipiscing elit, sed do eiusmod tempor incididunt ut labore et dolore magna aliqua. Ut enim ad minim veniam</a:t>
            </a:r>
            <a:endParaRPr/>
          </a:p>
        </p:txBody>
      </p:sp>
      <p:sp>
        <p:nvSpPr>
          <p:cNvPr id="143" name="Google Shape;143;p19"/>
          <p:cNvSpPr txBox="1"/>
          <p:nvPr/>
        </p:nvSpPr>
        <p:spPr>
          <a:xfrm>
            <a:off x="1675079" y="749950"/>
            <a:ext cx="15255000" cy="11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0" b="1" i="1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Recommendations </a:t>
            </a:r>
            <a:endParaRPr sz="29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4" name="Google Shape;144;p19"/>
          <p:cNvSpPr txBox="1"/>
          <p:nvPr/>
        </p:nvSpPr>
        <p:spPr>
          <a:xfrm>
            <a:off x="704725" y="2279975"/>
            <a:ext cx="9314100" cy="719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450850" algn="just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Times New Roman"/>
              <a:buChar char="●"/>
            </a:pPr>
            <a:r>
              <a:rPr lang="en-US" sz="3500" b="1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Enhancing data security measures</a:t>
            </a:r>
            <a:r>
              <a:rPr lang="en-US" sz="35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Implementing robust cyber security protocols for protecting the data of the guests and ensuring following the GDPR and the other privacy regulations.</a:t>
            </a:r>
            <a:endParaRPr sz="35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08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Times New Roman"/>
              <a:buChar char="●"/>
            </a:pPr>
            <a:r>
              <a:rPr lang="en-US" sz="3500" b="1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Balanced interaction within human-AI</a:t>
            </a:r>
            <a:r>
              <a:rPr lang="en-US" sz="35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While it has been seen that has helped in improving efficiency, maintaining of human touch in the guest's interaction is important.</a:t>
            </a:r>
            <a:endParaRPr sz="35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0850" algn="just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Times New Roman"/>
              <a:buChar char="●"/>
            </a:pPr>
            <a:r>
              <a:rPr lang="en-US" sz="3500" b="1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Investing in scalable AI Technology:</a:t>
            </a:r>
            <a:r>
              <a:rPr lang="en-US" sz="35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Smaller hotels have been often struggling in terms of high implementation costs.</a:t>
            </a:r>
            <a:endParaRPr sz="36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45" name="Google Shape;14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688277" y="2357477"/>
            <a:ext cx="6802150" cy="6802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B3621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0"/>
          <p:cNvSpPr txBox="1"/>
          <p:nvPr/>
        </p:nvSpPr>
        <p:spPr>
          <a:xfrm>
            <a:off x="2244641" y="6218787"/>
            <a:ext cx="2160000" cy="202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4B362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Lorem ipsum dolor sit amet, consectetur adipiscing elit, sed do eiusmod tempor incididunt ut labore et dolore magna aliqua. Ut enim ad minim veniam</a:t>
            </a:r>
            <a:endParaRPr/>
          </a:p>
        </p:txBody>
      </p:sp>
      <p:sp>
        <p:nvSpPr>
          <p:cNvPr id="151" name="Google Shape;151;p20"/>
          <p:cNvSpPr txBox="1"/>
          <p:nvPr/>
        </p:nvSpPr>
        <p:spPr>
          <a:xfrm>
            <a:off x="6131723" y="6218787"/>
            <a:ext cx="2160000" cy="202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4B362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Lorem ipsum dolor sit amet, consectetur adipiscing elit, sed do eiusmod tempor incididunt ut labore et dolore magna aliqua. Ut enim ad minim veniam</a:t>
            </a:r>
            <a:endParaRPr/>
          </a:p>
        </p:txBody>
      </p:sp>
      <p:sp>
        <p:nvSpPr>
          <p:cNvPr id="152" name="Google Shape;152;p20"/>
          <p:cNvSpPr txBox="1"/>
          <p:nvPr/>
        </p:nvSpPr>
        <p:spPr>
          <a:xfrm>
            <a:off x="10018806" y="6218787"/>
            <a:ext cx="2160000" cy="202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4B362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Lorem ipsum dolor sit amet, consectetur adipiscing elit, sed do eiusmod tempor incididunt ut labore et dolore magna aliqua. Ut enim ad minim veniam</a:t>
            </a:r>
            <a:endParaRPr/>
          </a:p>
        </p:txBody>
      </p:sp>
      <p:sp>
        <p:nvSpPr>
          <p:cNvPr id="153" name="Google Shape;153;p20"/>
          <p:cNvSpPr txBox="1"/>
          <p:nvPr/>
        </p:nvSpPr>
        <p:spPr>
          <a:xfrm>
            <a:off x="1675079" y="749950"/>
            <a:ext cx="15255000" cy="115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0" b="1" i="1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 </a:t>
            </a:r>
            <a:endParaRPr sz="29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4" name="Google Shape;154;p20"/>
          <p:cNvSpPr txBox="1"/>
          <p:nvPr/>
        </p:nvSpPr>
        <p:spPr>
          <a:xfrm>
            <a:off x="704725" y="2279975"/>
            <a:ext cx="16834500" cy="701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3492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Aguinis, H., Kraus, S., Poček, J., Meyer, N. and Jensen, S.H., (2023). The why, how, and what of public policy implications of tourism and hospitality research.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Tourism Management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97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p.104720.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Alsharida, R., Hammood, M. and Al-Emran, M., (2021). Mobile learning adoption: A systematic review of the technology acceptance model from 2017 to 2020.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Emerging Technologies in Learning (IJET)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16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pp.147-162.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Buhalis, D. and Moldavska, I., (2022). Voice assistants in hospitality: using artificial intelligence for customer service.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Hospitality and Tourism Technology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pp.386-403.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Gajić, T., Petrović, M.D., Pešić, A.M., Conić, M. and Gligorijević, N., (2024). Innovative Approaches in Hotel Management: Integrating Artificial Intelligence (AI) and the Internet of Things (IoT) to Enhance Operational Efficiency and Sustainability.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16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(17), p.7279.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Jabeen, F., Al Zaidi, S. and Al Dhaheri, M.H., (2022). Automation and artificial intelligence in hospitality and tourism.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Tourism Review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77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pp.1043-1061.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Kucirkova, N., Gerard, L. and Linn, M.C., (2021). Designing personalised instruction: A research and design framework.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British Journal of Educational Technology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52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pp.1839-1861.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Kumar, S., Kumar, V. and Attri, K., (2021). Impact of artificial intelligence and service robots in tourism and hospitality sector: current use &amp; future trends.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Administrative Development: A Journal of HIPA, Shimla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(SI-1), pp.59-83.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Limna, P., (2023). Artificial Intelligence (AI) in the hospitality industry: A review article.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Computing Sciences Research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pp.1306-1317.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Ntounis, N., Parker, C., Skinner, H., Steadman, C. and Warnaby, G., (2022). Tourism and Hospitality industry resilience during the Covid-19 pandemic: Evidence from England.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Current Issues in Tourism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25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pp.46-59.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Ruel, H. and Njoku, E., (2021). AI redefining the hospitality industry.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Tourism Futures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pp.53-66.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Sampson, S.E., (2021). A strategic framework for task automation in professional services.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Service Research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24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pp.122-140.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Subying, C. and Yoopetch, C., (2023). A bibliometric review of revenue management in the tourism and hospitality industry, 1989–2021.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Sustainability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15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(20), p.15089.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492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900"/>
              <a:buFont typeface="Times New Roman"/>
              <a:buChar char="●"/>
            </a:pP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Vinnakota, S., Mohan, M.D., Boda, J., Sekuini, J., Mustafa, M. and Madala, H., (2022). Leveraging artificial intelligence in the hospitality industry: opportunities and challenges.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Asian Journal of Social Science and Management Technology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900" i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lang="en-US" sz="190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pp.201-261.</a:t>
            </a:r>
            <a:endParaRPr sz="190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6ED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9" name="Google Shape;159;p21"/>
          <p:cNvGrpSpPr/>
          <p:nvPr/>
        </p:nvGrpSpPr>
        <p:grpSpPr>
          <a:xfrm>
            <a:off x="5173194" y="3100313"/>
            <a:ext cx="8867342" cy="3789820"/>
            <a:chOff x="0" y="-38100"/>
            <a:chExt cx="1922709" cy="821748"/>
          </a:xfrm>
        </p:grpSpPr>
        <p:sp>
          <p:nvSpPr>
            <p:cNvPr id="160" name="Google Shape;160;p21"/>
            <p:cNvSpPr/>
            <p:nvPr/>
          </p:nvSpPr>
          <p:spPr>
            <a:xfrm>
              <a:off x="0" y="0"/>
              <a:ext cx="1922709" cy="783648"/>
            </a:xfrm>
            <a:custGeom>
              <a:avLst/>
              <a:gdLst/>
              <a:ahLst/>
              <a:cxnLst/>
              <a:rect l="l" t="t" r="r" b="b"/>
              <a:pathLst>
                <a:path w="1922709" h="783648" extrusionOk="0">
                  <a:moveTo>
                    <a:pt x="0" y="0"/>
                  </a:moveTo>
                  <a:lnTo>
                    <a:pt x="1922709" y="0"/>
                  </a:lnTo>
                  <a:lnTo>
                    <a:pt x="1922709" y="783648"/>
                  </a:lnTo>
                  <a:lnTo>
                    <a:pt x="0" y="783648"/>
                  </a:lnTo>
                  <a:close/>
                </a:path>
              </a:pathLst>
            </a:custGeom>
            <a:solidFill>
              <a:srgbClr val="88704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Google Shape;161;p21"/>
            <p:cNvSpPr txBox="1"/>
            <p:nvPr/>
          </p:nvSpPr>
          <p:spPr>
            <a:xfrm>
              <a:off x="0" y="-38100"/>
              <a:ext cx="1922709" cy="82174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2" name="Google Shape;162;p21"/>
          <p:cNvGrpSpPr/>
          <p:nvPr/>
        </p:nvGrpSpPr>
        <p:grpSpPr>
          <a:xfrm>
            <a:off x="17661515" y="9508798"/>
            <a:ext cx="626485" cy="778202"/>
            <a:chOff x="0" y="-38100"/>
            <a:chExt cx="135841" cy="168738"/>
          </a:xfrm>
        </p:grpSpPr>
        <p:sp>
          <p:nvSpPr>
            <p:cNvPr id="163" name="Google Shape;163;p21"/>
            <p:cNvSpPr/>
            <p:nvPr/>
          </p:nvSpPr>
          <p:spPr>
            <a:xfrm>
              <a:off x="0" y="0"/>
              <a:ext cx="135841" cy="130638"/>
            </a:xfrm>
            <a:custGeom>
              <a:avLst/>
              <a:gdLst/>
              <a:ahLst/>
              <a:cxnLst/>
              <a:rect l="l" t="t" r="r" b="b"/>
              <a:pathLst>
                <a:path w="135841" h="130638" extrusionOk="0">
                  <a:moveTo>
                    <a:pt x="0" y="0"/>
                  </a:moveTo>
                  <a:lnTo>
                    <a:pt x="135841" y="0"/>
                  </a:lnTo>
                  <a:lnTo>
                    <a:pt x="135841" y="130638"/>
                  </a:lnTo>
                  <a:lnTo>
                    <a:pt x="0" y="130638"/>
                  </a:lnTo>
                  <a:close/>
                </a:path>
              </a:pathLst>
            </a:custGeom>
            <a:solidFill>
              <a:srgbClr val="88704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" name="Google Shape;164;p21"/>
            <p:cNvSpPr txBox="1"/>
            <p:nvPr/>
          </p:nvSpPr>
          <p:spPr>
            <a:xfrm>
              <a:off x="0" y="-38100"/>
              <a:ext cx="135841" cy="1687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5" name="Google Shape;165;p21"/>
          <p:cNvSpPr txBox="1"/>
          <p:nvPr/>
        </p:nvSpPr>
        <p:spPr>
          <a:xfrm>
            <a:off x="5762750" y="4086525"/>
            <a:ext cx="7627200" cy="188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3996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239" b="1" i="1" u="none" strike="noStrike" cap="none">
                <a:solidFill>
                  <a:srgbClr val="F9F6ED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sz="3900" b="1" i="1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1242</Words>
  <Application>Microsoft Office PowerPoint</Application>
  <PresentationFormat>Custom</PresentationFormat>
  <Paragraphs>61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Helvetica Neue</vt:lpstr>
      <vt:lpstr>Times New Roman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Ion-Lucian-Grigore Maracine (2131338)</cp:lastModifiedBy>
  <cp:revision>4</cp:revision>
  <dcterms:modified xsi:type="dcterms:W3CDTF">2025-02-24T09:48:07Z</dcterms:modified>
</cp:coreProperties>
</file>