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71385B-60C3-4DB1-A51A-963E53AC4272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0B7DCBD-6551-44B5-A6FF-4A784A18F51E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Langsam says:</a:t>
          </a:r>
          <a:endParaRPr lang="en-US" sz="2000" dirty="0">
            <a:solidFill>
              <a:schemeClr val="tx1"/>
            </a:solidFill>
          </a:endParaRPr>
        </a:p>
      </dgm:t>
    </dgm:pt>
    <dgm:pt modelId="{48FF6CD3-36FD-4416-AD44-F176865C1DEC}" type="parTrans" cxnId="{FB88008C-9389-4C2F-A4A5-D595F11BA8CC}">
      <dgm:prSet/>
      <dgm:spPr/>
      <dgm:t>
        <a:bodyPr/>
        <a:lstStyle/>
        <a:p>
          <a:endParaRPr lang="en-US"/>
        </a:p>
      </dgm:t>
    </dgm:pt>
    <dgm:pt modelId="{6F97347A-10A9-4DF2-A6D5-CE7F8E546D40}" type="sibTrans" cxnId="{FB88008C-9389-4C2F-A4A5-D595F11BA8CC}">
      <dgm:prSet/>
      <dgm:spPr/>
      <dgm:t>
        <a:bodyPr/>
        <a:lstStyle/>
        <a:p>
          <a:endParaRPr lang="en-US"/>
        </a:p>
      </dgm:t>
    </dgm:pt>
    <dgm:pt modelId="{08439627-91DB-48CB-8E95-8DBACA48DA31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"We do it because we enjoy the challenge," </a:t>
          </a:r>
          <a:endParaRPr lang="en-US" sz="2000" dirty="0">
            <a:solidFill>
              <a:schemeClr val="tx1"/>
            </a:solidFill>
          </a:endParaRPr>
        </a:p>
      </dgm:t>
    </dgm:pt>
    <dgm:pt modelId="{3BD96E4D-AAD0-457F-A8DF-8B64E4323D7E}" type="parTrans" cxnId="{728D390C-4D99-4E9B-8327-9BEC16A88636}">
      <dgm:prSet/>
      <dgm:spPr/>
      <dgm:t>
        <a:bodyPr/>
        <a:lstStyle/>
        <a:p>
          <a:endParaRPr lang="en-US"/>
        </a:p>
      </dgm:t>
    </dgm:pt>
    <dgm:pt modelId="{48ACBFD6-5E64-4F72-A0E5-BA3AA5CC4E92}" type="sibTrans" cxnId="{728D390C-4D99-4E9B-8327-9BEC16A88636}">
      <dgm:prSet/>
      <dgm:spPr/>
      <dgm:t>
        <a:bodyPr/>
        <a:lstStyle/>
        <a:p>
          <a:endParaRPr lang="en-US"/>
        </a:p>
      </dgm:t>
    </dgm:pt>
    <dgm:pt modelId="{CEF9D158-93A3-4502-BF77-3BAB4DD8279C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"Above all, it is fun; I don't do it for money." </a:t>
          </a:r>
          <a:endParaRPr lang="en-US" sz="2000" dirty="0">
            <a:solidFill>
              <a:schemeClr val="tx1"/>
            </a:solidFill>
          </a:endParaRPr>
        </a:p>
      </dgm:t>
    </dgm:pt>
    <dgm:pt modelId="{48ABDCF6-7508-4068-B33D-6683C90272C8}" type="parTrans" cxnId="{B6858CF2-7588-4594-A441-8D4B804470CC}">
      <dgm:prSet/>
      <dgm:spPr/>
      <dgm:t>
        <a:bodyPr/>
        <a:lstStyle/>
        <a:p>
          <a:endParaRPr lang="en-US"/>
        </a:p>
      </dgm:t>
    </dgm:pt>
    <dgm:pt modelId="{E0AAF768-8DAC-4ACD-BAB8-9DA1395144C2}" type="sibTrans" cxnId="{B6858CF2-7588-4594-A441-8D4B804470CC}">
      <dgm:prSet/>
      <dgm:spPr/>
      <dgm:t>
        <a:bodyPr/>
        <a:lstStyle/>
        <a:p>
          <a:endParaRPr lang="en-US"/>
        </a:p>
      </dgm:t>
    </dgm:pt>
    <dgm:pt modelId="{6690EF42-3249-4820-B7AF-80E6D0AF673E}">
      <dgm:prSet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"Our extraordinary buildings are enjoyed by ordinary people. That is a formula that has given us a thriving and sustainable business over the years."  </a:t>
          </a:r>
          <a:endParaRPr lang="en-US" sz="1800" dirty="0">
            <a:solidFill>
              <a:schemeClr val="tx1"/>
            </a:solidFill>
          </a:endParaRPr>
        </a:p>
      </dgm:t>
    </dgm:pt>
    <dgm:pt modelId="{E9311302-9EF4-4AF1-9923-67D164209BC7}" type="parTrans" cxnId="{4835B51F-ADA9-4458-89B8-76CAAB905EFF}">
      <dgm:prSet/>
      <dgm:spPr/>
      <dgm:t>
        <a:bodyPr/>
        <a:lstStyle/>
        <a:p>
          <a:endParaRPr lang="en-US"/>
        </a:p>
      </dgm:t>
    </dgm:pt>
    <dgm:pt modelId="{8A11D8FA-AF50-49AC-AD19-B381C6523C6C}" type="sibTrans" cxnId="{4835B51F-ADA9-4458-89B8-76CAAB905EFF}">
      <dgm:prSet/>
      <dgm:spPr/>
      <dgm:t>
        <a:bodyPr/>
        <a:lstStyle/>
        <a:p>
          <a:endParaRPr lang="en-US"/>
        </a:p>
      </dgm:t>
    </dgm:pt>
    <dgm:pt modelId="{6F73A83D-E14F-41DE-B598-52B7767E492F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"We have done more business in the last two years than ever before,"  </a:t>
          </a:r>
          <a:endParaRPr lang="en-US" sz="2000" dirty="0">
            <a:solidFill>
              <a:schemeClr val="tx1"/>
            </a:solidFill>
          </a:endParaRPr>
        </a:p>
      </dgm:t>
    </dgm:pt>
    <dgm:pt modelId="{5C55CAE3-4F85-4F01-B78F-7783C8F4E034}" type="parTrans" cxnId="{02245C6E-E54C-4FB1-9B19-7C743B4772D7}">
      <dgm:prSet/>
      <dgm:spPr/>
      <dgm:t>
        <a:bodyPr/>
        <a:lstStyle/>
        <a:p>
          <a:endParaRPr lang="en-US"/>
        </a:p>
      </dgm:t>
    </dgm:pt>
    <dgm:pt modelId="{65BC3469-9564-460B-950A-BA8E31963154}" type="sibTrans" cxnId="{02245C6E-E54C-4FB1-9B19-7C743B4772D7}">
      <dgm:prSet/>
      <dgm:spPr/>
      <dgm:t>
        <a:bodyPr/>
        <a:lstStyle/>
        <a:p>
          <a:endParaRPr lang="en-US"/>
        </a:p>
      </dgm:t>
    </dgm:pt>
    <dgm:pt modelId="{E957DAC5-7788-454C-AAB9-AFF3FE31E00E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"People are going for value for money. </a:t>
          </a:r>
          <a:endParaRPr lang="en-US" sz="2000" dirty="0">
            <a:solidFill>
              <a:schemeClr val="tx1"/>
            </a:solidFill>
          </a:endParaRPr>
        </a:p>
      </dgm:t>
    </dgm:pt>
    <dgm:pt modelId="{94DE57A3-C1CA-4808-AB3A-0F3EBE2D7097}" type="parTrans" cxnId="{724CECF3-A540-40B8-BA7E-E7B52EB12372}">
      <dgm:prSet/>
      <dgm:spPr/>
      <dgm:t>
        <a:bodyPr/>
        <a:lstStyle/>
        <a:p>
          <a:endParaRPr lang="en-US"/>
        </a:p>
      </dgm:t>
    </dgm:pt>
    <dgm:pt modelId="{5A9FDEED-D24A-4B1C-BC6F-745B7A8B6950}" type="sibTrans" cxnId="{724CECF3-A540-40B8-BA7E-E7B52EB12372}">
      <dgm:prSet/>
      <dgm:spPr/>
      <dgm:t>
        <a:bodyPr/>
        <a:lstStyle/>
        <a:p>
          <a:endParaRPr lang="en-US"/>
        </a:p>
      </dgm:t>
    </dgm:pt>
    <dgm:pt modelId="{D9C2DF01-388E-432A-9AA6-12E0B0162269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We don't advertise; it is largely repeated business across the estate.</a:t>
          </a:r>
          <a:endParaRPr lang="en-US" sz="2000" dirty="0">
            <a:solidFill>
              <a:schemeClr val="tx1"/>
            </a:solidFill>
          </a:endParaRPr>
        </a:p>
      </dgm:t>
    </dgm:pt>
    <dgm:pt modelId="{4A51E21B-A3A6-428C-9BA2-18DC70C8C17A}" type="parTrans" cxnId="{76211464-155A-42F4-B6DF-C614A52E066D}">
      <dgm:prSet/>
      <dgm:spPr/>
      <dgm:t>
        <a:bodyPr/>
        <a:lstStyle/>
        <a:p>
          <a:endParaRPr lang="en-US"/>
        </a:p>
      </dgm:t>
    </dgm:pt>
    <dgm:pt modelId="{FD2AFD5C-4387-429A-911F-452244DED69D}" type="sibTrans" cxnId="{76211464-155A-42F4-B6DF-C614A52E066D}">
      <dgm:prSet/>
      <dgm:spPr/>
      <dgm:t>
        <a:bodyPr/>
        <a:lstStyle/>
        <a:p>
          <a:endParaRPr lang="en-US"/>
        </a:p>
      </dgm:t>
    </dgm:pt>
    <dgm:pt modelId="{966EF845-9476-44B2-B79B-2E971724ACE3}">
      <dgm:prSet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“We believe there is a growing demand for traditional seaside holidays."</a:t>
          </a:r>
          <a:endParaRPr lang="en-US" sz="2000" dirty="0">
            <a:solidFill>
              <a:schemeClr val="tx1"/>
            </a:solidFill>
          </a:endParaRPr>
        </a:p>
      </dgm:t>
    </dgm:pt>
    <dgm:pt modelId="{054B0B8B-687E-4767-B312-8AAAA8EDD25F}" type="parTrans" cxnId="{6BCA4EBD-5D52-4311-B9F2-E000CDC3E158}">
      <dgm:prSet/>
      <dgm:spPr/>
      <dgm:t>
        <a:bodyPr/>
        <a:lstStyle/>
        <a:p>
          <a:endParaRPr lang="en-US"/>
        </a:p>
      </dgm:t>
    </dgm:pt>
    <dgm:pt modelId="{AC1EC9FD-F21F-4924-8142-AB429D4E667B}" type="sibTrans" cxnId="{6BCA4EBD-5D52-4311-B9F2-E000CDC3E158}">
      <dgm:prSet/>
      <dgm:spPr/>
      <dgm:t>
        <a:bodyPr/>
        <a:lstStyle/>
        <a:p>
          <a:endParaRPr lang="en-US"/>
        </a:p>
      </dgm:t>
    </dgm:pt>
    <dgm:pt modelId="{9E5847FF-1518-4A35-B5CB-7B913EFE509E}" type="pres">
      <dgm:prSet presAssocID="{9971385B-60C3-4DB1-A51A-963E53AC4272}" presName="diagram" presStyleCnt="0">
        <dgm:presLayoutVars>
          <dgm:dir/>
          <dgm:resizeHandles val="exact"/>
        </dgm:presLayoutVars>
      </dgm:prSet>
      <dgm:spPr/>
    </dgm:pt>
    <dgm:pt modelId="{D058ADDB-6185-48EC-97F5-06A1BF159509}" type="pres">
      <dgm:prSet presAssocID="{50B7DCBD-6551-44B5-A6FF-4A784A18F51E}" presName="node" presStyleLbl="node1" presStyleIdx="0" presStyleCnt="8">
        <dgm:presLayoutVars>
          <dgm:bulletEnabled val="1"/>
        </dgm:presLayoutVars>
      </dgm:prSet>
      <dgm:spPr/>
    </dgm:pt>
    <dgm:pt modelId="{B321AFDA-9FA0-4AF1-BE0C-D9FAB131177F}" type="pres">
      <dgm:prSet presAssocID="{6F97347A-10A9-4DF2-A6D5-CE7F8E546D40}" presName="sibTrans" presStyleCnt="0"/>
      <dgm:spPr/>
    </dgm:pt>
    <dgm:pt modelId="{C9240AB2-AC1B-407F-87D1-24D16A5FB18D}" type="pres">
      <dgm:prSet presAssocID="{08439627-91DB-48CB-8E95-8DBACA48DA31}" presName="node" presStyleLbl="node1" presStyleIdx="1" presStyleCnt="8">
        <dgm:presLayoutVars>
          <dgm:bulletEnabled val="1"/>
        </dgm:presLayoutVars>
      </dgm:prSet>
      <dgm:spPr/>
    </dgm:pt>
    <dgm:pt modelId="{F25158B5-70C0-425F-9027-7ECC6FD0264D}" type="pres">
      <dgm:prSet presAssocID="{48ACBFD6-5E64-4F72-A0E5-BA3AA5CC4E92}" presName="sibTrans" presStyleCnt="0"/>
      <dgm:spPr/>
    </dgm:pt>
    <dgm:pt modelId="{6D634F4D-40B6-471F-8561-C288E783868B}" type="pres">
      <dgm:prSet presAssocID="{CEF9D158-93A3-4502-BF77-3BAB4DD8279C}" presName="node" presStyleLbl="node1" presStyleIdx="2" presStyleCnt="8">
        <dgm:presLayoutVars>
          <dgm:bulletEnabled val="1"/>
        </dgm:presLayoutVars>
      </dgm:prSet>
      <dgm:spPr/>
    </dgm:pt>
    <dgm:pt modelId="{EA32A2DC-BD95-437B-9D30-98ABBD9AD7CD}" type="pres">
      <dgm:prSet presAssocID="{E0AAF768-8DAC-4ACD-BAB8-9DA1395144C2}" presName="sibTrans" presStyleCnt="0"/>
      <dgm:spPr/>
    </dgm:pt>
    <dgm:pt modelId="{5866C732-790A-4E48-B8CF-99EB3A6E8792}" type="pres">
      <dgm:prSet presAssocID="{6690EF42-3249-4820-B7AF-80E6D0AF673E}" presName="node" presStyleLbl="node1" presStyleIdx="3" presStyleCnt="8" custScaleY="131853">
        <dgm:presLayoutVars>
          <dgm:bulletEnabled val="1"/>
        </dgm:presLayoutVars>
      </dgm:prSet>
      <dgm:spPr/>
    </dgm:pt>
    <dgm:pt modelId="{AA1716D1-5C83-4F50-960C-278F1473AB8F}" type="pres">
      <dgm:prSet presAssocID="{8A11D8FA-AF50-49AC-AD19-B381C6523C6C}" presName="sibTrans" presStyleCnt="0"/>
      <dgm:spPr/>
    </dgm:pt>
    <dgm:pt modelId="{A0A0EEF2-06EF-4C7B-BDB9-4E2F72D69BCD}" type="pres">
      <dgm:prSet presAssocID="{6F73A83D-E14F-41DE-B598-52B7767E492F}" presName="node" presStyleLbl="node1" presStyleIdx="4" presStyleCnt="8" custScaleY="129597">
        <dgm:presLayoutVars>
          <dgm:bulletEnabled val="1"/>
        </dgm:presLayoutVars>
      </dgm:prSet>
      <dgm:spPr/>
    </dgm:pt>
    <dgm:pt modelId="{10CC81C2-F37A-4321-96B8-66B0E430EEBA}" type="pres">
      <dgm:prSet presAssocID="{65BC3469-9564-460B-950A-BA8E31963154}" presName="sibTrans" presStyleCnt="0"/>
      <dgm:spPr/>
    </dgm:pt>
    <dgm:pt modelId="{DE882463-9239-47CE-8040-72B36076B8D5}" type="pres">
      <dgm:prSet presAssocID="{E957DAC5-7788-454C-AAB9-AFF3FE31E00E}" presName="node" presStyleLbl="node1" presStyleIdx="5" presStyleCnt="8" custScaleY="131487">
        <dgm:presLayoutVars>
          <dgm:bulletEnabled val="1"/>
        </dgm:presLayoutVars>
      </dgm:prSet>
      <dgm:spPr/>
    </dgm:pt>
    <dgm:pt modelId="{85377FAF-F6F6-4435-8FCA-2C31AF159039}" type="pres">
      <dgm:prSet presAssocID="{5A9FDEED-D24A-4B1C-BC6F-745B7A8B6950}" presName="sibTrans" presStyleCnt="0"/>
      <dgm:spPr/>
    </dgm:pt>
    <dgm:pt modelId="{3BBE5EF9-5287-4EF2-A38A-1AEAB4A7CA8C}" type="pres">
      <dgm:prSet presAssocID="{D9C2DF01-388E-432A-9AA6-12E0B0162269}" presName="node" presStyleLbl="node1" presStyleIdx="6" presStyleCnt="8">
        <dgm:presLayoutVars>
          <dgm:bulletEnabled val="1"/>
        </dgm:presLayoutVars>
      </dgm:prSet>
      <dgm:spPr/>
    </dgm:pt>
    <dgm:pt modelId="{7075708D-8ED4-46BE-9679-CEC98A6DDC51}" type="pres">
      <dgm:prSet presAssocID="{FD2AFD5C-4387-429A-911F-452244DED69D}" presName="sibTrans" presStyleCnt="0"/>
      <dgm:spPr/>
    </dgm:pt>
    <dgm:pt modelId="{ECFE1D03-C6CD-4EAC-9644-0632B7A42D11}" type="pres">
      <dgm:prSet presAssocID="{966EF845-9476-44B2-B79B-2E971724ACE3}" presName="node" presStyleLbl="node1" presStyleIdx="7" presStyleCnt="8">
        <dgm:presLayoutVars>
          <dgm:bulletEnabled val="1"/>
        </dgm:presLayoutVars>
      </dgm:prSet>
      <dgm:spPr/>
    </dgm:pt>
  </dgm:ptLst>
  <dgm:cxnLst>
    <dgm:cxn modelId="{378E6A03-5353-449D-9DC4-55D9DAA78CE2}" type="presOf" srcId="{E957DAC5-7788-454C-AAB9-AFF3FE31E00E}" destId="{DE882463-9239-47CE-8040-72B36076B8D5}" srcOrd="0" destOrd="0" presId="urn:microsoft.com/office/officeart/2005/8/layout/default"/>
    <dgm:cxn modelId="{728D390C-4D99-4E9B-8327-9BEC16A88636}" srcId="{9971385B-60C3-4DB1-A51A-963E53AC4272}" destId="{08439627-91DB-48CB-8E95-8DBACA48DA31}" srcOrd="1" destOrd="0" parTransId="{3BD96E4D-AAD0-457F-A8DF-8B64E4323D7E}" sibTransId="{48ACBFD6-5E64-4F72-A0E5-BA3AA5CC4E92}"/>
    <dgm:cxn modelId="{4835B51F-ADA9-4458-89B8-76CAAB905EFF}" srcId="{9971385B-60C3-4DB1-A51A-963E53AC4272}" destId="{6690EF42-3249-4820-B7AF-80E6D0AF673E}" srcOrd="3" destOrd="0" parTransId="{E9311302-9EF4-4AF1-9923-67D164209BC7}" sibTransId="{8A11D8FA-AF50-49AC-AD19-B381C6523C6C}"/>
    <dgm:cxn modelId="{B7CE6331-C0A7-4038-B1D9-C898E71167F5}" type="presOf" srcId="{08439627-91DB-48CB-8E95-8DBACA48DA31}" destId="{C9240AB2-AC1B-407F-87D1-24D16A5FB18D}" srcOrd="0" destOrd="0" presId="urn:microsoft.com/office/officeart/2005/8/layout/default"/>
    <dgm:cxn modelId="{A586883C-2605-4E1E-B4A6-4ECD876B835E}" type="presOf" srcId="{9971385B-60C3-4DB1-A51A-963E53AC4272}" destId="{9E5847FF-1518-4A35-B5CB-7B913EFE509E}" srcOrd="0" destOrd="0" presId="urn:microsoft.com/office/officeart/2005/8/layout/default"/>
    <dgm:cxn modelId="{8D4D093F-BA1A-42A2-902E-3F6C0F3DE40C}" type="presOf" srcId="{D9C2DF01-388E-432A-9AA6-12E0B0162269}" destId="{3BBE5EF9-5287-4EF2-A38A-1AEAB4A7CA8C}" srcOrd="0" destOrd="0" presId="urn:microsoft.com/office/officeart/2005/8/layout/default"/>
    <dgm:cxn modelId="{76211464-155A-42F4-B6DF-C614A52E066D}" srcId="{9971385B-60C3-4DB1-A51A-963E53AC4272}" destId="{D9C2DF01-388E-432A-9AA6-12E0B0162269}" srcOrd="6" destOrd="0" parTransId="{4A51E21B-A3A6-428C-9BA2-18DC70C8C17A}" sibTransId="{FD2AFD5C-4387-429A-911F-452244DED69D}"/>
    <dgm:cxn modelId="{02245C6E-E54C-4FB1-9B19-7C743B4772D7}" srcId="{9971385B-60C3-4DB1-A51A-963E53AC4272}" destId="{6F73A83D-E14F-41DE-B598-52B7767E492F}" srcOrd="4" destOrd="0" parTransId="{5C55CAE3-4F85-4F01-B78F-7783C8F4E034}" sibTransId="{65BC3469-9564-460B-950A-BA8E31963154}"/>
    <dgm:cxn modelId="{A4BB6E76-A61E-4A3A-BB5C-CF46C854293A}" type="presOf" srcId="{6690EF42-3249-4820-B7AF-80E6D0AF673E}" destId="{5866C732-790A-4E48-B8CF-99EB3A6E8792}" srcOrd="0" destOrd="0" presId="urn:microsoft.com/office/officeart/2005/8/layout/default"/>
    <dgm:cxn modelId="{D4E81A77-E9BC-4A52-ABB9-DEFE11233038}" type="presOf" srcId="{966EF845-9476-44B2-B79B-2E971724ACE3}" destId="{ECFE1D03-C6CD-4EAC-9644-0632B7A42D11}" srcOrd="0" destOrd="0" presId="urn:microsoft.com/office/officeart/2005/8/layout/default"/>
    <dgm:cxn modelId="{076D4C5A-2F9D-440F-AED4-3502995D7FF6}" type="presOf" srcId="{CEF9D158-93A3-4502-BF77-3BAB4DD8279C}" destId="{6D634F4D-40B6-471F-8561-C288E783868B}" srcOrd="0" destOrd="0" presId="urn:microsoft.com/office/officeart/2005/8/layout/default"/>
    <dgm:cxn modelId="{FB88008C-9389-4C2F-A4A5-D595F11BA8CC}" srcId="{9971385B-60C3-4DB1-A51A-963E53AC4272}" destId="{50B7DCBD-6551-44B5-A6FF-4A784A18F51E}" srcOrd="0" destOrd="0" parTransId="{48FF6CD3-36FD-4416-AD44-F176865C1DEC}" sibTransId="{6F97347A-10A9-4DF2-A6D5-CE7F8E546D40}"/>
    <dgm:cxn modelId="{E68333A2-3E47-4BAA-898F-16876064B4B6}" type="presOf" srcId="{50B7DCBD-6551-44B5-A6FF-4A784A18F51E}" destId="{D058ADDB-6185-48EC-97F5-06A1BF159509}" srcOrd="0" destOrd="0" presId="urn:microsoft.com/office/officeart/2005/8/layout/default"/>
    <dgm:cxn modelId="{23433EAE-3C5A-4538-97F8-7A06A41F275C}" type="presOf" srcId="{6F73A83D-E14F-41DE-B598-52B7767E492F}" destId="{A0A0EEF2-06EF-4C7B-BDB9-4E2F72D69BCD}" srcOrd="0" destOrd="0" presId="urn:microsoft.com/office/officeart/2005/8/layout/default"/>
    <dgm:cxn modelId="{6BCA4EBD-5D52-4311-B9F2-E000CDC3E158}" srcId="{9971385B-60C3-4DB1-A51A-963E53AC4272}" destId="{966EF845-9476-44B2-B79B-2E971724ACE3}" srcOrd="7" destOrd="0" parTransId="{054B0B8B-687E-4767-B312-8AAAA8EDD25F}" sibTransId="{AC1EC9FD-F21F-4924-8142-AB429D4E667B}"/>
    <dgm:cxn modelId="{B6858CF2-7588-4594-A441-8D4B804470CC}" srcId="{9971385B-60C3-4DB1-A51A-963E53AC4272}" destId="{CEF9D158-93A3-4502-BF77-3BAB4DD8279C}" srcOrd="2" destOrd="0" parTransId="{48ABDCF6-7508-4068-B33D-6683C90272C8}" sibTransId="{E0AAF768-8DAC-4ACD-BAB8-9DA1395144C2}"/>
    <dgm:cxn modelId="{724CECF3-A540-40B8-BA7E-E7B52EB12372}" srcId="{9971385B-60C3-4DB1-A51A-963E53AC4272}" destId="{E957DAC5-7788-454C-AAB9-AFF3FE31E00E}" srcOrd="5" destOrd="0" parTransId="{94DE57A3-C1CA-4808-AB3A-0F3EBE2D7097}" sibTransId="{5A9FDEED-D24A-4B1C-BC6F-745B7A8B6950}"/>
    <dgm:cxn modelId="{98735D39-E348-44C8-8D8A-6D0380D447B8}" type="presParOf" srcId="{9E5847FF-1518-4A35-B5CB-7B913EFE509E}" destId="{D058ADDB-6185-48EC-97F5-06A1BF159509}" srcOrd="0" destOrd="0" presId="urn:microsoft.com/office/officeart/2005/8/layout/default"/>
    <dgm:cxn modelId="{F1FF2A65-6329-4B00-9000-34617FE676D4}" type="presParOf" srcId="{9E5847FF-1518-4A35-B5CB-7B913EFE509E}" destId="{B321AFDA-9FA0-4AF1-BE0C-D9FAB131177F}" srcOrd="1" destOrd="0" presId="urn:microsoft.com/office/officeart/2005/8/layout/default"/>
    <dgm:cxn modelId="{7DE9EE84-A71D-475D-A87F-F87A988FC0BB}" type="presParOf" srcId="{9E5847FF-1518-4A35-B5CB-7B913EFE509E}" destId="{C9240AB2-AC1B-407F-87D1-24D16A5FB18D}" srcOrd="2" destOrd="0" presId="urn:microsoft.com/office/officeart/2005/8/layout/default"/>
    <dgm:cxn modelId="{802BEA2B-C7C2-4FF4-8CD8-5C0BE4DDDDD2}" type="presParOf" srcId="{9E5847FF-1518-4A35-B5CB-7B913EFE509E}" destId="{F25158B5-70C0-425F-9027-7ECC6FD0264D}" srcOrd="3" destOrd="0" presId="urn:microsoft.com/office/officeart/2005/8/layout/default"/>
    <dgm:cxn modelId="{3FCD8C0D-AD07-4721-8570-AE71D467EEF9}" type="presParOf" srcId="{9E5847FF-1518-4A35-B5CB-7B913EFE509E}" destId="{6D634F4D-40B6-471F-8561-C288E783868B}" srcOrd="4" destOrd="0" presId="urn:microsoft.com/office/officeart/2005/8/layout/default"/>
    <dgm:cxn modelId="{D3477148-350F-4ABD-B0E2-23978FD8285F}" type="presParOf" srcId="{9E5847FF-1518-4A35-B5CB-7B913EFE509E}" destId="{EA32A2DC-BD95-437B-9D30-98ABBD9AD7CD}" srcOrd="5" destOrd="0" presId="urn:microsoft.com/office/officeart/2005/8/layout/default"/>
    <dgm:cxn modelId="{A6DAF4D1-81C9-4987-87A9-8C0FA159A990}" type="presParOf" srcId="{9E5847FF-1518-4A35-B5CB-7B913EFE509E}" destId="{5866C732-790A-4E48-B8CF-99EB3A6E8792}" srcOrd="6" destOrd="0" presId="urn:microsoft.com/office/officeart/2005/8/layout/default"/>
    <dgm:cxn modelId="{E7502EB3-A50A-47DD-8B9E-3DC33381EFD2}" type="presParOf" srcId="{9E5847FF-1518-4A35-B5CB-7B913EFE509E}" destId="{AA1716D1-5C83-4F50-960C-278F1473AB8F}" srcOrd="7" destOrd="0" presId="urn:microsoft.com/office/officeart/2005/8/layout/default"/>
    <dgm:cxn modelId="{F982656A-E3B4-4937-AC3C-71AAFEB7DF71}" type="presParOf" srcId="{9E5847FF-1518-4A35-B5CB-7B913EFE509E}" destId="{A0A0EEF2-06EF-4C7B-BDB9-4E2F72D69BCD}" srcOrd="8" destOrd="0" presId="urn:microsoft.com/office/officeart/2005/8/layout/default"/>
    <dgm:cxn modelId="{56AC18CD-1607-4B27-BFEF-11E1F31ABB6B}" type="presParOf" srcId="{9E5847FF-1518-4A35-B5CB-7B913EFE509E}" destId="{10CC81C2-F37A-4321-96B8-66B0E430EEBA}" srcOrd="9" destOrd="0" presId="urn:microsoft.com/office/officeart/2005/8/layout/default"/>
    <dgm:cxn modelId="{B6C10E09-3C67-41DC-BBBF-5777651C52AC}" type="presParOf" srcId="{9E5847FF-1518-4A35-B5CB-7B913EFE509E}" destId="{DE882463-9239-47CE-8040-72B36076B8D5}" srcOrd="10" destOrd="0" presId="urn:microsoft.com/office/officeart/2005/8/layout/default"/>
    <dgm:cxn modelId="{EAD8488D-2646-4349-885D-0D02E2D67489}" type="presParOf" srcId="{9E5847FF-1518-4A35-B5CB-7B913EFE509E}" destId="{85377FAF-F6F6-4435-8FCA-2C31AF159039}" srcOrd="11" destOrd="0" presId="urn:microsoft.com/office/officeart/2005/8/layout/default"/>
    <dgm:cxn modelId="{41509C2C-57C5-47FA-A1C3-867A66AF9174}" type="presParOf" srcId="{9E5847FF-1518-4A35-B5CB-7B913EFE509E}" destId="{3BBE5EF9-5287-4EF2-A38A-1AEAB4A7CA8C}" srcOrd="12" destOrd="0" presId="urn:microsoft.com/office/officeart/2005/8/layout/default"/>
    <dgm:cxn modelId="{9B705532-B07B-4688-846E-9D0332957B0B}" type="presParOf" srcId="{9E5847FF-1518-4A35-B5CB-7B913EFE509E}" destId="{7075708D-8ED4-46BE-9679-CEC98A6DDC51}" srcOrd="13" destOrd="0" presId="urn:microsoft.com/office/officeart/2005/8/layout/default"/>
    <dgm:cxn modelId="{2E09A52D-1DEC-455B-8747-6AFB326B7438}" type="presParOf" srcId="{9E5847FF-1518-4A35-B5CB-7B913EFE509E}" destId="{ECFE1D03-C6CD-4EAC-9644-0632B7A42D11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50A910-20B5-46F7-B969-C2177B84F7F4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4C9195DE-432D-477C-A962-9F6852D8A3F0}">
      <dgm:prSet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Britanniahotels.com, (2020), About us, Available at https://www.britanniahotels.com/about-us, [Accessed on 18.06.2020]</a:t>
          </a:r>
          <a:endParaRPr lang="en-GB" sz="1800" b="1" dirty="0">
            <a:solidFill>
              <a:schemeClr val="tx1"/>
            </a:solidFill>
          </a:endParaRPr>
        </a:p>
      </dgm:t>
    </dgm:pt>
    <dgm:pt modelId="{D63813CC-4880-40BD-ABC2-DB248367DD70}" type="parTrans" cxnId="{C21577EC-1D10-445E-BD33-430E37942E00}">
      <dgm:prSet/>
      <dgm:spPr/>
      <dgm:t>
        <a:bodyPr/>
        <a:lstStyle/>
        <a:p>
          <a:endParaRPr lang="en-GB"/>
        </a:p>
      </dgm:t>
    </dgm:pt>
    <dgm:pt modelId="{BFEF5F57-3FCF-47BE-837B-03DD11B1D1A5}" type="sibTrans" cxnId="{C21577EC-1D10-445E-BD33-430E37942E00}">
      <dgm:prSet/>
      <dgm:spPr/>
      <dgm:t>
        <a:bodyPr/>
        <a:lstStyle/>
        <a:p>
          <a:endParaRPr lang="en-GB"/>
        </a:p>
      </dgm:t>
    </dgm:pt>
    <dgm:pt modelId="{4146CCDF-9E3B-454F-AD02-9CAE65E88F87}">
      <dgm:prSet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Wood, Z. (2017, November 26). Challenge Britannia: To perform some Disney-style magic at faded Pontins. the Guardian. https://www.theguardian.com/business/2011/feb/18/the-friday-interview-alex-langsam</a:t>
          </a:r>
          <a:endParaRPr lang="en-GB" sz="1800" b="1" dirty="0">
            <a:solidFill>
              <a:schemeClr val="tx1"/>
            </a:solidFill>
          </a:endParaRPr>
        </a:p>
      </dgm:t>
    </dgm:pt>
    <dgm:pt modelId="{7D6AEEFD-BCDF-455E-A499-717776935424}" type="parTrans" cxnId="{87FC671F-DB69-4B17-8413-132ABF7F15D9}">
      <dgm:prSet/>
      <dgm:spPr/>
      <dgm:t>
        <a:bodyPr/>
        <a:lstStyle/>
        <a:p>
          <a:endParaRPr lang="en-GB"/>
        </a:p>
      </dgm:t>
    </dgm:pt>
    <dgm:pt modelId="{F93DDB6F-C864-49D2-B4C6-57A4E107ABA8}" type="sibTrans" cxnId="{87FC671F-DB69-4B17-8413-132ABF7F15D9}">
      <dgm:prSet/>
      <dgm:spPr/>
      <dgm:t>
        <a:bodyPr/>
        <a:lstStyle/>
        <a:p>
          <a:endParaRPr lang="en-GB"/>
        </a:p>
      </dgm:t>
    </dgm:pt>
    <dgm:pt modelId="{0CD58C39-8168-4A64-8F89-DB6165BB883A}">
      <dgm:prSet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Rich list: 'Asylum King' who houses migrants in budget hotels enters list of richest Britons. (n.d.). The Telegraph. https://www.telegraph.co.uk/news/2016/04/24/rich-list-asylum-king-who-houses-migrants-in-budget-hotels-enter/</a:t>
          </a:r>
          <a:endParaRPr lang="en-GB" sz="1800" b="1" dirty="0">
            <a:solidFill>
              <a:schemeClr val="tx1"/>
            </a:solidFill>
          </a:endParaRPr>
        </a:p>
      </dgm:t>
    </dgm:pt>
    <dgm:pt modelId="{AE72F7BE-A5D2-4154-AEF0-A74DCE366382}" type="parTrans" cxnId="{31D805D3-E81D-45DF-AD2C-91BA43703A52}">
      <dgm:prSet/>
      <dgm:spPr/>
      <dgm:t>
        <a:bodyPr/>
        <a:lstStyle/>
        <a:p>
          <a:endParaRPr lang="en-GB"/>
        </a:p>
      </dgm:t>
    </dgm:pt>
    <dgm:pt modelId="{AB54B51B-7FAC-4201-9A9B-24836B3162AA}" type="sibTrans" cxnId="{31D805D3-E81D-45DF-AD2C-91BA43703A52}">
      <dgm:prSet/>
      <dgm:spPr/>
      <dgm:t>
        <a:bodyPr/>
        <a:lstStyle/>
        <a:p>
          <a:endParaRPr lang="en-GB"/>
        </a:p>
      </dgm:t>
    </dgm:pt>
    <dgm:pt modelId="{6C70A541-D158-4562-A359-2941FDDAE0B5}">
      <dgm:prSet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Entrepreneur - definition and examples - Market business news. (2019, July 7). Market Business News. https://marketbusinessnews.com/financial-glossary/entrepreneur/</a:t>
          </a:r>
          <a:endParaRPr lang="en-GB" sz="1800" b="1" dirty="0">
            <a:solidFill>
              <a:schemeClr val="tx1"/>
            </a:solidFill>
          </a:endParaRPr>
        </a:p>
      </dgm:t>
    </dgm:pt>
    <dgm:pt modelId="{474555C3-B6CF-4B4F-B0FF-1519FE75AC29}" type="parTrans" cxnId="{21BA13D4-0BDA-40AA-B542-5F44DEFF844D}">
      <dgm:prSet/>
      <dgm:spPr/>
      <dgm:t>
        <a:bodyPr/>
        <a:lstStyle/>
        <a:p>
          <a:endParaRPr lang="en-GB"/>
        </a:p>
      </dgm:t>
    </dgm:pt>
    <dgm:pt modelId="{336CE776-0932-451B-90F3-88ADAF52D0A2}" type="sibTrans" cxnId="{21BA13D4-0BDA-40AA-B542-5F44DEFF844D}">
      <dgm:prSet/>
      <dgm:spPr/>
      <dgm:t>
        <a:bodyPr/>
        <a:lstStyle/>
        <a:p>
          <a:endParaRPr lang="en-GB"/>
        </a:p>
      </dgm:t>
    </dgm:pt>
    <dgm:pt modelId="{A6B9B376-E3E0-4011-BD16-052B57B686F0}">
      <dgm:prSet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Britannia hotels. (2007, September 17). Wikipedia, the free encyclopedia. Retrieved June 19, 2020, from https://en.wikipedia.org/wiki/Britannia_Hotels</a:t>
          </a:r>
          <a:endParaRPr lang="en-GB" sz="1800" b="1" dirty="0">
            <a:solidFill>
              <a:schemeClr val="tx1"/>
            </a:solidFill>
          </a:endParaRPr>
        </a:p>
      </dgm:t>
    </dgm:pt>
    <dgm:pt modelId="{2036405D-1907-4BD2-8233-DB82AD59D1D4}" type="parTrans" cxnId="{0430BA29-C3BB-4D13-9CBB-715A96393237}">
      <dgm:prSet/>
      <dgm:spPr/>
      <dgm:t>
        <a:bodyPr/>
        <a:lstStyle/>
        <a:p>
          <a:endParaRPr lang="en-GB"/>
        </a:p>
      </dgm:t>
    </dgm:pt>
    <dgm:pt modelId="{1F350FAF-76E2-40A2-85D2-F498E9CA21B1}" type="sibTrans" cxnId="{0430BA29-C3BB-4D13-9CBB-715A96393237}">
      <dgm:prSet/>
      <dgm:spPr/>
      <dgm:t>
        <a:bodyPr/>
        <a:lstStyle/>
        <a:p>
          <a:endParaRPr lang="en-GB"/>
        </a:p>
      </dgm:t>
    </dgm:pt>
    <dgm:pt modelId="{2DEC2578-E869-4E3D-A09D-4FC4069D103B}">
      <dgm:prSet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Mariotti, S. and Glackin, C. (2007). Entrepreneurship: Starting and operating a small business. Upper Saddle River, NJ: Pearson Prentice Hall.</a:t>
          </a:r>
          <a:endParaRPr lang="en-GB" sz="1800" b="1" dirty="0">
            <a:solidFill>
              <a:schemeClr val="tx1"/>
            </a:solidFill>
          </a:endParaRPr>
        </a:p>
      </dgm:t>
    </dgm:pt>
    <dgm:pt modelId="{515A5D72-CED8-456E-822F-0584DC658540}" type="parTrans" cxnId="{D83DDEB6-37BF-4C15-B44F-DF51FA1B0A2E}">
      <dgm:prSet/>
      <dgm:spPr/>
      <dgm:t>
        <a:bodyPr/>
        <a:lstStyle/>
        <a:p>
          <a:endParaRPr lang="en-GB"/>
        </a:p>
      </dgm:t>
    </dgm:pt>
    <dgm:pt modelId="{6EE2CCA8-E046-4D11-A01D-A57132DB54D5}" type="sibTrans" cxnId="{D83DDEB6-37BF-4C15-B44F-DF51FA1B0A2E}">
      <dgm:prSet/>
      <dgm:spPr/>
      <dgm:t>
        <a:bodyPr/>
        <a:lstStyle/>
        <a:p>
          <a:endParaRPr lang="en-GB"/>
        </a:p>
      </dgm:t>
    </dgm:pt>
    <dgm:pt modelId="{8B17E402-5351-495C-9437-6EE1A5C405A6}" type="pres">
      <dgm:prSet presAssocID="{8F50A910-20B5-46F7-B969-C2177B84F7F4}" presName="diagram" presStyleCnt="0">
        <dgm:presLayoutVars>
          <dgm:dir/>
          <dgm:resizeHandles val="exact"/>
        </dgm:presLayoutVars>
      </dgm:prSet>
      <dgm:spPr/>
    </dgm:pt>
    <dgm:pt modelId="{1875BBDD-B97B-4BB5-9AC3-1D4EEE0C56D5}" type="pres">
      <dgm:prSet presAssocID="{4C9195DE-432D-477C-A962-9F6852D8A3F0}" presName="node" presStyleLbl="node1" presStyleIdx="0" presStyleCnt="6" custScaleX="123299" custScaleY="158133">
        <dgm:presLayoutVars>
          <dgm:bulletEnabled val="1"/>
        </dgm:presLayoutVars>
      </dgm:prSet>
      <dgm:spPr/>
    </dgm:pt>
    <dgm:pt modelId="{E8A08520-96FB-4D11-A921-B64FFA400DE3}" type="pres">
      <dgm:prSet presAssocID="{BFEF5F57-3FCF-47BE-837B-03DD11B1D1A5}" presName="sibTrans" presStyleCnt="0"/>
      <dgm:spPr/>
    </dgm:pt>
    <dgm:pt modelId="{3450E864-F7E5-4B36-8833-AD0CE1C39DD4}" type="pres">
      <dgm:prSet presAssocID="{A6B9B376-E3E0-4011-BD16-052B57B686F0}" presName="node" presStyleLbl="node1" presStyleIdx="1" presStyleCnt="6" custScaleX="106049" custScaleY="149991">
        <dgm:presLayoutVars>
          <dgm:bulletEnabled val="1"/>
        </dgm:presLayoutVars>
      </dgm:prSet>
      <dgm:spPr/>
    </dgm:pt>
    <dgm:pt modelId="{5B40197E-5EDF-4BF9-85FA-1590FC762CA2}" type="pres">
      <dgm:prSet presAssocID="{1F350FAF-76E2-40A2-85D2-F498E9CA21B1}" presName="sibTrans" presStyleCnt="0"/>
      <dgm:spPr/>
    </dgm:pt>
    <dgm:pt modelId="{8AB1F8FD-F207-43A2-B6F9-78CC6214F815}" type="pres">
      <dgm:prSet presAssocID="{6C70A541-D158-4562-A359-2941FDDAE0B5}" presName="node" presStyleLbl="node1" presStyleIdx="2" presStyleCnt="6" custScaleY="147985">
        <dgm:presLayoutVars>
          <dgm:bulletEnabled val="1"/>
        </dgm:presLayoutVars>
      </dgm:prSet>
      <dgm:spPr/>
    </dgm:pt>
    <dgm:pt modelId="{032F533E-6FC9-4538-A12E-0D52A0DB9D71}" type="pres">
      <dgm:prSet presAssocID="{336CE776-0932-451B-90F3-88ADAF52D0A2}" presName="sibTrans" presStyleCnt="0"/>
      <dgm:spPr/>
    </dgm:pt>
    <dgm:pt modelId="{2817CFC6-B058-4F13-BB00-200C0192FA1F}" type="pres">
      <dgm:prSet presAssocID="{0CD58C39-8168-4A64-8F89-DB6165BB883A}" presName="node" presStyleLbl="node1" presStyleIdx="3" presStyleCnt="6" custScaleX="121788" custScaleY="171080">
        <dgm:presLayoutVars>
          <dgm:bulletEnabled val="1"/>
        </dgm:presLayoutVars>
      </dgm:prSet>
      <dgm:spPr/>
    </dgm:pt>
    <dgm:pt modelId="{8622F7F8-F81C-4FB1-B957-795137D9D7F1}" type="pres">
      <dgm:prSet presAssocID="{AB54B51B-7FAC-4201-9A9B-24836B3162AA}" presName="sibTrans" presStyleCnt="0"/>
      <dgm:spPr/>
    </dgm:pt>
    <dgm:pt modelId="{3A564E37-3A6C-4BFC-BD2C-297D8AA490CB}" type="pres">
      <dgm:prSet presAssocID="{4146CCDF-9E3B-454F-AD02-9CAE65E88F87}" presName="node" presStyleLbl="node1" presStyleIdx="4" presStyleCnt="6" custScaleX="113636" custScaleY="177780">
        <dgm:presLayoutVars>
          <dgm:bulletEnabled val="1"/>
        </dgm:presLayoutVars>
      </dgm:prSet>
      <dgm:spPr/>
    </dgm:pt>
    <dgm:pt modelId="{70553D1A-5E53-407F-859C-9A5A25F578A3}" type="pres">
      <dgm:prSet presAssocID="{F93DDB6F-C864-49D2-B4C6-57A4E107ABA8}" presName="sibTrans" presStyleCnt="0"/>
      <dgm:spPr/>
    </dgm:pt>
    <dgm:pt modelId="{B92234B0-0D44-4047-A751-586F3688A216}" type="pres">
      <dgm:prSet presAssocID="{2DEC2578-E869-4E3D-A09D-4FC4069D103B}" presName="node" presStyleLbl="node1" presStyleIdx="5" presStyleCnt="6" custScaleY="178475">
        <dgm:presLayoutVars>
          <dgm:bulletEnabled val="1"/>
        </dgm:presLayoutVars>
      </dgm:prSet>
      <dgm:spPr/>
    </dgm:pt>
  </dgm:ptLst>
  <dgm:cxnLst>
    <dgm:cxn modelId="{1DA53104-EA85-49D0-91AC-ADFCD1670AA3}" type="presOf" srcId="{4C9195DE-432D-477C-A962-9F6852D8A3F0}" destId="{1875BBDD-B97B-4BB5-9AC3-1D4EEE0C56D5}" srcOrd="0" destOrd="0" presId="urn:microsoft.com/office/officeart/2005/8/layout/default"/>
    <dgm:cxn modelId="{87FC671F-DB69-4B17-8413-132ABF7F15D9}" srcId="{8F50A910-20B5-46F7-B969-C2177B84F7F4}" destId="{4146CCDF-9E3B-454F-AD02-9CAE65E88F87}" srcOrd="4" destOrd="0" parTransId="{7D6AEEFD-BCDF-455E-A499-717776935424}" sibTransId="{F93DDB6F-C864-49D2-B4C6-57A4E107ABA8}"/>
    <dgm:cxn modelId="{0430BA29-C3BB-4D13-9CBB-715A96393237}" srcId="{8F50A910-20B5-46F7-B969-C2177B84F7F4}" destId="{A6B9B376-E3E0-4011-BD16-052B57B686F0}" srcOrd="1" destOrd="0" parTransId="{2036405D-1907-4BD2-8233-DB82AD59D1D4}" sibTransId="{1F350FAF-76E2-40A2-85D2-F498E9CA21B1}"/>
    <dgm:cxn modelId="{C9241B35-9FA3-4613-9C58-C7255FC5BACA}" type="presOf" srcId="{4146CCDF-9E3B-454F-AD02-9CAE65E88F87}" destId="{3A564E37-3A6C-4BFC-BD2C-297D8AA490CB}" srcOrd="0" destOrd="0" presId="urn:microsoft.com/office/officeart/2005/8/layout/default"/>
    <dgm:cxn modelId="{62B5BE63-5072-45DC-9296-4D3D6CC177F9}" type="presOf" srcId="{2DEC2578-E869-4E3D-A09D-4FC4069D103B}" destId="{B92234B0-0D44-4047-A751-586F3688A216}" srcOrd="0" destOrd="0" presId="urn:microsoft.com/office/officeart/2005/8/layout/default"/>
    <dgm:cxn modelId="{D484054E-6528-4318-8FF8-4AF6200C7DD2}" type="presOf" srcId="{A6B9B376-E3E0-4011-BD16-052B57B686F0}" destId="{3450E864-F7E5-4B36-8833-AD0CE1C39DD4}" srcOrd="0" destOrd="0" presId="urn:microsoft.com/office/officeart/2005/8/layout/default"/>
    <dgm:cxn modelId="{64027852-1C44-49DF-BFD1-30F9FF8AE375}" type="presOf" srcId="{6C70A541-D158-4562-A359-2941FDDAE0B5}" destId="{8AB1F8FD-F207-43A2-B6F9-78CC6214F815}" srcOrd="0" destOrd="0" presId="urn:microsoft.com/office/officeart/2005/8/layout/default"/>
    <dgm:cxn modelId="{12EBD2A2-4473-4A34-81E6-8FE1C709C9A0}" type="presOf" srcId="{0CD58C39-8168-4A64-8F89-DB6165BB883A}" destId="{2817CFC6-B058-4F13-BB00-200C0192FA1F}" srcOrd="0" destOrd="0" presId="urn:microsoft.com/office/officeart/2005/8/layout/default"/>
    <dgm:cxn modelId="{D83DDEB6-37BF-4C15-B44F-DF51FA1B0A2E}" srcId="{8F50A910-20B5-46F7-B969-C2177B84F7F4}" destId="{2DEC2578-E869-4E3D-A09D-4FC4069D103B}" srcOrd="5" destOrd="0" parTransId="{515A5D72-CED8-456E-822F-0584DC658540}" sibTransId="{6EE2CCA8-E046-4D11-A01D-A57132DB54D5}"/>
    <dgm:cxn modelId="{31D805D3-E81D-45DF-AD2C-91BA43703A52}" srcId="{8F50A910-20B5-46F7-B969-C2177B84F7F4}" destId="{0CD58C39-8168-4A64-8F89-DB6165BB883A}" srcOrd="3" destOrd="0" parTransId="{AE72F7BE-A5D2-4154-AEF0-A74DCE366382}" sibTransId="{AB54B51B-7FAC-4201-9A9B-24836B3162AA}"/>
    <dgm:cxn modelId="{21BA13D4-0BDA-40AA-B542-5F44DEFF844D}" srcId="{8F50A910-20B5-46F7-B969-C2177B84F7F4}" destId="{6C70A541-D158-4562-A359-2941FDDAE0B5}" srcOrd="2" destOrd="0" parTransId="{474555C3-B6CF-4B4F-B0FF-1519FE75AC29}" sibTransId="{336CE776-0932-451B-90F3-88ADAF52D0A2}"/>
    <dgm:cxn modelId="{E32389E0-1F5B-4F6D-805E-B00576D19DF3}" type="presOf" srcId="{8F50A910-20B5-46F7-B969-C2177B84F7F4}" destId="{8B17E402-5351-495C-9437-6EE1A5C405A6}" srcOrd="0" destOrd="0" presId="urn:microsoft.com/office/officeart/2005/8/layout/default"/>
    <dgm:cxn modelId="{C21577EC-1D10-445E-BD33-430E37942E00}" srcId="{8F50A910-20B5-46F7-B969-C2177B84F7F4}" destId="{4C9195DE-432D-477C-A962-9F6852D8A3F0}" srcOrd="0" destOrd="0" parTransId="{D63813CC-4880-40BD-ABC2-DB248367DD70}" sibTransId="{BFEF5F57-3FCF-47BE-837B-03DD11B1D1A5}"/>
    <dgm:cxn modelId="{30829799-F656-471A-B044-4EA709C77F49}" type="presParOf" srcId="{8B17E402-5351-495C-9437-6EE1A5C405A6}" destId="{1875BBDD-B97B-4BB5-9AC3-1D4EEE0C56D5}" srcOrd="0" destOrd="0" presId="urn:microsoft.com/office/officeart/2005/8/layout/default"/>
    <dgm:cxn modelId="{F1A71E86-38CB-4D09-9B94-1D78F657610C}" type="presParOf" srcId="{8B17E402-5351-495C-9437-6EE1A5C405A6}" destId="{E8A08520-96FB-4D11-A921-B64FFA400DE3}" srcOrd="1" destOrd="0" presId="urn:microsoft.com/office/officeart/2005/8/layout/default"/>
    <dgm:cxn modelId="{B3387871-51D7-4CDA-9C47-802458E322D4}" type="presParOf" srcId="{8B17E402-5351-495C-9437-6EE1A5C405A6}" destId="{3450E864-F7E5-4B36-8833-AD0CE1C39DD4}" srcOrd="2" destOrd="0" presId="urn:microsoft.com/office/officeart/2005/8/layout/default"/>
    <dgm:cxn modelId="{D7B9689F-2169-4B4E-93C2-6FAE4345A7A5}" type="presParOf" srcId="{8B17E402-5351-495C-9437-6EE1A5C405A6}" destId="{5B40197E-5EDF-4BF9-85FA-1590FC762CA2}" srcOrd="3" destOrd="0" presId="urn:microsoft.com/office/officeart/2005/8/layout/default"/>
    <dgm:cxn modelId="{77AE9CF5-846A-46BB-B70E-7829CFB8E9C9}" type="presParOf" srcId="{8B17E402-5351-495C-9437-6EE1A5C405A6}" destId="{8AB1F8FD-F207-43A2-B6F9-78CC6214F815}" srcOrd="4" destOrd="0" presId="urn:microsoft.com/office/officeart/2005/8/layout/default"/>
    <dgm:cxn modelId="{A607743B-F33E-4A87-815B-A603FC7066A2}" type="presParOf" srcId="{8B17E402-5351-495C-9437-6EE1A5C405A6}" destId="{032F533E-6FC9-4538-A12E-0D52A0DB9D71}" srcOrd="5" destOrd="0" presId="urn:microsoft.com/office/officeart/2005/8/layout/default"/>
    <dgm:cxn modelId="{0E69A1D9-60A5-4169-AF3E-EE2CC82680DE}" type="presParOf" srcId="{8B17E402-5351-495C-9437-6EE1A5C405A6}" destId="{2817CFC6-B058-4F13-BB00-200C0192FA1F}" srcOrd="6" destOrd="0" presId="urn:microsoft.com/office/officeart/2005/8/layout/default"/>
    <dgm:cxn modelId="{76DEAF0D-9278-4687-B319-99C92B30581D}" type="presParOf" srcId="{8B17E402-5351-495C-9437-6EE1A5C405A6}" destId="{8622F7F8-F81C-4FB1-B957-795137D9D7F1}" srcOrd="7" destOrd="0" presId="urn:microsoft.com/office/officeart/2005/8/layout/default"/>
    <dgm:cxn modelId="{2A1A4BBD-D09B-4974-B59D-B0DD690F5FBE}" type="presParOf" srcId="{8B17E402-5351-495C-9437-6EE1A5C405A6}" destId="{3A564E37-3A6C-4BFC-BD2C-297D8AA490CB}" srcOrd="8" destOrd="0" presId="urn:microsoft.com/office/officeart/2005/8/layout/default"/>
    <dgm:cxn modelId="{E83DF1C2-817D-41FE-B7B3-84060DDB883A}" type="presParOf" srcId="{8B17E402-5351-495C-9437-6EE1A5C405A6}" destId="{70553D1A-5E53-407F-859C-9A5A25F578A3}" srcOrd="9" destOrd="0" presId="urn:microsoft.com/office/officeart/2005/8/layout/default"/>
    <dgm:cxn modelId="{9C5620C6-216B-43FD-B864-317EAC5AFD02}" type="presParOf" srcId="{8B17E402-5351-495C-9437-6EE1A5C405A6}" destId="{B92234B0-0D44-4047-A751-586F3688A216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8ADDB-6185-48EC-97F5-06A1BF159509}">
      <dsp:nvSpPr>
        <dsp:cNvPr id="0" name=""/>
        <dsp:cNvSpPr/>
      </dsp:nvSpPr>
      <dsp:spPr>
        <a:xfrm>
          <a:off x="980383" y="161"/>
          <a:ext cx="2415472" cy="144928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Langsam says: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980383" y="161"/>
        <a:ext cx="2415472" cy="1449283"/>
      </dsp:txXfrm>
    </dsp:sp>
    <dsp:sp modelId="{C9240AB2-AC1B-407F-87D1-24D16A5FB18D}">
      <dsp:nvSpPr>
        <dsp:cNvPr id="0" name=""/>
        <dsp:cNvSpPr/>
      </dsp:nvSpPr>
      <dsp:spPr>
        <a:xfrm>
          <a:off x="3637402" y="161"/>
          <a:ext cx="2415472" cy="144928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"We do it because we enjoy the challenge,"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637402" y="161"/>
        <a:ext cx="2415472" cy="1449283"/>
      </dsp:txXfrm>
    </dsp:sp>
    <dsp:sp modelId="{6D634F4D-40B6-471F-8561-C288E783868B}">
      <dsp:nvSpPr>
        <dsp:cNvPr id="0" name=""/>
        <dsp:cNvSpPr/>
      </dsp:nvSpPr>
      <dsp:spPr>
        <a:xfrm>
          <a:off x="6294422" y="161"/>
          <a:ext cx="2415472" cy="144928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"Above all, it is fun; I don't do it for money."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294422" y="161"/>
        <a:ext cx="2415472" cy="1449283"/>
      </dsp:txXfrm>
    </dsp:sp>
    <dsp:sp modelId="{5866C732-790A-4E48-B8CF-99EB3A6E8792}">
      <dsp:nvSpPr>
        <dsp:cNvPr id="0" name=""/>
        <dsp:cNvSpPr/>
      </dsp:nvSpPr>
      <dsp:spPr>
        <a:xfrm>
          <a:off x="980383" y="1690991"/>
          <a:ext cx="2415472" cy="191092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"Our extraordinary buildings are enjoyed by ordinary people. That is a formula that has given us a thriving and sustainable business over the years." 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980383" y="1690991"/>
        <a:ext cx="2415472" cy="1910923"/>
      </dsp:txXfrm>
    </dsp:sp>
    <dsp:sp modelId="{A0A0EEF2-06EF-4C7B-BDB9-4E2F72D69BCD}">
      <dsp:nvSpPr>
        <dsp:cNvPr id="0" name=""/>
        <dsp:cNvSpPr/>
      </dsp:nvSpPr>
      <dsp:spPr>
        <a:xfrm>
          <a:off x="3637402" y="1707339"/>
          <a:ext cx="2415472" cy="187822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"We have done more business in the last two years than ever before," 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637402" y="1707339"/>
        <a:ext cx="2415472" cy="1878227"/>
      </dsp:txXfrm>
    </dsp:sp>
    <dsp:sp modelId="{DE882463-9239-47CE-8040-72B36076B8D5}">
      <dsp:nvSpPr>
        <dsp:cNvPr id="0" name=""/>
        <dsp:cNvSpPr/>
      </dsp:nvSpPr>
      <dsp:spPr>
        <a:xfrm>
          <a:off x="6294422" y="1693643"/>
          <a:ext cx="2415472" cy="19056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"People are going for value for money.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294422" y="1693643"/>
        <a:ext cx="2415472" cy="1905619"/>
      </dsp:txXfrm>
    </dsp:sp>
    <dsp:sp modelId="{3BBE5EF9-5287-4EF2-A38A-1AEAB4A7CA8C}">
      <dsp:nvSpPr>
        <dsp:cNvPr id="0" name=""/>
        <dsp:cNvSpPr/>
      </dsp:nvSpPr>
      <dsp:spPr>
        <a:xfrm>
          <a:off x="2308893" y="3843462"/>
          <a:ext cx="2415472" cy="144928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We don't advertise; it is largely repeated business across the estate.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2308893" y="3843462"/>
        <a:ext cx="2415472" cy="1449283"/>
      </dsp:txXfrm>
    </dsp:sp>
    <dsp:sp modelId="{ECFE1D03-C6CD-4EAC-9644-0632B7A42D11}">
      <dsp:nvSpPr>
        <dsp:cNvPr id="0" name=""/>
        <dsp:cNvSpPr/>
      </dsp:nvSpPr>
      <dsp:spPr>
        <a:xfrm>
          <a:off x="4965912" y="3843462"/>
          <a:ext cx="2415472" cy="144928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“We believe there is a growing demand for traditional seaside holidays."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965912" y="3843462"/>
        <a:ext cx="2415472" cy="14492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75BBDD-B97B-4BB5-9AC3-1D4EEE0C56D5}">
      <dsp:nvSpPr>
        <dsp:cNvPr id="0" name=""/>
        <dsp:cNvSpPr/>
      </dsp:nvSpPr>
      <dsp:spPr>
        <a:xfrm>
          <a:off x="75237" y="23619"/>
          <a:ext cx="2988859" cy="229995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Britanniahotels.com, (2020), About us, Available at https://www.britanniahotels.com/about-us, [Accessed on 18.06.2020]</a:t>
          </a:r>
          <a:endParaRPr lang="en-GB" sz="1800" b="1" kern="1200" dirty="0">
            <a:solidFill>
              <a:schemeClr val="tx1"/>
            </a:solidFill>
          </a:endParaRPr>
        </a:p>
      </dsp:txBody>
      <dsp:txXfrm>
        <a:off x="75237" y="23619"/>
        <a:ext cx="2988859" cy="2299956"/>
      </dsp:txXfrm>
    </dsp:sp>
    <dsp:sp modelId="{3450E864-F7E5-4B36-8833-AD0CE1C39DD4}">
      <dsp:nvSpPr>
        <dsp:cNvPr id="0" name=""/>
        <dsp:cNvSpPr/>
      </dsp:nvSpPr>
      <dsp:spPr>
        <a:xfrm>
          <a:off x="3306504" y="82830"/>
          <a:ext cx="2570706" cy="218153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Britannia hotels. (2007, September 17). Wikipedia, the free encyclopedia. Retrieved June 19, 2020, from https://en.wikipedia.org/wiki/Britannia_Hotels</a:t>
          </a:r>
          <a:endParaRPr lang="en-GB" sz="1800" b="1" kern="1200" dirty="0">
            <a:solidFill>
              <a:schemeClr val="tx1"/>
            </a:solidFill>
          </a:endParaRPr>
        </a:p>
      </dsp:txBody>
      <dsp:txXfrm>
        <a:off x="3306504" y="82830"/>
        <a:ext cx="2570706" cy="2181535"/>
      </dsp:txXfrm>
    </dsp:sp>
    <dsp:sp modelId="{8AB1F8FD-F207-43A2-B6F9-78CC6214F815}">
      <dsp:nvSpPr>
        <dsp:cNvPr id="0" name=""/>
        <dsp:cNvSpPr/>
      </dsp:nvSpPr>
      <dsp:spPr>
        <a:xfrm>
          <a:off x="6119618" y="97418"/>
          <a:ext cx="2424074" cy="215235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Entrepreneur - definition and examples - Market business news. (2019, July 7). Market Business News. https://marketbusinessnews.com/financial-glossary/entrepreneur/</a:t>
          </a:r>
          <a:endParaRPr lang="en-GB" sz="1800" b="1" kern="1200" dirty="0">
            <a:solidFill>
              <a:schemeClr val="tx1"/>
            </a:solidFill>
          </a:endParaRPr>
        </a:p>
      </dsp:txBody>
      <dsp:txXfrm>
        <a:off x="6119618" y="97418"/>
        <a:ext cx="2424074" cy="2152359"/>
      </dsp:txXfrm>
    </dsp:sp>
    <dsp:sp modelId="{2817CFC6-B058-4F13-BB00-200C0192FA1F}">
      <dsp:nvSpPr>
        <dsp:cNvPr id="0" name=""/>
        <dsp:cNvSpPr/>
      </dsp:nvSpPr>
      <dsp:spPr>
        <a:xfrm>
          <a:off x="1594" y="2619761"/>
          <a:ext cx="2952231" cy="248826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Rich list: 'Asylum King' who houses migrants in budget hotels enters list of richest Britons. (n.d.). The Telegraph. https://www.telegraph.co.uk/news/2016/04/24/rich-list-asylum-king-who-houses-migrants-in-budget-hotels-enter/</a:t>
          </a:r>
          <a:endParaRPr lang="en-GB" sz="1800" b="1" kern="1200" dirty="0">
            <a:solidFill>
              <a:schemeClr val="tx1"/>
            </a:solidFill>
          </a:endParaRPr>
        </a:p>
      </dsp:txBody>
      <dsp:txXfrm>
        <a:off x="1594" y="2619761"/>
        <a:ext cx="2952231" cy="2488263"/>
      </dsp:txXfrm>
    </dsp:sp>
    <dsp:sp modelId="{3A564E37-3A6C-4BFC-BD2C-297D8AA490CB}">
      <dsp:nvSpPr>
        <dsp:cNvPr id="0" name=""/>
        <dsp:cNvSpPr/>
      </dsp:nvSpPr>
      <dsp:spPr>
        <a:xfrm>
          <a:off x="3196233" y="2571037"/>
          <a:ext cx="2754620" cy="258571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Wood, Z. (2017, November 26). Challenge Britannia: To perform some Disney-style magic at faded Pontins. the Guardian. https://www.theguardian.com/business/2011/feb/18/the-friday-interview-alex-langsam</a:t>
          </a:r>
          <a:endParaRPr lang="en-GB" sz="1800" b="1" kern="1200" dirty="0">
            <a:solidFill>
              <a:schemeClr val="tx1"/>
            </a:solidFill>
          </a:endParaRPr>
        </a:p>
      </dsp:txBody>
      <dsp:txXfrm>
        <a:off x="3196233" y="2571037"/>
        <a:ext cx="2754620" cy="2585711"/>
      </dsp:txXfrm>
    </dsp:sp>
    <dsp:sp modelId="{B92234B0-0D44-4047-A751-586F3688A216}">
      <dsp:nvSpPr>
        <dsp:cNvPr id="0" name=""/>
        <dsp:cNvSpPr/>
      </dsp:nvSpPr>
      <dsp:spPr>
        <a:xfrm>
          <a:off x="6193261" y="2565983"/>
          <a:ext cx="2424074" cy="25958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Mariotti, S. and Glackin, C. (2007). Entrepreneurship: Starting and operating a small business. Upper Saddle River, NJ: Pearson Prentice Hall.</a:t>
          </a:r>
          <a:endParaRPr lang="en-GB" sz="1800" b="1" kern="1200" dirty="0">
            <a:solidFill>
              <a:schemeClr val="tx1"/>
            </a:solidFill>
          </a:endParaRPr>
        </a:p>
      </dsp:txBody>
      <dsp:txXfrm>
        <a:off x="6193261" y="2565983"/>
        <a:ext cx="2424074" cy="25958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anchor="ctr" anchorCtr="0"/>
          <a:lstStyle/>
          <a:p>
            <a:fld id="{403CB87E-4591-47A1-9046-CF63F17215EF}" type="datetime2">
              <a:rPr lang="en-US" smtClean="0"/>
              <a:t>Friday, June 19, 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anchor="ctr" anchorCtr="0"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/>
          <a:lstStyle>
            <a:lvl1pPr algn="ctr">
              <a:defRPr/>
            </a:lvl1pPr>
          </a:lstStyle>
          <a:p>
            <a:fld id="{3A4F6043-7A67-491B-98BC-F933DED72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608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543031" cy="420638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3DE70B-B772-416E-A790-995760B1742E}" type="datetime2">
              <a:rPr lang="en-US" smtClean="0"/>
              <a:t>Friday, June 19, 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269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0CDE-A6F1-4138-AF12-ED09E8E5FB6B}" type="datetime2">
              <a:rPr lang="en-US" smtClean="0"/>
              <a:t>Friday, June 19,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476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5F8B1-DB7B-4D28-A97D-40FB2DD1EF78}" type="datetime2">
              <a:rPr lang="en-US" smtClean="0"/>
              <a:t>Friday, June 19,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300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14039161-23B8-4738-9069-73EBE8884FDD}" type="datetime2">
              <a:rPr lang="en-US" smtClean="0"/>
              <a:t>Friday, June 19, 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156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94D44-7693-499F-AC6C-11696134FE3F}" type="datetime2">
              <a:rPr lang="en-US" smtClean="0"/>
              <a:t>Friday, June 19, 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561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AF2AE-472C-4EF3-ABB2-24BAA9AE3CF7}" type="datetime2">
              <a:rPr lang="en-US" smtClean="0"/>
              <a:t>Friday, June 19, 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784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EAEA162C-A7C1-4263-9453-1BAFF8C39559}" type="datetime2">
              <a:rPr lang="en-US" smtClean="0"/>
              <a:t>Friday, June 19,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656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64DF6793-3458-4587-8168-65F0C37A92D2}" type="datetime2">
              <a:rPr lang="en-US" smtClean="0"/>
              <a:t>Friday, June 19,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834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D930A-6467-4C46-BA13-A0F5EC12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41977A-7872-4BE8-8C5C-D2099BEDBB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8191-8A0C-4077-9A2D-0255BF81A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17F0E-8070-4DFE-A821-9A699EDBAD7E}" type="datetime2">
              <a:rPr lang="en-US" smtClean="0"/>
              <a:t>Friday, June 19,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41B40-57AC-45F3-9AAC-DC2BEBB12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65F4-29FA-451A-878F-768E426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36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76A9FC-D582-4FC8-B641-9F77B4DD15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A1683-12F6-4BA6-AD1A-F98C60951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141D6-1E1A-4A54-A9B4-57F86865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34AE-C7BF-46E5-A968-01C6641F6476}" type="datetime2">
              <a:rPr lang="en-US" smtClean="0"/>
              <a:t>Friday, June 19,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541D6-4702-4421-AEB2-D6CA3AAD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C9F43-CD60-4C38-94C9-0E6D3B722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728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8352ED3-3C46-4C9A-9738-67B2D875E7E2}" type="datetime2">
              <a:rPr lang="en-US" smtClean="0"/>
              <a:pPr/>
              <a:t>Friday, June 19, 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016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ts val="28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E183CBD3-765E-49B4-B3A8-B29203D43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F76C0B7-929F-44F9-9C4C-B0AD48DCB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A567A692-E165-4BCD-842C-A9081974A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5AC752-4DEF-45C2-95AF-CA980CB5A2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5070" y="576264"/>
            <a:ext cx="3719093" cy="748954"/>
          </a:xfrm>
        </p:spPr>
        <p:txBody>
          <a:bodyPr anchor="b">
            <a:normAutofit/>
          </a:bodyPr>
          <a:lstStyle/>
          <a:p>
            <a:r>
              <a:rPr lang="en-GB" sz="4000" b="1" dirty="0">
                <a:solidFill>
                  <a:schemeClr val="tx1"/>
                </a:solidFill>
                <a:cs typeface="Aharoni" panose="020B0604020202020204" pitchFamily="2" charset="-79"/>
              </a:rPr>
              <a:t>Welcome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9CEF53-CB57-4BA8-A7B6-2410129F05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43227" y="1669777"/>
            <a:ext cx="4638919" cy="4280852"/>
          </a:xfrm>
        </p:spPr>
        <p:txBody>
          <a:bodyPr>
            <a:normAutofit fontScale="25000" lnSpcReduction="20000"/>
          </a:bodyPr>
          <a:lstStyle/>
          <a:p>
            <a:r>
              <a:rPr lang="en-GB" sz="9600" b="1" dirty="0">
                <a:solidFill>
                  <a:schemeClr val="tx1"/>
                </a:solidFill>
              </a:rPr>
              <a:t>CEO of Britannia Hotels </a:t>
            </a:r>
          </a:p>
          <a:p>
            <a:r>
              <a:rPr lang="en-GB" sz="9600" b="1" dirty="0">
                <a:solidFill>
                  <a:schemeClr val="tx1"/>
                </a:solidFill>
              </a:rPr>
              <a:t>Alex Langsam</a:t>
            </a:r>
          </a:p>
          <a:p>
            <a:r>
              <a:rPr lang="en-GB" sz="9600" b="1" dirty="0">
                <a:solidFill>
                  <a:schemeClr val="tx1"/>
                </a:solidFill>
              </a:rPr>
              <a:t>Motivation and Characteristics of an  Entrepreneur</a:t>
            </a:r>
          </a:p>
          <a:p>
            <a:pPr>
              <a:lnSpc>
                <a:spcPct val="120000"/>
              </a:lnSpc>
            </a:pPr>
            <a:r>
              <a:rPr lang="en-GB" sz="7200" b="1" dirty="0">
                <a:solidFill>
                  <a:schemeClr val="tx1"/>
                </a:solidFill>
              </a:rPr>
              <a:t>BA International Hotel Management</a:t>
            </a:r>
          </a:p>
          <a:p>
            <a:pPr>
              <a:lnSpc>
                <a:spcPct val="120000"/>
              </a:lnSpc>
            </a:pPr>
            <a:r>
              <a:rPr lang="en-GB" sz="7200" b="1" dirty="0">
                <a:solidFill>
                  <a:schemeClr val="tx1"/>
                </a:solidFill>
              </a:rPr>
              <a:t>Entrepreneurship</a:t>
            </a:r>
          </a:p>
          <a:p>
            <a:pPr>
              <a:lnSpc>
                <a:spcPct val="120000"/>
              </a:lnSpc>
            </a:pPr>
            <a:r>
              <a:rPr lang="en-GB" sz="7200" b="1" dirty="0">
                <a:solidFill>
                  <a:schemeClr val="tx1"/>
                </a:solidFill>
              </a:rPr>
              <a:t>M5XO1926</a:t>
            </a:r>
          </a:p>
          <a:p>
            <a:pPr>
              <a:lnSpc>
                <a:spcPct val="120000"/>
              </a:lnSpc>
            </a:pPr>
            <a:r>
              <a:rPr lang="en-GB" sz="7200" b="1" dirty="0">
                <a:solidFill>
                  <a:schemeClr val="tx1"/>
                </a:solidFill>
              </a:rPr>
              <a:t>Lecturer: Dr David Jenkins</a:t>
            </a:r>
          </a:p>
          <a:p>
            <a:pPr>
              <a:lnSpc>
                <a:spcPct val="120000"/>
              </a:lnSpc>
            </a:pPr>
            <a:r>
              <a:rPr lang="en-GB" sz="7200" b="1" dirty="0">
                <a:solidFill>
                  <a:schemeClr val="tx1"/>
                </a:solidFill>
              </a:rPr>
              <a:t>Student : Monuar Moni</a:t>
            </a:r>
          </a:p>
          <a:p>
            <a:pPr>
              <a:lnSpc>
                <a:spcPct val="120000"/>
              </a:lnSpc>
            </a:pPr>
            <a:r>
              <a:rPr lang="en-GB" sz="7200" b="1" dirty="0">
                <a:solidFill>
                  <a:schemeClr val="tx1"/>
                </a:solidFill>
              </a:rPr>
              <a:t>1818185</a:t>
            </a:r>
          </a:p>
          <a:p>
            <a:pPr algn="l"/>
            <a:endParaRPr lang="en-GB" sz="600" b="1" dirty="0">
              <a:latin typeface="Agency FB" panose="020B0503020202020204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0609B64-A36F-4F2F-BFC6-C751FDE27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109854" y="685796"/>
            <a:ext cx="5391685" cy="5492009"/>
          </a:xfrm>
          <a:prstGeom prst="rect">
            <a:avLst/>
          </a:prstGeom>
          <a:solidFill>
            <a:srgbClr val="BFBC22">
              <a:alpha val="20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5760B85A-6A8A-4C18-83C9-ED919AA75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394" y="1669777"/>
            <a:ext cx="5050297" cy="3525076"/>
          </a:xfrm>
          <a:prstGeom prst="rect">
            <a:avLst/>
          </a:prstGeom>
        </p:spPr>
      </p:pic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35D3937F-89B8-4A4C-BA42-C663D9B6C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FBC2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F04C3AED-6D36-45C0-95CD-A7378D9DD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FBC2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287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D493A8E8-88A3-4C21-8DD5-382FD2407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4369055-AD2B-4E6F-8B6F-FD8A6CA37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9B60357-232D-4489-8786-BF4E4F74BA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2572690"/>
            <a:ext cx="471566" cy="3599021"/>
          </a:xfrm>
          <a:prstGeom prst="rect">
            <a:avLst/>
          </a:prstGeom>
          <a:solidFill>
            <a:srgbClr val="F3EC5E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6BC4F02-1D09-4B7C-BF2A-18C1A2A70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97BC47-F66F-4944-AA7D-A635958D2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228" y="680189"/>
            <a:ext cx="4273209" cy="923323"/>
          </a:xfrm>
        </p:spPr>
        <p:txBody>
          <a:bodyPr anchor="t">
            <a:normAutofit/>
          </a:bodyPr>
          <a:lstStyle/>
          <a:p>
            <a:pPr algn="ctr"/>
            <a:r>
              <a:rPr lang="en-GB" sz="4000" b="1" dirty="0">
                <a:solidFill>
                  <a:schemeClr val="tx1"/>
                </a:solidFill>
              </a:rPr>
              <a:t>Introduction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ACD8E06-AE24-42AB-A753-C25023789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3984" y="539496"/>
            <a:ext cx="4956417" cy="1711335"/>
          </a:xfrm>
        </p:spPr>
        <p:txBody>
          <a:bodyPr anchor="t">
            <a:normAutofit/>
          </a:bodyPr>
          <a:lstStyle/>
          <a:p>
            <a:r>
              <a:rPr lang="en-US" sz="2000" b="1" dirty="0">
                <a:solidFill>
                  <a:schemeClr val="tx1"/>
                </a:solidFill>
              </a:rPr>
              <a:t>Entrepreneurship can be defined as activity of developing up a unique business and skills of taking up risk so that profit could be earned in near future</a:t>
            </a:r>
            <a:r>
              <a:rPr lang="en-US" sz="18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7" name="Picture 6" descr="A close up of a womans face&#10;&#10;Description automatically generated">
            <a:extLst>
              <a:ext uri="{FF2B5EF4-FFF2-40B4-BE49-F238E27FC236}">
                <a16:creationId xmlns:a16="http://schemas.microsoft.com/office/drawing/2014/main" id="{64435F44-D1A1-47EF-9E82-B921527479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50" r="-1" b="26086"/>
          <a:stretch/>
        </p:blipFill>
        <p:spPr>
          <a:xfrm>
            <a:off x="471575" y="2572690"/>
            <a:ext cx="11021555" cy="3599021"/>
          </a:xfrm>
          <a:prstGeom prst="rect">
            <a:avLst/>
          </a:pr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75AD8F0-E74F-4E7D-ADD3-E7F806CAF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F3EC5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F803BC2-F676-49D8-AA7E-58C8975771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F3EC5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605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9CE9782-0FD1-493B-9C50-C51AB7C5E0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6619023-691E-4F1C-A10A-0EA3D044EE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6F31C88-3DEF-4EA8-AE3A-49441413F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685800"/>
            <a:ext cx="422144" cy="5486400"/>
          </a:xfrm>
          <a:prstGeom prst="rect">
            <a:avLst/>
          </a:prstGeom>
          <a:solidFill>
            <a:srgbClr val="A67D3A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7EAFFD-2BD1-4600-B034-EEF700787D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182CA4-CE14-44D5-9CC4-D24632EC2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4608" y="5610"/>
            <a:ext cx="5725793" cy="1120825"/>
          </a:xfrm>
        </p:spPr>
        <p:txBody>
          <a:bodyPr anchor="b">
            <a:noAutofit/>
          </a:bodyPr>
          <a:lstStyle/>
          <a:p>
            <a:pPr algn="ctr"/>
            <a:r>
              <a:rPr lang="en-GB" sz="4000" b="1" dirty="0">
                <a:solidFill>
                  <a:schemeClr val="tx1"/>
                </a:solidFill>
              </a:rPr>
              <a:t>Brief overview of</a:t>
            </a:r>
            <a:br>
              <a:rPr lang="en-GB" sz="4000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</a:rPr>
              <a:t> Alex Langsam</a:t>
            </a:r>
          </a:p>
        </p:txBody>
      </p:sp>
      <p:pic>
        <p:nvPicPr>
          <p:cNvPr id="9" name="Content Placeholder 8" descr="A person sitting on a chair in a room&#10;&#10;Description automatically generated">
            <a:extLst>
              <a:ext uri="{FF2B5EF4-FFF2-40B4-BE49-F238E27FC236}">
                <a16:creationId xmlns:a16="http://schemas.microsoft.com/office/drawing/2014/main" id="{2CC6438A-8634-46F9-B092-1CD52989DA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9" r="23348"/>
          <a:stretch/>
        </p:blipFill>
        <p:spPr>
          <a:xfrm>
            <a:off x="304816" y="685800"/>
            <a:ext cx="4291415" cy="5486400"/>
          </a:xfrm>
          <a:prstGeom prst="rect">
            <a:avLst/>
          </a:prstGeom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45373C15-9077-4596-83F0-E7BDC0434D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4527" y="1036150"/>
            <a:ext cx="6788599" cy="5130440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endParaRPr lang="en-US" sz="1800" b="1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2000" b="1" dirty="0">
                <a:solidFill>
                  <a:schemeClr val="tx1"/>
                </a:solidFill>
              </a:rPr>
              <a:t>Alex Langsam is a well-known entrepreneur in the UK, CEO of Britannia Hotels which is a hotel group and a part of the hospitality industry in the UK (Britanniahotels.com, 2020). </a:t>
            </a:r>
          </a:p>
          <a:p>
            <a:pPr>
              <a:lnSpc>
                <a:spcPct val="100000"/>
              </a:lnSpc>
            </a:pPr>
            <a:r>
              <a:rPr lang="en-US" sz="2000" b="1" dirty="0">
                <a:solidFill>
                  <a:schemeClr val="tx1"/>
                </a:solidFill>
              </a:rPr>
              <a:t>He has vast experience of working in real-world, which also gave him an added advantage to make a mark in the global trade industry of service.</a:t>
            </a:r>
          </a:p>
          <a:p>
            <a:pPr>
              <a:lnSpc>
                <a:spcPct val="100000"/>
              </a:lnSpc>
            </a:pPr>
            <a:r>
              <a:rPr lang="en-US" sz="2000" b="1" dirty="0">
                <a:solidFill>
                  <a:schemeClr val="tx1"/>
                </a:solidFill>
              </a:rPr>
              <a:t> At the initial stage of his career, Alex Langsam started learning skills of business management and his area of interest was the hospitality sector.</a:t>
            </a:r>
          </a:p>
          <a:p>
            <a:pPr>
              <a:lnSpc>
                <a:spcPct val="100000"/>
              </a:lnSpc>
            </a:pPr>
            <a:r>
              <a:rPr lang="en-US" sz="2000" b="1" dirty="0">
                <a:solidFill>
                  <a:schemeClr val="tx1"/>
                </a:solidFill>
              </a:rPr>
              <a:t>He invested time and monetary resources to purchase various hotel chains as a means of business expansion. </a:t>
            </a:r>
          </a:p>
          <a:p>
            <a:pPr>
              <a:lnSpc>
                <a:spcPct val="100000"/>
              </a:lnSpc>
            </a:pPr>
            <a:r>
              <a:rPr lang="en-US" sz="2000" b="1" dirty="0">
                <a:solidFill>
                  <a:schemeClr val="tx1"/>
                </a:solidFill>
              </a:rPr>
              <a:t>Alex made optimal utilisation of his skill to incorporate all hotels firms under Britannia Hotels. 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D4B5F26-8713-4267-9186-183BB809C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A67D3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72C66DF-2004-4C24-8C07-554E41490D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A67D3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9683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39A00C43-A036-4BC3-889C-4C5D5450DB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018" y="886264"/>
            <a:ext cx="6427304" cy="4811151"/>
          </a:xfr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F490ECA7-3EC3-4CF0-B0F9-09645794D5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1" y="886264"/>
            <a:ext cx="3840479" cy="476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415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1" name="Rectangle 140">
            <a:extLst>
              <a:ext uri="{FF2B5EF4-FFF2-40B4-BE49-F238E27FC236}">
                <a16:creationId xmlns:a16="http://schemas.microsoft.com/office/drawing/2014/main" id="{1CE68C35-0307-4DBB-9BB2-51A0BC80F6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ackground Gray Rectangle">
            <a:extLst>
              <a:ext uri="{FF2B5EF4-FFF2-40B4-BE49-F238E27FC236}">
                <a16:creationId xmlns:a16="http://schemas.microsoft.com/office/drawing/2014/main" id="{B4461734-7A1F-4C43-9DD1-82961A9BC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5" name="White Rectangle">
            <a:extLst>
              <a:ext uri="{FF2B5EF4-FFF2-40B4-BE49-F238E27FC236}">
                <a16:creationId xmlns:a16="http://schemas.microsoft.com/office/drawing/2014/main" id="{F76B182E-353C-4F09-98E3-D0D9D094A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0E04FF-A367-4E81-9EEB-CE567EE55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233" y="169608"/>
            <a:ext cx="8244348" cy="510582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Vision</a:t>
            </a:r>
          </a:p>
        </p:txBody>
      </p:sp>
      <p:cxnSp>
        <p:nvCxnSpPr>
          <p:cNvPr id="147" name="Vertical Connector">
            <a:extLst>
              <a:ext uri="{FF2B5EF4-FFF2-40B4-BE49-F238E27FC236}">
                <a16:creationId xmlns:a16="http://schemas.microsoft.com/office/drawing/2014/main" id="{A32DD4E3-F3A5-479E-9FC8-93181F7ABF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Horizontal Connector 2">
            <a:extLst>
              <a:ext uri="{FF2B5EF4-FFF2-40B4-BE49-F238E27FC236}">
                <a16:creationId xmlns:a16="http://schemas.microsoft.com/office/drawing/2014/main" id="{A5C97BEA-9A67-4872-9526-42EECD54C0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1" name="Content Placeholder 9">
            <a:extLst>
              <a:ext uri="{FF2B5EF4-FFF2-40B4-BE49-F238E27FC236}">
                <a16:creationId xmlns:a16="http://schemas.microsoft.com/office/drawing/2014/main" id="{3B7EFC7D-FD1D-44F5-B3C8-1B9E6C7322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7173680"/>
              </p:ext>
            </p:extLst>
          </p:nvPr>
        </p:nvGraphicFramePr>
        <p:xfrm>
          <a:off x="1444752" y="680190"/>
          <a:ext cx="9690278" cy="5292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499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26">
            <a:extLst>
              <a:ext uri="{FF2B5EF4-FFF2-40B4-BE49-F238E27FC236}">
                <a16:creationId xmlns:a16="http://schemas.microsoft.com/office/drawing/2014/main" id="{5F97C340-E6D9-4D38-AA28-151A7B907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0" name="Rectangle 28">
            <a:extLst>
              <a:ext uri="{FF2B5EF4-FFF2-40B4-BE49-F238E27FC236}">
                <a16:creationId xmlns:a16="http://schemas.microsoft.com/office/drawing/2014/main" id="{27EF0FD0-396B-4592-8B93-5A14DDEBE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id="{FD64914A-1B6E-4ECD-9494-704D51AF3D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D4DA6-C3C3-4480-BFB4-F9947B9EB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7861" y="540168"/>
            <a:ext cx="4891397" cy="905174"/>
          </a:xfrm>
        </p:spPr>
        <p:txBody>
          <a:bodyPr anchor="b">
            <a:normAutofit/>
          </a:bodyPr>
          <a:lstStyle/>
          <a:p>
            <a:pPr algn="ctr"/>
            <a:r>
              <a:rPr lang="en-GB" sz="4800" b="1" dirty="0">
                <a:solidFill>
                  <a:schemeClr val="tx1"/>
                </a:solidFill>
              </a:rPr>
              <a:t>Conclusion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08BD11-9C8E-4EF4-89C0-0BB2519E82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899" y="1445342"/>
            <a:ext cx="6144062" cy="4530555"/>
          </a:xfrm>
        </p:spPr>
        <p:txBody>
          <a:bodyPr anchor="t">
            <a:normAutofit/>
          </a:bodyPr>
          <a:lstStyle/>
          <a:p>
            <a:endParaRPr lang="en-US" sz="2000" b="1" dirty="0">
              <a:solidFill>
                <a:schemeClr val="tx1"/>
              </a:solidFill>
            </a:endParaRPr>
          </a:p>
          <a:p>
            <a:r>
              <a:rPr lang="en-US" sz="2000" b="1" dirty="0">
                <a:solidFill>
                  <a:schemeClr val="tx1"/>
                </a:solidFill>
              </a:rPr>
              <a:t>Alex Langsam believes that he can influence the outside world through the means of his actions.</a:t>
            </a:r>
          </a:p>
          <a:p>
            <a:r>
              <a:rPr lang="en-US" sz="2000" b="1" dirty="0">
                <a:solidFill>
                  <a:schemeClr val="tx1"/>
                </a:solidFill>
              </a:rPr>
              <a:t>Moreover, he has the trait of transforming the available opportunities provided by the outside world for the benefit of his organization (Mariotti and Glackin, 2007).</a:t>
            </a:r>
          </a:p>
          <a:p>
            <a:r>
              <a:rPr lang="en-US" sz="2000" b="1" dirty="0">
                <a:solidFill>
                  <a:schemeClr val="tx1"/>
                </a:solidFill>
              </a:rPr>
              <a:t>Alex Langsam develops the levels of creativity in hotel chains to the maximum extent possible, using his incredible skill of sustainability, optimism and developing existing skills of creativity. As a successful entrepreneur, he always takes an optimistic outlook.</a:t>
            </a:r>
          </a:p>
        </p:txBody>
      </p:sp>
      <p:pic>
        <p:nvPicPr>
          <p:cNvPr id="5" name="Content Placeholder 4" descr="A picture containing light, game&#10;&#10;Description automatically generated">
            <a:extLst>
              <a:ext uri="{FF2B5EF4-FFF2-40B4-BE49-F238E27FC236}">
                <a16:creationId xmlns:a16="http://schemas.microsoft.com/office/drawing/2014/main" id="{5FCD0E93-3FC8-41DB-9D40-54B0839680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0096"/>
          <a:stretch/>
        </p:blipFill>
        <p:spPr>
          <a:xfrm>
            <a:off x="7255025" y="685800"/>
            <a:ext cx="4249651" cy="2440858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FFD40FEB-6EA9-4ABC-830A-2E5AA231C1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27" r="-1" b="19445"/>
          <a:stretch/>
        </p:blipFill>
        <p:spPr>
          <a:xfrm>
            <a:off x="7255025" y="3321386"/>
            <a:ext cx="4249651" cy="2546688"/>
          </a:xfrm>
          <a:prstGeom prst="rect">
            <a:avLst/>
          </a:prstGeom>
        </p:spPr>
      </p:pic>
      <p:sp>
        <p:nvSpPr>
          <p:cNvPr id="42" name="Rectangle 32">
            <a:extLst>
              <a:ext uri="{FF2B5EF4-FFF2-40B4-BE49-F238E27FC236}">
                <a16:creationId xmlns:a16="http://schemas.microsoft.com/office/drawing/2014/main" id="{C77A7B89-B191-4F76-88C9-110DB9F963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9226723" y="3893327"/>
            <a:ext cx="302467" cy="4251960"/>
          </a:xfrm>
          <a:prstGeom prst="rect">
            <a:avLst/>
          </a:prstGeom>
          <a:solidFill>
            <a:srgbClr val="FFFE84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43" name="Straight Connector 34">
            <a:extLst>
              <a:ext uri="{FF2B5EF4-FFF2-40B4-BE49-F238E27FC236}">
                <a16:creationId xmlns:a16="http://schemas.microsoft.com/office/drawing/2014/main" id="{42E5CBBC-78BA-471F-A676-B9E57FA79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FFFE8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36">
            <a:extLst>
              <a:ext uri="{FF2B5EF4-FFF2-40B4-BE49-F238E27FC236}">
                <a16:creationId xmlns:a16="http://schemas.microsoft.com/office/drawing/2014/main" id="{D4CA47CD-2DD4-470D-8C69-F2F2C082F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FFFE8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541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6F769E14-42A1-4194-9915-A3C3F12B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Background Gray Rectangle">
            <a:extLst>
              <a:ext uri="{FF2B5EF4-FFF2-40B4-BE49-F238E27FC236}">
                <a16:creationId xmlns:a16="http://schemas.microsoft.com/office/drawing/2014/main" id="{54B4AC2F-67D3-4029-9050-8F70D701E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5" name="White Rectangle">
            <a:extLst>
              <a:ext uri="{FF2B5EF4-FFF2-40B4-BE49-F238E27FC236}">
                <a16:creationId xmlns:a16="http://schemas.microsoft.com/office/drawing/2014/main" id="{1E43F547-8690-4CB0-A621-415F429D5C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0CC41D-594B-4743-8559-56EF8D776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5" y="1012004"/>
            <a:ext cx="2349080" cy="4795408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chemeClr val="tx1"/>
                </a:solidFill>
              </a:rPr>
              <a:t>References</a:t>
            </a:r>
          </a:p>
        </p:txBody>
      </p:sp>
      <p:cxnSp>
        <p:nvCxnSpPr>
          <p:cNvPr id="47" name="Vertical Connector">
            <a:extLst>
              <a:ext uri="{FF2B5EF4-FFF2-40B4-BE49-F238E27FC236}">
                <a16:creationId xmlns:a16="http://schemas.microsoft.com/office/drawing/2014/main" id="{C43453A4-E672-4E99-828D-61F490D03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Horizontal Connector 2">
            <a:extLst>
              <a:ext uri="{FF2B5EF4-FFF2-40B4-BE49-F238E27FC236}">
                <a16:creationId xmlns:a16="http://schemas.microsoft.com/office/drawing/2014/main" id="{42B3D3AB-0475-4349-9B16-455F1E315E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CDB94C2-7D71-4772-8399-37D6F7312E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7058691"/>
              </p:ext>
            </p:extLst>
          </p:nvPr>
        </p:nvGraphicFramePr>
        <p:xfrm>
          <a:off x="2875726" y="680190"/>
          <a:ext cx="8618930" cy="5185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164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D493A8E8-88A3-4C21-8DD5-382FD2407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4369055-AD2B-4E6F-8B6F-FD8A6CA37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9B60357-232D-4489-8786-BF4E4F74BA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2572690"/>
            <a:ext cx="471566" cy="3599021"/>
          </a:xfrm>
          <a:prstGeom prst="rect">
            <a:avLst/>
          </a:prstGeom>
          <a:solidFill>
            <a:srgbClr val="FFA934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6BC4F02-1D09-4B7C-BF2A-18C1A2A70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Content Placeholder 16" descr="A picture containing light&#10;&#10;Description automatically generated">
            <a:extLst>
              <a:ext uri="{FF2B5EF4-FFF2-40B4-BE49-F238E27FC236}">
                <a16:creationId xmlns:a16="http://schemas.microsoft.com/office/drawing/2014/main" id="{8E6E406F-E35D-4039-AF7B-DD40120541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972" y="539750"/>
            <a:ext cx="2831674" cy="1912938"/>
          </a:xfrm>
        </p:spPr>
      </p:pic>
      <p:pic>
        <p:nvPicPr>
          <p:cNvPr id="13" name="Content Placeholder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9D0EE896-9766-449D-8B58-CE24CF5231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61" r="-1" b="9161"/>
          <a:stretch/>
        </p:blipFill>
        <p:spPr>
          <a:xfrm>
            <a:off x="471576" y="2572690"/>
            <a:ext cx="11016116" cy="3599021"/>
          </a:xfrm>
          <a:prstGeom prst="rect">
            <a:avLst/>
          </a:prstGeom>
        </p:spPr>
      </p:pic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675AD8F0-E74F-4E7D-ADD3-E7F806CAF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FFA93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FF803BC2-F676-49D8-AA7E-58C8975771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FFA93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4875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setVTI">
  <a:themeElements>
    <a:clrScheme name="Office">
      <a:dk1>
        <a:srgbClr val="000000"/>
      </a:dk1>
      <a:lt1>
        <a:srgbClr val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Dante">
      <a:majorFont>
        <a:latin typeface="Dante"/>
        <a:ea typeface=""/>
        <a:cs typeface=""/>
      </a:majorFont>
      <a:minorFont>
        <a:latin typeface="Dan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setVTI" id="{17A3166B-76FF-4669-8F6D-D4251AE158D8}" vid="{4532814A-B5F8-4CFD-BC69-A007D492DA4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594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Agency FB</vt:lpstr>
      <vt:lpstr>Arial</vt:lpstr>
      <vt:lpstr>Dante</vt:lpstr>
      <vt:lpstr>Dante (Headings)2</vt:lpstr>
      <vt:lpstr>Helvetica Neue Medium</vt:lpstr>
      <vt:lpstr>Wingdings 2</vt:lpstr>
      <vt:lpstr>OffsetVTI</vt:lpstr>
      <vt:lpstr>Welcome</vt:lpstr>
      <vt:lpstr>Introduction</vt:lpstr>
      <vt:lpstr>Brief overview of  Alex Langsam</vt:lpstr>
      <vt:lpstr>PowerPoint Presentation</vt:lpstr>
      <vt:lpstr>Vision</vt:lpstr>
      <vt:lpstr>Conclusion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Stilyana-filipova Mincheva</dc:creator>
  <cp:lastModifiedBy>Stilyana-filipova Mincheva</cp:lastModifiedBy>
  <cp:revision>1</cp:revision>
  <dcterms:created xsi:type="dcterms:W3CDTF">2020-06-19T12:14:06Z</dcterms:created>
  <dcterms:modified xsi:type="dcterms:W3CDTF">2020-06-19T12:18:26Z</dcterms:modified>
</cp:coreProperties>
</file>