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6" r:id="rId3"/>
    <p:sldId id="265" r:id="rId4"/>
    <p:sldId id="257" r:id="rId5"/>
    <p:sldId id="258" r:id="rId6"/>
    <p:sldId id="259"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riana mandache" userId="2bbf726d1f7e3f89" providerId="LiveId" clId="{754B5E65-BA5B-4FAC-8890-D1E11CDCD32F}"/>
    <pc:docChg chg="custSel addSld modSld">
      <pc:chgData name="adriana mandache" userId="2bbf726d1f7e3f89" providerId="LiveId" clId="{754B5E65-BA5B-4FAC-8890-D1E11CDCD32F}" dt="2024-06-16T09:25:02.497" v="109" actId="115"/>
      <pc:docMkLst>
        <pc:docMk/>
      </pc:docMkLst>
      <pc:sldChg chg="modSp new mod">
        <pc:chgData name="adriana mandache" userId="2bbf726d1f7e3f89" providerId="LiveId" clId="{754B5E65-BA5B-4FAC-8890-D1E11CDCD32F}" dt="2024-06-16T09:25:02.497" v="109" actId="115"/>
        <pc:sldMkLst>
          <pc:docMk/>
          <pc:sldMk cId="1483214642" sldId="265"/>
        </pc:sldMkLst>
        <pc:spChg chg="mod">
          <ac:chgData name="adriana mandache" userId="2bbf726d1f7e3f89" providerId="LiveId" clId="{754B5E65-BA5B-4FAC-8890-D1E11CDCD32F}" dt="2024-06-16T09:25:02.497" v="109" actId="115"/>
          <ac:spMkLst>
            <pc:docMk/>
            <pc:sldMk cId="1483214642" sldId="265"/>
            <ac:spMk id="2" creationId="{6B41FCD8-98C3-65FF-BC12-89D322B50EE7}"/>
          </ac:spMkLst>
        </pc:spChg>
        <pc:spChg chg="mod">
          <ac:chgData name="adriana mandache" userId="2bbf726d1f7e3f89" providerId="LiveId" clId="{754B5E65-BA5B-4FAC-8890-D1E11CDCD32F}" dt="2024-06-16T09:24:49.250" v="105" actId="1076"/>
          <ac:spMkLst>
            <pc:docMk/>
            <pc:sldMk cId="1483214642" sldId="265"/>
            <ac:spMk id="3" creationId="{9393ABB6-B20C-FD70-7617-B86B088212DA}"/>
          </ac:spMkLst>
        </pc:spChg>
      </pc:sldChg>
      <pc:sldChg chg="modSp new mod">
        <pc:chgData name="adriana mandache" userId="2bbf726d1f7e3f89" providerId="LiveId" clId="{754B5E65-BA5B-4FAC-8890-D1E11CDCD32F}" dt="2024-06-16T09:20:05.562" v="103" actId="20577"/>
        <pc:sldMkLst>
          <pc:docMk/>
          <pc:sldMk cId="2950493792" sldId="266"/>
        </pc:sldMkLst>
        <pc:spChg chg="mod">
          <ac:chgData name="adriana mandache" userId="2bbf726d1f7e3f89" providerId="LiveId" clId="{754B5E65-BA5B-4FAC-8890-D1E11CDCD32F}" dt="2024-06-16T09:17:14.389" v="36" actId="115"/>
          <ac:spMkLst>
            <pc:docMk/>
            <pc:sldMk cId="2950493792" sldId="266"/>
            <ac:spMk id="2" creationId="{ECA0DCE5-BBD3-66ED-B16E-A5C603FB1CFF}"/>
          </ac:spMkLst>
        </pc:spChg>
        <pc:spChg chg="mod">
          <ac:chgData name="adriana mandache" userId="2bbf726d1f7e3f89" providerId="LiveId" clId="{754B5E65-BA5B-4FAC-8890-D1E11CDCD32F}" dt="2024-06-16T09:20:05.562" v="103" actId="20577"/>
          <ac:spMkLst>
            <pc:docMk/>
            <pc:sldMk cId="2950493792" sldId="266"/>
            <ac:spMk id="3" creationId="{E1638186-45F4-ED13-01A7-48F5BA4BAE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971C0D-A846-4363-AB1D-11087543C320}" type="datetimeFigureOut">
              <a:rPr lang="en-GB" smtClean="0"/>
              <a:t>16/06/2024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A70C1C-1CA6-42F0-80A8-B32751E51EA1}" type="slidenum">
              <a:rPr lang="en-GB" smtClean="0"/>
              <a:t>‹#›</a:t>
            </a:fld>
            <a:endParaRPr lang="en-GB"/>
          </a:p>
        </p:txBody>
      </p:sp>
    </p:spTree>
    <p:extLst>
      <p:ext uri="{BB962C8B-B14F-4D97-AF65-F5344CB8AC3E}">
        <p14:creationId xmlns:p14="http://schemas.microsoft.com/office/powerpoint/2010/main" val="23897857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highlights the day-to-day tasks that a HR Manager is typically responsible for, such as recruitment, onboarding, training, performance management, and compliance.</a:t>
            </a:r>
          </a:p>
          <a:p>
            <a:r>
              <a:rPr lang="en-GB" dirty="0"/>
              <a:t>The image of a calendar or planner helps to visualize the administrative tasks that a HR Manager must juggle.</a:t>
            </a:r>
          </a:p>
        </p:txBody>
      </p:sp>
      <p:sp>
        <p:nvSpPr>
          <p:cNvPr id="4" name="Slide Number Placeholder 3"/>
          <p:cNvSpPr>
            <a:spLocks noGrp="1"/>
          </p:cNvSpPr>
          <p:nvPr>
            <p:ph type="sldNum" sz="quarter" idx="5"/>
          </p:nvPr>
        </p:nvSpPr>
        <p:spPr/>
        <p:txBody>
          <a:bodyPr/>
          <a:lstStyle/>
          <a:p>
            <a:fld id="{C6A70C1C-1CA6-42F0-80A8-B32751E51EA1}" type="slidenum">
              <a:rPr lang="en-GB" smtClean="0"/>
              <a:t>4</a:t>
            </a:fld>
            <a:endParaRPr lang="en-GB"/>
          </a:p>
        </p:txBody>
      </p:sp>
    </p:spTree>
    <p:extLst>
      <p:ext uri="{BB962C8B-B14F-4D97-AF65-F5344CB8AC3E}">
        <p14:creationId xmlns:p14="http://schemas.microsoft.com/office/powerpoint/2010/main" val="3564386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expands on the responsibilities of a HR Manager, highlighting their role in strategic planning, communication, employee engagement, diversity and inclusion initiatives, and organizational development.</a:t>
            </a:r>
          </a:p>
          <a:p>
            <a:r>
              <a:rPr lang="en-GB" dirty="0"/>
              <a:t>The diagram showing connections between departments helps to illustrate the HR Manager's role in facilitating collaboration and communication across different parts of the organization.</a:t>
            </a:r>
          </a:p>
        </p:txBody>
      </p:sp>
      <p:sp>
        <p:nvSpPr>
          <p:cNvPr id="4" name="Slide Number Placeholder 3"/>
          <p:cNvSpPr>
            <a:spLocks noGrp="1"/>
          </p:cNvSpPr>
          <p:nvPr>
            <p:ph type="sldNum" sz="quarter" idx="5"/>
          </p:nvPr>
        </p:nvSpPr>
        <p:spPr/>
        <p:txBody>
          <a:bodyPr/>
          <a:lstStyle/>
          <a:p>
            <a:fld id="{C6A70C1C-1CA6-42F0-80A8-B32751E51EA1}" type="slidenum">
              <a:rPr lang="en-GB" smtClean="0"/>
              <a:t>5</a:t>
            </a:fld>
            <a:endParaRPr lang="en-GB"/>
          </a:p>
        </p:txBody>
      </p:sp>
    </p:spTree>
    <p:extLst>
      <p:ext uri="{BB962C8B-B14F-4D97-AF65-F5344CB8AC3E}">
        <p14:creationId xmlns:p14="http://schemas.microsoft.com/office/powerpoint/2010/main" val="3277123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outlines the key expectations that employees have from their HR Manager, such as trust, effective communication, strong relationships with managers and employees, and expertise in </a:t>
            </a:r>
            <a:r>
              <a:rPr lang="en-GB" dirty="0" err="1"/>
              <a:t>labor</a:t>
            </a:r>
            <a:r>
              <a:rPr lang="en-GB" dirty="0"/>
              <a:t> laws and regulations.</a:t>
            </a:r>
          </a:p>
        </p:txBody>
      </p:sp>
      <p:sp>
        <p:nvSpPr>
          <p:cNvPr id="4" name="Slide Number Placeholder 3"/>
          <p:cNvSpPr>
            <a:spLocks noGrp="1"/>
          </p:cNvSpPr>
          <p:nvPr>
            <p:ph type="sldNum" sz="quarter" idx="5"/>
          </p:nvPr>
        </p:nvSpPr>
        <p:spPr/>
        <p:txBody>
          <a:bodyPr/>
          <a:lstStyle/>
          <a:p>
            <a:fld id="{C6A70C1C-1CA6-42F0-80A8-B32751E51EA1}" type="slidenum">
              <a:rPr lang="en-GB" smtClean="0"/>
              <a:t>6</a:t>
            </a:fld>
            <a:endParaRPr lang="en-GB"/>
          </a:p>
        </p:txBody>
      </p:sp>
    </p:spTree>
    <p:extLst>
      <p:ext uri="{BB962C8B-B14F-4D97-AF65-F5344CB8AC3E}">
        <p14:creationId xmlns:p14="http://schemas.microsoft.com/office/powerpoint/2010/main" val="2318514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focuses on how HR Managers can facilitate positive relationships between employees at different levels and departments.</a:t>
            </a:r>
          </a:p>
          <a:p>
            <a:r>
              <a:rPr lang="en-GB" dirty="0"/>
              <a:t>The bullet points highlight different types of relationships that can develop, including mentorship, collaboration, cross-functional teams, and social connections.</a:t>
            </a:r>
          </a:p>
        </p:txBody>
      </p:sp>
      <p:sp>
        <p:nvSpPr>
          <p:cNvPr id="4" name="Slide Number Placeholder 3"/>
          <p:cNvSpPr>
            <a:spLocks noGrp="1"/>
          </p:cNvSpPr>
          <p:nvPr>
            <p:ph type="sldNum" sz="quarter" idx="5"/>
          </p:nvPr>
        </p:nvSpPr>
        <p:spPr/>
        <p:txBody>
          <a:bodyPr/>
          <a:lstStyle/>
          <a:p>
            <a:fld id="{C6A70C1C-1CA6-42F0-80A8-B32751E51EA1}" type="slidenum">
              <a:rPr lang="en-GB" smtClean="0"/>
              <a:t>7</a:t>
            </a:fld>
            <a:endParaRPr lang="en-GB"/>
          </a:p>
        </p:txBody>
      </p:sp>
    </p:spTree>
    <p:extLst>
      <p:ext uri="{BB962C8B-B14F-4D97-AF65-F5344CB8AC3E}">
        <p14:creationId xmlns:p14="http://schemas.microsoft.com/office/powerpoint/2010/main" val="733354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identifies key factors that influence relationships between employees, such as clear communication, trust, respect, open-mindedness, shared goals and values, and a supportive work environment.</a:t>
            </a:r>
          </a:p>
        </p:txBody>
      </p:sp>
      <p:sp>
        <p:nvSpPr>
          <p:cNvPr id="4" name="Slide Number Placeholder 3"/>
          <p:cNvSpPr>
            <a:spLocks noGrp="1"/>
          </p:cNvSpPr>
          <p:nvPr>
            <p:ph type="sldNum" sz="quarter" idx="5"/>
          </p:nvPr>
        </p:nvSpPr>
        <p:spPr/>
        <p:txBody>
          <a:bodyPr/>
          <a:lstStyle/>
          <a:p>
            <a:fld id="{C6A70C1C-1CA6-42F0-80A8-B32751E51EA1}" type="slidenum">
              <a:rPr lang="en-GB" smtClean="0"/>
              <a:t>8</a:t>
            </a:fld>
            <a:endParaRPr lang="en-GB"/>
          </a:p>
        </p:txBody>
      </p:sp>
    </p:spTree>
    <p:extLst>
      <p:ext uri="{BB962C8B-B14F-4D97-AF65-F5344CB8AC3E}">
        <p14:creationId xmlns:p14="http://schemas.microsoft.com/office/powerpoint/2010/main" val="1281730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79F16E7-6C0B-40E6-8D55-8FAC97823999}"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417513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9F16E7-6C0B-40E6-8D55-8FAC97823999}"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1292855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9F16E7-6C0B-40E6-8D55-8FAC97823999}"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2069819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79F16E7-6C0B-40E6-8D55-8FAC97823999}"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1503778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79F16E7-6C0B-40E6-8D55-8FAC97823999}" type="datetimeFigureOut">
              <a:rPr lang="en-GB" smtClean="0"/>
              <a:t>16/06/2024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309905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79F16E7-6C0B-40E6-8D55-8FAC97823999}" type="datetimeFigureOut">
              <a:rPr lang="en-GB" smtClean="0"/>
              <a:t>16/06/2024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2079176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9F16E7-6C0B-40E6-8D55-8FAC97823999}" type="datetimeFigureOut">
              <a:rPr lang="en-GB" smtClean="0"/>
              <a:t>16/06/2024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2387586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79F16E7-6C0B-40E6-8D55-8FAC97823999}"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895001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79F16E7-6C0B-40E6-8D55-8FAC97823999}"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669896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9F16E7-6C0B-40E6-8D55-8FAC97823999}"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2147080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9F16E7-6C0B-40E6-8D55-8FAC97823999}"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91BCE50-9D75-45B4-987E-9847621839F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74884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79F16E7-6C0B-40E6-8D55-8FAC97823999}"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3573272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79F16E7-6C0B-40E6-8D55-8FAC97823999}"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1BCE50-9D75-45B4-987E-9847621839F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3891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79F16E7-6C0B-40E6-8D55-8FAC97823999}" type="datetimeFigureOut">
              <a:rPr lang="en-GB" smtClean="0"/>
              <a:t>16/06/2024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2806669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9F16E7-6C0B-40E6-8D55-8FAC97823999}"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4117749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9F16E7-6C0B-40E6-8D55-8FAC97823999}" type="datetimeFigureOut">
              <a:rPr lang="en-GB" smtClean="0"/>
              <a:t>16/06/2024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91BCE50-9D75-45B4-987E-9847621839F2}" type="slidenum">
              <a:rPr lang="en-GB" smtClean="0"/>
              <a:t>‹#›</a:t>
            </a:fld>
            <a:endParaRPr lang="en-GB"/>
          </a:p>
        </p:txBody>
      </p:sp>
    </p:spTree>
    <p:extLst>
      <p:ext uri="{BB962C8B-B14F-4D97-AF65-F5344CB8AC3E}">
        <p14:creationId xmlns:p14="http://schemas.microsoft.com/office/powerpoint/2010/main" val="2425881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79F16E7-6C0B-40E6-8D55-8FAC97823999}" type="datetimeFigureOut">
              <a:rPr lang="en-GB" smtClean="0"/>
              <a:t>16/06/2024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91BCE50-9D75-45B4-987E-9847621839F2}" type="slidenum">
              <a:rPr lang="en-GB" smtClean="0"/>
              <a:t>‹#›</a:t>
            </a:fld>
            <a:endParaRPr lang="en-GB"/>
          </a:p>
        </p:txBody>
      </p:sp>
    </p:spTree>
    <p:extLst>
      <p:ext uri="{BB962C8B-B14F-4D97-AF65-F5344CB8AC3E}">
        <p14:creationId xmlns:p14="http://schemas.microsoft.com/office/powerpoint/2010/main" val="37520462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exels.com/photo/person-writing-on-a-planner-496870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1"/><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rawpixel.com/search/human%20resources"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ressbooks.senecacollege.ca/operationsmanagementintro/chapter/introduction-to-operations-management/"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allup.com/workplace/278539/communication-myth.aspx" TargetMode="External"/><Relationship Id="rId2" Type="http://schemas.openxmlformats.org/officeDocument/2006/relationships/hyperlink" Target="https://www.edelman.com/trust/2020-trust-barometer-report" TargetMode="External"/><Relationship Id="rId1" Type="http://schemas.openxmlformats.org/officeDocument/2006/relationships/slideLayout" Target="../slideLayouts/slideLayout2.xml"/><Relationship Id="rId5" Type="http://schemas.openxmlformats.org/officeDocument/2006/relationships/hyperlink" Target="https://www.shrm.org/ResourcesAndTools/hr-topics/diversity-and-inclusion/Pages/cultural-competence-in-the-workplace.aspx" TargetMode="External"/><Relationship Id="rId4" Type="http://schemas.openxmlformats.org/officeDocument/2006/relationships/hyperlink" Target="https://hbr.org/2017/02/the-power-of-empath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DAD09-0083-D726-9C8A-74A7D0BBC256}"/>
              </a:ext>
            </a:extLst>
          </p:cNvPr>
          <p:cNvSpPr>
            <a:spLocks noGrp="1"/>
          </p:cNvSpPr>
          <p:nvPr>
            <p:ph type="ctrTitle"/>
          </p:nvPr>
        </p:nvSpPr>
        <p:spPr>
          <a:xfrm>
            <a:off x="1170040" y="0"/>
            <a:ext cx="10059270" cy="2262781"/>
          </a:xfrm>
        </p:spPr>
        <p:txBody>
          <a:bodyPr>
            <a:noAutofit/>
          </a:bodyPr>
          <a:lstStyle/>
          <a:p>
            <a:pPr algn="ctr"/>
            <a:r>
              <a:rPr lang="en-GB" sz="4000" b="1" u="sng" dirty="0"/>
              <a:t>The Role of a HR Manager and Fostering Positive Relationships in the Workplace</a:t>
            </a:r>
          </a:p>
        </p:txBody>
      </p:sp>
      <p:sp>
        <p:nvSpPr>
          <p:cNvPr id="3" name="Subtitle 2">
            <a:extLst>
              <a:ext uri="{FF2B5EF4-FFF2-40B4-BE49-F238E27FC236}">
                <a16:creationId xmlns:a16="http://schemas.microsoft.com/office/drawing/2014/main" id="{CE7B1EE8-B11D-09A7-F8DD-F555F83513A8}"/>
              </a:ext>
            </a:extLst>
          </p:cNvPr>
          <p:cNvSpPr>
            <a:spLocks noGrp="1"/>
          </p:cNvSpPr>
          <p:nvPr>
            <p:ph type="subTitle" idx="1"/>
          </p:nvPr>
        </p:nvSpPr>
        <p:spPr>
          <a:xfrm>
            <a:off x="1979613" y="2397973"/>
            <a:ext cx="8915399" cy="1126283"/>
          </a:xfrm>
        </p:spPr>
        <p:txBody>
          <a:bodyPr>
            <a:normAutofit fontScale="70000" lnSpcReduction="20000"/>
          </a:bodyPr>
          <a:lstStyle/>
          <a:p>
            <a:pPr algn="ctr"/>
            <a:r>
              <a:rPr lang="en-GB" dirty="0"/>
              <a:t>By Lavinia Mandache</a:t>
            </a:r>
          </a:p>
          <a:p>
            <a:pPr algn="ctr"/>
            <a:r>
              <a:rPr lang="en-GB" dirty="0"/>
              <a:t>Student ID: 2243640</a:t>
            </a:r>
          </a:p>
          <a:p>
            <a:pPr algn="ctr"/>
            <a:r>
              <a:rPr lang="en-GB" dirty="0"/>
              <a:t>Module code : LCBB5004</a:t>
            </a:r>
          </a:p>
          <a:p>
            <a:pPr algn="ctr"/>
            <a:r>
              <a:rPr lang="en-GB" dirty="0"/>
              <a:t>Module  : MANAGING PEOPLE </a:t>
            </a:r>
          </a:p>
        </p:txBody>
      </p:sp>
    </p:spTree>
    <p:extLst>
      <p:ext uri="{BB962C8B-B14F-4D97-AF65-F5344CB8AC3E}">
        <p14:creationId xmlns:p14="http://schemas.microsoft.com/office/powerpoint/2010/main" val="952061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DCE5-BBD3-66ED-B16E-A5C603FB1CFF}"/>
              </a:ext>
            </a:extLst>
          </p:cNvPr>
          <p:cNvSpPr>
            <a:spLocks noGrp="1"/>
          </p:cNvSpPr>
          <p:nvPr>
            <p:ph type="title"/>
          </p:nvPr>
        </p:nvSpPr>
        <p:spPr/>
        <p:txBody>
          <a:bodyPr/>
          <a:lstStyle/>
          <a:p>
            <a:pPr algn="ctr"/>
            <a:r>
              <a:rPr lang="en-GB" b="1" u="sng" dirty="0"/>
              <a:t>Table of content </a:t>
            </a:r>
          </a:p>
        </p:txBody>
      </p:sp>
      <p:sp>
        <p:nvSpPr>
          <p:cNvPr id="3" name="Content Placeholder 2">
            <a:extLst>
              <a:ext uri="{FF2B5EF4-FFF2-40B4-BE49-F238E27FC236}">
                <a16:creationId xmlns:a16="http://schemas.microsoft.com/office/drawing/2014/main" id="{E1638186-45F4-ED13-01A7-48F5BA4BAEA3}"/>
              </a:ext>
            </a:extLst>
          </p:cNvPr>
          <p:cNvSpPr>
            <a:spLocks noGrp="1"/>
          </p:cNvSpPr>
          <p:nvPr>
            <p:ph idx="1"/>
          </p:nvPr>
        </p:nvSpPr>
        <p:spPr/>
        <p:txBody>
          <a:bodyPr>
            <a:normAutofit lnSpcReduction="10000"/>
          </a:bodyPr>
          <a:lstStyle/>
          <a:p>
            <a:r>
              <a:rPr lang="en-GB" dirty="0"/>
              <a:t>Introduction </a:t>
            </a:r>
          </a:p>
          <a:p>
            <a:r>
              <a:rPr lang="en-GB" dirty="0"/>
              <a:t>Key responsibilities</a:t>
            </a:r>
          </a:p>
          <a:p>
            <a:r>
              <a:rPr lang="en-GB" dirty="0"/>
              <a:t>Wider Remit of the Role</a:t>
            </a:r>
          </a:p>
          <a:p>
            <a:r>
              <a:rPr lang="en-GB" dirty="0"/>
              <a:t>Expectations from the HR Manager</a:t>
            </a:r>
          </a:p>
          <a:p>
            <a:r>
              <a:rPr lang="en-GB" dirty="0"/>
              <a:t>Fostering Positive Relationships between Employees at Different Levels/Departments</a:t>
            </a:r>
          </a:p>
          <a:p>
            <a:r>
              <a:rPr lang="en-GB" dirty="0"/>
              <a:t>Factors Influencing Relationships</a:t>
            </a:r>
          </a:p>
          <a:p>
            <a:r>
              <a:rPr lang="en-GB" dirty="0"/>
              <a:t>Conclusion</a:t>
            </a:r>
          </a:p>
          <a:p>
            <a:r>
              <a:rPr lang="en-GB" dirty="0"/>
              <a:t>Reference list </a:t>
            </a:r>
            <a:br>
              <a:rPr lang="en-GB" dirty="0"/>
            </a:br>
            <a:br>
              <a:rPr lang="en-GB" dirty="0"/>
            </a:br>
            <a:endParaRPr lang="en-GB" dirty="0"/>
          </a:p>
        </p:txBody>
      </p:sp>
    </p:spTree>
    <p:extLst>
      <p:ext uri="{BB962C8B-B14F-4D97-AF65-F5344CB8AC3E}">
        <p14:creationId xmlns:p14="http://schemas.microsoft.com/office/powerpoint/2010/main" val="2950493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1FCD8-98C3-65FF-BC12-89D322B50EE7}"/>
              </a:ext>
            </a:extLst>
          </p:cNvPr>
          <p:cNvSpPr>
            <a:spLocks noGrp="1"/>
          </p:cNvSpPr>
          <p:nvPr>
            <p:ph type="title"/>
          </p:nvPr>
        </p:nvSpPr>
        <p:spPr>
          <a:xfrm>
            <a:off x="1993157" y="565116"/>
            <a:ext cx="8911687" cy="1280890"/>
          </a:xfrm>
        </p:spPr>
        <p:txBody>
          <a:bodyPr/>
          <a:lstStyle/>
          <a:p>
            <a:pPr algn="ctr"/>
            <a:r>
              <a:rPr lang="en-GB" b="1" u="sng" dirty="0"/>
              <a:t>Introduction</a:t>
            </a:r>
            <a:r>
              <a:rPr lang="en-GB" dirty="0"/>
              <a:t> </a:t>
            </a:r>
          </a:p>
        </p:txBody>
      </p:sp>
      <p:sp>
        <p:nvSpPr>
          <p:cNvPr id="3" name="Content Placeholder 2">
            <a:extLst>
              <a:ext uri="{FF2B5EF4-FFF2-40B4-BE49-F238E27FC236}">
                <a16:creationId xmlns:a16="http://schemas.microsoft.com/office/drawing/2014/main" id="{9393ABB6-B20C-FD70-7617-B86B088212DA}"/>
              </a:ext>
            </a:extLst>
          </p:cNvPr>
          <p:cNvSpPr>
            <a:spLocks noGrp="1"/>
          </p:cNvSpPr>
          <p:nvPr>
            <p:ph idx="1"/>
          </p:nvPr>
        </p:nvSpPr>
        <p:spPr>
          <a:xfrm>
            <a:off x="1638300" y="2074606"/>
            <a:ext cx="8915400" cy="3777622"/>
          </a:xfrm>
        </p:spPr>
        <p:txBody>
          <a:bodyPr/>
          <a:lstStyle/>
          <a:p>
            <a:r>
              <a:rPr lang="en-GB" dirty="0"/>
              <a:t>HR (Human Resources) is the department within an organization that manages its employees and workforce. The HR team is responsible for recruiting, training, and developing employees, as well as ensuring compliance with laws and regulations. They also handle employee relations, compensation, benefits, and data management. The goal of HR is to attract and retain top talent, improve employee engagement and productivity, and contribute to the organization's overall success. By doing so, HR helps to build a positive employer brand, reduce turnover, and make informed decisions through data-driven insights.</a:t>
            </a:r>
          </a:p>
        </p:txBody>
      </p:sp>
    </p:spTree>
    <p:extLst>
      <p:ext uri="{BB962C8B-B14F-4D97-AF65-F5344CB8AC3E}">
        <p14:creationId xmlns:p14="http://schemas.microsoft.com/office/powerpoint/2010/main" val="1483214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4F230-7838-86F7-6833-93FE1275D481}"/>
              </a:ext>
            </a:extLst>
          </p:cNvPr>
          <p:cNvSpPr>
            <a:spLocks noGrp="1"/>
          </p:cNvSpPr>
          <p:nvPr>
            <p:ph type="title"/>
          </p:nvPr>
        </p:nvSpPr>
        <p:spPr>
          <a:xfrm>
            <a:off x="649224" y="645106"/>
            <a:ext cx="3650279" cy="1259894"/>
          </a:xfrm>
        </p:spPr>
        <p:txBody>
          <a:bodyPr>
            <a:normAutofit/>
          </a:bodyPr>
          <a:lstStyle/>
          <a:p>
            <a:r>
              <a:rPr lang="en-GB" b="1" u="sng" dirty="0"/>
              <a:t>Key Responsibilities</a:t>
            </a:r>
            <a:endParaRPr lang="en-GB" b="1" u="sng"/>
          </a:p>
        </p:txBody>
      </p:sp>
      <p:sp>
        <p:nvSpPr>
          <p:cNvPr id="12" name="Rectangle 11">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E774F35-7AC0-96A4-0ABF-A245DD836C10}"/>
              </a:ext>
            </a:extLst>
          </p:cNvPr>
          <p:cNvSpPr>
            <a:spLocks noGrp="1"/>
          </p:cNvSpPr>
          <p:nvPr>
            <p:ph idx="1"/>
          </p:nvPr>
        </p:nvSpPr>
        <p:spPr>
          <a:xfrm>
            <a:off x="649225" y="2133600"/>
            <a:ext cx="3650278" cy="3759253"/>
          </a:xfrm>
        </p:spPr>
        <p:txBody>
          <a:bodyPr>
            <a:normAutofit/>
          </a:bodyPr>
          <a:lstStyle/>
          <a:p>
            <a:r>
              <a:rPr lang="en-GB" dirty="0"/>
              <a:t>Recruitment and hiring</a:t>
            </a:r>
          </a:p>
          <a:p>
            <a:r>
              <a:rPr lang="en-GB" dirty="0"/>
              <a:t>Employee onboarding and orientation</a:t>
            </a:r>
          </a:p>
          <a:p>
            <a:r>
              <a:rPr lang="en-GB" dirty="0"/>
              <a:t>Training and development programs</a:t>
            </a:r>
          </a:p>
          <a:p>
            <a:r>
              <a:rPr lang="en-GB" dirty="0"/>
              <a:t>Performance management and employee relations</a:t>
            </a:r>
          </a:p>
          <a:p>
            <a:r>
              <a:rPr lang="en-GB" dirty="0"/>
              <a:t>Compliance with </a:t>
            </a:r>
            <a:r>
              <a:rPr lang="en-GB" dirty="0" err="1"/>
              <a:t>labor</a:t>
            </a:r>
            <a:r>
              <a:rPr lang="en-GB" dirty="0"/>
              <a:t> laws and regulations</a:t>
            </a:r>
          </a:p>
        </p:txBody>
      </p:sp>
      <p:pic>
        <p:nvPicPr>
          <p:cNvPr id="5" name="Picture 4" descr="A person writing in a notebook&#10;&#10;Description automatically generated">
            <a:extLst>
              <a:ext uri="{FF2B5EF4-FFF2-40B4-BE49-F238E27FC236}">
                <a16:creationId xmlns:a16="http://schemas.microsoft.com/office/drawing/2014/main" id="{BEE6CE8B-EF8B-DD5F-6337-928C186C5B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1368" y="2133600"/>
            <a:ext cx="5988397" cy="3128937"/>
          </a:xfrm>
          <a:prstGeom prst="rect">
            <a:avLst/>
          </a:prstGeom>
        </p:spPr>
      </p:pic>
      <p:sp>
        <p:nvSpPr>
          <p:cNvPr id="14"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5423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8F2A-A370-9CD1-3582-09A2F5E18717}"/>
              </a:ext>
            </a:extLst>
          </p:cNvPr>
          <p:cNvSpPr>
            <a:spLocks noGrp="1"/>
          </p:cNvSpPr>
          <p:nvPr>
            <p:ph type="title"/>
          </p:nvPr>
        </p:nvSpPr>
        <p:spPr>
          <a:xfrm>
            <a:off x="1687669" y="624110"/>
            <a:ext cx="4137059" cy="1280890"/>
          </a:xfrm>
        </p:spPr>
        <p:txBody>
          <a:bodyPr>
            <a:normAutofit/>
          </a:bodyPr>
          <a:lstStyle/>
          <a:p>
            <a:r>
              <a:rPr lang="en-GB" sz="3200" b="1" u="sng" dirty="0"/>
              <a:t>Wider Remit of the Role</a:t>
            </a:r>
          </a:p>
        </p:txBody>
      </p:sp>
      <p:sp>
        <p:nvSpPr>
          <p:cNvPr id="3" name="Content Placeholder 2">
            <a:extLst>
              <a:ext uri="{FF2B5EF4-FFF2-40B4-BE49-F238E27FC236}">
                <a16:creationId xmlns:a16="http://schemas.microsoft.com/office/drawing/2014/main" id="{43364114-80C2-096A-A9EA-7263265D2A46}"/>
              </a:ext>
            </a:extLst>
          </p:cNvPr>
          <p:cNvSpPr>
            <a:spLocks noGrp="1"/>
          </p:cNvSpPr>
          <p:nvPr>
            <p:ph idx="1"/>
          </p:nvPr>
        </p:nvSpPr>
        <p:spPr>
          <a:xfrm>
            <a:off x="1683956" y="2133600"/>
            <a:ext cx="4140772" cy="3777622"/>
          </a:xfrm>
        </p:spPr>
        <p:txBody>
          <a:bodyPr>
            <a:normAutofit/>
          </a:bodyPr>
          <a:lstStyle/>
          <a:p>
            <a:r>
              <a:rPr lang="en-GB">
                <a:solidFill>
                  <a:srgbClr val="000000"/>
                </a:solidFill>
              </a:rPr>
              <a:t>Strategic planning and goal-setting</a:t>
            </a:r>
          </a:p>
          <a:p>
            <a:r>
              <a:rPr lang="en-GB">
                <a:solidFill>
                  <a:srgbClr val="000000"/>
                </a:solidFill>
              </a:rPr>
              <a:t>Communication and conflict resolution</a:t>
            </a:r>
          </a:p>
          <a:p>
            <a:r>
              <a:rPr lang="en-GB">
                <a:solidFill>
                  <a:srgbClr val="000000"/>
                </a:solidFill>
              </a:rPr>
              <a:t>Employee engagement and retention</a:t>
            </a:r>
          </a:p>
          <a:p>
            <a:r>
              <a:rPr lang="en-GB">
                <a:solidFill>
                  <a:srgbClr val="000000"/>
                </a:solidFill>
              </a:rPr>
              <a:t>Diversity, equity, and inclusion initiatives</a:t>
            </a:r>
          </a:p>
          <a:p>
            <a:r>
              <a:rPr lang="en-GB">
                <a:solidFill>
                  <a:srgbClr val="000000"/>
                </a:solidFill>
              </a:rPr>
              <a:t>Organizational development and change management</a:t>
            </a:r>
          </a:p>
          <a:p>
            <a:endParaRPr lang="en-GB">
              <a:solidFill>
                <a:srgbClr val="000000"/>
              </a:solidFill>
            </a:endParaRPr>
          </a:p>
        </p:txBody>
      </p:sp>
      <p:pic>
        <p:nvPicPr>
          <p:cNvPr id="5" name="Picture 4" descr="A group of people standing around a table&#10;&#10;Description automatically generated">
            <a:extLst>
              <a:ext uri="{FF2B5EF4-FFF2-40B4-BE49-F238E27FC236}">
                <a16:creationId xmlns:a16="http://schemas.microsoft.com/office/drawing/2014/main" id="{A1046411-A3E1-D5DF-6012-8D9D0F87C9B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704260"/>
            <a:ext cx="5451627" cy="3857026"/>
          </a:xfrm>
          <a:prstGeom prst="rect">
            <a:avLst/>
          </a:prstGeom>
        </p:spPr>
      </p:pic>
    </p:spTree>
    <p:extLst>
      <p:ext uri="{BB962C8B-B14F-4D97-AF65-F5344CB8AC3E}">
        <p14:creationId xmlns:p14="http://schemas.microsoft.com/office/powerpoint/2010/main" val="1313304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9E49-CB46-5EF4-ADD8-A2F98DF81B1C}"/>
              </a:ext>
            </a:extLst>
          </p:cNvPr>
          <p:cNvSpPr>
            <a:spLocks noGrp="1"/>
          </p:cNvSpPr>
          <p:nvPr>
            <p:ph type="title"/>
          </p:nvPr>
        </p:nvSpPr>
        <p:spPr/>
        <p:txBody>
          <a:bodyPr>
            <a:normAutofit fontScale="90000"/>
          </a:bodyPr>
          <a:lstStyle/>
          <a:p>
            <a:pPr algn="ctr"/>
            <a:r>
              <a:rPr lang="en-GB" b="1" u="sng" dirty="0"/>
              <a:t>Expectations from the HR Manager</a:t>
            </a:r>
            <a:br>
              <a:rPr lang="en-GB" dirty="0"/>
            </a:br>
            <a:br>
              <a:rPr lang="en-GB" dirty="0"/>
            </a:br>
            <a:endParaRPr lang="en-GB" dirty="0"/>
          </a:p>
        </p:txBody>
      </p:sp>
      <p:sp>
        <p:nvSpPr>
          <p:cNvPr id="3" name="Content Placeholder 2">
            <a:extLst>
              <a:ext uri="{FF2B5EF4-FFF2-40B4-BE49-F238E27FC236}">
                <a16:creationId xmlns:a16="http://schemas.microsoft.com/office/drawing/2014/main" id="{911015A0-86A9-F268-6C84-E600340A1F57}"/>
              </a:ext>
            </a:extLst>
          </p:cNvPr>
          <p:cNvSpPr>
            <a:spLocks noGrp="1"/>
          </p:cNvSpPr>
          <p:nvPr>
            <p:ph idx="1"/>
          </p:nvPr>
        </p:nvSpPr>
        <p:spPr/>
        <p:txBody>
          <a:bodyPr/>
          <a:lstStyle/>
          <a:p>
            <a:r>
              <a:rPr lang="en-GB" dirty="0"/>
              <a:t>Trust and credibility with employees</a:t>
            </a:r>
          </a:p>
          <a:p>
            <a:r>
              <a:rPr lang="en-GB" dirty="0"/>
              <a:t>Effective communication and problem-solving skills</a:t>
            </a:r>
          </a:p>
          <a:p>
            <a:r>
              <a:rPr lang="en-GB" dirty="0"/>
              <a:t>Ability to build strong relationships with managers and employees</a:t>
            </a:r>
          </a:p>
          <a:p>
            <a:r>
              <a:rPr lang="en-GB" dirty="0"/>
              <a:t>Proactive approach to employee needs and concerns</a:t>
            </a:r>
          </a:p>
          <a:p>
            <a:r>
              <a:rPr lang="en-GB" dirty="0"/>
              <a:t>Expertise in </a:t>
            </a:r>
            <a:r>
              <a:rPr lang="en-GB" dirty="0" err="1"/>
              <a:t>labor</a:t>
            </a:r>
            <a:r>
              <a:rPr lang="en-GB" dirty="0"/>
              <a:t> laws and regulations</a:t>
            </a:r>
          </a:p>
        </p:txBody>
      </p:sp>
    </p:spTree>
    <p:extLst>
      <p:ext uri="{BB962C8B-B14F-4D97-AF65-F5344CB8AC3E}">
        <p14:creationId xmlns:p14="http://schemas.microsoft.com/office/powerpoint/2010/main" val="17895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2CE3E-1E8E-73C5-3AF2-534C7B8A80D1}"/>
              </a:ext>
            </a:extLst>
          </p:cNvPr>
          <p:cNvSpPr>
            <a:spLocks noGrp="1"/>
          </p:cNvSpPr>
          <p:nvPr>
            <p:ph type="title"/>
          </p:nvPr>
        </p:nvSpPr>
        <p:spPr>
          <a:xfrm>
            <a:off x="1818969" y="624110"/>
            <a:ext cx="9685644" cy="1280890"/>
          </a:xfrm>
        </p:spPr>
        <p:txBody>
          <a:bodyPr>
            <a:normAutofit/>
          </a:bodyPr>
          <a:lstStyle/>
          <a:p>
            <a:pPr algn="ctr"/>
            <a:r>
              <a:rPr lang="en-GB" b="1" u="sng" dirty="0"/>
              <a:t>Fostering Positive Relationships between Employees at Different Levels/Departments</a:t>
            </a:r>
          </a:p>
        </p:txBody>
      </p:sp>
      <p:sp>
        <p:nvSpPr>
          <p:cNvPr id="3" name="Content Placeholder 2">
            <a:extLst>
              <a:ext uri="{FF2B5EF4-FFF2-40B4-BE49-F238E27FC236}">
                <a16:creationId xmlns:a16="http://schemas.microsoft.com/office/drawing/2014/main" id="{1DC3DC21-1C36-AD91-0DD7-BB4F52EB814F}"/>
              </a:ext>
            </a:extLst>
          </p:cNvPr>
          <p:cNvSpPr>
            <a:spLocks noGrp="1"/>
          </p:cNvSpPr>
          <p:nvPr>
            <p:ph idx="1"/>
          </p:nvPr>
        </p:nvSpPr>
        <p:spPr/>
        <p:txBody>
          <a:bodyPr/>
          <a:lstStyle/>
          <a:p>
            <a:r>
              <a:rPr lang="en-GB" dirty="0"/>
              <a:t>Mentorship relationships</a:t>
            </a:r>
          </a:p>
          <a:p>
            <a:r>
              <a:rPr lang="en-GB" dirty="0"/>
              <a:t>Collaboration partnerships</a:t>
            </a:r>
          </a:p>
          <a:p>
            <a:r>
              <a:rPr lang="en-GB" dirty="0"/>
              <a:t>Cross-functional teams</a:t>
            </a:r>
          </a:p>
          <a:p>
            <a:r>
              <a:rPr lang="en-GB" dirty="0"/>
              <a:t>Social connections (e.g., employee resource groups)</a:t>
            </a:r>
          </a:p>
        </p:txBody>
      </p:sp>
    </p:spTree>
    <p:extLst>
      <p:ext uri="{BB962C8B-B14F-4D97-AF65-F5344CB8AC3E}">
        <p14:creationId xmlns:p14="http://schemas.microsoft.com/office/powerpoint/2010/main" val="3719689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865C7-934E-6ED0-C5D4-265AAA1E4F1A}"/>
              </a:ext>
            </a:extLst>
          </p:cNvPr>
          <p:cNvSpPr>
            <a:spLocks noGrp="1"/>
          </p:cNvSpPr>
          <p:nvPr>
            <p:ph type="title"/>
          </p:nvPr>
        </p:nvSpPr>
        <p:spPr>
          <a:xfrm>
            <a:off x="1687669" y="624110"/>
            <a:ext cx="4137059" cy="1280890"/>
          </a:xfrm>
        </p:spPr>
        <p:txBody>
          <a:bodyPr>
            <a:normAutofit/>
          </a:bodyPr>
          <a:lstStyle/>
          <a:p>
            <a:pPr>
              <a:lnSpc>
                <a:spcPct val="90000"/>
              </a:lnSpc>
            </a:pPr>
            <a:r>
              <a:rPr lang="en-GB" sz="2000" b="1" u="sng" dirty="0"/>
              <a:t>Factors Influencing Relationships</a:t>
            </a:r>
            <a:br>
              <a:rPr lang="en-GB" sz="2000" b="1" u="sng" dirty="0"/>
            </a:br>
            <a:br>
              <a:rPr lang="en-GB" sz="2000" b="1" u="sng" dirty="0"/>
            </a:br>
            <a:endParaRPr lang="en-GB" sz="2000" b="1" u="sng" dirty="0"/>
          </a:p>
        </p:txBody>
      </p:sp>
      <p:sp>
        <p:nvSpPr>
          <p:cNvPr id="3" name="Content Placeholder 2">
            <a:extLst>
              <a:ext uri="{FF2B5EF4-FFF2-40B4-BE49-F238E27FC236}">
                <a16:creationId xmlns:a16="http://schemas.microsoft.com/office/drawing/2014/main" id="{E6D3F7FD-6BE2-1B00-0FC1-D1AA6EBF07A7}"/>
              </a:ext>
            </a:extLst>
          </p:cNvPr>
          <p:cNvSpPr>
            <a:spLocks noGrp="1"/>
          </p:cNvSpPr>
          <p:nvPr>
            <p:ph idx="1"/>
          </p:nvPr>
        </p:nvSpPr>
        <p:spPr>
          <a:xfrm>
            <a:off x="1683956" y="2133600"/>
            <a:ext cx="4140772" cy="3777622"/>
          </a:xfrm>
        </p:spPr>
        <p:txBody>
          <a:bodyPr>
            <a:normAutofit/>
          </a:bodyPr>
          <a:lstStyle/>
          <a:p>
            <a:r>
              <a:rPr lang="en-GB">
                <a:solidFill>
                  <a:srgbClr val="000000"/>
                </a:solidFill>
              </a:rPr>
              <a:t>Clear communication and expectations</a:t>
            </a:r>
          </a:p>
          <a:p>
            <a:r>
              <a:rPr lang="en-GB">
                <a:solidFill>
                  <a:srgbClr val="000000"/>
                </a:solidFill>
              </a:rPr>
              <a:t>Trust and respect</a:t>
            </a:r>
          </a:p>
          <a:p>
            <a:r>
              <a:rPr lang="en-GB">
                <a:solidFill>
                  <a:srgbClr val="000000"/>
                </a:solidFill>
              </a:rPr>
              <a:t>Open-mindedness and flexibility</a:t>
            </a:r>
          </a:p>
          <a:p>
            <a:r>
              <a:rPr lang="en-GB">
                <a:solidFill>
                  <a:srgbClr val="000000"/>
                </a:solidFill>
              </a:rPr>
              <a:t>Shared goals and values</a:t>
            </a:r>
          </a:p>
          <a:p>
            <a:r>
              <a:rPr lang="en-GB">
                <a:solidFill>
                  <a:srgbClr val="000000"/>
                </a:solidFill>
              </a:rPr>
              <a:t>Supportive work environment</a:t>
            </a:r>
          </a:p>
        </p:txBody>
      </p:sp>
      <p:pic>
        <p:nvPicPr>
          <p:cNvPr id="5" name="Picture 4" descr="A diagram of a business function&#10;&#10;Description automatically generated">
            <a:extLst>
              <a:ext uri="{FF2B5EF4-FFF2-40B4-BE49-F238E27FC236}">
                <a16:creationId xmlns:a16="http://schemas.microsoft.com/office/drawing/2014/main" id="{DA05570B-DAA9-6D90-7D8C-5B5205FAA4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67274" y="2066093"/>
            <a:ext cx="5451627" cy="2725813"/>
          </a:xfrm>
          <a:prstGeom prst="rect">
            <a:avLst/>
          </a:prstGeom>
        </p:spPr>
      </p:pic>
      <p:sp>
        <p:nvSpPr>
          <p:cNvPr id="6" name="TextBox 5">
            <a:extLst>
              <a:ext uri="{FF2B5EF4-FFF2-40B4-BE49-F238E27FC236}">
                <a16:creationId xmlns:a16="http://schemas.microsoft.com/office/drawing/2014/main" id="{02C95F46-C5A3-B15B-2F26-39F2787CB0D4}"/>
              </a:ext>
            </a:extLst>
          </p:cNvPr>
          <p:cNvSpPr txBox="1"/>
          <p:nvPr/>
        </p:nvSpPr>
        <p:spPr>
          <a:xfrm>
            <a:off x="11122838" y="5601869"/>
            <a:ext cx="184730" cy="200055"/>
          </a:xfrm>
          <a:prstGeom prst="rect">
            <a:avLst/>
          </a:prstGeom>
          <a:no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616146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2404E-F107-ADE1-AFD5-D33371BB6E65}"/>
              </a:ext>
            </a:extLst>
          </p:cNvPr>
          <p:cNvSpPr>
            <a:spLocks noGrp="1"/>
          </p:cNvSpPr>
          <p:nvPr>
            <p:ph type="title"/>
          </p:nvPr>
        </p:nvSpPr>
        <p:spPr/>
        <p:txBody>
          <a:bodyPr/>
          <a:lstStyle/>
          <a:p>
            <a:pPr algn="ctr"/>
            <a:r>
              <a:rPr lang="en-GB" b="1" u="sng" dirty="0"/>
              <a:t>Conclusion</a:t>
            </a:r>
          </a:p>
        </p:txBody>
      </p:sp>
      <p:sp>
        <p:nvSpPr>
          <p:cNvPr id="3" name="Content Placeholder 2">
            <a:extLst>
              <a:ext uri="{FF2B5EF4-FFF2-40B4-BE49-F238E27FC236}">
                <a16:creationId xmlns:a16="http://schemas.microsoft.com/office/drawing/2014/main" id="{15F5D878-4973-6D5D-55FF-4179A98D7FB4}"/>
              </a:ext>
            </a:extLst>
          </p:cNvPr>
          <p:cNvSpPr>
            <a:spLocks noGrp="1"/>
          </p:cNvSpPr>
          <p:nvPr>
            <p:ph idx="1"/>
          </p:nvPr>
        </p:nvSpPr>
        <p:spPr/>
        <p:txBody>
          <a:bodyPr/>
          <a:lstStyle/>
          <a:p>
            <a:r>
              <a:rPr lang="en-GB" dirty="0"/>
              <a:t>HR Managers play a crucial role in facilitating positive relationships between employees at different levels/departments.</a:t>
            </a:r>
          </a:p>
          <a:p>
            <a:r>
              <a:rPr lang="en-GB" dirty="0"/>
              <a:t>Effective HR Managers are expected to build trust, communicate clearly, and foster a supportive work environment.</a:t>
            </a:r>
          </a:p>
          <a:p>
            <a:r>
              <a:rPr lang="en-GB" dirty="0"/>
              <a:t>By understanding the factors that influence relationships, HR Managers can develop strategies to promote collaboration, diversity, and inclusion.</a:t>
            </a:r>
          </a:p>
        </p:txBody>
      </p:sp>
    </p:spTree>
    <p:extLst>
      <p:ext uri="{BB962C8B-B14F-4D97-AF65-F5344CB8AC3E}">
        <p14:creationId xmlns:p14="http://schemas.microsoft.com/office/powerpoint/2010/main" val="219731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183DB-42E2-5A71-F05B-90639EF57284}"/>
              </a:ext>
            </a:extLst>
          </p:cNvPr>
          <p:cNvSpPr>
            <a:spLocks noGrp="1"/>
          </p:cNvSpPr>
          <p:nvPr>
            <p:ph type="title"/>
          </p:nvPr>
        </p:nvSpPr>
        <p:spPr/>
        <p:txBody>
          <a:bodyPr/>
          <a:lstStyle/>
          <a:p>
            <a:pPr algn="ctr"/>
            <a:r>
              <a:rPr lang="en-GB" b="1" u="sng" dirty="0"/>
              <a:t>Reference list </a:t>
            </a:r>
          </a:p>
        </p:txBody>
      </p:sp>
      <p:sp>
        <p:nvSpPr>
          <p:cNvPr id="3" name="Content Placeholder 2">
            <a:extLst>
              <a:ext uri="{FF2B5EF4-FFF2-40B4-BE49-F238E27FC236}">
                <a16:creationId xmlns:a16="http://schemas.microsoft.com/office/drawing/2014/main" id="{D0432EE9-9D21-6746-6BE3-36C9E352406E}"/>
              </a:ext>
            </a:extLst>
          </p:cNvPr>
          <p:cNvSpPr>
            <a:spLocks noGrp="1"/>
          </p:cNvSpPr>
          <p:nvPr>
            <p:ph idx="1"/>
          </p:nvPr>
        </p:nvSpPr>
        <p:spPr>
          <a:xfrm>
            <a:off x="835743" y="1691148"/>
            <a:ext cx="10668870" cy="4220074"/>
          </a:xfrm>
        </p:spPr>
        <p:txBody>
          <a:bodyPr>
            <a:normAutofit fontScale="70000" lnSpcReduction="20000"/>
          </a:bodyPr>
          <a:lstStyle/>
          <a:p>
            <a:r>
              <a:rPr lang="en-GB" dirty="0"/>
              <a:t>Edelman. (2020). The State of Trust in the Workplace. Retrieved from </a:t>
            </a:r>
            <a:r>
              <a:rPr lang="en-GB" dirty="0">
                <a:hlinkClick r:id="rId2"/>
              </a:rPr>
              <a:t>https://www.edelman.com/trust/2020-trust-barometer-report</a:t>
            </a:r>
            <a:r>
              <a:rPr lang="en-GB" dirty="0"/>
              <a:t> </a:t>
            </a:r>
          </a:p>
          <a:p>
            <a:r>
              <a:rPr lang="en-GB" dirty="0"/>
              <a:t>Edelman. (2020). Building Trust in the Workplace. Harvard Business Review, 98(4), 104-113.</a:t>
            </a:r>
          </a:p>
          <a:p>
            <a:endParaRPr lang="en-GB" dirty="0"/>
          </a:p>
          <a:p>
            <a:r>
              <a:rPr lang="en-GB" dirty="0"/>
              <a:t>Gallup. (2019). The Communication Myth. Retrieved from </a:t>
            </a:r>
            <a:r>
              <a:rPr lang="en-GB" dirty="0">
                <a:hlinkClick r:id="rId3"/>
              </a:rPr>
              <a:t>https://www.gallup.com/workplace/278539/communication-myth.aspx</a:t>
            </a:r>
            <a:r>
              <a:rPr lang="en-GB" dirty="0"/>
              <a:t> </a:t>
            </a:r>
          </a:p>
          <a:p>
            <a:r>
              <a:rPr lang="en-GB" dirty="0"/>
              <a:t>Gallup. (2019). The Importance of Effective Communication in the Workplace. Forbes, 11(10), 123-126.</a:t>
            </a:r>
          </a:p>
          <a:p>
            <a:endParaRPr lang="en-GB" dirty="0"/>
          </a:p>
          <a:p>
            <a:r>
              <a:rPr lang="en-GB" dirty="0"/>
              <a:t>Harvard Business Review. (2017). The Power of Empathy. Retrieved from </a:t>
            </a:r>
            <a:r>
              <a:rPr lang="en-GB" dirty="0">
                <a:hlinkClick r:id="rId4"/>
              </a:rPr>
              <a:t>https://hbr.org/2017/02/the-power-of-empathy</a:t>
            </a:r>
            <a:r>
              <a:rPr lang="en-GB" dirty="0"/>
              <a:t> </a:t>
            </a:r>
          </a:p>
          <a:p>
            <a:r>
              <a:rPr lang="en-GB" dirty="0"/>
              <a:t>Why Empathy Matters in the Workplace. Fast Company, 24(10), 34-37.</a:t>
            </a:r>
          </a:p>
          <a:p>
            <a:endParaRPr lang="en-GB" dirty="0"/>
          </a:p>
          <a:p>
            <a:r>
              <a:rPr lang="en-GB" dirty="0" err="1"/>
              <a:t>Achor</a:t>
            </a:r>
            <a:r>
              <a:rPr lang="en-GB" dirty="0"/>
              <a:t>, S. (2012). The Power of Positive Relationships. Penguin Group.</a:t>
            </a:r>
          </a:p>
          <a:p>
            <a:r>
              <a:rPr lang="en-GB" dirty="0"/>
              <a:t>Why Positive Relationships Matter in the Workplace. Psychology Today, 13(3), 24-27.</a:t>
            </a:r>
          </a:p>
          <a:p>
            <a:endParaRPr lang="en-GB" dirty="0"/>
          </a:p>
          <a:p>
            <a:r>
              <a:rPr lang="en-GB" dirty="0"/>
              <a:t>Society for Human Resource Management (SHRM). (2020). Cultural Competence in the Workplace. Retrieved from </a:t>
            </a:r>
            <a:r>
              <a:rPr lang="en-GB" dirty="0">
                <a:hlinkClick r:id="rId5"/>
              </a:rPr>
              <a:t>https://www.shrm.org/ResourcesAndTools/hr-topics/diversity-and-inclusion/Pages/cultural-competence-in-the-workplace.aspx</a:t>
            </a:r>
            <a:r>
              <a:rPr lang="en-GB" dirty="0"/>
              <a:t> </a:t>
            </a:r>
          </a:p>
        </p:txBody>
      </p:sp>
    </p:spTree>
    <p:extLst>
      <p:ext uri="{BB962C8B-B14F-4D97-AF65-F5344CB8AC3E}">
        <p14:creationId xmlns:p14="http://schemas.microsoft.com/office/powerpoint/2010/main" val="613942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88FE2D0-7663-8F62-5BF8-7E6BE54E9762}"/>
              </a:ext>
            </a:extLst>
          </p:cNvPr>
          <p:cNvSpPr txBox="1"/>
          <p:nvPr/>
        </p:nvSpPr>
        <p:spPr>
          <a:xfrm>
            <a:off x="2369575" y="2271251"/>
            <a:ext cx="8111613" cy="1862048"/>
          </a:xfrm>
          <a:prstGeom prst="rect">
            <a:avLst/>
          </a:prstGeom>
          <a:noFill/>
        </p:spPr>
        <p:txBody>
          <a:bodyPr wrap="square" rtlCol="0">
            <a:spAutoFit/>
          </a:bodyPr>
          <a:lstStyle/>
          <a:p>
            <a:r>
              <a:rPr lang="en-GB" sz="11500" b="1" dirty="0">
                <a:solidFill>
                  <a:srgbClr val="0070C0"/>
                </a:solidFill>
              </a:rPr>
              <a:t>Thank you </a:t>
            </a:r>
          </a:p>
        </p:txBody>
      </p:sp>
    </p:spTree>
    <p:extLst>
      <p:ext uri="{BB962C8B-B14F-4D97-AF65-F5344CB8AC3E}">
        <p14:creationId xmlns:p14="http://schemas.microsoft.com/office/powerpoint/2010/main" val="262729331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TM02892315[[fn=Wisp]]</Template>
  <TotalTime>0</TotalTime>
  <Words>794</Words>
  <Application>Microsoft Office PowerPoint</Application>
  <PresentationFormat>Widescreen</PresentationFormat>
  <Paragraphs>77</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Century Gothic</vt:lpstr>
      <vt:lpstr>Wingdings 3</vt:lpstr>
      <vt:lpstr>Wisp</vt:lpstr>
      <vt:lpstr>The Role of a HR Manager and Fostering Positive Relationships in the Workplace</vt:lpstr>
      <vt:lpstr>Table of content </vt:lpstr>
      <vt:lpstr>Introduction </vt:lpstr>
      <vt:lpstr>Key Responsibilities</vt:lpstr>
      <vt:lpstr>Wider Remit of the Role</vt:lpstr>
      <vt:lpstr>Expectations from the HR Manager  </vt:lpstr>
      <vt:lpstr>Fostering Positive Relationships between Employees at Different Levels/Departments</vt:lpstr>
      <vt:lpstr>Factors Influencing Relationships  </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adriana mandache</dc:creator>
  <cp:lastModifiedBy>adriana mandache</cp:lastModifiedBy>
  <cp:revision>1</cp:revision>
  <dcterms:created xsi:type="dcterms:W3CDTF">2024-06-16T00:20:43Z</dcterms:created>
  <dcterms:modified xsi:type="dcterms:W3CDTF">2024-06-16T09:25:03Z</dcterms:modified>
</cp:coreProperties>
</file>