
<file path=[Content_Types].xml><?xml version="1.0" encoding="utf-8"?>
<Types xmlns="http://schemas.openxmlformats.org/package/2006/content-types">
  <Default Extension="bmp" ContentType="image/bmp"/>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18"/>
  </p:notesMasterIdLst>
  <p:sldIdLst>
    <p:sldId id="271"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4660"/>
  </p:normalViewPr>
  <p:slideViewPr>
    <p:cSldViewPr snapToGrid="0">
      <p:cViewPr>
        <p:scale>
          <a:sx n="75" d="100"/>
          <a:sy n="75" d="100"/>
        </p:scale>
        <p:origin x="749"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00E829-2A1E-4B24-8ABA-452974F6191C}" type="datetimeFigureOut">
              <a:rPr lang="en-IN" smtClean="0"/>
              <a:t>16-03-2026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D0639F-F76C-43A5-81CB-6566AC26F31F}" type="slidenum">
              <a:rPr lang="en-IN" smtClean="0"/>
              <a:t>‹#›</a:t>
            </a:fld>
            <a:endParaRPr lang="en-IN"/>
          </a:p>
        </p:txBody>
      </p:sp>
    </p:spTree>
    <p:extLst>
      <p:ext uri="{BB962C8B-B14F-4D97-AF65-F5344CB8AC3E}">
        <p14:creationId xmlns:p14="http://schemas.microsoft.com/office/powerpoint/2010/main" val="1664102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Obesity has turned out one of the most important global public health problems. Prevalence is affected by environmental and socioeconomic factors as well as lifestyle. The condition predisposes to various chronic conditions and requires collaboration among preventive measures and effective healthcare interventions to improve population health outcomes.</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3</a:t>
            </a:fld>
            <a:endParaRPr lang="en-IN"/>
          </a:p>
        </p:txBody>
      </p:sp>
    </p:spTree>
    <p:extLst>
      <p:ext uri="{BB962C8B-B14F-4D97-AF65-F5344CB8AC3E}">
        <p14:creationId xmlns:p14="http://schemas.microsoft.com/office/powerpoint/2010/main" val="842053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Obesity is a health problem that is associated with the excessive build-up of fat which has adverse health consequences. Body mass index is used to measure it and is currently recognised as a complicated chronic disorder in which biological, behavioural and environmental factors interact to cause a long-term clinical rule.</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4</a:t>
            </a:fld>
            <a:endParaRPr lang="en-IN"/>
          </a:p>
        </p:txBody>
      </p:sp>
    </p:spTree>
    <p:extLst>
      <p:ext uri="{BB962C8B-B14F-4D97-AF65-F5344CB8AC3E}">
        <p14:creationId xmlns:p14="http://schemas.microsoft.com/office/powerpoint/2010/main" val="1474773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level of obesity in the world has gone very high over the last few decades. It affects large numbers of people across numerous nations, as well as large populations in the United Kingdom. These emerging trends pose significant challenges to healthcare systems and indicate that effective prevention methods are very much needed.</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5</a:t>
            </a:fld>
            <a:endParaRPr lang="en-IN"/>
          </a:p>
        </p:txBody>
      </p:sp>
    </p:spTree>
    <p:extLst>
      <p:ext uri="{BB962C8B-B14F-4D97-AF65-F5344CB8AC3E}">
        <p14:creationId xmlns:p14="http://schemas.microsoft.com/office/powerpoint/2010/main" val="4110407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Obesity is a multifactorial health problem. Eating too many calories and doing little exercise are significant contributors. Nevertheless, genetic predisposition, environmental factors, and socioeconomic status also play a role in weight gain and the eventual development of obesity over the long term.</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6</a:t>
            </a:fld>
            <a:endParaRPr lang="en-IN"/>
          </a:p>
        </p:txBody>
      </p:sp>
    </p:spTree>
    <p:extLst>
      <p:ext uri="{BB962C8B-B14F-4D97-AF65-F5344CB8AC3E}">
        <p14:creationId xmlns:p14="http://schemas.microsoft.com/office/powerpoint/2010/main" val="1064414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number of conditions lead to the elevated risk of developing obesity. Lifestyle habits and behaviours include unhealthy dieting and a lack of physical exercise. Body weight could also be affected by psychological stress, socioeconomic disadvantage, and genetic predisposition, meaning obesity prevention is a complicated issue of public health.</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7</a:t>
            </a:fld>
            <a:endParaRPr lang="en-IN"/>
          </a:p>
        </p:txBody>
      </p:sp>
    </p:spTree>
    <p:extLst>
      <p:ext uri="{BB962C8B-B14F-4D97-AF65-F5344CB8AC3E}">
        <p14:creationId xmlns:p14="http://schemas.microsoft.com/office/powerpoint/2010/main" val="2906033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Some physical symptoms are associated with obesity and affect normal functioning. Patients may experience fatigue, reduced mobility, and difficulty breathing. Being overweight places additional strain on the body and may substantially reduce physical performance and quality of life.</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8</a:t>
            </a:fld>
            <a:endParaRPr lang="en-IN"/>
          </a:p>
        </p:txBody>
      </p:sp>
    </p:spTree>
    <p:extLst>
      <p:ext uri="{BB962C8B-B14F-4D97-AF65-F5344CB8AC3E}">
        <p14:creationId xmlns:p14="http://schemas.microsoft.com/office/powerpoint/2010/main" val="72918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Measures of obesity include body mass index, waist circumference, and lifestyle behaviours. Healthcare professionals also examine medical history and assess the potential for complications, including the risk of cardiovascular disease or the development of a metabolic disorder. Early diagnosis facilitates the provision of appropriate treatment and management.</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9</a:t>
            </a:fld>
            <a:endParaRPr lang="en-IN"/>
          </a:p>
        </p:txBody>
      </p:sp>
    </p:spTree>
    <p:extLst>
      <p:ext uri="{BB962C8B-B14F-4D97-AF65-F5344CB8AC3E}">
        <p14:creationId xmlns:p14="http://schemas.microsoft.com/office/powerpoint/2010/main" val="2280967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United Kingdom, obesity management typically begins in primary care, with risk assessment, determinants of medical supply, and lifestyle modification </a:t>
            </a:r>
            <a:r>
              <a:rPr lang="en-IN" sz="1200" kern="1200" dirty="0" err="1">
                <a:solidFill>
                  <a:schemeClr val="tx1"/>
                </a:solidFill>
                <a:effectLst/>
                <a:latin typeface="+mn-lt"/>
                <a:ea typeface="+mn-ea"/>
                <a:cs typeface="+mn-cs"/>
              </a:rPr>
              <a:t>counseling</a:t>
            </a:r>
            <a:r>
              <a:rPr lang="en-IN" sz="1200" kern="1200" dirty="0">
                <a:solidFill>
                  <a:schemeClr val="tx1"/>
                </a:solidFill>
                <a:effectLst/>
                <a:latin typeface="+mn-lt"/>
                <a:ea typeface="+mn-ea"/>
                <a:cs typeface="+mn-cs"/>
              </a:rPr>
              <a:t>. The patient is then free to access specialised weight-management services supported by multidisciplinary teams of healthcare professionals.</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10</a:t>
            </a:fld>
            <a:endParaRPr lang="en-IN"/>
          </a:p>
        </p:txBody>
      </p:sp>
    </p:spTree>
    <p:extLst>
      <p:ext uri="{BB962C8B-B14F-4D97-AF65-F5344CB8AC3E}">
        <p14:creationId xmlns:p14="http://schemas.microsoft.com/office/powerpoint/2010/main" val="3281071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treatment of obesity focuses more on enhancing lifestyle behaviours. Some treatment measures involve avoiding certain foods, increasing exercise, and combining these with behavioural adjustments. Medical or surgical interventions may be required in more severe cases to support weight management.</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11</a:t>
            </a:fld>
            <a:endParaRPr lang="en-IN"/>
          </a:p>
        </p:txBody>
      </p:sp>
    </p:spTree>
    <p:extLst>
      <p:ext uri="{BB962C8B-B14F-4D97-AF65-F5344CB8AC3E}">
        <p14:creationId xmlns:p14="http://schemas.microsoft.com/office/powerpoint/2010/main" val="12136691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Obesity presents significant social and financial problems. Medical environments are reported to experience rising treatment costs, and workplaces could become less productive. Social stigma and discrimination also impact obese people and lead to psychological misery and impediments to receiving proper health services.</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12</a:t>
            </a:fld>
            <a:endParaRPr lang="en-IN"/>
          </a:p>
        </p:txBody>
      </p:sp>
    </p:spTree>
    <p:extLst>
      <p:ext uri="{BB962C8B-B14F-4D97-AF65-F5344CB8AC3E}">
        <p14:creationId xmlns:p14="http://schemas.microsoft.com/office/powerpoint/2010/main" val="16712123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Obesity is linked to various health effects that are very serious, such as cardiovascular disease, diabetes, and metabolic disorders. Obesity is something that raises the risk of mortality and is associated with long-term complications. Affected persons are also characterized by psychological distress and poor quality of life.</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13</a:t>
            </a:fld>
            <a:endParaRPr lang="en-IN"/>
          </a:p>
        </p:txBody>
      </p:sp>
    </p:spTree>
    <p:extLst>
      <p:ext uri="{BB962C8B-B14F-4D97-AF65-F5344CB8AC3E}">
        <p14:creationId xmlns:p14="http://schemas.microsoft.com/office/powerpoint/2010/main" val="1404654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prevent obesity, there should be coordinated community (public health measures) to promote the adoption of healthier lifestyles. Encouraging weight-based diets, increasing physical activity, and enhancing food environments are critical strategies. Prevention programmes implemented at an early stage can help reduce obesity levels and improve long-term health outcomes in the population.</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14</a:t>
            </a:fld>
            <a:endParaRPr lang="en-IN"/>
          </a:p>
        </p:txBody>
      </p:sp>
    </p:spTree>
    <p:extLst>
      <p:ext uri="{BB962C8B-B14F-4D97-AF65-F5344CB8AC3E}">
        <p14:creationId xmlns:p14="http://schemas.microsoft.com/office/powerpoint/2010/main" val="1360921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Person-centred care is based on the recognition that individuals experiencing obesity have needs and experiences that must be understood. Treatment adherence and sustained lifestyle changes for long-term health enhancement can be achieved by addressing stigma, providing psychological support, and involving patients in decision-making.</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15</a:t>
            </a:fld>
            <a:endParaRPr lang="en-IN"/>
          </a:p>
        </p:txBody>
      </p:sp>
    </p:spTree>
    <p:extLst>
      <p:ext uri="{BB962C8B-B14F-4D97-AF65-F5344CB8AC3E}">
        <p14:creationId xmlns:p14="http://schemas.microsoft.com/office/powerpoint/2010/main" val="10010053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E11B6961-1DE6-4611-B417-18CF882577A1}" type="datetimeFigureOut">
              <a:rPr lang="en-IN" smtClean="0"/>
              <a:t>16-03-2026</a:t>
            </a:fld>
            <a:endParaRPr lang="en-IN"/>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1185369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1091588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11B6961-1DE6-4611-B417-18CF882577A1}" type="datetimeFigureOut">
              <a:rPr lang="en-IN" smtClean="0"/>
              <a:t>16-03-2026</a:t>
            </a:fld>
            <a:endParaRPr lang="en-IN"/>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IN"/>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181150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600751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IN"/>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3968064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IN"/>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3014586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IN"/>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4091881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9B98D789-1EDC-4487-93A7-3A35C62F635B}" type="slidenum">
              <a:rPr lang="en-IN" smtClean="0"/>
              <a:t>‹#›</a:t>
            </a:fld>
            <a:endParaRPr lang="en-IN"/>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6909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11B6961-1DE6-4611-B417-18CF882577A1}" type="datetimeFigureOut">
              <a:rPr lang="en-IN" smtClean="0"/>
              <a:t>16-03-2026</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4192312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1170476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1302730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E11B6961-1DE6-4611-B417-18CF882577A1}" type="datetimeFigureOut">
              <a:rPr lang="en-IN" smtClean="0"/>
              <a:t>16-03-2026</a:t>
            </a:fld>
            <a:endParaRPr lang="en-IN"/>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IN"/>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3527249903"/>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hyperlink" Target="https://www.nature.com/articles/s41366-025-01949-5.pdf" TargetMode="External"/><Relationship Id="rId13" Type="http://schemas.openxmlformats.org/officeDocument/2006/relationships/hyperlink" Target="https://digital.nhs.uk/data-and-information/publications/statistical/health-survey-for-england/2024/adults-overweight-and-obesity" TargetMode="External"/><Relationship Id="rId18" Type="http://schemas.openxmlformats.org/officeDocument/2006/relationships/hyperlink" Target="https://www.thelancet.com/pdfs/journals/lanam/PIIS2667-193X(23)00230-2.pdf" TargetMode="External"/><Relationship Id="rId26" Type="http://schemas.openxmlformats.org/officeDocument/2006/relationships/hyperlink" Target="https://www.who.int/news-room/fact-sheets/detail/obesity-and-overweight" TargetMode="External"/><Relationship Id="rId3" Type="http://schemas.openxmlformats.org/officeDocument/2006/relationships/hyperlink" Target="https://drc.bmj.com/content/bmjdrc/13/Suppl_1/e004962.full.pdf" TargetMode="External"/><Relationship Id="rId21" Type="http://schemas.openxmlformats.org/officeDocument/2006/relationships/hyperlink" Target="https://royalsocietypublishing.org/rstb/article-pdf/doi/10.1098/rstb.2022.0225/1280272/rstb.2022.0225.pdf" TargetMode="External"/><Relationship Id="rId7" Type="http://schemas.openxmlformats.org/officeDocument/2006/relationships/hyperlink" Target="https://onlinelibrary.wiley.com/doi/pdfdirect/10.1111/obr.12935" TargetMode="External"/><Relationship Id="rId12" Type="http://schemas.openxmlformats.org/officeDocument/2006/relationships/hyperlink" Target="https://pmc.ncbi.nlm.nih.gov/articles/PMC4624264/" TargetMode="External"/><Relationship Id="rId17" Type="http://schemas.openxmlformats.org/officeDocument/2006/relationships/hyperlink" Target="https://www.ahajournals.org/doi/10.1161/CIR.0000000000000973" TargetMode="External"/><Relationship Id="rId25" Type="http://schemas.openxmlformats.org/officeDocument/2006/relationships/hyperlink" Target="https://link.springer.com/content/pdf/10.1007/s13679-023-00495-3.pdf" TargetMode="External"/><Relationship Id="rId2" Type="http://schemas.openxmlformats.org/officeDocument/2006/relationships/hyperlink" Target="https://www.sciencedirect.com/science/article/pii/S2589936825000313" TargetMode="External"/><Relationship Id="rId16" Type="http://schemas.openxmlformats.org/officeDocument/2006/relationships/hyperlink" Target="https://www.nature.com/articles/s41598-025-30451-1_reference.pdf" TargetMode="External"/><Relationship Id="rId20" Type="http://schemas.openxmlformats.org/officeDocument/2006/relationships/hyperlink" Target="https://www.sciencedirect.com/science/article/pii/S2530018022001767" TargetMode="External"/><Relationship Id="rId1" Type="http://schemas.openxmlformats.org/officeDocument/2006/relationships/slideLayout" Target="../slideLayouts/slideLayout4.xml"/><Relationship Id="rId6" Type="http://schemas.openxmlformats.org/officeDocument/2006/relationships/hyperlink" Target="https://www.gov.uk/government/publications/10-year-health-plan-for-england-fit-for-the-future" TargetMode="External"/><Relationship Id="rId11" Type="http://schemas.openxmlformats.org/officeDocument/2006/relationships/hyperlink" Target="https://www.nice.org.uk/guidance/ng246" TargetMode="External"/><Relationship Id="rId24" Type="http://schemas.openxmlformats.org/officeDocument/2006/relationships/hyperlink" Target="https://www.thelancet.com/pdfs/journals/eclinm/PIIS2589-5370(22)00159-6.pdf" TargetMode="External"/><Relationship Id="rId5" Type="http://schemas.openxmlformats.org/officeDocument/2006/relationships/hyperlink" Target="https://www.nature.com/articles/s41387-024-00352-9.pdf" TargetMode="External"/><Relationship Id="rId15" Type="http://schemas.openxmlformats.org/officeDocument/2006/relationships/hyperlink" Target="https://gh.bmj.com/content/bmjgh/6/10/e006351.full.pdf" TargetMode="External"/><Relationship Id="rId23" Type="http://schemas.openxmlformats.org/officeDocument/2006/relationships/hyperlink" Target="https://www.frontiersin.org/journals/psychology/articles/10.3389/fpsyg.2024.1474844/pdf" TargetMode="External"/><Relationship Id="rId10" Type="http://schemas.openxmlformats.org/officeDocument/2006/relationships/hyperlink" Target="https://www.nature.com/articles/s41366-024-01669-2.pdf" TargetMode="External"/><Relationship Id="rId19" Type="http://schemas.openxmlformats.org/officeDocument/2006/relationships/hyperlink" Target="https://www.nature.com/articles/s41591-020-0803-x.pdf" TargetMode="External"/><Relationship Id="rId4" Type="http://schemas.openxmlformats.org/officeDocument/2006/relationships/hyperlink" Target="https://www.thelancet.com/pdfs/journals/eclinm/PIIS2589-5370(22)00138-9.pdf" TargetMode="External"/><Relationship Id="rId9" Type="http://schemas.openxmlformats.org/officeDocument/2006/relationships/hyperlink" Target="https://www.thelancet.com/pdfs/journals/eclinm/PIIS2589-5370(23)00139-6.pdf" TargetMode="External"/><Relationship Id="rId14" Type="http://schemas.openxmlformats.org/officeDocument/2006/relationships/hyperlink" Target="https://www.england.nhs.uk/wp-content/uploads/2025/03/enhanced-service-specification-weight-management-2025-26.pdf" TargetMode="External"/><Relationship Id="rId22" Type="http://schemas.openxmlformats.org/officeDocument/2006/relationships/hyperlink" Target="https://onlinelibrary.wiley.com/doi/abs/10.1002/oby.23472" TargetMode="External"/><Relationship Id="rId27" Type="http://schemas.openxmlformats.org/officeDocument/2006/relationships/hyperlink" Target="https://www.worldobesity.org/resources/resource-library/world-obesity-atlas-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4202C702-E4A4-83A4-34FF-C5BB593AE594}"/>
              </a:ext>
            </a:extLst>
          </p:cNvPr>
          <p:cNvSpPr>
            <a:spLocks noGrp="1"/>
          </p:cNvSpPr>
          <p:nvPr>
            <p:ph idx="1"/>
          </p:nvPr>
        </p:nvSpPr>
        <p:spPr>
          <a:xfrm>
            <a:off x="835742" y="2782529"/>
            <a:ext cx="10289458" cy="3655633"/>
          </a:xfrm>
        </p:spPr>
        <p:txBody>
          <a:bodyPr>
            <a:normAutofit fontScale="85000" lnSpcReduction="20000"/>
          </a:bodyPr>
          <a:lstStyle/>
          <a:p>
            <a:r>
              <a:rPr lang="en-IN" b="1" dirty="0"/>
              <a:t>Student Name: </a:t>
            </a:r>
            <a:r>
              <a:rPr lang="en-IN" b="1" dirty="0" err="1"/>
              <a:t>Bhumikaben</a:t>
            </a:r>
            <a:r>
              <a:rPr lang="en-IN" b="1" dirty="0"/>
              <a:t> </a:t>
            </a:r>
            <a:r>
              <a:rPr lang="en-IN" b="1" dirty="0" err="1"/>
              <a:t>Rajubhai</a:t>
            </a:r>
            <a:r>
              <a:rPr lang="en-IN" b="1" dirty="0"/>
              <a:t> Patel</a:t>
            </a:r>
            <a:endParaRPr lang="en-GB" dirty="0"/>
          </a:p>
          <a:p>
            <a:r>
              <a:rPr lang="en-IN" b="1" dirty="0"/>
              <a:t>Student ID: 2520143</a:t>
            </a:r>
            <a:endParaRPr lang="en-GB" dirty="0"/>
          </a:p>
          <a:p>
            <a:r>
              <a:rPr lang="en-IN" b="1" dirty="0"/>
              <a:t>Programme:</a:t>
            </a:r>
            <a:br>
              <a:rPr lang="en-IN" dirty="0"/>
            </a:br>
            <a:r>
              <a:rPr lang="en-IN" dirty="0"/>
              <a:t>MSc Public Health and Social Care in Practice</a:t>
            </a:r>
            <a:endParaRPr lang="en-GB" dirty="0"/>
          </a:p>
          <a:p>
            <a:r>
              <a:rPr lang="en-IN" b="1" dirty="0"/>
              <a:t>Module Code:</a:t>
            </a:r>
            <a:br>
              <a:rPr lang="en-IN" dirty="0"/>
            </a:br>
            <a:r>
              <a:rPr lang="en-IN" dirty="0"/>
              <a:t>LCHS7003</a:t>
            </a:r>
            <a:endParaRPr lang="en-GB" dirty="0"/>
          </a:p>
          <a:p>
            <a:r>
              <a:rPr lang="en-IN" b="1" dirty="0"/>
              <a:t>Module Title:</a:t>
            </a:r>
            <a:br>
              <a:rPr lang="en-IN" dirty="0"/>
            </a:br>
            <a:r>
              <a:rPr lang="en-IN" dirty="0"/>
              <a:t>Community Care and Management of Longer-term Conditions</a:t>
            </a:r>
            <a:endParaRPr lang="en-GB" dirty="0"/>
          </a:p>
          <a:p>
            <a:r>
              <a:rPr lang="en-IN" b="1" dirty="0"/>
              <a:t>Assessment Title:</a:t>
            </a:r>
            <a:br>
              <a:rPr lang="en-IN" dirty="0"/>
            </a:br>
            <a:r>
              <a:rPr lang="en-IN" dirty="0"/>
              <a:t>Component 2 – Individual Presentation  </a:t>
            </a:r>
            <a:endParaRPr lang="en-GB" dirty="0"/>
          </a:p>
          <a:p>
            <a:r>
              <a:rPr lang="en-IN" b="1" dirty="0"/>
              <a:t>Lecturer:</a:t>
            </a:r>
            <a:br>
              <a:rPr lang="en-IN" dirty="0"/>
            </a:br>
            <a:r>
              <a:rPr lang="en-IN" dirty="0"/>
              <a:t>Dr Aishat Bakre</a:t>
            </a:r>
            <a:endParaRPr lang="en-GB" dirty="0"/>
          </a:p>
          <a:p>
            <a:r>
              <a:rPr lang="en-IN" b="1" dirty="0"/>
              <a:t>Submission Date:</a:t>
            </a:r>
            <a:br>
              <a:rPr lang="en-IN" dirty="0"/>
            </a:br>
            <a:r>
              <a:rPr lang="en-IN" dirty="0"/>
              <a:t>16 March 2026</a:t>
            </a:r>
            <a:endParaRPr lang="en-GB" dirty="0"/>
          </a:p>
          <a:p>
            <a:pPr marL="0" indent="0">
              <a:buNone/>
            </a:pPr>
            <a:endParaRPr lang="en-GB" dirty="0"/>
          </a:p>
        </p:txBody>
      </p:sp>
      <p:pic>
        <p:nvPicPr>
          <p:cNvPr id="8" name="Content Placeholder 3">
            <a:extLst>
              <a:ext uri="{FF2B5EF4-FFF2-40B4-BE49-F238E27FC236}">
                <a16:creationId xmlns:a16="http://schemas.microsoft.com/office/drawing/2014/main" id="{79E4BBB7-67A4-CBC9-18B1-C0F5DBA412A8}"/>
              </a:ext>
            </a:extLst>
          </p:cNvPr>
          <p:cNvPicPr>
            <a:picLocks noGrp="1"/>
          </p:cNvPicPr>
          <p:nvPr>
            <p:ph idx="1"/>
          </p:nvPr>
        </p:nvPicPr>
        <p:blipFill>
          <a:blip r:embed="rId2"/>
          <a:stretch>
            <a:fillRect/>
          </a:stretch>
        </p:blipFill>
        <p:spPr>
          <a:xfrm>
            <a:off x="1066800" y="498499"/>
            <a:ext cx="10141974" cy="2116882"/>
          </a:xfrm>
          <a:prstGeom prst="rect">
            <a:avLst/>
          </a:prstGeom>
        </p:spPr>
      </p:pic>
    </p:spTree>
    <p:extLst>
      <p:ext uri="{BB962C8B-B14F-4D97-AF65-F5344CB8AC3E}">
        <p14:creationId xmlns:p14="http://schemas.microsoft.com/office/powerpoint/2010/main" val="1835788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E2AF7-BD3D-3A7E-37B9-187072E11475}"/>
              </a:ext>
            </a:extLst>
          </p:cNvPr>
          <p:cNvSpPr>
            <a:spLocks noGrp="1"/>
          </p:cNvSpPr>
          <p:nvPr>
            <p:ph type="ctrTitle"/>
          </p:nvPr>
        </p:nvSpPr>
        <p:spPr>
          <a:xfrm>
            <a:off x="1632155" y="1879446"/>
            <a:ext cx="9144000" cy="3370979"/>
          </a:xfrm>
        </p:spPr>
        <p:txBody>
          <a:bodyPr>
            <a:normAutofit/>
          </a:bodyPr>
          <a:lstStyle/>
          <a:p>
            <a:pPr>
              <a:lnSpc>
                <a:spcPct val="107000"/>
              </a:lnSpc>
              <a:spcAft>
                <a:spcPts val="800"/>
              </a:spcAft>
            </a:pPr>
            <a:r>
              <a:rPr lang="en-IN" sz="6000" b="1" kern="100" dirty="0">
                <a:effectLst/>
                <a:latin typeface="Times New Roman" panose="02020603050405020304" pitchFamily="18" charset="0"/>
                <a:ea typeface="Calibri" panose="020F0502020204030204" pitchFamily="34" charset="0"/>
              </a:rPr>
              <a:t>Obesity and its health consequences</a:t>
            </a:r>
            <a:endParaRPr lang="en-IN" dirty="0"/>
          </a:p>
        </p:txBody>
      </p:sp>
    </p:spTree>
    <p:extLst>
      <p:ext uri="{BB962C8B-B14F-4D97-AF65-F5344CB8AC3E}">
        <p14:creationId xmlns:p14="http://schemas.microsoft.com/office/powerpoint/2010/main" val="3377903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AE44FB-4167-09E4-401D-A40FF44FCB7B}"/>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Introduction</a:t>
            </a:r>
            <a:endParaRPr lang="en-IN" dirty="0"/>
          </a:p>
        </p:txBody>
      </p:sp>
      <p:sp>
        <p:nvSpPr>
          <p:cNvPr id="5" name="Content Placeholder 4">
            <a:extLst>
              <a:ext uri="{FF2B5EF4-FFF2-40B4-BE49-F238E27FC236}">
                <a16:creationId xmlns:a16="http://schemas.microsoft.com/office/drawing/2014/main" id="{8879A429-15F6-FD18-7334-020A0A225FCD}"/>
              </a:ext>
            </a:extLst>
          </p:cNvPr>
          <p:cNvSpPr>
            <a:spLocks noGrp="1"/>
          </p:cNvSpPr>
          <p:nvPr>
            <p:ph sz="half" idx="1"/>
          </p:nvPr>
        </p:nvSpPr>
        <p:spPr>
          <a:xfrm>
            <a:off x="838199" y="1825625"/>
            <a:ext cx="10341077" cy="4351338"/>
          </a:xfrm>
        </p:spPr>
        <p:txBody>
          <a:bodyPr>
            <a:normAutofit fontScale="92500" lnSpcReduction="1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is a chronic disease characterised by excessive body fat accumulation that affects overall health (Ahmed and Mohammed,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Global obesity prevalence has increased significantly over recent decades (World Health Organization,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The condition contributes to several non-communicable diseases including cardiovascular disease and diabetes (Powell-Wiley et al., 2021).</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Effective prevention and management strategies are essential for improving population health outcomes (Department of Health and Social Care, 2025).</a:t>
            </a:r>
          </a:p>
          <a:p>
            <a:endParaRPr lang="en-IN" dirty="0"/>
          </a:p>
        </p:txBody>
      </p:sp>
    </p:spTree>
    <p:extLst>
      <p:ext uri="{BB962C8B-B14F-4D97-AF65-F5344CB8AC3E}">
        <p14:creationId xmlns:p14="http://schemas.microsoft.com/office/powerpoint/2010/main" val="4220413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FA392-8EBC-AAA3-C224-B73A7CF365C2}"/>
              </a:ext>
            </a:extLst>
          </p:cNvPr>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Definition of Obesity</a:t>
            </a:r>
            <a:endParaRPr lang="en-IN" dirty="0"/>
          </a:p>
        </p:txBody>
      </p:sp>
      <p:sp>
        <p:nvSpPr>
          <p:cNvPr id="3" name="Content Placeholder 2">
            <a:extLst>
              <a:ext uri="{FF2B5EF4-FFF2-40B4-BE49-F238E27FC236}">
                <a16:creationId xmlns:a16="http://schemas.microsoft.com/office/drawing/2014/main" id="{095F0BEA-D7EC-5DE7-5848-07AD4427B5C3}"/>
              </a:ext>
            </a:extLst>
          </p:cNvPr>
          <p:cNvSpPr>
            <a:spLocks noGrp="1"/>
          </p:cNvSpPr>
          <p:nvPr>
            <p:ph sz="half" idx="1"/>
          </p:nvPr>
        </p:nvSpPr>
        <p:spPr/>
        <p:txBody>
          <a:bodyPr>
            <a:normAutofit fontScale="625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is commonly defined using body mass index of 30 kg/m² or higher (National Institute for Health and Care Excellence,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Excess body fat increases the risk of metabolic and cardiovascular complications (Sun et al., 2022).</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is increasingly recognised as a complex chronic disease rather than a lifestyle choice (Luli et al., 2023).</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Long-term multidisciplinary management is often required to control the condition (Heidelbaugh, 2025).</a:t>
            </a:r>
          </a:p>
          <a:p>
            <a:endParaRPr lang="en-IN" dirty="0"/>
          </a:p>
        </p:txBody>
      </p:sp>
      <p:pic>
        <p:nvPicPr>
          <p:cNvPr id="7" name="Content Placeholder 6">
            <a:extLst>
              <a:ext uri="{FF2B5EF4-FFF2-40B4-BE49-F238E27FC236}">
                <a16:creationId xmlns:a16="http://schemas.microsoft.com/office/drawing/2014/main" id="{EB7C359D-397E-BB23-8260-365D7BB164AF}"/>
              </a:ext>
            </a:extLst>
          </p:cNvPr>
          <p:cNvPicPr>
            <a:picLocks noGrp="1" noChangeAspect="1"/>
          </p:cNvPicPr>
          <p:nvPr>
            <p:ph sz="half" idx="2"/>
          </p:nvPr>
        </p:nvPicPr>
        <p:blipFill>
          <a:blip r:embed="rId3"/>
          <a:stretch>
            <a:fillRect/>
          </a:stretch>
        </p:blipFill>
        <p:spPr>
          <a:xfrm>
            <a:off x="6304935" y="1974773"/>
            <a:ext cx="4876800" cy="3286125"/>
          </a:xfrm>
          <a:prstGeom prst="rect">
            <a:avLst/>
          </a:prstGeom>
        </p:spPr>
      </p:pic>
    </p:spTree>
    <p:extLst>
      <p:ext uri="{BB962C8B-B14F-4D97-AF65-F5344CB8AC3E}">
        <p14:creationId xmlns:p14="http://schemas.microsoft.com/office/powerpoint/2010/main" val="269741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E41C2-8F12-CCF3-15B2-99A5047E7881}"/>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Obesity Statistics</a:t>
            </a:r>
            <a:endParaRPr lang="en-IN" dirty="0"/>
          </a:p>
        </p:txBody>
      </p:sp>
      <p:sp>
        <p:nvSpPr>
          <p:cNvPr id="3" name="Content Placeholder 2">
            <a:extLst>
              <a:ext uri="{FF2B5EF4-FFF2-40B4-BE49-F238E27FC236}">
                <a16:creationId xmlns:a16="http://schemas.microsoft.com/office/drawing/2014/main" id="{600FAA87-7702-90C1-F3E0-E56359AE14B1}"/>
              </a:ext>
            </a:extLst>
          </p:cNvPr>
          <p:cNvSpPr>
            <a:spLocks noGrp="1"/>
          </p:cNvSpPr>
          <p:nvPr>
            <p:ph sz="half" idx="1"/>
          </p:nvPr>
        </p:nvSpPr>
        <p:spPr/>
        <p:txBody>
          <a:bodyPr>
            <a:normAutofit fontScale="92500" lnSpcReduction="20000"/>
          </a:bodyPr>
          <a:lstStyle/>
          <a:p>
            <a:pPr algn="just"/>
            <a:r>
              <a:rPr lang="en-US" sz="2000" dirty="0">
                <a:latin typeface="Times New Roman" panose="02020603050405020304" pitchFamily="18" charset="0"/>
                <a:cs typeface="Times New Roman" panose="02020603050405020304" pitchFamily="18" charset="0"/>
              </a:rPr>
              <a:t>More than 1 billion people worldwide live with obesity, including about 650 million adults (World Health Organization, 2025).</a:t>
            </a:r>
          </a:p>
          <a:p>
            <a:pPr algn="just"/>
            <a:r>
              <a:rPr lang="en-US" sz="2000" dirty="0">
                <a:latin typeface="Times New Roman" panose="02020603050405020304" pitchFamily="18" charset="0"/>
                <a:cs typeface="Times New Roman" panose="02020603050405020304" pitchFamily="18" charset="0"/>
              </a:rPr>
              <a:t>In England, around 64% of adults are overweight or obese and about 26% are obese (NHS England Digital, 2026).</a:t>
            </a:r>
          </a:p>
          <a:p>
            <a:pPr algn="just"/>
            <a:r>
              <a:rPr lang="en-US" sz="2000" dirty="0">
                <a:latin typeface="Times New Roman" panose="02020603050405020304" pitchFamily="18" charset="0"/>
                <a:cs typeface="Times New Roman" panose="02020603050405020304" pitchFamily="18" charset="0"/>
              </a:rPr>
              <a:t>Central obesity among adults in England increased from about 45% in 1993 to over 60% in recent years (Gray and </a:t>
            </a:r>
            <a:r>
              <a:rPr lang="en-US" sz="2000" dirty="0" err="1">
                <a:latin typeface="Times New Roman" panose="02020603050405020304" pitchFamily="18" charset="0"/>
                <a:cs typeface="Times New Roman" panose="02020603050405020304" pitchFamily="18" charset="0"/>
              </a:rPr>
              <a:t>Opazo</a:t>
            </a:r>
            <a:r>
              <a:rPr lang="en-US" sz="2000" dirty="0">
                <a:latin typeface="Times New Roman" panose="02020603050405020304" pitchFamily="18" charset="0"/>
                <a:cs typeface="Times New Roman" panose="02020603050405020304" pitchFamily="18" charset="0"/>
              </a:rPr>
              <a:t> Breton, 2025).</a:t>
            </a:r>
          </a:p>
          <a:p>
            <a:pPr algn="just"/>
            <a:r>
              <a:rPr lang="en-US" sz="2000" dirty="0">
                <a:latin typeface="Times New Roman" panose="02020603050405020304" pitchFamily="18" charset="0"/>
                <a:cs typeface="Times New Roman" panose="02020603050405020304" pitchFamily="18" charset="0"/>
              </a:rPr>
              <a:t>Global obesity prevalence increased from 3.2% in 1975 to more than 10% in recent decades (Ng et al., 2014).</a:t>
            </a:r>
          </a:p>
          <a:p>
            <a:endParaRPr lang="en-IN" sz="2000" dirty="0"/>
          </a:p>
        </p:txBody>
      </p:sp>
      <p:pic>
        <p:nvPicPr>
          <p:cNvPr id="6" name="Content Placeholder 5">
            <a:extLst>
              <a:ext uri="{FF2B5EF4-FFF2-40B4-BE49-F238E27FC236}">
                <a16:creationId xmlns:a16="http://schemas.microsoft.com/office/drawing/2014/main" id="{08E81182-1D21-8DE1-44C1-D717848A010F}"/>
              </a:ext>
            </a:extLst>
          </p:cNvPr>
          <p:cNvPicPr>
            <a:picLocks noGrp="1" noChangeAspect="1"/>
          </p:cNvPicPr>
          <p:nvPr>
            <p:ph sz="half" idx="2"/>
          </p:nvPr>
        </p:nvPicPr>
        <p:blipFill>
          <a:blip r:embed="rId3"/>
          <a:stretch>
            <a:fillRect/>
          </a:stretch>
        </p:blipFill>
        <p:spPr>
          <a:xfrm>
            <a:off x="6370638" y="2231666"/>
            <a:ext cx="4754562" cy="3491631"/>
          </a:xfrm>
          <a:prstGeom prst="rect">
            <a:avLst/>
          </a:prstGeom>
        </p:spPr>
      </p:pic>
    </p:spTree>
    <p:extLst>
      <p:ext uri="{BB962C8B-B14F-4D97-AF65-F5344CB8AC3E}">
        <p14:creationId xmlns:p14="http://schemas.microsoft.com/office/powerpoint/2010/main" val="2902388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22CA-DCFE-453C-0D61-438F6A1DED27}"/>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Causes of Obesity</a:t>
            </a:r>
            <a:endParaRPr lang="en-IN" dirty="0"/>
          </a:p>
        </p:txBody>
      </p:sp>
      <p:sp>
        <p:nvSpPr>
          <p:cNvPr id="3" name="Content Placeholder 2">
            <a:extLst>
              <a:ext uri="{FF2B5EF4-FFF2-40B4-BE49-F238E27FC236}">
                <a16:creationId xmlns:a16="http://schemas.microsoft.com/office/drawing/2014/main" id="{8A065818-F165-1CCA-6547-BC544BA29ED7}"/>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develops when energy intake consistently exceeds energy expenditure (Rippe,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Dietary patterns high in processed and energy-dense foods contribute to weight gain (Ahmed and Mohammed,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Genetic, hormonal and environmental factors influence body weight regulation (Bray and Bouchard, 2019).</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Modern environments that encourage sedentary behaviour increase obesity risk (World Obesity Federation, 2024).</a:t>
            </a:r>
          </a:p>
          <a:p>
            <a:endParaRPr lang="en-IN" dirty="0"/>
          </a:p>
        </p:txBody>
      </p:sp>
      <p:pic>
        <p:nvPicPr>
          <p:cNvPr id="5" name="Content Placeholder 4">
            <a:extLst>
              <a:ext uri="{FF2B5EF4-FFF2-40B4-BE49-F238E27FC236}">
                <a16:creationId xmlns:a16="http://schemas.microsoft.com/office/drawing/2014/main" id="{875FB5E4-BCBE-4D99-418C-F89647FE3192}"/>
              </a:ext>
            </a:extLst>
          </p:cNvPr>
          <p:cNvPicPr>
            <a:picLocks noGrp="1" noChangeAspect="1"/>
          </p:cNvPicPr>
          <p:nvPr>
            <p:ph sz="half" idx="2"/>
          </p:nvPr>
        </p:nvPicPr>
        <p:blipFill>
          <a:blip r:embed="rId3"/>
          <a:stretch>
            <a:fillRect/>
          </a:stretch>
        </p:blipFill>
        <p:spPr>
          <a:xfrm>
            <a:off x="7192642" y="2103438"/>
            <a:ext cx="3110554" cy="3748087"/>
          </a:xfrm>
          <a:prstGeom prst="rect">
            <a:avLst/>
          </a:prstGeom>
        </p:spPr>
      </p:pic>
    </p:spTree>
    <p:extLst>
      <p:ext uri="{BB962C8B-B14F-4D97-AF65-F5344CB8AC3E}">
        <p14:creationId xmlns:p14="http://schemas.microsoft.com/office/powerpoint/2010/main" val="656216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93E01-A7F7-0C8A-821B-5568F206448C}"/>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Risk Factors</a:t>
            </a:r>
            <a:endParaRPr lang="en-IN" dirty="0"/>
          </a:p>
        </p:txBody>
      </p:sp>
      <p:sp>
        <p:nvSpPr>
          <p:cNvPr id="3" name="Content Placeholder 2">
            <a:extLst>
              <a:ext uri="{FF2B5EF4-FFF2-40B4-BE49-F238E27FC236}">
                <a16:creationId xmlns:a16="http://schemas.microsoft.com/office/drawing/2014/main" id="{0D66D8A9-33BF-28F9-181B-90BC3E5E8EB6}"/>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Unhealthy diets and limited physical activity increase the likelihood of obesity (World Health Organization,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Socioeconomic inequalities can influence obesity prevalence across populations (</a:t>
            </a:r>
            <a:r>
              <a:rPr lang="en-IN" sz="2800" kern="100" dirty="0" err="1">
                <a:effectLst/>
                <a:latin typeface="Times New Roman" panose="02020603050405020304" pitchFamily="18" charset="0"/>
                <a:ea typeface="Calibri" panose="020F0502020204030204" pitchFamily="34" charset="0"/>
              </a:rPr>
              <a:t>Okunogbe</a:t>
            </a:r>
            <a:r>
              <a:rPr lang="en-IN" sz="2800" kern="100" dirty="0">
                <a:effectLst/>
                <a:latin typeface="Times New Roman" panose="02020603050405020304" pitchFamily="18" charset="0"/>
                <a:ea typeface="Calibri" panose="020F0502020204030204" pitchFamily="34" charset="0"/>
              </a:rPr>
              <a:t> et al.,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Psychological factors and stress may also contribute to weight gain (Steptoe and Frank, 2023).</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Genetic predisposition may increase susceptibility to obesity (Bray and Bouchard, 2019).</a:t>
            </a:r>
          </a:p>
          <a:p>
            <a:endParaRPr lang="en-IN" dirty="0"/>
          </a:p>
        </p:txBody>
      </p:sp>
      <p:pic>
        <p:nvPicPr>
          <p:cNvPr id="7" name="Content Placeholder 6">
            <a:extLst>
              <a:ext uri="{FF2B5EF4-FFF2-40B4-BE49-F238E27FC236}">
                <a16:creationId xmlns:a16="http://schemas.microsoft.com/office/drawing/2014/main" id="{AAB9EE9A-30EB-B02F-B5DB-6D5FEF0B0D2E}"/>
              </a:ext>
            </a:extLst>
          </p:cNvPr>
          <p:cNvPicPr>
            <a:picLocks noGrp="1" noChangeAspect="1"/>
          </p:cNvPicPr>
          <p:nvPr>
            <p:ph sz="half" idx="2"/>
          </p:nvPr>
        </p:nvPicPr>
        <p:blipFill>
          <a:blip r:embed="rId3"/>
          <a:stretch>
            <a:fillRect/>
          </a:stretch>
        </p:blipFill>
        <p:spPr>
          <a:xfrm>
            <a:off x="6172200" y="1956619"/>
            <a:ext cx="5181600" cy="3634484"/>
          </a:xfrm>
          <a:prstGeom prst="rect">
            <a:avLst/>
          </a:prstGeom>
        </p:spPr>
      </p:pic>
    </p:spTree>
    <p:extLst>
      <p:ext uri="{BB962C8B-B14F-4D97-AF65-F5344CB8AC3E}">
        <p14:creationId xmlns:p14="http://schemas.microsoft.com/office/powerpoint/2010/main" val="994935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648C6-7D9E-5669-797F-5501582293BE}"/>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Signs and Symptoms</a:t>
            </a:r>
            <a:endParaRPr lang="en-IN" dirty="0"/>
          </a:p>
        </p:txBody>
      </p:sp>
      <p:sp>
        <p:nvSpPr>
          <p:cNvPr id="3" name="Content Placeholder 2">
            <a:extLst>
              <a:ext uri="{FF2B5EF4-FFF2-40B4-BE49-F238E27FC236}">
                <a16:creationId xmlns:a16="http://schemas.microsoft.com/office/drawing/2014/main" id="{000F4B45-FD8E-28AB-78B9-C45D810E2EA0}"/>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Excess body weight and increased body fat are primary indicators of obesity (Ahmed and Mohammed,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Individuals may experience fatigue and reduced mobility (Sun et al., 2022).</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may contribute to breathing difficulties and sleep disturbances (Powell-Wiley et al., 2021).</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Severe obesity significantly reduces physical functioning and quality of life (Putri et al., 2025).</a:t>
            </a:r>
          </a:p>
          <a:p>
            <a:endParaRPr lang="en-IN" dirty="0"/>
          </a:p>
        </p:txBody>
      </p:sp>
      <p:pic>
        <p:nvPicPr>
          <p:cNvPr id="8" name="Content Placeholder 7">
            <a:extLst>
              <a:ext uri="{FF2B5EF4-FFF2-40B4-BE49-F238E27FC236}">
                <a16:creationId xmlns:a16="http://schemas.microsoft.com/office/drawing/2014/main" id="{CC371605-4A2F-F143-7D8D-A317869E4047}"/>
              </a:ext>
            </a:extLst>
          </p:cNvPr>
          <p:cNvPicPr>
            <a:picLocks noGrp="1" noChangeAspect="1"/>
          </p:cNvPicPr>
          <p:nvPr>
            <p:ph sz="half" idx="2"/>
          </p:nvPr>
        </p:nvPicPr>
        <p:blipFill>
          <a:blip r:embed="rId3"/>
          <a:stretch>
            <a:fillRect/>
          </a:stretch>
        </p:blipFill>
        <p:spPr>
          <a:xfrm>
            <a:off x="6476999" y="1690688"/>
            <a:ext cx="4771103" cy="3715543"/>
          </a:xfrm>
          <a:prstGeom prst="rect">
            <a:avLst/>
          </a:prstGeom>
        </p:spPr>
      </p:pic>
    </p:spTree>
    <p:extLst>
      <p:ext uri="{BB962C8B-B14F-4D97-AF65-F5344CB8AC3E}">
        <p14:creationId xmlns:p14="http://schemas.microsoft.com/office/powerpoint/2010/main" val="2442406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4CC1B-80EE-4678-94CE-D8FD3D88DDFF}"/>
              </a:ext>
            </a:extLst>
          </p:cNvPr>
          <p:cNvSpPr>
            <a:spLocks noGrp="1"/>
          </p:cNvSpPr>
          <p:nvPr>
            <p:ph type="title"/>
          </p:nvPr>
        </p:nvSpPr>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Initial Assessment</a:t>
            </a:r>
            <a:endParaRPr lang="en-IN" dirty="0"/>
          </a:p>
        </p:txBody>
      </p:sp>
      <p:sp>
        <p:nvSpPr>
          <p:cNvPr id="3" name="Content Placeholder 2">
            <a:extLst>
              <a:ext uri="{FF2B5EF4-FFF2-40B4-BE49-F238E27FC236}">
                <a16:creationId xmlns:a16="http://schemas.microsoft.com/office/drawing/2014/main" id="{91971FB5-6027-07D1-EE7E-DA42CD2E583D}"/>
              </a:ext>
            </a:extLst>
          </p:cNvPr>
          <p:cNvSpPr>
            <a:spLocks noGrp="1"/>
          </p:cNvSpPr>
          <p:nvPr>
            <p:ph sz="half" idx="1"/>
          </p:nvPr>
        </p:nvSpPr>
        <p:spPr/>
        <p:txBody>
          <a:bodyPr>
            <a:normAutofit fontScale="625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Diagnosis often begins with body mass index and waist circumference measurement (National Institute for Health and Care Excellence,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Healthcare professionals assess diet and physical activity habits (NHS England,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Medical history and obesity-related complications are evaluated (Heidelbaugh,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Additional clinical tests may identify metabolic risks (Powell-Wiley et al., 2021).</a:t>
            </a:r>
          </a:p>
          <a:p>
            <a:endParaRPr lang="en-IN" dirty="0"/>
          </a:p>
        </p:txBody>
      </p:sp>
      <p:pic>
        <p:nvPicPr>
          <p:cNvPr id="6" name="Content Placeholder 5">
            <a:extLst>
              <a:ext uri="{FF2B5EF4-FFF2-40B4-BE49-F238E27FC236}">
                <a16:creationId xmlns:a16="http://schemas.microsoft.com/office/drawing/2014/main" id="{D1333E6B-DA7D-D75B-3F43-5C84D251A8D1}"/>
              </a:ext>
            </a:extLst>
          </p:cNvPr>
          <p:cNvPicPr>
            <a:picLocks noGrp="1" noChangeAspect="1"/>
          </p:cNvPicPr>
          <p:nvPr>
            <p:ph sz="half" idx="2"/>
          </p:nvPr>
        </p:nvPicPr>
        <p:blipFill>
          <a:blip r:embed="rId3"/>
          <a:stretch>
            <a:fillRect/>
          </a:stretch>
        </p:blipFill>
        <p:spPr>
          <a:xfrm>
            <a:off x="6172202" y="2057524"/>
            <a:ext cx="5181600" cy="3179618"/>
          </a:xfrm>
          <a:prstGeom prst="rect">
            <a:avLst/>
          </a:prstGeom>
        </p:spPr>
      </p:pic>
    </p:spTree>
    <p:extLst>
      <p:ext uri="{BB962C8B-B14F-4D97-AF65-F5344CB8AC3E}">
        <p14:creationId xmlns:p14="http://schemas.microsoft.com/office/powerpoint/2010/main" val="3746371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607D3-6CD4-58A4-7415-DDF6619EC8E2}"/>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NHS Care Pathway</a:t>
            </a:r>
            <a:endParaRPr lang="en-IN" dirty="0"/>
          </a:p>
        </p:txBody>
      </p:sp>
      <p:sp>
        <p:nvSpPr>
          <p:cNvPr id="3" name="Content Placeholder 2">
            <a:extLst>
              <a:ext uri="{FF2B5EF4-FFF2-40B4-BE49-F238E27FC236}">
                <a16:creationId xmlns:a16="http://schemas.microsoft.com/office/drawing/2014/main" id="{3566FF6E-78B3-84CD-FC22-1B6908DAB626}"/>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Patients often seek support through primary healthcare services (NHS England,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Healthcare professionals assess weight-related health risks (National Institute for Health and Care Excellence,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Referral to specialist weight-management programmes may occur (NHS England,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Multidisciplinary teams support long-term lifestyle interventions (Stout et al., 2025).</a:t>
            </a:r>
          </a:p>
          <a:p>
            <a:endParaRPr lang="en-IN" dirty="0"/>
          </a:p>
        </p:txBody>
      </p:sp>
      <p:pic>
        <p:nvPicPr>
          <p:cNvPr id="5" name="Content Placeholder 4">
            <a:extLst>
              <a:ext uri="{FF2B5EF4-FFF2-40B4-BE49-F238E27FC236}">
                <a16:creationId xmlns:a16="http://schemas.microsoft.com/office/drawing/2014/main" id="{7917FCCF-3A87-5F9E-43E7-824D2ADCA98A}"/>
              </a:ext>
            </a:extLst>
          </p:cNvPr>
          <p:cNvPicPr>
            <a:picLocks noGrp="1" noChangeAspect="1"/>
          </p:cNvPicPr>
          <p:nvPr>
            <p:ph sz="half" idx="2"/>
          </p:nvPr>
        </p:nvPicPr>
        <p:blipFill>
          <a:blip r:embed="rId3"/>
          <a:stretch>
            <a:fillRect/>
          </a:stretch>
        </p:blipFill>
        <p:spPr>
          <a:xfrm>
            <a:off x="6172202" y="2353929"/>
            <a:ext cx="5181600" cy="2685130"/>
          </a:xfrm>
          <a:prstGeom prst="rect">
            <a:avLst/>
          </a:prstGeom>
        </p:spPr>
      </p:pic>
    </p:spTree>
    <p:extLst>
      <p:ext uri="{BB962C8B-B14F-4D97-AF65-F5344CB8AC3E}">
        <p14:creationId xmlns:p14="http://schemas.microsoft.com/office/powerpoint/2010/main" val="1623120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3F2DB-938F-CECD-BD72-F13AEB434C33}"/>
              </a:ext>
            </a:extLst>
          </p:cNvPr>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Management and Treatment</a:t>
            </a:r>
            <a:endParaRPr lang="en-IN" dirty="0"/>
          </a:p>
        </p:txBody>
      </p:sp>
      <p:sp>
        <p:nvSpPr>
          <p:cNvPr id="3" name="Content Placeholder 2">
            <a:extLst>
              <a:ext uri="{FF2B5EF4-FFF2-40B4-BE49-F238E27FC236}">
                <a16:creationId xmlns:a16="http://schemas.microsoft.com/office/drawing/2014/main" id="{2EBDF733-220F-4C04-45F5-78156892B889}"/>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Lifestyle modification is the primary treatment approach (National Institute for Health and Care Excellence,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Behavioural and digital interventions can support weight management (Milne-Ives et al.,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Medication may be considered in certain cases (Heidelbaugh,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Bariatric surgery may improve outcomes for severe obesity (Putri et al., 2025).</a:t>
            </a:r>
          </a:p>
          <a:p>
            <a:endParaRPr lang="en-IN" dirty="0"/>
          </a:p>
        </p:txBody>
      </p:sp>
      <p:pic>
        <p:nvPicPr>
          <p:cNvPr id="5" name="Content Placeholder 4">
            <a:extLst>
              <a:ext uri="{FF2B5EF4-FFF2-40B4-BE49-F238E27FC236}">
                <a16:creationId xmlns:a16="http://schemas.microsoft.com/office/drawing/2014/main" id="{41AFE4E0-067D-04E5-0427-0EB8C4AE917A}"/>
              </a:ext>
            </a:extLst>
          </p:cNvPr>
          <p:cNvPicPr>
            <a:picLocks noGrp="1" noChangeAspect="1"/>
          </p:cNvPicPr>
          <p:nvPr>
            <p:ph sz="half" idx="2"/>
          </p:nvPr>
        </p:nvPicPr>
        <p:blipFill>
          <a:blip r:embed="rId3"/>
          <a:stretch>
            <a:fillRect/>
          </a:stretch>
        </p:blipFill>
        <p:spPr>
          <a:xfrm>
            <a:off x="6172202" y="2094524"/>
            <a:ext cx="5181600" cy="3066288"/>
          </a:xfrm>
          <a:prstGeom prst="rect">
            <a:avLst/>
          </a:prstGeom>
        </p:spPr>
      </p:pic>
    </p:spTree>
    <p:extLst>
      <p:ext uri="{BB962C8B-B14F-4D97-AF65-F5344CB8AC3E}">
        <p14:creationId xmlns:p14="http://schemas.microsoft.com/office/powerpoint/2010/main" val="1063448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F7D1A-0436-C57E-F51E-AC65BD775A9E}"/>
              </a:ext>
            </a:extLst>
          </p:cNvPr>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Social and Economic Burden</a:t>
            </a:r>
            <a:endParaRPr lang="en-IN" dirty="0"/>
          </a:p>
        </p:txBody>
      </p:sp>
      <p:sp>
        <p:nvSpPr>
          <p:cNvPr id="3" name="Content Placeholder 2">
            <a:extLst>
              <a:ext uri="{FF2B5EF4-FFF2-40B4-BE49-F238E27FC236}">
                <a16:creationId xmlns:a16="http://schemas.microsoft.com/office/drawing/2014/main" id="{5B5486BC-FA15-E5DD-3949-D0B8CBFE13D4}"/>
              </a:ext>
            </a:extLst>
          </p:cNvPr>
          <p:cNvSpPr>
            <a:spLocks noGrp="1"/>
          </p:cNvSpPr>
          <p:nvPr>
            <p:ph sz="half" idx="1"/>
          </p:nvPr>
        </p:nvSpPr>
        <p:spPr/>
        <p:txBody>
          <a:bodyPr>
            <a:normAutofit fontScale="775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significantly increases healthcare expenditure (Dall et al.,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The condition reduces workforce productivity (</a:t>
            </a:r>
            <a:r>
              <a:rPr lang="en-IN" sz="2800" kern="100" dirty="0" err="1">
                <a:effectLst/>
                <a:latin typeface="Times New Roman" panose="02020603050405020304" pitchFamily="18" charset="0"/>
                <a:ea typeface="Calibri" panose="020F0502020204030204" pitchFamily="34" charset="0"/>
              </a:rPr>
              <a:t>Okunogbe</a:t>
            </a:r>
            <a:r>
              <a:rPr lang="en-IN" sz="2800" kern="100" dirty="0">
                <a:effectLst/>
                <a:latin typeface="Times New Roman" panose="02020603050405020304" pitchFamily="18" charset="0"/>
                <a:ea typeface="Calibri" panose="020F0502020204030204" pitchFamily="34" charset="0"/>
              </a:rPr>
              <a:t> et al.,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Individuals often experience stigma and discrimination (Brown et al., 2022).</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Weight bias can negatively affect psychological wellbeing (</a:t>
            </a:r>
            <a:r>
              <a:rPr lang="en-IN" sz="2800" kern="100" dirty="0" err="1">
                <a:effectLst/>
                <a:latin typeface="Times New Roman" panose="02020603050405020304" pitchFamily="18" charset="0"/>
                <a:ea typeface="Calibri" panose="020F0502020204030204" pitchFamily="34" charset="0"/>
              </a:rPr>
              <a:t>Bannuru</a:t>
            </a:r>
            <a:r>
              <a:rPr lang="en-IN" sz="2800" kern="100" dirty="0">
                <a:effectLst/>
                <a:latin typeface="Times New Roman" panose="02020603050405020304" pitchFamily="18" charset="0"/>
                <a:ea typeface="Calibri" panose="020F0502020204030204" pitchFamily="34" charset="0"/>
              </a:rPr>
              <a:t>, 2025).</a:t>
            </a:r>
          </a:p>
          <a:p>
            <a:endParaRPr lang="en-IN" dirty="0"/>
          </a:p>
        </p:txBody>
      </p:sp>
      <p:pic>
        <p:nvPicPr>
          <p:cNvPr id="5" name="Content Placeholder 4">
            <a:extLst>
              <a:ext uri="{FF2B5EF4-FFF2-40B4-BE49-F238E27FC236}">
                <a16:creationId xmlns:a16="http://schemas.microsoft.com/office/drawing/2014/main" id="{A29874BE-85A9-C79F-BF55-8DB6FA0872A8}"/>
              </a:ext>
            </a:extLst>
          </p:cNvPr>
          <p:cNvPicPr>
            <a:picLocks noGrp="1" noChangeAspect="1"/>
          </p:cNvPicPr>
          <p:nvPr>
            <p:ph sz="half" idx="2"/>
          </p:nvPr>
        </p:nvPicPr>
        <p:blipFill>
          <a:blip r:embed="rId3"/>
          <a:stretch>
            <a:fillRect/>
          </a:stretch>
        </p:blipFill>
        <p:spPr>
          <a:xfrm>
            <a:off x="6172202" y="1978633"/>
            <a:ext cx="5181600" cy="3258740"/>
          </a:xfrm>
          <a:prstGeom prst="rect">
            <a:avLst/>
          </a:prstGeom>
        </p:spPr>
      </p:pic>
    </p:spTree>
    <p:extLst>
      <p:ext uri="{BB962C8B-B14F-4D97-AF65-F5344CB8AC3E}">
        <p14:creationId xmlns:p14="http://schemas.microsoft.com/office/powerpoint/2010/main" val="3825145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DCEED-3F9B-D2D6-0E19-DE413492949B}"/>
              </a:ext>
            </a:extLst>
          </p:cNvPr>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Health Consequences</a:t>
            </a:r>
            <a:endParaRPr lang="en-IN" dirty="0"/>
          </a:p>
        </p:txBody>
      </p:sp>
      <p:sp>
        <p:nvSpPr>
          <p:cNvPr id="3" name="Content Placeholder 2">
            <a:extLst>
              <a:ext uri="{FF2B5EF4-FFF2-40B4-BE49-F238E27FC236}">
                <a16:creationId xmlns:a16="http://schemas.microsoft.com/office/drawing/2014/main" id="{FF994187-7B77-1962-16E0-AE3F855BBFE3}"/>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increases risk of cardiovascular disease (Powell-Wiley et al.,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Excess body weight is linked to increased mortality risk (Ward et al., 2022).</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contributes to cardiovascular disease mortality trends (Parvez et al.,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Psychosocial distress is common among individuals with obesity (</a:t>
            </a:r>
            <a:r>
              <a:rPr lang="en-IN" sz="2800" kern="100" dirty="0" err="1">
                <a:effectLst/>
                <a:latin typeface="Times New Roman" panose="02020603050405020304" pitchFamily="18" charset="0"/>
                <a:ea typeface="Calibri" panose="020F0502020204030204" pitchFamily="34" charset="0"/>
              </a:rPr>
              <a:t>Timkova</a:t>
            </a:r>
            <a:r>
              <a:rPr lang="en-IN" sz="2800" kern="100" dirty="0">
                <a:effectLst/>
                <a:latin typeface="Times New Roman" panose="02020603050405020304" pitchFamily="18" charset="0"/>
                <a:ea typeface="Calibri" panose="020F0502020204030204" pitchFamily="34" charset="0"/>
              </a:rPr>
              <a:t> et al., 2025).</a:t>
            </a:r>
          </a:p>
          <a:p>
            <a:endParaRPr lang="en-IN" dirty="0"/>
          </a:p>
        </p:txBody>
      </p:sp>
      <p:pic>
        <p:nvPicPr>
          <p:cNvPr id="8194" name="Picture 2" descr="Clinical Problems Caused by Obesity - Endotext - NCBI Bookshelf">
            <a:extLst>
              <a:ext uri="{FF2B5EF4-FFF2-40B4-BE49-F238E27FC236}">
                <a16:creationId xmlns:a16="http://schemas.microsoft.com/office/drawing/2014/main" id="{E0741A8D-4AE3-C1F0-B626-71D35E638B7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1825625"/>
            <a:ext cx="5181600" cy="3536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9697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C2786-095A-5C19-EC1A-7E03B1A49EB4}"/>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Prevention</a:t>
            </a:r>
            <a:endParaRPr lang="en-IN" dirty="0"/>
          </a:p>
        </p:txBody>
      </p:sp>
      <p:sp>
        <p:nvSpPr>
          <p:cNvPr id="3" name="Content Placeholder 2">
            <a:extLst>
              <a:ext uri="{FF2B5EF4-FFF2-40B4-BE49-F238E27FC236}">
                <a16:creationId xmlns:a16="http://schemas.microsoft.com/office/drawing/2014/main" id="{ED5FF5A1-0BF1-A645-AE05-8FA01928BC1A}"/>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Public health policies promote healthier food environments (World Obesity Federation,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Community programmes support healthy lifestyle behaviours (</a:t>
            </a:r>
            <a:r>
              <a:rPr lang="en-IN" sz="2800" kern="100" dirty="0" err="1">
                <a:effectLst/>
                <a:latin typeface="Times New Roman" panose="02020603050405020304" pitchFamily="18" charset="0"/>
                <a:ea typeface="Calibri" panose="020F0502020204030204" pitchFamily="34" charset="0"/>
              </a:rPr>
              <a:t>Proaño</a:t>
            </a:r>
            <a:r>
              <a:rPr lang="en-IN" sz="2800" kern="100" dirty="0">
                <a:effectLst/>
                <a:latin typeface="Times New Roman" panose="02020603050405020304" pitchFamily="18" charset="0"/>
                <a:ea typeface="Calibri" panose="020F0502020204030204" pitchFamily="34" charset="0"/>
              </a:rPr>
              <a:t> et al.,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Health policies encourage improved nutrition and physical activity (Department of Health and Social Care,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Early prevention strategies can reduce obesity burden (Ahmed and Mohammed, 2025).</a:t>
            </a:r>
          </a:p>
          <a:p>
            <a:endParaRPr lang="en-IN" dirty="0"/>
          </a:p>
        </p:txBody>
      </p:sp>
      <p:pic>
        <p:nvPicPr>
          <p:cNvPr id="6" name="Content Placeholder 5">
            <a:extLst>
              <a:ext uri="{FF2B5EF4-FFF2-40B4-BE49-F238E27FC236}">
                <a16:creationId xmlns:a16="http://schemas.microsoft.com/office/drawing/2014/main" id="{C1DDFAAC-7121-CACB-9F10-FBE225A090D8}"/>
              </a:ext>
            </a:extLst>
          </p:cNvPr>
          <p:cNvPicPr>
            <a:picLocks noGrp="1" noChangeAspect="1"/>
          </p:cNvPicPr>
          <p:nvPr>
            <p:ph sz="half" idx="2"/>
          </p:nvPr>
        </p:nvPicPr>
        <p:blipFill>
          <a:blip r:embed="rId3"/>
          <a:stretch>
            <a:fillRect/>
          </a:stretch>
        </p:blipFill>
        <p:spPr>
          <a:xfrm>
            <a:off x="6172200" y="2074606"/>
            <a:ext cx="5181600" cy="3330038"/>
          </a:xfrm>
          <a:prstGeom prst="rect">
            <a:avLst/>
          </a:prstGeom>
        </p:spPr>
      </p:pic>
    </p:spTree>
    <p:extLst>
      <p:ext uri="{BB962C8B-B14F-4D97-AF65-F5344CB8AC3E}">
        <p14:creationId xmlns:p14="http://schemas.microsoft.com/office/powerpoint/2010/main" val="2917083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1E0DD-4261-D2F6-493D-0C1A1D06FC1A}"/>
              </a:ext>
            </a:extLst>
          </p:cNvPr>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Person-Centred and Collaborative Care</a:t>
            </a:r>
            <a:endParaRPr lang="en-IN" dirty="0"/>
          </a:p>
        </p:txBody>
      </p:sp>
      <p:sp>
        <p:nvSpPr>
          <p:cNvPr id="3" name="Content Placeholder 2">
            <a:extLst>
              <a:ext uri="{FF2B5EF4-FFF2-40B4-BE49-F238E27FC236}">
                <a16:creationId xmlns:a16="http://schemas.microsoft.com/office/drawing/2014/main" id="{54D8AA00-2E66-2DDE-13AB-1608AF6DD967}"/>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Person-centred care recognises obesity as a complex chronic condition (Rubino et al., 2020).</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Healthcare professionals should address weight stigma (Westbury et al., 2023).</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Psychological support improves treatment engagement (Emmer et al., 2020).</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Collaborative care supports sustainable lifestyle change (Sánchez-Carracedo, 2022).</a:t>
            </a:r>
          </a:p>
          <a:p>
            <a:endParaRPr lang="en-IN" dirty="0"/>
          </a:p>
        </p:txBody>
      </p:sp>
      <p:pic>
        <p:nvPicPr>
          <p:cNvPr id="5" name="Content Placeholder 4">
            <a:extLst>
              <a:ext uri="{FF2B5EF4-FFF2-40B4-BE49-F238E27FC236}">
                <a16:creationId xmlns:a16="http://schemas.microsoft.com/office/drawing/2014/main" id="{79380976-98E2-906A-7967-6998B632BB82}"/>
              </a:ext>
            </a:extLst>
          </p:cNvPr>
          <p:cNvPicPr>
            <a:picLocks noGrp="1" noChangeAspect="1"/>
          </p:cNvPicPr>
          <p:nvPr>
            <p:ph sz="half" idx="2"/>
          </p:nvPr>
        </p:nvPicPr>
        <p:blipFill>
          <a:blip r:embed="rId3"/>
          <a:stretch>
            <a:fillRect/>
          </a:stretch>
        </p:blipFill>
        <p:spPr>
          <a:xfrm>
            <a:off x="7013510" y="2103438"/>
            <a:ext cx="3468817" cy="3748087"/>
          </a:xfrm>
          <a:prstGeom prst="rect">
            <a:avLst/>
          </a:prstGeom>
        </p:spPr>
      </p:pic>
    </p:spTree>
    <p:extLst>
      <p:ext uri="{BB962C8B-B14F-4D97-AF65-F5344CB8AC3E}">
        <p14:creationId xmlns:p14="http://schemas.microsoft.com/office/powerpoint/2010/main" val="3168563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D8D54-0C20-8429-A9F2-35C473CF171A}"/>
              </a:ext>
            </a:extLst>
          </p:cNvPr>
          <p:cNvSpPr>
            <a:spLocks noGrp="1"/>
          </p:cNvSpPr>
          <p:nvPr>
            <p:ph type="title"/>
          </p:nvPr>
        </p:nvSpPr>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References </a:t>
            </a:r>
            <a:endParaRPr lang="en-IN" dirty="0"/>
          </a:p>
        </p:txBody>
      </p:sp>
      <p:sp>
        <p:nvSpPr>
          <p:cNvPr id="3" name="Content Placeholder 2">
            <a:extLst>
              <a:ext uri="{FF2B5EF4-FFF2-40B4-BE49-F238E27FC236}">
                <a16:creationId xmlns:a16="http://schemas.microsoft.com/office/drawing/2014/main" id="{9C7031C4-CF80-2B54-50EA-93343DE0D0E1}"/>
              </a:ext>
            </a:extLst>
          </p:cNvPr>
          <p:cNvSpPr>
            <a:spLocks noGrp="1"/>
          </p:cNvSpPr>
          <p:nvPr>
            <p:ph sz="half" idx="1"/>
          </p:nvPr>
        </p:nvSpPr>
        <p:spPr>
          <a:xfrm>
            <a:off x="1170038" y="1690688"/>
            <a:ext cx="10183761" cy="4641286"/>
          </a:xfrm>
        </p:spPr>
        <p:txBody>
          <a:bodyPr>
            <a:normAutofit fontScale="32500" lnSpcReduction="20000"/>
          </a:bodyPr>
          <a:lstStyle/>
          <a:p>
            <a:pPr marL="0" indent="0">
              <a:spcBef>
                <a:spcPts val="200"/>
              </a:spcBef>
              <a:buNone/>
            </a:pPr>
            <a:endParaRPr lang="en-IN" dirty="0">
              <a:latin typeface="Times New Roman" panose="02020603050405020304" pitchFamily="18" charset="0"/>
              <a:cs typeface="Times New Roman" panose="02020603050405020304" pitchFamily="18" charset="0"/>
            </a:endParaRPr>
          </a:p>
          <a:p>
            <a:pPr>
              <a:spcBef>
                <a:spcPts val="200"/>
              </a:spcBef>
            </a:pPr>
            <a:r>
              <a:rPr lang="en-IN" dirty="0">
                <a:latin typeface="Times New Roman" panose="02020603050405020304" pitchFamily="18" charset="0"/>
                <a:cs typeface="Times New Roman" panose="02020603050405020304" pitchFamily="18" charset="0"/>
              </a:rPr>
              <a:t>Ahmed, S.K. and Mohammed, R.A., 2025. Obesity: Prevalence, causes, consequences, management, preventive strategies and future research directions. </a:t>
            </a:r>
            <a:r>
              <a:rPr lang="en-IN" i="1" dirty="0">
                <a:latin typeface="Times New Roman" panose="02020603050405020304" pitchFamily="18" charset="0"/>
                <a:cs typeface="Times New Roman" panose="02020603050405020304" pitchFamily="18" charset="0"/>
              </a:rPr>
              <a:t>Metabolism Open</a:t>
            </a:r>
            <a:r>
              <a:rPr lang="en-IN" dirty="0">
                <a:latin typeface="Times New Roman" panose="02020603050405020304" pitchFamily="18" charset="0"/>
                <a:cs typeface="Times New Roman" panose="02020603050405020304" pitchFamily="18" charset="0"/>
              </a:rPr>
              <a:t>, 27, p.100375. Available at: </a:t>
            </a:r>
            <a:r>
              <a:rPr lang="en-IN" u="sng" dirty="0">
                <a:latin typeface="Times New Roman" panose="02020603050405020304" pitchFamily="18" charset="0"/>
                <a:cs typeface="Times New Roman" panose="02020603050405020304" pitchFamily="18" charset="0"/>
                <a:hlinkClick r:id="rId2"/>
              </a:rPr>
              <a:t>https://www.sciencedirect.com/science/article/pii/S2589936825000313</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err="1">
                <a:latin typeface="Times New Roman" panose="02020603050405020304" pitchFamily="18" charset="0"/>
                <a:cs typeface="Times New Roman" panose="02020603050405020304" pitchFamily="18" charset="0"/>
              </a:rPr>
              <a:t>Bannuru</a:t>
            </a:r>
            <a:r>
              <a:rPr lang="en-IN" dirty="0">
                <a:latin typeface="Times New Roman" panose="02020603050405020304" pitchFamily="18" charset="0"/>
                <a:cs typeface="Times New Roman" panose="02020603050405020304" pitchFamily="18" charset="0"/>
              </a:rPr>
              <a:t>, R.R., 2025. Weight stigma and bias: standards of care in overweight and obesity—2025. </a:t>
            </a:r>
            <a:r>
              <a:rPr lang="en-IN" i="1" dirty="0">
                <a:latin typeface="Times New Roman" panose="02020603050405020304" pitchFamily="18" charset="0"/>
                <a:cs typeface="Times New Roman" panose="02020603050405020304" pitchFamily="18" charset="0"/>
              </a:rPr>
              <a:t>BMJ Open Diabetes Research &amp; Care</a:t>
            </a:r>
            <a:r>
              <a:rPr lang="en-IN" dirty="0">
                <a:latin typeface="Times New Roman" panose="02020603050405020304" pitchFamily="18" charset="0"/>
                <a:cs typeface="Times New Roman" panose="02020603050405020304" pitchFamily="18" charset="0"/>
              </a:rPr>
              <a:t>, 13(</a:t>
            </a:r>
            <a:r>
              <a:rPr lang="en-IN" dirty="0" err="1">
                <a:latin typeface="Times New Roman" panose="02020603050405020304" pitchFamily="18" charset="0"/>
                <a:cs typeface="Times New Roman" panose="02020603050405020304" pitchFamily="18" charset="0"/>
              </a:rPr>
              <a:t>Suppl</a:t>
            </a:r>
            <a:r>
              <a:rPr lang="en-IN" dirty="0">
                <a:latin typeface="Times New Roman" panose="02020603050405020304" pitchFamily="18" charset="0"/>
                <a:cs typeface="Times New Roman" panose="02020603050405020304" pitchFamily="18" charset="0"/>
              </a:rPr>
              <a:t> 1). Available at: </a:t>
            </a:r>
            <a:r>
              <a:rPr lang="en-IN" u="sng" dirty="0">
                <a:latin typeface="Times New Roman" panose="02020603050405020304" pitchFamily="18" charset="0"/>
                <a:cs typeface="Times New Roman" panose="02020603050405020304" pitchFamily="18" charset="0"/>
                <a:hlinkClick r:id="rId3"/>
              </a:rPr>
              <a:t>https://drc.bmj.com/content/bmjdrc/13/Suppl_1/e004962.full.pdf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Bray, G.A. and Bouchard, C. eds., 2019. </a:t>
            </a:r>
            <a:r>
              <a:rPr lang="en-IN" i="1" dirty="0">
                <a:latin typeface="Times New Roman" panose="02020603050405020304" pitchFamily="18" charset="0"/>
                <a:cs typeface="Times New Roman" panose="02020603050405020304" pitchFamily="18" charset="0"/>
              </a:rPr>
              <a:t>Handbook of obesity</a:t>
            </a:r>
            <a:r>
              <a:rPr lang="en-IN" dirty="0">
                <a:latin typeface="Times New Roman" panose="02020603050405020304" pitchFamily="18" charset="0"/>
                <a:cs typeface="Times New Roman" panose="02020603050405020304" pitchFamily="18" charset="0"/>
              </a:rPr>
              <a:t>. CRC Press.</a:t>
            </a:r>
          </a:p>
          <a:p>
            <a:pPr>
              <a:spcBef>
                <a:spcPts val="200"/>
              </a:spcBef>
            </a:pPr>
            <a:r>
              <a:rPr lang="en-IN" dirty="0">
                <a:latin typeface="Times New Roman" panose="02020603050405020304" pitchFamily="18" charset="0"/>
                <a:cs typeface="Times New Roman" panose="02020603050405020304" pitchFamily="18" charset="0"/>
              </a:rPr>
              <a:t>Brown, A., Flint, S.W. and </a:t>
            </a:r>
            <a:r>
              <a:rPr lang="en-IN" dirty="0" err="1">
                <a:latin typeface="Times New Roman" panose="02020603050405020304" pitchFamily="18" charset="0"/>
                <a:cs typeface="Times New Roman" panose="02020603050405020304" pitchFamily="18" charset="0"/>
              </a:rPr>
              <a:t>Batterham</a:t>
            </a:r>
            <a:r>
              <a:rPr lang="en-IN" dirty="0">
                <a:latin typeface="Times New Roman" panose="02020603050405020304" pitchFamily="18" charset="0"/>
                <a:cs typeface="Times New Roman" panose="02020603050405020304" pitchFamily="18" charset="0"/>
              </a:rPr>
              <a:t>, R.L., 2022. Pervasiveness, impact and implications of weight stigma. </a:t>
            </a:r>
            <a:r>
              <a:rPr lang="en-IN" i="1" dirty="0" err="1">
                <a:latin typeface="Times New Roman" panose="02020603050405020304" pitchFamily="18" charset="0"/>
                <a:cs typeface="Times New Roman" panose="02020603050405020304" pitchFamily="18" charset="0"/>
              </a:rPr>
              <a:t>EClinicalMedicine</a:t>
            </a:r>
            <a:r>
              <a:rPr lang="en-IN" dirty="0">
                <a:latin typeface="Times New Roman" panose="02020603050405020304" pitchFamily="18" charset="0"/>
                <a:cs typeface="Times New Roman" panose="02020603050405020304" pitchFamily="18" charset="0"/>
              </a:rPr>
              <a:t>, 47. Available at: </a:t>
            </a:r>
            <a:r>
              <a:rPr lang="en-IN" u="sng" dirty="0">
                <a:latin typeface="Times New Roman" panose="02020603050405020304" pitchFamily="18" charset="0"/>
                <a:cs typeface="Times New Roman" panose="02020603050405020304" pitchFamily="18" charset="0"/>
                <a:hlinkClick r:id="rId4"/>
              </a:rPr>
              <a:t>https://www.thelancet.com/pdfs/journals/eclinm/PIIS2589-5370(22)00138-9.pdf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Dall, T.M., Sapra, T., Natale, Z., Livingston, T. and Chen, F., 2024. Assessing the economic impact of obesity and overweight on employers: identifying opportunities to improve workforce health and well-being. </a:t>
            </a:r>
            <a:r>
              <a:rPr lang="en-IN" i="1" dirty="0">
                <a:latin typeface="Times New Roman" panose="02020603050405020304" pitchFamily="18" charset="0"/>
                <a:cs typeface="Times New Roman" panose="02020603050405020304" pitchFamily="18" charset="0"/>
              </a:rPr>
              <a:t>Nutrition &amp; Diabetes</a:t>
            </a:r>
            <a:r>
              <a:rPr lang="en-IN" dirty="0">
                <a:latin typeface="Times New Roman" panose="02020603050405020304" pitchFamily="18" charset="0"/>
                <a:cs typeface="Times New Roman" panose="02020603050405020304" pitchFamily="18" charset="0"/>
              </a:rPr>
              <a:t>, 14(1), p.96. Available at: </a:t>
            </a:r>
            <a:r>
              <a:rPr lang="en-IN" u="sng" dirty="0">
                <a:latin typeface="Times New Roman" panose="02020603050405020304" pitchFamily="18" charset="0"/>
                <a:cs typeface="Times New Roman" panose="02020603050405020304" pitchFamily="18" charset="0"/>
                <a:hlinkClick r:id="rId5"/>
              </a:rPr>
              <a:t>https://www.nature.com/articles/s41387-024-00352-9.pdf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Department of Health and Social Care, 2025. </a:t>
            </a:r>
            <a:r>
              <a:rPr lang="en-IN" i="1" dirty="0">
                <a:latin typeface="Times New Roman" panose="02020603050405020304" pitchFamily="18" charset="0"/>
                <a:cs typeface="Times New Roman" panose="02020603050405020304" pitchFamily="18" charset="0"/>
              </a:rPr>
              <a:t>10 Year Health Plan for England: Fit for the future</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6"/>
              </a:rPr>
              <a:t>https://www.gov.uk/government/publications/10-year-health-plan-for-england-fit-for-the-future</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Emmer, C., Bosnjak, M. and Mata, J., 2020. The association between weight stigma and mental health: a meta-analysis. </a:t>
            </a:r>
            <a:r>
              <a:rPr lang="en-IN" i="1" dirty="0">
                <a:latin typeface="Times New Roman" panose="02020603050405020304" pitchFamily="18" charset="0"/>
                <a:cs typeface="Times New Roman" panose="02020603050405020304" pitchFamily="18" charset="0"/>
              </a:rPr>
              <a:t>Obesity Reviews</a:t>
            </a:r>
            <a:r>
              <a:rPr lang="en-IN" dirty="0">
                <a:latin typeface="Times New Roman" panose="02020603050405020304" pitchFamily="18" charset="0"/>
                <a:cs typeface="Times New Roman" panose="02020603050405020304" pitchFamily="18" charset="0"/>
              </a:rPr>
              <a:t>, 21(1), p.e12935. Available at: </a:t>
            </a:r>
            <a:r>
              <a:rPr lang="en-IN" u="sng" dirty="0">
                <a:latin typeface="Times New Roman" panose="02020603050405020304" pitchFamily="18" charset="0"/>
                <a:cs typeface="Times New Roman" panose="02020603050405020304" pitchFamily="18" charset="0"/>
                <a:hlinkClick r:id="rId7"/>
              </a:rPr>
              <a:t>https://onlinelibrary.wiley.com/doi/pdfdirect/10.1111/obr.12935</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Gray, L.A. and </a:t>
            </a:r>
            <a:r>
              <a:rPr lang="en-IN" dirty="0" err="1">
                <a:latin typeface="Times New Roman" panose="02020603050405020304" pitchFamily="18" charset="0"/>
                <a:cs typeface="Times New Roman" panose="02020603050405020304" pitchFamily="18" charset="0"/>
              </a:rPr>
              <a:t>Opazo</a:t>
            </a:r>
            <a:r>
              <a:rPr lang="en-IN" dirty="0">
                <a:latin typeface="Times New Roman" panose="02020603050405020304" pitchFamily="18" charset="0"/>
                <a:cs typeface="Times New Roman" panose="02020603050405020304" pitchFamily="18" charset="0"/>
              </a:rPr>
              <a:t> Breton, M., 2025. Long-term trends in central obesity in England: an age-period-cohort approach. </a:t>
            </a:r>
            <a:r>
              <a:rPr lang="en-IN" i="1" dirty="0">
                <a:latin typeface="Times New Roman" panose="02020603050405020304" pitchFamily="18" charset="0"/>
                <a:cs typeface="Times New Roman" panose="02020603050405020304" pitchFamily="18" charset="0"/>
              </a:rPr>
              <a:t>International Journal of Obesity</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8"/>
              </a:rPr>
              <a:t>https://www.nature.com/articles/s41366-025-01949-5.pdf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Heidelbaugh, J.J., 2025. </a:t>
            </a:r>
            <a:r>
              <a:rPr lang="en-IN" i="1" dirty="0">
                <a:latin typeface="Times New Roman" panose="02020603050405020304" pitchFamily="18" charset="0"/>
                <a:cs typeface="Times New Roman" panose="02020603050405020304" pitchFamily="18" charset="0"/>
              </a:rPr>
              <a:t>Obesity Management: A multidisciplinary approach</a:t>
            </a:r>
            <a:r>
              <a:rPr lang="en-IN" dirty="0">
                <a:latin typeface="Times New Roman" panose="02020603050405020304" pitchFamily="18" charset="0"/>
                <a:cs typeface="Times New Roman" panose="02020603050405020304" pitchFamily="18" charset="0"/>
              </a:rPr>
              <a:t>. Elsevier.</a:t>
            </a:r>
          </a:p>
          <a:p>
            <a:pPr>
              <a:spcBef>
                <a:spcPts val="200"/>
              </a:spcBef>
            </a:pPr>
            <a:r>
              <a:rPr lang="en-IN" dirty="0">
                <a:latin typeface="Times New Roman" panose="02020603050405020304" pitchFamily="18" charset="0"/>
                <a:cs typeface="Times New Roman" panose="02020603050405020304" pitchFamily="18" charset="0"/>
              </a:rPr>
              <a:t>Luli, M., Yeo, G., Farrell, E., Ogden, J., </a:t>
            </a:r>
            <a:r>
              <a:rPr lang="en-IN" dirty="0" err="1">
                <a:latin typeface="Times New Roman" panose="02020603050405020304" pitchFamily="18" charset="0"/>
                <a:cs typeface="Times New Roman" panose="02020603050405020304" pitchFamily="18" charset="0"/>
              </a:rPr>
              <a:t>Parretti</a:t>
            </a:r>
            <a:r>
              <a:rPr lang="en-IN" dirty="0">
                <a:latin typeface="Times New Roman" panose="02020603050405020304" pitchFamily="18" charset="0"/>
                <a:cs typeface="Times New Roman" panose="02020603050405020304" pitchFamily="18" charset="0"/>
              </a:rPr>
              <a:t>, H., Frew, E., Bevan, S., Brown, A., Logue, J., Menon, V. and Isack, N., 2023. The implications of defining obesity as a disease: a report from the Association for the Study of Obesity 2021 annual conference. </a:t>
            </a:r>
            <a:r>
              <a:rPr lang="en-IN" i="1" dirty="0" err="1">
                <a:latin typeface="Times New Roman" panose="02020603050405020304" pitchFamily="18" charset="0"/>
                <a:cs typeface="Times New Roman" panose="02020603050405020304" pitchFamily="18" charset="0"/>
              </a:rPr>
              <a:t>EClinicalMedicine</a:t>
            </a:r>
            <a:r>
              <a:rPr lang="en-IN" dirty="0">
                <a:latin typeface="Times New Roman" panose="02020603050405020304" pitchFamily="18" charset="0"/>
                <a:cs typeface="Times New Roman" panose="02020603050405020304" pitchFamily="18" charset="0"/>
              </a:rPr>
              <a:t>, 58. Available at: </a:t>
            </a:r>
            <a:r>
              <a:rPr lang="en-IN" u="sng" dirty="0">
                <a:latin typeface="Times New Roman" panose="02020603050405020304" pitchFamily="18" charset="0"/>
                <a:cs typeface="Times New Roman" panose="02020603050405020304" pitchFamily="18" charset="0"/>
                <a:hlinkClick r:id="rId9"/>
              </a:rPr>
              <a:t>https://www.thelancet.com/pdfs/journals/eclinm/PIIS2589-5370(23)00139-6.pdf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Milne-Ives, M., Burns, L., Swancutt, D., Calitri, R., Ananthakrishnan, A., Davis, H., Pinkney, J., Tarrant, M. and Meinert, E., 2025. The effectiveness and usability of online, group-based interventions for people with severe obesity: a systematic review and meta-analysis. </a:t>
            </a:r>
            <a:r>
              <a:rPr lang="en-IN" i="1" dirty="0">
                <a:latin typeface="Times New Roman" panose="02020603050405020304" pitchFamily="18" charset="0"/>
                <a:cs typeface="Times New Roman" panose="02020603050405020304" pitchFamily="18" charset="0"/>
              </a:rPr>
              <a:t>International Journal of Obesity</a:t>
            </a:r>
            <a:r>
              <a:rPr lang="en-IN" dirty="0">
                <a:latin typeface="Times New Roman" panose="02020603050405020304" pitchFamily="18" charset="0"/>
                <a:cs typeface="Times New Roman" panose="02020603050405020304" pitchFamily="18" charset="0"/>
              </a:rPr>
              <a:t>, 49(4), pp.564-577. Available at: </a:t>
            </a:r>
            <a:r>
              <a:rPr lang="en-IN" u="sng" dirty="0">
                <a:latin typeface="Times New Roman" panose="02020603050405020304" pitchFamily="18" charset="0"/>
                <a:cs typeface="Times New Roman" panose="02020603050405020304" pitchFamily="18" charset="0"/>
                <a:hlinkClick r:id="rId10"/>
              </a:rPr>
              <a:t>https://www.nature.com/articles/s41366-024-01669-2.pdf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National Institute for Health and Care Excellence, 2025. </a:t>
            </a:r>
            <a:r>
              <a:rPr lang="en-IN" i="1" dirty="0">
                <a:latin typeface="Times New Roman" panose="02020603050405020304" pitchFamily="18" charset="0"/>
                <a:cs typeface="Times New Roman" panose="02020603050405020304" pitchFamily="18" charset="0"/>
              </a:rPr>
              <a:t>Overweight and obesity management (NG246)</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11"/>
              </a:rPr>
              <a:t>https://www.nice.org.uk/guidance/ng246</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Ng, M., Fleming, T., Robinson, M., Thomson, B., Graetz, N., Margono, C., Mullany, E.C., Biryukov, S., </a:t>
            </a:r>
            <a:r>
              <a:rPr lang="en-IN" dirty="0" err="1">
                <a:latin typeface="Times New Roman" panose="02020603050405020304" pitchFamily="18" charset="0"/>
                <a:cs typeface="Times New Roman" panose="02020603050405020304" pitchFamily="18" charset="0"/>
              </a:rPr>
              <a:t>Abbafati</a:t>
            </a:r>
            <a:r>
              <a:rPr lang="en-IN" dirty="0">
                <a:latin typeface="Times New Roman" panose="02020603050405020304" pitchFamily="18" charset="0"/>
                <a:cs typeface="Times New Roman" panose="02020603050405020304" pitchFamily="18" charset="0"/>
              </a:rPr>
              <a:t>, C., Abera, S.F. and Abraham, J.P., 2014. Global, regional, and national prevalence of overweight and obesity in children and adults during 1980–2013: a systematic analysis for the Global Burden of Disease Study 2013. </a:t>
            </a:r>
            <a:r>
              <a:rPr lang="en-IN" i="1" dirty="0">
                <a:latin typeface="Times New Roman" panose="02020603050405020304" pitchFamily="18" charset="0"/>
                <a:cs typeface="Times New Roman" panose="02020603050405020304" pitchFamily="18" charset="0"/>
              </a:rPr>
              <a:t>The lancet</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384</a:t>
            </a:r>
            <a:r>
              <a:rPr lang="en-IN" dirty="0">
                <a:latin typeface="Times New Roman" panose="02020603050405020304" pitchFamily="18" charset="0"/>
                <a:cs typeface="Times New Roman" panose="02020603050405020304" pitchFamily="18" charset="0"/>
              </a:rPr>
              <a:t>(9945), pp.766-781. Available at: </a:t>
            </a:r>
            <a:r>
              <a:rPr lang="en-IN" u="sng" dirty="0">
                <a:latin typeface="Times New Roman" panose="02020603050405020304" pitchFamily="18" charset="0"/>
                <a:cs typeface="Times New Roman" panose="02020603050405020304" pitchFamily="18" charset="0"/>
                <a:hlinkClick r:id="rId12"/>
              </a:rPr>
              <a:t>https://pmc.ncbi.nlm.nih.gov/articles/PMC4624264/</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NHS England Digital, 2026. </a:t>
            </a:r>
            <a:r>
              <a:rPr lang="en-IN" i="1" dirty="0">
                <a:latin typeface="Times New Roman" panose="02020603050405020304" pitchFamily="18" charset="0"/>
                <a:cs typeface="Times New Roman" panose="02020603050405020304" pitchFamily="18" charset="0"/>
              </a:rPr>
              <a:t>Adults’ overweight and obesity: Health Survey for England 2024</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13"/>
              </a:rPr>
              <a:t>https://digital.nhs.uk/data-and-information/publications/statistical/health-survey-for-england/2024/adults-overweight-and-obesity</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NHS England, 2025. </a:t>
            </a:r>
            <a:r>
              <a:rPr lang="en-IN" i="1" dirty="0">
                <a:latin typeface="Times New Roman" panose="02020603050405020304" pitchFamily="18" charset="0"/>
                <a:cs typeface="Times New Roman" panose="02020603050405020304" pitchFamily="18" charset="0"/>
              </a:rPr>
              <a:t>Enhanced Service Specification – Weight Management 2025/26</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14"/>
              </a:rPr>
              <a:t>https://www.england.nhs.uk/wp-content/uploads/2025/03/enhanced-service-specification-weight-management-2025-26.pdf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err="1">
                <a:latin typeface="Times New Roman" panose="02020603050405020304" pitchFamily="18" charset="0"/>
                <a:cs typeface="Times New Roman" panose="02020603050405020304" pitchFamily="18" charset="0"/>
              </a:rPr>
              <a:t>Okunogbe</a:t>
            </a:r>
            <a:r>
              <a:rPr lang="en-IN" dirty="0">
                <a:latin typeface="Times New Roman" panose="02020603050405020304" pitchFamily="18" charset="0"/>
                <a:cs typeface="Times New Roman" panose="02020603050405020304" pitchFamily="18" charset="0"/>
              </a:rPr>
              <a:t>, A., Nugent, R., Spencer, G., Ralston, J. and Wilding, J., 2021. Economic impacts of overweight and obesity: current and future estimates for eight countries. </a:t>
            </a:r>
            <a:r>
              <a:rPr lang="en-IN" i="1" dirty="0">
                <a:latin typeface="Times New Roman" panose="02020603050405020304" pitchFamily="18" charset="0"/>
                <a:cs typeface="Times New Roman" panose="02020603050405020304" pitchFamily="18" charset="0"/>
              </a:rPr>
              <a:t>BMJ Global Health</a:t>
            </a:r>
            <a:r>
              <a:rPr lang="en-IN" dirty="0">
                <a:latin typeface="Times New Roman" panose="02020603050405020304" pitchFamily="18" charset="0"/>
                <a:cs typeface="Times New Roman" panose="02020603050405020304" pitchFamily="18" charset="0"/>
              </a:rPr>
              <a:t>, 6(10). Available at: </a:t>
            </a:r>
            <a:r>
              <a:rPr lang="en-IN" u="sng" dirty="0">
                <a:latin typeface="Times New Roman" panose="02020603050405020304" pitchFamily="18" charset="0"/>
                <a:cs typeface="Times New Roman" panose="02020603050405020304" pitchFamily="18" charset="0"/>
                <a:hlinkClick r:id="rId15"/>
              </a:rPr>
              <a:t>https://gh.bmj.com/content/bmjgh/6/10/e006351.full.pdf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Parvez, A., Zeeshan, N., Sultan, L., Mukhlis, M., Bhagwan, R., Munir, T., Ali, M.F., Siddiqui, S.A., Jain, J., Yadav, R. and Singh, D., 2025. Trends and disparities in obesity and atherosclerotic cardiovascular disease mortality in a 25-year retrospective analysis. </a:t>
            </a:r>
            <a:r>
              <a:rPr lang="en-IN" i="1" dirty="0">
                <a:latin typeface="Times New Roman" panose="02020603050405020304" pitchFamily="18" charset="0"/>
                <a:cs typeface="Times New Roman" panose="02020603050405020304" pitchFamily="18" charset="0"/>
              </a:rPr>
              <a:t>Scientific Reports</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16"/>
              </a:rPr>
              <a:t>https://www.nature.com/articles/s41598-025-30451-1_reference.pdf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Powell-Wiley, T.M., Poirier, P., Burke, L.E., Després, J.P., Gordon-Larsen, P., Lavie, C.J., Lear, S.A., </a:t>
            </a:r>
            <a:r>
              <a:rPr lang="en-IN" dirty="0" err="1">
                <a:latin typeface="Times New Roman" panose="02020603050405020304" pitchFamily="18" charset="0"/>
                <a:cs typeface="Times New Roman" panose="02020603050405020304" pitchFamily="18" charset="0"/>
              </a:rPr>
              <a:t>Ndumele</a:t>
            </a:r>
            <a:r>
              <a:rPr lang="en-IN" dirty="0">
                <a:latin typeface="Times New Roman" panose="02020603050405020304" pitchFamily="18" charset="0"/>
                <a:cs typeface="Times New Roman" panose="02020603050405020304" pitchFamily="18" charset="0"/>
              </a:rPr>
              <a:t>, C.E., Neeland, I.J., Sanders, P. and St-Onge, M.P., 2021. Obesity and cardiovascular disease: a scientific statement from the American Heart Association. </a:t>
            </a:r>
            <a:r>
              <a:rPr lang="en-IN" i="1" dirty="0">
                <a:latin typeface="Times New Roman" panose="02020603050405020304" pitchFamily="18" charset="0"/>
                <a:cs typeface="Times New Roman" panose="02020603050405020304" pitchFamily="18" charset="0"/>
              </a:rPr>
              <a:t>Circulation</a:t>
            </a:r>
            <a:r>
              <a:rPr lang="en-IN" dirty="0">
                <a:latin typeface="Times New Roman" panose="02020603050405020304" pitchFamily="18" charset="0"/>
                <a:cs typeface="Times New Roman" panose="02020603050405020304" pitchFamily="18" charset="0"/>
              </a:rPr>
              <a:t>, 143(21), pp.e984–e1010. Available at: </a:t>
            </a:r>
            <a:r>
              <a:rPr lang="en-IN" u="sng" dirty="0">
                <a:latin typeface="Times New Roman" panose="02020603050405020304" pitchFamily="18" charset="0"/>
                <a:cs typeface="Times New Roman" panose="02020603050405020304" pitchFamily="18" charset="0"/>
                <a:hlinkClick r:id="rId17"/>
              </a:rPr>
              <a:t>https://www.ahajournals.org/doi/10.1161/CIR.0000000000000973</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err="1">
                <a:latin typeface="Times New Roman" panose="02020603050405020304" pitchFamily="18" charset="0"/>
                <a:cs typeface="Times New Roman" panose="02020603050405020304" pitchFamily="18" charset="0"/>
              </a:rPr>
              <a:t>Proaño</a:t>
            </a:r>
            <a:r>
              <a:rPr lang="en-IN" dirty="0">
                <a:latin typeface="Times New Roman" panose="02020603050405020304" pitchFamily="18" charset="0"/>
                <a:cs typeface="Times New Roman" panose="02020603050405020304" pitchFamily="18" charset="0"/>
              </a:rPr>
              <a:t>, G.V., Moreno, L.M.R., Arciniegas, M.J., Sifre-Acosta, N., Espinal, C., Chowdhury, R., Flórez, L.J.H. and Palacios, C., 2024. Effectiveness, barriers and facilitators of overweight and obesity prevention strategies in Latin America. </a:t>
            </a:r>
            <a:r>
              <a:rPr lang="en-IN" i="1" dirty="0">
                <a:latin typeface="Times New Roman" panose="02020603050405020304" pitchFamily="18" charset="0"/>
                <a:cs typeface="Times New Roman" panose="02020603050405020304" pitchFamily="18" charset="0"/>
              </a:rPr>
              <a:t>The Lancet Regional Health – Americas</a:t>
            </a:r>
            <a:r>
              <a:rPr lang="en-IN" dirty="0">
                <a:latin typeface="Times New Roman" panose="02020603050405020304" pitchFamily="18" charset="0"/>
                <a:cs typeface="Times New Roman" panose="02020603050405020304" pitchFamily="18" charset="0"/>
              </a:rPr>
              <a:t>, 29. Available at: </a:t>
            </a:r>
            <a:r>
              <a:rPr lang="en-IN" u="sng" dirty="0">
                <a:latin typeface="Times New Roman" panose="02020603050405020304" pitchFamily="18" charset="0"/>
                <a:cs typeface="Times New Roman" panose="02020603050405020304" pitchFamily="18" charset="0"/>
                <a:hlinkClick r:id="rId18"/>
              </a:rPr>
              <a:t>https://www.thelancet.com/pdfs/journals/lanam/PIIS2667-193X(23)00230-2.pdf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Putri, R.R., Danielsson, P., Ekström, N., Ericsson, Å., Lindberg, L., Marcus, C. and Hagman, E., 2025. Effect of </a:t>
            </a:r>
            <a:r>
              <a:rPr lang="en-IN" dirty="0" err="1">
                <a:latin typeface="Times New Roman" panose="02020603050405020304" pitchFamily="18" charset="0"/>
                <a:cs typeface="Times New Roman" panose="02020603050405020304" pitchFamily="18" charset="0"/>
              </a:rPr>
              <a:t>pediatric</a:t>
            </a:r>
            <a:r>
              <a:rPr lang="en-IN" dirty="0">
                <a:latin typeface="Times New Roman" panose="02020603050405020304" pitchFamily="18" charset="0"/>
                <a:cs typeface="Times New Roman" panose="02020603050405020304" pitchFamily="18" charset="0"/>
              </a:rPr>
              <a:t> obesity treatment on long-term health. </a:t>
            </a:r>
            <a:r>
              <a:rPr lang="en-IN" i="1" dirty="0">
                <a:latin typeface="Times New Roman" panose="02020603050405020304" pitchFamily="18" charset="0"/>
                <a:cs typeface="Times New Roman" panose="02020603050405020304" pitchFamily="18" charset="0"/>
              </a:rPr>
              <a:t>JAMA </a:t>
            </a:r>
            <a:r>
              <a:rPr lang="en-IN" i="1" dirty="0" err="1">
                <a:latin typeface="Times New Roman" panose="02020603050405020304" pitchFamily="18" charset="0"/>
                <a:cs typeface="Times New Roman" panose="02020603050405020304" pitchFamily="18" charset="0"/>
              </a:rPr>
              <a:t>Pediatrics</a:t>
            </a:r>
            <a:r>
              <a:rPr lang="en-IN" dirty="0">
                <a:latin typeface="Times New Roman" panose="02020603050405020304" pitchFamily="18" charset="0"/>
                <a:cs typeface="Times New Roman" panose="02020603050405020304" pitchFamily="18" charset="0"/>
              </a:rPr>
              <a:t>, 179(3), pp.302-309. Available at: https://jamanetwork.com/journals/jamapediatrics/articlepdf/2829443/jamapediatrics_putri_2025_oi_240098_1739908539.05014.pdf (Accessed on: 10 March 2026).</a:t>
            </a:r>
          </a:p>
          <a:p>
            <a:pPr>
              <a:spcBef>
                <a:spcPts val="200"/>
              </a:spcBef>
            </a:pPr>
            <a:r>
              <a:rPr lang="en-IN" dirty="0">
                <a:latin typeface="Times New Roman" panose="02020603050405020304" pitchFamily="18" charset="0"/>
                <a:cs typeface="Times New Roman" panose="02020603050405020304" pitchFamily="18" charset="0"/>
              </a:rPr>
              <a:t>Rippe, J.M., 2024. </a:t>
            </a:r>
            <a:r>
              <a:rPr lang="en-IN" i="1" dirty="0">
                <a:latin typeface="Times New Roman" panose="02020603050405020304" pitchFamily="18" charset="0"/>
                <a:cs typeface="Times New Roman" panose="02020603050405020304" pitchFamily="18" charset="0"/>
              </a:rPr>
              <a:t>Lifestyle nutrition: Eating for good health by lowering chronic disease risk</a:t>
            </a:r>
            <a:r>
              <a:rPr lang="en-IN" dirty="0">
                <a:latin typeface="Times New Roman" panose="02020603050405020304" pitchFamily="18" charset="0"/>
                <a:cs typeface="Times New Roman" panose="02020603050405020304" pitchFamily="18" charset="0"/>
              </a:rPr>
              <a:t>. CRC Press.</a:t>
            </a:r>
          </a:p>
          <a:p>
            <a:pPr>
              <a:spcBef>
                <a:spcPts val="200"/>
              </a:spcBef>
            </a:pPr>
            <a:r>
              <a:rPr lang="en-IN" dirty="0">
                <a:latin typeface="Times New Roman" panose="02020603050405020304" pitchFamily="18" charset="0"/>
                <a:cs typeface="Times New Roman" panose="02020603050405020304" pitchFamily="18" charset="0"/>
              </a:rPr>
              <a:t>Rubino, F., Puhl, R.M., Cummings, D.E., Eckel, R.H., Ryan, D.H., </a:t>
            </a:r>
            <a:r>
              <a:rPr lang="en-IN" dirty="0" err="1">
                <a:latin typeface="Times New Roman" panose="02020603050405020304" pitchFamily="18" charset="0"/>
                <a:cs typeface="Times New Roman" panose="02020603050405020304" pitchFamily="18" charset="0"/>
              </a:rPr>
              <a:t>Mechanick</a:t>
            </a:r>
            <a:r>
              <a:rPr lang="en-IN" dirty="0">
                <a:latin typeface="Times New Roman" panose="02020603050405020304" pitchFamily="18" charset="0"/>
                <a:cs typeface="Times New Roman" panose="02020603050405020304" pitchFamily="18" charset="0"/>
              </a:rPr>
              <a:t>, J.I., </a:t>
            </a:r>
            <a:r>
              <a:rPr lang="en-IN" dirty="0" err="1">
                <a:latin typeface="Times New Roman" panose="02020603050405020304" pitchFamily="18" charset="0"/>
                <a:cs typeface="Times New Roman" panose="02020603050405020304" pitchFamily="18" charset="0"/>
              </a:rPr>
              <a:t>Nadglowski</a:t>
            </a:r>
            <a:r>
              <a:rPr lang="en-IN" dirty="0">
                <a:latin typeface="Times New Roman" panose="02020603050405020304" pitchFamily="18" charset="0"/>
                <a:cs typeface="Times New Roman" panose="02020603050405020304" pitchFamily="18" charset="0"/>
              </a:rPr>
              <a:t>, J., Ramos Salas, X., Schauer, P.R., </a:t>
            </a:r>
            <a:r>
              <a:rPr lang="en-IN" dirty="0" err="1">
                <a:latin typeface="Times New Roman" panose="02020603050405020304" pitchFamily="18" charset="0"/>
                <a:cs typeface="Times New Roman" panose="02020603050405020304" pitchFamily="18" charset="0"/>
              </a:rPr>
              <a:t>Twenefour</a:t>
            </a:r>
            <a:r>
              <a:rPr lang="en-IN" dirty="0">
                <a:latin typeface="Times New Roman" panose="02020603050405020304" pitchFamily="18" charset="0"/>
                <a:cs typeface="Times New Roman" panose="02020603050405020304" pitchFamily="18" charset="0"/>
              </a:rPr>
              <a:t>, D. and Apovian, C.M., 2020. Joint international consensus statement for ending stigma of obesity. </a:t>
            </a:r>
            <a:r>
              <a:rPr lang="en-IN" i="1" dirty="0">
                <a:latin typeface="Times New Roman" panose="02020603050405020304" pitchFamily="18" charset="0"/>
                <a:cs typeface="Times New Roman" panose="02020603050405020304" pitchFamily="18" charset="0"/>
              </a:rPr>
              <a:t>Nature Medicine</a:t>
            </a:r>
            <a:r>
              <a:rPr lang="en-IN" dirty="0">
                <a:latin typeface="Times New Roman" panose="02020603050405020304" pitchFamily="18" charset="0"/>
                <a:cs typeface="Times New Roman" panose="02020603050405020304" pitchFamily="18" charset="0"/>
              </a:rPr>
              <a:t>, 26(4), pp.485-497. Available at: </a:t>
            </a:r>
            <a:r>
              <a:rPr lang="en-IN" u="sng" dirty="0">
                <a:latin typeface="Times New Roman" panose="02020603050405020304" pitchFamily="18" charset="0"/>
                <a:cs typeface="Times New Roman" panose="02020603050405020304" pitchFamily="18" charset="0"/>
                <a:hlinkClick r:id="rId19"/>
              </a:rPr>
              <a:t>https://www.nature.com/articles/s41591-020-0803-x.pdf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Sánchez-Carracedo, D., 2022. Obesity stigma and its impact on health: a narrative review. </a:t>
            </a:r>
            <a:r>
              <a:rPr lang="en-IN" i="1" dirty="0" err="1">
                <a:latin typeface="Times New Roman" panose="02020603050405020304" pitchFamily="18" charset="0"/>
                <a:cs typeface="Times New Roman" panose="02020603050405020304" pitchFamily="18" charset="0"/>
              </a:rPr>
              <a:t>Endocrinología</a:t>
            </a:r>
            <a:r>
              <a:rPr lang="en-IN" i="1" dirty="0">
                <a:latin typeface="Times New Roman" panose="02020603050405020304" pitchFamily="18" charset="0"/>
                <a:cs typeface="Times New Roman" panose="02020603050405020304" pitchFamily="18" charset="0"/>
              </a:rPr>
              <a:t>, Diabetes y </a:t>
            </a:r>
            <a:r>
              <a:rPr lang="en-IN" i="1" dirty="0" err="1">
                <a:latin typeface="Times New Roman" panose="02020603050405020304" pitchFamily="18" charset="0"/>
                <a:cs typeface="Times New Roman" panose="02020603050405020304" pitchFamily="18" charset="0"/>
              </a:rPr>
              <a:t>Nutrición</a:t>
            </a:r>
            <a:r>
              <a:rPr lang="en-IN" dirty="0">
                <a:latin typeface="Times New Roman" panose="02020603050405020304" pitchFamily="18" charset="0"/>
                <a:cs typeface="Times New Roman" panose="02020603050405020304" pitchFamily="18" charset="0"/>
              </a:rPr>
              <a:t>, 69(10), pp.868-877. Available at: </a:t>
            </a:r>
            <a:r>
              <a:rPr lang="en-IN" u="sng" dirty="0">
                <a:latin typeface="Times New Roman" panose="02020603050405020304" pitchFamily="18" charset="0"/>
                <a:cs typeface="Times New Roman" panose="02020603050405020304" pitchFamily="18" charset="0"/>
                <a:hlinkClick r:id="rId20"/>
              </a:rPr>
              <a:t>https://www.sciencedirect.com/science/article/pii/S2530018022001767</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Steptoe, A. and Frank, P., 2023. Obesity and psychological distress. </a:t>
            </a:r>
            <a:r>
              <a:rPr lang="en-IN" i="1" dirty="0">
                <a:latin typeface="Times New Roman" panose="02020603050405020304" pitchFamily="18" charset="0"/>
                <a:cs typeface="Times New Roman" panose="02020603050405020304" pitchFamily="18" charset="0"/>
              </a:rPr>
              <a:t>Philosophical Transactions of the Royal Society B</a:t>
            </a:r>
            <a:r>
              <a:rPr lang="en-IN" dirty="0">
                <a:latin typeface="Times New Roman" panose="02020603050405020304" pitchFamily="18" charset="0"/>
                <a:cs typeface="Times New Roman" panose="02020603050405020304" pitchFamily="18" charset="0"/>
              </a:rPr>
              <a:t>, 378(1888), p.20220225. Available at: </a:t>
            </a:r>
            <a:r>
              <a:rPr lang="en-IN" u="sng" dirty="0">
                <a:latin typeface="Times New Roman" panose="02020603050405020304" pitchFamily="18" charset="0"/>
                <a:cs typeface="Times New Roman" panose="02020603050405020304" pitchFamily="18" charset="0"/>
                <a:hlinkClick r:id="rId21"/>
              </a:rPr>
              <a:t>https://royalsocietypublishing.org/rstb/article-pdf/doi/10.1098/rstb.2022.0225/1280272/rstb.2022.0225.pdf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Stout, R., Reichert, D. and Kelly, R. eds., 2025. </a:t>
            </a:r>
            <a:r>
              <a:rPr lang="en-IN" i="1" dirty="0">
                <a:latin typeface="Times New Roman" panose="02020603050405020304" pitchFamily="18" charset="0"/>
                <a:cs typeface="Times New Roman" panose="02020603050405020304" pitchFamily="18" charset="0"/>
              </a:rPr>
              <a:t>Lifestyle medicine and the primary care provider</a:t>
            </a:r>
            <a:r>
              <a:rPr lang="en-IN" dirty="0">
                <a:latin typeface="Times New Roman" panose="02020603050405020304" pitchFamily="18" charset="0"/>
                <a:cs typeface="Times New Roman" panose="02020603050405020304" pitchFamily="18" charset="0"/>
              </a:rPr>
              <a:t>. CRC Press.</a:t>
            </a:r>
          </a:p>
          <a:p>
            <a:pPr>
              <a:spcBef>
                <a:spcPts val="200"/>
              </a:spcBef>
            </a:pPr>
            <a:r>
              <a:rPr lang="en-IN" dirty="0">
                <a:latin typeface="Times New Roman" panose="02020603050405020304" pitchFamily="18" charset="0"/>
                <a:cs typeface="Times New Roman" panose="02020603050405020304" pitchFamily="18" charset="0"/>
              </a:rPr>
              <a:t>Sun, X., Yan, A.F., Shi, Z., Zhao, B., Yan, N., Li, K., Gao, L., Xue, H., Peng, W., Cheskin, L.J. and Wang, Y., 2022. Health consequences of obesity and projected future obesity health burden in China. </a:t>
            </a:r>
            <a:r>
              <a:rPr lang="en-IN" i="1" dirty="0">
                <a:latin typeface="Times New Roman" panose="02020603050405020304" pitchFamily="18" charset="0"/>
                <a:cs typeface="Times New Roman" panose="02020603050405020304" pitchFamily="18" charset="0"/>
              </a:rPr>
              <a:t>Obesity</a:t>
            </a:r>
            <a:r>
              <a:rPr lang="en-IN" dirty="0">
                <a:latin typeface="Times New Roman" panose="02020603050405020304" pitchFamily="18" charset="0"/>
                <a:cs typeface="Times New Roman" panose="02020603050405020304" pitchFamily="18" charset="0"/>
              </a:rPr>
              <a:t>, 30(9), pp.1724-1751. Available at: </a:t>
            </a:r>
            <a:r>
              <a:rPr lang="en-IN" u="sng" dirty="0">
                <a:latin typeface="Times New Roman" panose="02020603050405020304" pitchFamily="18" charset="0"/>
                <a:cs typeface="Times New Roman" panose="02020603050405020304" pitchFamily="18" charset="0"/>
                <a:hlinkClick r:id="rId22"/>
              </a:rPr>
              <a:t>https://onlinelibrary.wiley.com/doi/abs/10.1002/oby.23472</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err="1">
                <a:latin typeface="Times New Roman" panose="02020603050405020304" pitchFamily="18" charset="0"/>
                <a:cs typeface="Times New Roman" panose="02020603050405020304" pitchFamily="18" charset="0"/>
              </a:rPr>
              <a:t>Timkova</a:t>
            </a:r>
            <a:r>
              <a:rPr lang="en-IN" dirty="0">
                <a:latin typeface="Times New Roman" panose="02020603050405020304" pitchFamily="18" charset="0"/>
                <a:cs typeface="Times New Roman" panose="02020603050405020304" pitchFamily="18" charset="0"/>
              </a:rPr>
              <a:t>, V., Mikula, P. and </a:t>
            </a:r>
            <a:r>
              <a:rPr lang="en-IN" dirty="0" err="1">
                <a:latin typeface="Times New Roman" panose="02020603050405020304" pitchFamily="18" charset="0"/>
                <a:cs typeface="Times New Roman" panose="02020603050405020304" pitchFamily="18" charset="0"/>
              </a:rPr>
              <a:t>Nagyova</a:t>
            </a:r>
            <a:r>
              <a:rPr lang="en-IN" dirty="0">
                <a:latin typeface="Times New Roman" panose="02020603050405020304" pitchFamily="18" charset="0"/>
                <a:cs typeface="Times New Roman" panose="02020603050405020304" pitchFamily="18" charset="0"/>
              </a:rPr>
              <a:t>, I., 2025. Psychosocial distress in people with overweight and obesity: the role of weight stigma and social support. </a:t>
            </a:r>
            <a:r>
              <a:rPr lang="en-IN" i="1" dirty="0">
                <a:latin typeface="Times New Roman" panose="02020603050405020304" pitchFamily="18" charset="0"/>
                <a:cs typeface="Times New Roman" panose="02020603050405020304" pitchFamily="18" charset="0"/>
              </a:rPr>
              <a:t>Frontiers in Psychology</a:t>
            </a:r>
            <a:r>
              <a:rPr lang="en-IN" dirty="0">
                <a:latin typeface="Times New Roman" panose="02020603050405020304" pitchFamily="18" charset="0"/>
                <a:cs typeface="Times New Roman" panose="02020603050405020304" pitchFamily="18" charset="0"/>
              </a:rPr>
              <a:t>, 15. Available at: </a:t>
            </a:r>
            <a:r>
              <a:rPr lang="en-IN" u="sng" dirty="0">
                <a:latin typeface="Times New Roman" panose="02020603050405020304" pitchFamily="18" charset="0"/>
                <a:cs typeface="Times New Roman" panose="02020603050405020304" pitchFamily="18" charset="0"/>
                <a:hlinkClick r:id="rId23"/>
              </a:rPr>
              <a:t>https://www.frontiersin.org/journals/psychology/articles/10.3389/fpsyg.2024.1474844/pdf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Ward, Z.J., Willett, W.C., Hu, F.B., Pacheco, L.S., Long, M.W. and Gortmaker, S.L., 2022. Excess mortality associated with elevated body weight in the USA. </a:t>
            </a:r>
            <a:r>
              <a:rPr lang="en-IN" i="1" dirty="0" err="1">
                <a:latin typeface="Times New Roman" panose="02020603050405020304" pitchFamily="18" charset="0"/>
                <a:cs typeface="Times New Roman" panose="02020603050405020304" pitchFamily="18" charset="0"/>
              </a:rPr>
              <a:t>EClinicalMedicine</a:t>
            </a:r>
            <a:r>
              <a:rPr lang="en-IN" dirty="0">
                <a:latin typeface="Times New Roman" panose="02020603050405020304" pitchFamily="18" charset="0"/>
                <a:cs typeface="Times New Roman" panose="02020603050405020304" pitchFamily="18" charset="0"/>
              </a:rPr>
              <a:t>, 48. Available at: </a:t>
            </a:r>
            <a:r>
              <a:rPr lang="en-IN" u="sng" dirty="0">
                <a:latin typeface="Times New Roman" panose="02020603050405020304" pitchFamily="18" charset="0"/>
                <a:cs typeface="Times New Roman" panose="02020603050405020304" pitchFamily="18" charset="0"/>
                <a:hlinkClick r:id="rId24"/>
              </a:rPr>
              <a:t>https://www.thelancet.com/pdfs/journals/eclinm/PIIS2589-5370(22)00159-6.pdf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Westbury, S., </a:t>
            </a:r>
            <a:r>
              <a:rPr lang="en-IN" dirty="0" err="1">
                <a:latin typeface="Times New Roman" panose="02020603050405020304" pitchFamily="18" charset="0"/>
                <a:cs typeface="Times New Roman" panose="02020603050405020304" pitchFamily="18" charset="0"/>
              </a:rPr>
              <a:t>Oyebode</a:t>
            </a:r>
            <a:r>
              <a:rPr lang="en-IN" dirty="0">
                <a:latin typeface="Times New Roman" panose="02020603050405020304" pitchFamily="18" charset="0"/>
                <a:cs typeface="Times New Roman" panose="02020603050405020304" pitchFamily="18" charset="0"/>
              </a:rPr>
              <a:t>, O., Van Rens, T. and Barber, T.M., 2023. Obesity stigma: causes, consequences and potential solutions. </a:t>
            </a:r>
            <a:r>
              <a:rPr lang="en-IN" i="1" dirty="0">
                <a:latin typeface="Times New Roman" panose="02020603050405020304" pitchFamily="18" charset="0"/>
                <a:cs typeface="Times New Roman" panose="02020603050405020304" pitchFamily="18" charset="0"/>
              </a:rPr>
              <a:t>Current Obesity Reports</a:t>
            </a:r>
            <a:r>
              <a:rPr lang="en-IN" dirty="0">
                <a:latin typeface="Times New Roman" panose="02020603050405020304" pitchFamily="18" charset="0"/>
                <a:cs typeface="Times New Roman" panose="02020603050405020304" pitchFamily="18" charset="0"/>
              </a:rPr>
              <a:t>, 12(1), pp.10-23. Available at: </a:t>
            </a:r>
            <a:r>
              <a:rPr lang="en-IN" u="sng" dirty="0">
                <a:latin typeface="Times New Roman" panose="02020603050405020304" pitchFamily="18" charset="0"/>
                <a:cs typeface="Times New Roman" panose="02020603050405020304" pitchFamily="18" charset="0"/>
                <a:hlinkClick r:id="rId25"/>
              </a:rPr>
              <a:t>https://link.springer.com/content/pdf/10.1007/s13679-023-00495-3.pdf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World Health Organization, 2025. Obesity and overweight. Available at: </a:t>
            </a:r>
            <a:r>
              <a:rPr lang="en-IN" u="sng" dirty="0">
                <a:latin typeface="Times New Roman" panose="02020603050405020304" pitchFamily="18" charset="0"/>
                <a:cs typeface="Times New Roman" panose="02020603050405020304" pitchFamily="18" charset="0"/>
                <a:hlinkClick r:id="rId26"/>
              </a:rPr>
              <a:t>https://www.who.int/news-room/fact-sheets/detail/obesity-and-overweight</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World Obesity Federation, 2024. </a:t>
            </a:r>
            <a:r>
              <a:rPr lang="en-IN" i="1" dirty="0">
                <a:latin typeface="Times New Roman" panose="02020603050405020304" pitchFamily="18" charset="0"/>
                <a:cs typeface="Times New Roman" panose="02020603050405020304" pitchFamily="18" charset="0"/>
              </a:rPr>
              <a:t>World Obesity Atlas 2024</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27"/>
              </a:rPr>
              <a:t>https://www.worldobesity.org/resources/resource-library/world-obesity-atlas-2024</a:t>
            </a:r>
            <a:r>
              <a:rPr lang="en-IN" dirty="0">
                <a:latin typeface="Times New Roman" panose="02020603050405020304" pitchFamily="18" charset="0"/>
                <a:cs typeface="Times New Roman" panose="02020603050405020304" pitchFamily="18" charset="0"/>
              </a:rPr>
              <a:t> (Accessed on: 10 March 2026).</a:t>
            </a:r>
          </a:p>
          <a:p>
            <a:pPr>
              <a:spcBef>
                <a:spcPts val="0"/>
              </a:spcBef>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80357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65</TotalTime>
  <Words>3684</Words>
  <Application>Microsoft Office PowerPoint</Application>
  <PresentationFormat>Widescreen</PresentationFormat>
  <Paragraphs>133</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Symbol</vt:lpstr>
      <vt:lpstr>Times New Roman</vt:lpstr>
      <vt:lpstr>Savon</vt:lpstr>
      <vt:lpstr>PowerPoint Presentation</vt:lpstr>
      <vt:lpstr>Obesity and its health consequences</vt:lpstr>
      <vt:lpstr>Introduction</vt:lpstr>
      <vt:lpstr>Definition of Obesity</vt:lpstr>
      <vt:lpstr>Obesity Statistics</vt:lpstr>
      <vt:lpstr>Causes of Obesity</vt:lpstr>
      <vt:lpstr>Risk Factors</vt:lpstr>
      <vt:lpstr>Signs and Symptoms</vt:lpstr>
      <vt:lpstr>Initial Assessment</vt:lpstr>
      <vt:lpstr>NHS Care Pathway</vt:lpstr>
      <vt:lpstr>Management and Treatment</vt:lpstr>
      <vt:lpstr>Social and Economic Burden</vt:lpstr>
      <vt:lpstr>Health Consequences</vt:lpstr>
      <vt:lpstr>Prevention</vt:lpstr>
      <vt:lpstr>Person-Centred and Collaborative Care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bhumi patel</cp:lastModifiedBy>
  <cp:revision>2</cp:revision>
  <dcterms:created xsi:type="dcterms:W3CDTF">2026-03-10T03:36:04Z</dcterms:created>
  <dcterms:modified xsi:type="dcterms:W3CDTF">2026-03-16T09:36:26Z</dcterms:modified>
</cp:coreProperties>
</file>