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8"/>
  </p:notesMasterIdLst>
  <p:sldIdLst>
    <p:sldId id="621" r:id="rId4"/>
    <p:sldId id="634" r:id="rId5"/>
    <p:sldId id="352" r:id="rId6"/>
    <p:sldId id="635" r:id="rId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8FA937-B56B-256D-34F9-64E2EC836ED2}" v="1291" dt="2024-09-17T16:33:35.847"/>
    <p1510:client id="{87A44C09-D2E1-2DFC-92FF-BA34DFBAD5A7}" v="464" dt="2024-09-16T16:22:04.931"/>
    <p1510:client id="{C5E3E5FF-9255-369F-6F15-695276043322}" v="33" dt="2024-09-16T16:06:52.013"/>
    <p1510:client id="{DCFEB51E-25A4-D805-F4EC-30E7A028E4A4}" v="2869" dt="2024-09-17T16:06:39.1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theme" Target="theme/theme1.xml"/><Relationship Id="rId5" Type="http://schemas.openxmlformats.org/officeDocument/2006/relationships/slide" Target="slides/slide2.xml"/><Relationship Id="rId1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5B8FA937-B56B-256D-34F9-64E2EC836ED2}"/>
    <pc:docChg chg="addSld delSld modSld">
      <pc:chgData name="Naomi Doerge" userId="S::n.doerge@uwtsd.ac.uk::c2ba5b26-9392-4f76-82ca-966719aba79f" providerId="AD" clId="Web-{5B8FA937-B56B-256D-34F9-64E2EC836ED2}" dt="2024-09-17T16:33:35.847" v="1260" actId="1076"/>
      <pc:docMkLst>
        <pc:docMk/>
      </pc:docMkLst>
      <pc:sldChg chg="modSp">
        <pc:chgData name="Naomi Doerge" userId="S::n.doerge@uwtsd.ac.uk::c2ba5b26-9392-4f76-82ca-966719aba79f" providerId="AD" clId="Web-{5B8FA937-B56B-256D-34F9-64E2EC836ED2}" dt="2024-09-17T16:28:53.211" v="871" actId="1076"/>
        <pc:sldMkLst>
          <pc:docMk/>
          <pc:sldMk cId="0" sldId="352"/>
        </pc:sldMkLst>
        <pc:spChg chg="mod">
          <ac:chgData name="Naomi Doerge" userId="S::n.doerge@uwtsd.ac.uk::c2ba5b26-9392-4f76-82ca-966719aba79f" providerId="AD" clId="Web-{5B8FA937-B56B-256D-34F9-64E2EC836ED2}" dt="2024-09-17T16:28:53.211" v="871" actId="1076"/>
          <ac:spMkLst>
            <pc:docMk/>
            <pc:sldMk cId="0" sldId="352"/>
            <ac:spMk id="19458" creationId="{00000000-0000-0000-0000-000000000000}"/>
          </ac:spMkLst>
        </pc:spChg>
        <pc:spChg chg="mod">
          <ac:chgData name="Naomi Doerge" userId="S::n.doerge@uwtsd.ac.uk::c2ba5b26-9392-4f76-82ca-966719aba79f" providerId="AD" clId="Web-{5B8FA937-B56B-256D-34F9-64E2EC836ED2}" dt="2024-09-17T16:28:23.116" v="861" actId="1076"/>
          <ac:spMkLst>
            <pc:docMk/>
            <pc:sldMk cId="0" sldId="352"/>
            <ac:spMk id="19459" creationId="{00000000-0000-0000-0000-000000000000}"/>
          </ac:spMkLst>
        </pc:spChg>
      </pc:sldChg>
      <pc:sldChg chg="del">
        <pc:chgData name="Naomi Doerge" userId="S::n.doerge@uwtsd.ac.uk::c2ba5b26-9392-4f76-82ca-966719aba79f" providerId="AD" clId="Web-{5B8FA937-B56B-256D-34F9-64E2EC836ED2}" dt="2024-09-17T16:28:35.851" v="865"/>
        <pc:sldMkLst>
          <pc:docMk/>
          <pc:sldMk cId="0" sldId="354"/>
        </pc:sldMkLst>
      </pc:sldChg>
      <pc:sldChg chg="modSp">
        <pc:chgData name="Naomi Doerge" userId="S::n.doerge@uwtsd.ac.uk::c2ba5b26-9392-4f76-82ca-966719aba79f" providerId="AD" clId="Web-{5B8FA937-B56B-256D-34F9-64E2EC836ED2}" dt="2024-09-17T16:14:03.119" v="3" actId="20577"/>
        <pc:sldMkLst>
          <pc:docMk/>
          <pc:sldMk cId="738942598" sldId="621"/>
        </pc:sldMkLst>
        <pc:spChg chg="mod">
          <ac:chgData name="Naomi Doerge" userId="S::n.doerge@uwtsd.ac.uk::c2ba5b26-9392-4f76-82ca-966719aba79f" providerId="AD" clId="Web-{5B8FA937-B56B-256D-34F9-64E2EC836ED2}" dt="2024-09-17T16:14:03.119" v="3" actId="20577"/>
          <ac:spMkLst>
            <pc:docMk/>
            <pc:sldMk cId="738942598" sldId="621"/>
            <ac:spMk id="4" creationId="{00000000-0000-0000-0000-000000000000}"/>
          </ac:spMkLst>
        </pc:spChg>
      </pc:sldChg>
      <pc:sldChg chg="del">
        <pc:chgData name="Naomi Doerge" userId="S::n.doerge@uwtsd.ac.uk::c2ba5b26-9392-4f76-82ca-966719aba79f" providerId="AD" clId="Web-{5B8FA937-B56B-256D-34F9-64E2EC836ED2}" dt="2024-09-17T16:28:36.960" v="866"/>
        <pc:sldMkLst>
          <pc:docMk/>
          <pc:sldMk cId="1694368323" sldId="629"/>
        </pc:sldMkLst>
      </pc:sldChg>
      <pc:sldChg chg="addSp delSp modSp">
        <pc:chgData name="Naomi Doerge" userId="S::n.doerge@uwtsd.ac.uk::c2ba5b26-9392-4f76-82ca-966719aba79f" providerId="AD" clId="Web-{5B8FA937-B56B-256D-34F9-64E2EC836ED2}" dt="2024-09-17T16:22:52.918" v="463" actId="20577"/>
        <pc:sldMkLst>
          <pc:docMk/>
          <pc:sldMk cId="4151039340" sldId="634"/>
        </pc:sldMkLst>
        <pc:spChg chg="del">
          <ac:chgData name="Naomi Doerge" userId="S::n.doerge@uwtsd.ac.uk::c2ba5b26-9392-4f76-82ca-966719aba79f" providerId="AD" clId="Web-{5B8FA937-B56B-256D-34F9-64E2EC836ED2}" dt="2024-09-17T16:14:07.588" v="4"/>
          <ac:spMkLst>
            <pc:docMk/>
            <pc:sldMk cId="4151039340" sldId="634"/>
            <ac:spMk id="3" creationId="{96355EB1-D111-CC29-E0D8-8C61D47C96F4}"/>
          </ac:spMkLst>
        </pc:spChg>
        <pc:spChg chg="add mod">
          <ac:chgData name="Naomi Doerge" userId="S::n.doerge@uwtsd.ac.uk::c2ba5b26-9392-4f76-82ca-966719aba79f" providerId="AD" clId="Web-{5B8FA937-B56B-256D-34F9-64E2EC836ED2}" dt="2024-09-17T16:22:52.918" v="463" actId="20577"/>
          <ac:spMkLst>
            <pc:docMk/>
            <pc:sldMk cId="4151039340" sldId="634"/>
            <ac:spMk id="5" creationId="{44395CB3-148A-FA7C-AE43-8AA6605E4097}"/>
          </ac:spMkLst>
        </pc:spChg>
        <pc:spChg chg="add mod">
          <ac:chgData name="Naomi Doerge" userId="S::n.doerge@uwtsd.ac.uk::c2ba5b26-9392-4f76-82ca-966719aba79f" providerId="AD" clId="Web-{5B8FA937-B56B-256D-34F9-64E2EC836ED2}" dt="2024-09-17T16:22:36.152" v="420" actId="20577"/>
          <ac:spMkLst>
            <pc:docMk/>
            <pc:sldMk cId="4151039340" sldId="634"/>
            <ac:spMk id="6" creationId="{AD0F4412-EAF4-4C48-8311-3DDE9D929B10}"/>
          </ac:spMkLst>
        </pc:spChg>
      </pc:sldChg>
      <pc:sldChg chg="modSp new">
        <pc:chgData name="Naomi Doerge" userId="S::n.doerge@uwtsd.ac.uk::c2ba5b26-9392-4f76-82ca-966719aba79f" providerId="AD" clId="Web-{5B8FA937-B56B-256D-34F9-64E2EC836ED2}" dt="2024-09-17T16:33:35.847" v="1260" actId="1076"/>
        <pc:sldMkLst>
          <pc:docMk/>
          <pc:sldMk cId="3589595420" sldId="635"/>
        </pc:sldMkLst>
        <pc:spChg chg="mod">
          <ac:chgData name="Naomi Doerge" userId="S::n.doerge@uwtsd.ac.uk::c2ba5b26-9392-4f76-82ca-966719aba79f" providerId="AD" clId="Web-{5B8FA937-B56B-256D-34F9-64E2EC836ED2}" dt="2024-09-17T16:33:35.847" v="1260" actId="1076"/>
          <ac:spMkLst>
            <pc:docMk/>
            <pc:sldMk cId="3589595420" sldId="635"/>
            <ac:spMk id="2" creationId="{B2606CB4-1484-1AEC-9C44-73A87DB51BDD}"/>
          </ac:spMkLst>
        </pc:spChg>
        <pc:spChg chg="mod">
          <ac:chgData name="Naomi Doerge" userId="S::n.doerge@uwtsd.ac.uk::c2ba5b26-9392-4f76-82ca-966719aba79f" providerId="AD" clId="Web-{5B8FA937-B56B-256D-34F9-64E2EC836ED2}" dt="2024-09-17T16:33:32.581" v="1259" actId="1076"/>
          <ac:spMkLst>
            <pc:docMk/>
            <pc:sldMk cId="3589595420" sldId="635"/>
            <ac:spMk id="3" creationId="{D3973EE2-3F74-1BB5-A1AB-0A6B3E99434A}"/>
          </ac:spMkLst>
        </pc:spChg>
      </pc:sldChg>
      <pc:sldChg chg="del">
        <pc:chgData name="Naomi Doerge" userId="S::n.doerge@uwtsd.ac.uk::c2ba5b26-9392-4f76-82ca-966719aba79f" providerId="AD" clId="Web-{5B8FA937-B56B-256D-34F9-64E2EC836ED2}" dt="2024-09-17T16:28:29.460" v="862"/>
        <pc:sldMkLst>
          <pc:docMk/>
          <pc:sldMk cId="4029236142" sldId="636"/>
        </pc:sldMkLst>
      </pc:sldChg>
      <pc:sldChg chg="del">
        <pc:chgData name="Naomi Doerge" userId="S::n.doerge@uwtsd.ac.uk::c2ba5b26-9392-4f76-82ca-966719aba79f" providerId="AD" clId="Web-{5B8FA937-B56B-256D-34F9-64E2EC836ED2}" dt="2024-09-17T16:28:38.476" v="867"/>
        <pc:sldMkLst>
          <pc:docMk/>
          <pc:sldMk cId="2489961709" sldId="640"/>
        </pc:sldMkLst>
      </pc:sldChg>
      <pc:sldChg chg="del">
        <pc:chgData name="Naomi Doerge" userId="S::n.doerge@uwtsd.ac.uk::c2ba5b26-9392-4f76-82ca-966719aba79f" providerId="AD" clId="Web-{5B8FA937-B56B-256D-34F9-64E2EC836ED2}" dt="2024-09-17T16:28:44.101" v="870"/>
        <pc:sldMkLst>
          <pc:docMk/>
          <pc:sldMk cId="764041636" sldId="641"/>
        </pc:sldMkLst>
      </pc:sldChg>
      <pc:sldChg chg="del">
        <pc:chgData name="Naomi Doerge" userId="S::n.doerge@uwtsd.ac.uk::c2ba5b26-9392-4f76-82ca-966719aba79f" providerId="AD" clId="Web-{5B8FA937-B56B-256D-34F9-64E2EC836ED2}" dt="2024-09-17T16:28:41.851" v="868"/>
        <pc:sldMkLst>
          <pc:docMk/>
          <pc:sldMk cId="3392939399" sldId="642"/>
        </pc:sldMkLst>
      </pc:sldChg>
      <pc:sldChg chg="del">
        <pc:chgData name="Naomi Doerge" userId="S::n.doerge@uwtsd.ac.uk::c2ba5b26-9392-4f76-82ca-966719aba79f" providerId="AD" clId="Web-{5B8FA937-B56B-256D-34F9-64E2EC836ED2}" dt="2024-09-17T16:28:43.101" v="869"/>
        <pc:sldMkLst>
          <pc:docMk/>
          <pc:sldMk cId="4041112875" sldId="643"/>
        </pc:sldMkLst>
      </pc:sldChg>
      <pc:sldChg chg="del">
        <pc:chgData name="Naomi Doerge" userId="S::n.doerge@uwtsd.ac.uk::c2ba5b26-9392-4f76-82ca-966719aba79f" providerId="AD" clId="Web-{5B8FA937-B56B-256D-34F9-64E2EC836ED2}" dt="2024-09-17T16:28:32.257" v="863"/>
        <pc:sldMkLst>
          <pc:docMk/>
          <pc:sldMk cId="3057479081" sldId="644"/>
        </pc:sldMkLst>
      </pc:sldChg>
      <pc:sldChg chg="del">
        <pc:chgData name="Naomi Doerge" userId="S::n.doerge@uwtsd.ac.uk::c2ba5b26-9392-4f76-82ca-966719aba79f" providerId="AD" clId="Web-{5B8FA937-B56B-256D-34F9-64E2EC836ED2}" dt="2024-09-17T16:28:34.804" v="864"/>
        <pc:sldMkLst>
          <pc:docMk/>
          <pc:sldMk cId="379552531" sldId="64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17/09/2024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17/09/2024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17/09/2024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17/09/2024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17/09/2024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17/09/2024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17/09/2024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17/09/2024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17/09/2024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17/09/2024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17/09/2024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17/09/2024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17/09/2024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17/09/2024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17/09/2024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17/09/2024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17/09/2024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17/09/2024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17/09/2024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17/09/2024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17/09/2024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17/09/2024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17/09/2024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(ACE)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1143000" y="3356992"/>
            <a:ext cx="6858000"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Task 2: Reflective Report</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17/09/2024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17/09/2024</a:t>
            </a:fld>
            <a:endParaRPr lang="en-GB"/>
          </a:p>
        </p:txBody>
      </p:sp>
      <p:sp>
        <p:nvSpPr>
          <p:cNvPr id="5" name="Content Placeholder 4">
            <a:extLst>
              <a:ext uri="{FF2B5EF4-FFF2-40B4-BE49-F238E27FC236}">
                <a16:creationId xmlns:a16="http://schemas.microsoft.com/office/drawing/2014/main" id="{44395CB3-148A-FA7C-AE43-8AA6605E4097}"/>
              </a:ext>
            </a:extLst>
          </p:cNvPr>
          <p:cNvSpPr>
            <a:spLocks noGrp="1"/>
          </p:cNvSpPr>
          <p:nvPr>
            <p:ph idx="1"/>
          </p:nvPr>
        </p:nvSpPr>
        <p:spPr>
          <a:xfrm>
            <a:off x="117135" y="589448"/>
            <a:ext cx="8768037" cy="5031024"/>
          </a:xfrm>
        </p:spPr>
        <p:txBody>
          <a:bodyPr/>
          <a:lstStyle/>
          <a:p>
            <a:pPr algn="just"/>
            <a:r>
              <a:rPr lang="en-US" sz="2000" dirty="0">
                <a:latin typeface="Arial"/>
                <a:cs typeface="Arial"/>
              </a:rPr>
              <a:t>Write a Reflective Report about the presentation which you gave in Week 6 about your future career, strengths, weaknesses, and SMART goals</a:t>
            </a:r>
            <a:endParaRPr lang="en-US" sz="2000" b="1" cap="all" dirty="0">
              <a:solidFill>
                <a:srgbClr val="231F20"/>
              </a:solidFill>
              <a:latin typeface="Myriad Pro"/>
              <a:cs typeface="Arial"/>
            </a:endParaRPr>
          </a:p>
          <a:p>
            <a:pPr algn="just"/>
            <a:r>
              <a:rPr lang="en-US" sz="2000" dirty="0">
                <a:latin typeface="Arial"/>
                <a:cs typeface="Arial"/>
              </a:rPr>
              <a:t>The report must follow EITHER the Kolb's (1984) Learning Cycle </a:t>
            </a:r>
            <a:r>
              <a:rPr lang="en-US" sz="2000" b="1" dirty="0">
                <a:latin typeface="Arial"/>
                <a:cs typeface="Arial"/>
              </a:rPr>
              <a:t>OR </a:t>
            </a:r>
            <a:r>
              <a:rPr lang="en-US" sz="2000" dirty="0">
                <a:latin typeface="Arial"/>
                <a:cs typeface="Arial"/>
              </a:rPr>
              <a:t>Gibbs' (1988) Model of Reflection. Other models of reflection </a:t>
            </a:r>
            <a:r>
              <a:rPr lang="en-US" sz="2000" b="1" dirty="0">
                <a:latin typeface="Arial"/>
                <a:cs typeface="Arial"/>
              </a:rPr>
              <a:t>will not be</a:t>
            </a:r>
            <a:r>
              <a:rPr lang="en-US" sz="2000" dirty="0">
                <a:latin typeface="Arial"/>
                <a:cs typeface="Arial"/>
              </a:rPr>
              <a:t> accepted.</a:t>
            </a:r>
            <a:endParaRPr lang="en-US" sz="2000" b="1" cap="all" dirty="0">
              <a:solidFill>
                <a:srgbClr val="231F20"/>
              </a:solidFill>
            </a:endParaRPr>
          </a:p>
          <a:p>
            <a:pPr algn="just"/>
            <a:r>
              <a:rPr lang="en-US" sz="2000" dirty="0">
                <a:latin typeface="Arial"/>
                <a:cs typeface="Arial"/>
              </a:rPr>
              <a:t>The report MUST be on your Academic and Employability Skills presentation which took place in Week 6. If you missed this presentation, you must speak to your lecturer as soon as possible in order to present and then write your report. Other topics will not be allowed. Extension forms will be required for missed presentations/late reports</a:t>
            </a:r>
          </a:p>
          <a:p>
            <a:pPr algn="just"/>
            <a:r>
              <a:rPr lang="en-US" sz="2000" dirty="0">
                <a:latin typeface="Arial"/>
                <a:cs typeface="Arial"/>
              </a:rPr>
              <a:t>Please make sure to </a:t>
            </a:r>
            <a:r>
              <a:rPr lang="en-US" sz="2000" b="1" dirty="0">
                <a:solidFill>
                  <a:srgbClr val="7030A0"/>
                </a:solidFill>
                <a:latin typeface="Arial"/>
                <a:cs typeface="Arial"/>
              </a:rPr>
              <a:t>focus </a:t>
            </a:r>
            <a:r>
              <a:rPr lang="en-US" sz="2000" dirty="0">
                <a:latin typeface="Arial"/>
                <a:cs typeface="Arial"/>
              </a:rPr>
              <a:t>on the stages of either model which discuss </a:t>
            </a:r>
            <a:r>
              <a:rPr lang="en-US" sz="2000" b="1" dirty="0">
                <a:latin typeface="Arial"/>
                <a:cs typeface="Arial"/>
              </a:rPr>
              <a:t>what you learnt</a:t>
            </a:r>
            <a:r>
              <a:rPr lang="en-US" sz="2000" dirty="0">
                <a:latin typeface="Arial"/>
                <a:cs typeface="Arial"/>
              </a:rPr>
              <a:t> from this experience and </a:t>
            </a:r>
            <a:r>
              <a:rPr lang="en-US" sz="2000" b="1" dirty="0">
                <a:latin typeface="Arial"/>
                <a:cs typeface="Arial"/>
              </a:rPr>
              <a:t>what you would do differently</a:t>
            </a:r>
            <a:r>
              <a:rPr lang="en-US" sz="2000" dirty="0">
                <a:latin typeface="Arial"/>
                <a:cs typeface="Arial"/>
              </a:rPr>
              <a:t> for future presentations. This is KEY. The objective of this report is for you to </a:t>
            </a:r>
            <a:r>
              <a:rPr lang="en-US" sz="2000" b="1" dirty="0">
                <a:latin typeface="Arial"/>
                <a:cs typeface="Arial"/>
              </a:rPr>
              <a:t>reflect </a:t>
            </a:r>
            <a:r>
              <a:rPr lang="en-US" sz="2000" dirty="0">
                <a:latin typeface="Arial"/>
                <a:cs typeface="Arial"/>
              </a:rPr>
              <a:t>on what went well, what went wrong, and </a:t>
            </a:r>
            <a:r>
              <a:rPr lang="en-US" sz="2000" b="1" dirty="0">
                <a:latin typeface="Arial"/>
                <a:cs typeface="Arial"/>
              </a:rPr>
              <a:t>WHY</a:t>
            </a:r>
            <a:r>
              <a:rPr lang="en-US" sz="2000" dirty="0">
                <a:latin typeface="Arial"/>
                <a:cs typeface="Arial"/>
              </a:rPr>
              <a:t>, as well as what you have learnt from this experience</a:t>
            </a:r>
          </a:p>
          <a:p>
            <a:pPr algn="just"/>
            <a:endParaRPr lang="en-US" sz="2000" dirty="0">
              <a:latin typeface="Arial"/>
              <a:cs typeface="Arial"/>
            </a:endParaRPr>
          </a:p>
        </p:txBody>
      </p:sp>
      <p:sp>
        <p:nvSpPr>
          <p:cNvPr id="6" name="TextBox 5">
            <a:extLst>
              <a:ext uri="{FF2B5EF4-FFF2-40B4-BE49-F238E27FC236}">
                <a16:creationId xmlns:a16="http://schemas.microsoft.com/office/drawing/2014/main" id="{AD0F4412-EAF4-4C48-8311-3DDE9D929B10}"/>
              </a:ext>
            </a:extLst>
          </p:cNvPr>
          <p:cNvSpPr txBox="1"/>
          <p:nvPr/>
        </p:nvSpPr>
        <p:spPr>
          <a:xfrm>
            <a:off x="607540" y="102973"/>
            <a:ext cx="8134864"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b="1" dirty="0">
                <a:latin typeface="Arial"/>
                <a:cs typeface="Arial"/>
              </a:rPr>
              <a:t>Task 2: Reflective Report</a:t>
            </a:r>
            <a:endParaRPr lang="en-US" b="1" dirty="0"/>
          </a:p>
        </p:txBody>
      </p:sp>
    </p:spTree>
    <p:extLst>
      <p:ext uri="{BB962C8B-B14F-4D97-AF65-F5344CB8AC3E}">
        <p14:creationId xmlns:p14="http://schemas.microsoft.com/office/powerpoint/2010/main" val="4151039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99139" y="160587"/>
            <a:ext cx="8939336" cy="418058"/>
          </a:xfrm>
        </p:spPr>
        <p:txBody>
          <a:bodyPr/>
          <a:lstStyle/>
          <a:p>
            <a:pPr eaLnBrk="1" hangingPunct="1"/>
            <a:r>
              <a:rPr lang="en-GB" sz="2400" b="1" dirty="0">
                <a:latin typeface="Arial"/>
                <a:cs typeface="Arial"/>
              </a:rPr>
              <a:t>Task 2 Exploration</a:t>
            </a:r>
            <a:endParaRPr lang="en-US" sz="2400" b="1" dirty="0">
              <a:latin typeface="Arial"/>
              <a:cs typeface="Arial"/>
            </a:endParaRPr>
          </a:p>
        </p:txBody>
      </p:sp>
      <p:sp>
        <p:nvSpPr>
          <p:cNvPr id="19459" name="Rectangle 3"/>
          <p:cNvSpPr>
            <a:spLocks noGrp="1" noChangeArrowheads="1"/>
          </p:cNvSpPr>
          <p:nvPr>
            <p:ph type="body" idx="1"/>
          </p:nvPr>
        </p:nvSpPr>
        <p:spPr>
          <a:xfrm>
            <a:off x="97160" y="578645"/>
            <a:ext cx="8939336" cy="4822952"/>
          </a:xfrm>
        </p:spPr>
        <p:txBody>
          <a:bodyPr/>
          <a:lstStyle/>
          <a:p>
            <a:pPr marL="514350" indent="-514350" algn="just" eaLnBrk="1" hangingPunct="1">
              <a:buFont typeface="+mj-lt"/>
              <a:buAutoNum type="arabicPeriod"/>
            </a:pPr>
            <a:r>
              <a:rPr lang="en-GB" altLang="en-US" sz="2100" dirty="0">
                <a:solidFill>
                  <a:srgbClr val="000000"/>
                </a:solidFill>
                <a:latin typeface="Arial"/>
                <a:cs typeface="Arial"/>
              </a:rPr>
              <a:t>Task 2 is a </a:t>
            </a:r>
            <a:r>
              <a:rPr lang="en-GB" altLang="en-US" sz="2100" b="1" u="sng" dirty="0">
                <a:solidFill>
                  <a:srgbClr val="000000"/>
                </a:solidFill>
                <a:latin typeface="Arial"/>
                <a:cs typeface="Arial"/>
              </a:rPr>
              <a:t>reflective report.</a:t>
            </a:r>
            <a:r>
              <a:rPr lang="en-GB" altLang="en-US" sz="2100" dirty="0">
                <a:solidFill>
                  <a:srgbClr val="000000"/>
                </a:solidFill>
                <a:latin typeface="Arial"/>
                <a:cs typeface="Arial"/>
              </a:rPr>
              <a:t> Therefore personal pronouns </a:t>
            </a:r>
            <a:r>
              <a:rPr lang="en-GB" altLang="en-US" sz="2100" b="1" u="sng" dirty="0">
                <a:solidFill>
                  <a:srgbClr val="C00000"/>
                </a:solidFill>
                <a:latin typeface="Arial"/>
                <a:cs typeface="Arial"/>
              </a:rPr>
              <a:t>should be used.</a:t>
            </a:r>
          </a:p>
          <a:p>
            <a:pPr marL="514350" indent="-514350" algn="just" eaLnBrk="1" hangingPunct="1">
              <a:buFont typeface="+mj-lt"/>
              <a:buAutoNum type="arabicPeriod"/>
            </a:pPr>
            <a:r>
              <a:rPr lang="en-GB" altLang="en-US" sz="2100" dirty="0">
                <a:solidFill>
                  <a:srgbClr val="000000"/>
                </a:solidFill>
                <a:latin typeface="Arial"/>
                <a:cs typeface="Arial"/>
              </a:rPr>
              <a:t>650 words are needed for Task 2</a:t>
            </a:r>
          </a:p>
          <a:p>
            <a:pPr marL="514350" indent="-514350" algn="just">
              <a:buAutoNum type="arabicPeriod"/>
            </a:pPr>
            <a:r>
              <a:rPr lang="en-GB" altLang="en-US" sz="2100" dirty="0">
                <a:solidFill>
                  <a:srgbClr val="000000"/>
                </a:solidFill>
                <a:latin typeface="Arial"/>
                <a:cs typeface="Arial"/>
              </a:rPr>
              <a:t>You should provide a citation for the model of reflection you are using. You do not need to provide further citations, but you may include these if you wish.</a:t>
            </a:r>
          </a:p>
          <a:p>
            <a:pPr marL="514350" indent="-514350">
              <a:buAutoNum type="arabicPeriod"/>
            </a:pPr>
            <a:r>
              <a:rPr lang="en-GB" altLang="en-US" sz="2100" dirty="0">
                <a:solidFill>
                  <a:srgbClr val="000000"/>
                </a:solidFill>
                <a:latin typeface="Arial"/>
                <a:cs typeface="Arial"/>
              </a:rPr>
              <a:t>You </a:t>
            </a:r>
            <a:r>
              <a:rPr lang="en-GB" altLang="en-US" sz="2100" b="1" u="sng" dirty="0">
                <a:solidFill>
                  <a:srgbClr val="000000"/>
                </a:solidFill>
                <a:latin typeface="Arial"/>
                <a:cs typeface="Arial"/>
              </a:rPr>
              <a:t>cannot</a:t>
            </a:r>
            <a:r>
              <a:rPr lang="en-GB" altLang="en-US" sz="2100" dirty="0">
                <a:solidFill>
                  <a:srgbClr val="000000"/>
                </a:solidFill>
                <a:latin typeface="Arial"/>
                <a:cs typeface="Arial"/>
              </a:rPr>
              <a:t> reflect on an experience which did not take place. If you did not present, you cannot submit a reflective report!</a:t>
            </a:r>
            <a:endParaRPr lang="en-GB" sz="2100" dirty="0"/>
          </a:p>
          <a:p>
            <a:pPr marL="514350" indent="-514350" eaLnBrk="1" hangingPunct="1">
              <a:buAutoNum type="arabicPeriod"/>
            </a:pPr>
            <a:r>
              <a:rPr lang="en-GB" altLang="en-US" sz="2100" dirty="0">
                <a:solidFill>
                  <a:srgbClr val="000000"/>
                </a:solidFill>
                <a:latin typeface="Arial"/>
                <a:cs typeface="Arial"/>
              </a:rPr>
              <a:t>Task 2 assesses Criteria 3: Cognitive and Intellectual Skills. It looks at how well you addressed </a:t>
            </a:r>
            <a:r>
              <a:rPr lang="en-GB" altLang="en-US" sz="2100" b="1" dirty="0">
                <a:solidFill>
                  <a:srgbClr val="000000"/>
                </a:solidFill>
                <a:latin typeface="Arial"/>
                <a:cs typeface="Arial"/>
              </a:rPr>
              <a:t>each stage</a:t>
            </a:r>
            <a:r>
              <a:rPr lang="en-GB" altLang="en-US" sz="2100" dirty="0">
                <a:solidFill>
                  <a:srgbClr val="000000"/>
                </a:solidFill>
                <a:latin typeface="Arial"/>
                <a:cs typeface="Arial"/>
              </a:rPr>
              <a:t> of the model of reflection you chose to follow. Make sure you address </a:t>
            </a:r>
            <a:r>
              <a:rPr lang="en-GB" altLang="en-US" sz="2100" b="1" dirty="0">
                <a:solidFill>
                  <a:srgbClr val="000000"/>
                </a:solidFill>
                <a:latin typeface="Arial"/>
                <a:cs typeface="Arial"/>
              </a:rPr>
              <a:t>what you learnt</a:t>
            </a:r>
            <a:r>
              <a:rPr lang="en-GB" altLang="en-US" sz="2100" dirty="0">
                <a:solidFill>
                  <a:srgbClr val="000000"/>
                </a:solidFill>
                <a:latin typeface="Arial"/>
                <a:cs typeface="Arial"/>
              </a:rPr>
              <a:t> from the experience and </a:t>
            </a:r>
            <a:r>
              <a:rPr lang="en-GB" altLang="en-US" sz="2100" b="1" dirty="0">
                <a:solidFill>
                  <a:srgbClr val="000000"/>
                </a:solidFill>
                <a:latin typeface="Arial"/>
                <a:cs typeface="Arial"/>
              </a:rPr>
              <a:t>what you will improve</a:t>
            </a:r>
            <a:r>
              <a:rPr lang="en-GB" altLang="en-US" sz="2100" dirty="0">
                <a:solidFill>
                  <a:srgbClr val="000000"/>
                </a:solidFill>
                <a:latin typeface="Arial"/>
                <a:cs typeface="Arial"/>
              </a:rPr>
              <a:t> for future presentations! </a:t>
            </a:r>
          </a:p>
          <a:p>
            <a:pPr marL="514350" indent="-514350" eaLnBrk="1" hangingPunct="1">
              <a:buFont typeface="+mj-lt"/>
              <a:buAutoNum type="arabicPeriod"/>
            </a:pPr>
            <a:r>
              <a:rPr lang="en-GB" altLang="en-US" sz="2100" dirty="0">
                <a:solidFill>
                  <a:srgbClr val="000000"/>
                </a:solidFill>
                <a:latin typeface="Arial"/>
                <a:cs typeface="Arial"/>
              </a:rPr>
              <a:t>The maximum number of marks available for Task 2 is 20 (the task is worth 20% of your grade)</a:t>
            </a:r>
          </a:p>
          <a:p>
            <a:pPr marL="514350" indent="-514350" eaLnBrk="1" hangingPunct="1">
              <a:buFont typeface="+mj-lt"/>
              <a:buAutoNum type="arabicPeriod"/>
            </a:pPr>
            <a:endParaRPr lang="en-GB" altLang="en-US" sz="2100" dirty="0">
              <a:solidFill>
                <a:srgbClr val="000000"/>
              </a:solidFill>
              <a:latin typeface="Arial"/>
              <a:cs typeface="Arial"/>
            </a:endParaRPr>
          </a:p>
          <a:p>
            <a:pPr marL="514350" indent="-514350" eaLnBrk="1" hangingPunct="1">
              <a:buFont typeface="+mj-lt"/>
              <a:buAutoNum type="arabicPeriod"/>
            </a:pPr>
            <a:endParaRPr lang="en-GB" altLang="en-US" sz="2100">
              <a:solidFill>
                <a:srgbClr val="000000"/>
              </a:solidFill>
              <a:latin typeface="Arial"/>
              <a:cs typeface="Arial"/>
            </a:endParaRPr>
          </a:p>
          <a:p>
            <a:pPr marL="514350" indent="-514350" eaLnBrk="1" hangingPunct="1">
              <a:buFont typeface="+mj-lt"/>
              <a:buAutoNum type="arabicPeriod"/>
            </a:pPr>
            <a:endParaRPr lang="en-GB" altLang="en-US" sz="2100">
              <a:solidFill>
                <a:srgbClr val="000000"/>
              </a:solidFill>
              <a:latin typeface="Aria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06CB4-1484-1AEC-9C44-73A87DB51BDD}"/>
              </a:ext>
            </a:extLst>
          </p:cNvPr>
          <p:cNvSpPr>
            <a:spLocks noGrp="1"/>
          </p:cNvSpPr>
          <p:nvPr>
            <p:ph type="title"/>
          </p:nvPr>
        </p:nvSpPr>
        <p:spPr>
          <a:xfrm>
            <a:off x="2412580" y="227407"/>
            <a:ext cx="4318840" cy="358959"/>
          </a:xfrm>
        </p:spPr>
        <p:txBody>
          <a:bodyPr/>
          <a:lstStyle/>
          <a:p>
            <a:r>
              <a:rPr lang="en-US" sz="2800" b="1" dirty="0">
                <a:latin typeface="Arial"/>
                <a:cs typeface="Arial"/>
              </a:rPr>
              <a:t>Things to Remember</a:t>
            </a:r>
            <a:endParaRPr lang="en-US" sz="2800" b="1" dirty="0"/>
          </a:p>
        </p:txBody>
      </p:sp>
      <p:sp>
        <p:nvSpPr>
          <p:cNvPr id="3" name="Content Placeholder 2">
            <a:extLst>
              <a:ext uri="{FF2B5EF4-FFF2-40B4-BE49-F238E27FC236}">
                <a16:creationId xmlns:a16="http://schemas.microsoft.com/office/drawing/2014/main" id="{D3973EE2-3F74-1BB5-A1AB-0A6B3E99434A}"/>
              </a:ext>
            </a:extLst>
          </p:cNvPr>
          <p:cNvSpPr>
            <a:spLocks noGrp="1"/>
          </p:cNvSpPr>
          <p:nvPr>
            <p:ph idx="1"/>
          </p:nvPr>
        </p:nvSpPr>
        <p:spPr>
          <a:xfrm>
            <a:off x="117134" y="702804"/>
            <a:ext cx="8900285" cy="3916363"/>
          </a:xfrm>
        </p:spPr>
        <p:txBody>
          <a:bodyPr/>
          <a:lstStyle/>
          <a:p>
            <a:pPr algn="just"/>
            <a:r>
              <a:rPr lang="en-US" sz="2100" dirty="0">
                <a:latin typeface="Arial"/>
                <a:cs typeface="Arial"/>
              </a:rPr>
              <a:t>Spelling, grammar, and academic style should still be considered. The marker needs to be able to understand your work!</a:t>
            </a:r>
          </a:p>
          <a:p>
            <a:pPr algn="just"/>
            <a:r>
              <a:rPr lang="en-US" sz="2100" dirty="0">
                <a:latin typeface="Arial"/>
                <a:cs typeface="Arial"/>
              </a:rPr>
              <a:t>Be specific! Use specific details and examples from your presentation experience. E.g. instead of "my slides were badly designed" try "my slides had too much text, in too small of a font, and the pink </a:t>
            </a:r>
            <a:r>
              <a:rPr lang="en-US" sz="2100" dirty="0" err="1">
                <a:latin typeface="Arial"/>
                <a:cs typeface="Arial"/>
              </a:rPr>
              <a:t>colour</a:t>
            </a:r>
            <a:r>
              <a:rPr lang="en-US" sz="2100" dirty="0">
                <a:latin typeface="Arial"/>
                <a:cs typeface="Arial"/>
              </a:rPr>
              <a:t> of the text did not contrast well with the green colour of the background. Because of this, I noticed that people were trying too hard to focus on what was written and weren't listening to what I had to say"</a:t>
            </a:r>
          </a:p>
          <a:p>
            <a:pPr algn="just"/>
            <a:r>
              <a:rPr lang="en-US" sz="2100" dirty="0">
                <a:latin typeface="Arial"/>
                <a:cs typeface="Arial"/>
              </a:rPr>
              <a:t>Show what you have learnt! </a:t>
            </a:r>
          </a:p>
          <a:p>
            <a:pPr algn="just"/>
            <a:r>
              <a:rPr lang="en-US" sz="2100" dirty="0">
                <a:latin typeface="Arial"/>
                <a:cs typeface="Arial"/>
              </a:rPr>
              <a:t>Celebrate what went well, as well as what could be improved. If you think the audience was really engaged, explain why you think that was and what you would try to improve next time.</a:t>
            </a:r>
          </a:p>
          <a:p>
            <a:pPr algn="just"/>
            <a:r>
              <a:rPr lang="en-US" sz="2100" dirty="0">
                <a:latin typeface="Arial"/>
                <a:cs typeface="Arial"/>
              </a:rPr>
              <a:t>DO YOUR BEST! We know this is your first reflection. As long as you try your best, your marker will be able to award you marks.</a:t>
            </a:r>
          </a:p>
        </p:txBody>
      </p:sp>
      <p:sp>
        <p:nvSpPr>
          <p:cNvPr id="4" name="Date Placeholder 3">
            <a:extLst>
              <a:ext uri="{FF2B5EF4-FFF2-40B4-BE49-F238E27FC236}">
                <a16:creationId xmlns:a16="http://schemas.microsoft.com/office/drawing/2014/main" id="{CE2323B4-3C10-DDFB-2272-1293700007D2}"/>
              </a:ext>
            </a:extLst>
          </p:cNvPr>
          <p:cNvSpPr>
            <a:spLocks noGrp="1"/>
          </p:cNvSpPr>
          <p:nvPr>
            <p:ph type="dt" sz="half" idx="10"/>
          </p:nvPr>
        </p:nvSpPr>
        <p:spPr/>
        <p:txBody>
          <a:bodyPr/>
          <a:lstStyle/>
          <a:p>
            <a:pPr>
              <a:defRPr/>
            </a:pPr>
            <a:fld id="{CDF502AA-C8CB-4132-B592-CA60B7C38ACE}" type="datetime1">
              <a:rPr lang="en-GB"/>
              <a:pPr>
                <a:defRPr/>
              </a:pPr>
              <a:t>17/09/2024</a:t>
            </a:fld>
            <a:endParaRPr lang="en-GB"/>
          </a:p>
        </p:txBody>
      </p:sp>
    </p:spTree>
    <p:extLst>
      <p:ext uri="{BB962C8B-B14F-4D97-AF65-F5344CB8AC3E}">
        <p14:creationId xmlns:p14="http://schemas.microsoft.com/office/powerpoint/2010/main" val="3589595420"/>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4</Slides>
  <Notes>0</Notes>
  <HiddenSlides>0</HiddenSlides>
  <ScaleCrop>false</ScaleCrop>
  <HeadingPairs>
    <vt:vector size="4" baseType="variant">
      <vt:variant>
        <vt:lpstr>Theme</vt:lpstr>
      </vt:variant>
      <vt:variant>
        <vt:i4>3</vt:i4>
      </vt:variant>
      <vt:variant>
        <vt:lpstr>Slide Titles</vt:lpstr>
      </vt:variant>
      <vt:variant>
        <vt:i4>4</vt:i4>
      </vt:variant>
    </vt:vector>
  </HeadingPairs>
  <TitlesOfParts>
    <vt:vector size="7" baseType="lpstr">
      <vt:lpstr>1_20140311PresentationUWTSDTemplate</vt:lpstr>
      <vt:lpstr>20140311PresentationUWTSDTemplate</vt:lpstr>
      <vt:lpstr>2_20140311PresentationUWTSDTemplate</vt:lpstr>
      <vt:lpstr> LCHS4001 Academic and Employability Skills (ACE)  </vt:lpstr>
      <vt:lpstr>PowerPoint Presentation</vt:lpstr>
      <vt:lpstr>Task 2 Exploration</vt:lpstr>
      <vt:lpstr>Things to Remember</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revision>154</cp:revision>
  <dcterms:created xsi:type="dcterms:W3CDTF">2012-10-20T16:04:33Z</dcterms:created>
  <dcterms:modified xsi:type="dcterms:W3CDTF">2024-09-17T16:33:37Z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