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27"/>
  </p:notesMasterIdLst>
  <p:sldIdLst>
    <p:sldId id="256" r:id="rId2"/>
    <p:sldId id="296" r:id="rId3"/>
    <p:sldId id="297" r:id="rId4"/>
    <p:sldId id="298" r:id="rId5"/>
    <p:sldId id="287" r:id="rId6"/>
    <p:sldId id="299" r:id="rId7"/>
    <p:sldId id="288" r:id="rId8"/>
    <p:sldId id="312" r:id="rId9"/>
    <p:sldId id="306" r:id="rId10"/>
    <p:sldId id="304" r:id="rId11"/>
    <p:sldId id="311" r:id="rId12"/>
    <p:sldId id="305" r:id="rId13"/>
    <p:sldId id="308" r:id="rId14"/>
    <p:sldId id="310" r:id="rId15"/>
    <p:sldId id="309" r:id="rId16"/>
    <p:sldId id="307" r:id="rId17"/>
    <p:sldId id="293" r:id="rId18"/>
    <p:sldId id="303" r:id="rId19"/>
    <p:sldId id="294" r:id="rId20"/>
    <p:sldId id="302" r:id="rId21"/>
    <p:sldId id="295" r:id="rId22"/>
    <p:sldId id="313" r:id="rId23"/>
    <p:sldId id="317" r:id="rId24"/>
    <p:sldId id="315" r:id="rId25"/>
    <p:sldId id="316" r:id="rId2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5366" autoAdjust="0"/>
  </p:normalViewPr>
  <p:slideViewPr>
    <p:cSldViewPr snapToGrid="0">
      <p:cViewPr varScale="1">
        <p:scale>
          <a:sx n="106" d="100"/>
          <a:sy n="106" d="100"/>
        </p:scale>
        <p:origin x="50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custSel delSld modSld">
      <pc:chgData name="Zita Draper" userId="b063123c-f51f-481b-b99c-f574606c9ace" providerId="ADAL" clId="{EF0E77A1-30A0-420A-8B5C-1D4447251AB8}" dt="2025-10-21T11:31:37.902" v="149" actId="20577"/>
      <pc:docMkLst>
        <pc:docMk/>
      </pc:docMkLst>
      <pc:sldChg chg="del">
        <pc:chgData name="Zita Draper" userId="b063123c-f51f-481b-b99c-f574606c9ace" providerId="ADAL" clId="{EF0E77A1-30A0-420A-8B5C-1D4447251AB8}" dt="2025-10-21T11:29:38.169" v="0" actId="47"/>
        <pc:sldMkLst>
          <pc:docMk/>
          <pc:sldMk cId="2688461809" sldId="314"/>
        </pc:sldMkLst>
      </pc:sldChg>
      <pc:sldChg chg="modSp mod">
        <pc:chgData name="Zita Draper" userId="b063123c-f51f-481b-b99c-f574606c9ace" providerId="ADAL" clId="{EF0E77A1-30A0-420A-8B5C-1D4447251AB8}" dt="2025-10-21T11:31:37.902" v="149" actId="20577"/>
        <pc:sldMkLst>
          <pc:docMk/>
          <pc:sldMk cId="2359882642" sldId="317"/>
        </pc:sldMkLst>
        <pc:spChg chg="mod">
          <ac:chgData name="Zita Draper" userId="b063123c-f51f-481b-b99c-f574606c9ace" providerId="ADAL" clId="{EF0E77A1-30A0-420A-8B5C-1D4447251AB8}" dt="2025-10-21T11:31:37.902" v="149" actId="20577"/>
          <ac:spMkLst>
            <pc:docMk/>
            <pc:sldMk cId="2359882642" sldId="317"/>
            <ac:spMk id="3" creationId="{06C7FEF7-1021-3E07-D15D-7A251E5BE5B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4" Type="http://schemas.openxmlformats.org/officeDocument/2006/relationships/image" Target="../media/image4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D4E4D3-171C-4DF8-9BB7-D789DC02DED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38C00B1-BB4E-4028-AEE4-61A08C7E2C58}">
      <dgm:prSet/>
      <dgm:spPr/>
      <dgm:t>
        <a:bodyPr/>
        <a:lstStyle/>
        <a:p>
          <a:r>
            <a:rPr lang="en-GB"/>
            <a:t>The aim of today’s session is to discuss non visitors in relation to occupiers' liability. </a:t>
          </a:r>
          <a:endParaRPr lang="en-US"/>
        </a:p>
      </dgm:t>
    </dgm:pt>
    <dgm:pt modelId="{2F9B1B08-77A0-4433-BDE1-06424BB963AF}" type="parTrans" cxnId="{F68994CF-ABB7-4AA3-B3B3-41A9AC70796E}">
      <dgm:prSet/>
      <dgm:spPr/>
      <dgm:t>
        <a:bodyPr/>
        <a:lstStyle/>
        <a:p>
          <a:endParaRPr lang="en-US"/>
        </a:p>
      </dgm:t>
    </dgm:pt>
    <dgm:pt modelId="{C030FF9C-6D3E-4F8E-BE55-88510808C2E9}" type="sibTrans" cxnId="{F68994CF-ABB7-4AA3-B3B3-41A9AC70796E}">
      <dgm:prSet/>
      <dgm:spPr/>
      <dgm:t>
        <a:bodyPr/>
        <a:lstStyle/>
        <a:p>
          <a:endParaRPr lang="en-US"/>
        </a:p>
      </dgm:t>
    </dgm:pt>
    <dgm:pt modelId="{93AF0166-0AD2-4995-BB06-FE55183ED1D2}">
      <dgm:prSet/>
      <dgm:spPr/>
      <dgm:t>
        <a:bodyPr/>
        <a:lstStyle/>
        <a:p>
          <a:r>
            <a:rPr lang="en-GB"/>
            <a:t>By the end of today’s session students should be able to demonstrate their understanding of occupier's liability using small answer questions.  </a:t>
          </a:r>
          <a:endParaRPr lang="en-US"/>
        </a:p>
      </dgm:t>
    </dgm:pt>
    <dgm:pt modelId="{C1D64E62-FB5E-4C3D-8F61-603BEC7A0A4D}" type="parTrans" cxnId="{A9953109-DD12-4C35-84EE-8E8E7B8E00B7}">
      <dgm:prSet/>
      <dgm:spPr/>
      <dgm:t>
        <a:bodyPr/>
        <a:lstStyle/>
        <a:p>
          <a:endParaRPr lang="en-US"/>
        </a:p>
      </dgm:t>
    </dgm:pt>
    <dgm:pt modelId="{E016CAE1-41EE-4359-A561-3B9CAD0D9751}" type="sibTrans" cxnId="{A9953109-DD12-4C35-84EE-8E8E7B8E00B7}">
      <dgm:prSet/>
      <dgm:spPr/>
      <dgm:t>
        <a:bodyPr/>
        <a:lstStyle/>
        <a:p>
          <a:endParaRPr lang="en-US"/>
        </a:p>
      </dgm:t>
    </dgm:pt>
    <dgm:pt modelId="{81D8D054-0148-43DB-AECF-F2535E59CA56}" type="pres">
      <dgm:prSet presAssocID="{F7D4E4D3-171C-4DF8-9BB7-D789DC02DED1}" presName="root" presStyleCnt="0">
        <dgm:presLayoutVars>
          <dgm:dir/>
          <dgm:resizeHandles val="exact"/>
        </dgm:presLayoutVars>
      </dgm:prSet>
      <dgm:spPr/>
    </dgm:pt>
    <dgm:pt modelId="{D7DD522E-2CFC-45CE-94C7-24F23E0F501B}" type="pres">
      <dgm:prSet presAssocID="{B38C00B1-BB4E-4028-AEE4-61A08C7E2C58}" presName="compNode" presStyleCnt="0"/>
      <dgm:spPr/>
    </dgm:pt>
    <dgm:pt modelId="{1D311F00-79BB-41A3-BCD5-0D62D72C4018}" type="pres">
      <dgm:prSet presAssocID="{B38C00B1-BB4E-4028-AEE4-61A08C7E2C5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38CBFB7-559D-4181-86BC-55FDC9A7F0DF}" type="pres">
      <dgm:prSet presAssocID="{B38C00B1-BB4E-4028-AEE4-61A08C7E2C58}" presName="spaceRect" presStyleCnt="0"/>
      <dgm:spPr/>
    </dgm:pt>
    <dgm:pt modelId="{D224E6A2-1512-433B-AAD6-E6049FD10BF7}" type="pres">
      <dgm:prSet presAssocID="{B38C00B1-BB4E-4028-AEE4-61A08C7E2C58}" presName="textRect" presStyleLbl="revTx" presStyleIdx="0" presStyleCnt="2">
        <dgm:presLayoutVars>
          <dgm:chMax val="1"/>
          <dgm:chPref val="1"/>
        </dgm:presLayoutVars>
      </dgm:prSet>
      <dgm:spPr/>
    </dgm:pt>
    <dgm:pt modelId="{CFE0480D-A4C8-46B7-9559-D88EC350ABB5}" type="pres">
      <dgm:prSet presAssocID="{C030FF9C-6D3E-4F8E-BE55-88510808C2E9}" presName="sibTrans" presStyleCnt="0"/>
      <dgm:spPr/>
    </dgm:pt>
    <dgm:pt modelId="{3B9D6017-1F14-482E-9A32-679A186E7EAA}" type="pres">
      <dgm:prSet presAssocID="{93AF0166-0AD2-4995-BB06-FE55183ED1D2}" presName="compNode" presStyleCnt="0"/>
      <dgm:spPr/>
    </dgm:pt>
    <dgm:pt modelId="{5C46ED23-F04C-4E20-9CBA-B02002BDDEA0}" type="pres">
      <dgm:prSet presAssocID="{93AF0166-0AD2-4995-BB06-FE55183ED1D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3502F76-BE6D-48A3-B60A-6DA48D7084A9}" type="pres">
      <dgm:prSet presAssocID="{93AF0166-0AD2-4995-BB06-FE55183ED1D2}" presName="spaceRect" presStyleCnt="0"/>
      <dgm:spPr/>
    </dgm:pt>
    <dgm:pt modelId="{C04C04CB-2C17-45D1-B791-F9BBCEB88351}" type="pres">
      <dgm:prSet presAssocID="{93AF0166-0AD2-4995-BB06-FE55183ED1D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9953109-DD12-4C35-84EE-8E8E7B8E00B7}" srcId="{F7D4E4D3-171C-4DF8-9BB7-D789DC02DED1}" destId="{93AF0166-0AD2-4995-BB06-FE55183ED1D2}" srcOrd="1" destOrd="0" parTransId="{C1D64E62-FB5E-4C3D-8F61-603BEC7A0A4D}" sibTransId="{E016CAE1-41EE-4359-A561-3B9CAD0D9751}"/>
    <dgm:cxn modelId="{D6018B25-1325-4186-8D84-FFD18F02F322}" type="presOf" srcId="{B38C00B1-BB4E-4028-AEE4-61A08C7E2C58}" destId="{D224E6A2-1512-433B-AAD6-E6049FD10BF7}" srcOrd="0" destOrd="0" presId="urn:microsoft.com/office/officeart/2018/2/layout/IconLabelList"/>
    <dgm:cxn modelId="{764CBD75-769C-4711-B024-E78160F9FD70}" type="presOf" srcId="{93AF0166-0AD2-4995-BB06-FE55183ED1D2}" destId="{C04C04CB-2C17-45D1-B791-F9BBCEB88351}" srcOrd="0" destOrd="0" presId="urn:microsoft.com/office/officeart/2018/2/layout/IconLabelList"/>
    <dgm:cxn modelId="{F68994CF-ABB7-4AA3-B3B3-41A9AC70796E}" srcId="{F7D4E4D3-171C-4DF8-9BB7-D789DC02DED1}" destId="{B38C00B1-BB4E-4028-AEE4-61A08C7E2C58}" srcOrd="0" destOrd="0" parTransId="{2F9B1B08-77A0-4433-BDE1-06424BB963AF}" sibTransId="{C030FF9C-6D3E-4F8E-BE55-88510808C2E9}"/>
    <dgm:cxn modelId="{209C73F5-58F5-4E68-A3A4-3B7DF5DFC2B8}" type="presOf" srcId="{F7D4E4D3-171C-4DF8-9BB7-D789DC02DED1}" destId="{81D8D054-0148-43DB-AECF-F2535E59CA56}" srcOrd="0" destOrd="0" presId="urn:microsoft.com/office/officeart/2018/2/layout/IconLabelList"/>
    <dgm:cxn modelId="{147A2BD6-EDED-4EE9-A88E-52C8DD5FF30E}" type="presParOf" srcId="{81D8D054-0148-43DB-AECF-F2535E59CA56}" destId="{D7DD522E-2CFC-45CE-94C7-24F23E0F501B}" srcOrd="0" destOrd="0" presId="urn:microsoft.com/office/officeart/2018/2/layout/IconLabelList"/>
    <dgm:cxn modelId="{7F447C90-06E8-449F-85DF-4E164C716434}" type="presParOf" srcId="{D7DD522E-2CFC-45CE-94C7-24F23E0F501B}" destId="{1D311F00-79BB-41A3-BCD5-0D62D72C4018}" srcOrd="0" destOrd="0" presId="urn:microsoft.com/office/officeart/2018/2/layout/IconLabelList"/>
    <dgm:cxn modelId="{1D01811B-F147-4DBC-8BEE-F95204C87C97}" type="presParOf" srcId="{D7DD522E-2CFC-45CE-94C7-24F23E0F501B}" destId="{738CBFB7-559D-4181-86BC-55FDC9A7F0DF}" srcOrd="1" destOrd="0" presId="urn:microsoft.com/office/officeart/2018/2/layout/IconLabelList"/>
    <dgm:cxn modelId="{6B29F52A-B047-40DB-9D78-9EC243B4A432}" type="presParOf" srcId="{D7DD522E-2CFC-45CE-94C7-24F23E0F501B}" destId="{D224E6A2-1512-433B-AAD6-E6049FD10BF7}" srcOrd="2" destOrd="0" presId="urn:microsoft.com/office/officeart/2018/2/layout/IconLabelList"/>
    <dgm:cxn modelId="{2952BDD6-0AC3-423D-B29C-5E477CB45E17}" type="presParOf" srcId="{81D8D054-0148-43DB-AECF-F2535E59CA56}" destId="{CFE0480D-A4C8-46B7-9559-D88EC350ABB5}" srcOrd="1" destOrd="0" presId="urn:microsoft.com/office/officeart/2018/2/layout/IconLabelList"/>
    <dgm:cxn modelId="{CC317560-C7FE-4C2A-AFAA-4FE5A1D2D757}" type="presParOf" srcId="{81D8D054-0148-43DB-AECF-F2535E59CA56}" destId="{3B9D6017-1F14-482E-9A32-679A186E7EAA}" srcOrd="2" destOrd="0" presId="urn:microsoft.com/office/officeart/2018/2/layout/IconLabelList"/>
    <dgm:cxn modelId="{3E1F3A0A-E38D-42BE-A362-AAED96656EA8}" type="presParOf" srcId="{3B9D6017-1F14-482E-9A32-679A186E7EAA}" destId="{5C46ED23-F04C-4E20-9CBA-B02002BDDEA0}" srcOrd="0" destOrd="0" presId="urn:microsoft.com/office/officeart/2018/2/layout/IconLabelList"/>
    <dgm:cxn modelId="{68EBFEE4-789D-4DFA-BDC0-253C417CE49D}" type="presParOf" srcId="{3B9D6017-1F14-482E-9A32-679A186E7EAA}" destId="{F3502F76-BE6D-48A3-B60A-6DA48D7084A9}" srcOrd="1" destOrd="0" presId="urn:microsoft.com/office/officeart/2018/2/layout/IconLabelList"/>
    <dgm:cxn modelId="{E66C6D5E-324C-41CE-B505-4FBB36764E1D}" type="presParOf" srcId="{3B9D6017-1F14-482E-9A32-679A186E7EAA}" destId="{C04C04CB-2C17-45D1-B791-F9BBCEB8835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DCF133-8BB9-4666-A339-E8575EDFDCE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DB5E159-CB2D-4B65-9F7E-ACC1119F265D}">
      <dgm:prSet/>
      <dgm:spPr/>
      <dgm:t>
        <a:bodyPr/>
        <a:lstStyle/>
        <a:p>
          <a:r>
            <a:rPr lang="en-GB"/>
            <a:t>Can be proven by looking at if the occupier has knowledge of people doing the same in the area. </a:t>
          </a:r>
          <a:endParaRPr lang="en-US"/>
        </a:p>
      </dgm:t>
    </dgm:pt>
    <dgm:pt modelId="{CC771D7D-EE92-429D-9A4C-3A6A3213FFA4}" type="parTrans" cxnId="{3351DD66-E567-4BDD-AFEF-2053FA429519}">
      <dgm:prSet/>
      <dgm:spPr/>
      <dgm:t>
        <a:bodyPr/>
        <a:lstStyle/>
        <a:p>
          <a:endParaRPr lang="en-US"/>
        </a:p>
      </dgm:t>
    </dgm:pt>
    <dgm:pt modelId="{17A9BD41-D314-4A76-A824-EA934AB1F6D9}" type="sibTrans" cxnId="{3351DD66-E567-4BDD-AFEF-2053FA429519}">
      <dgm:prSet/>
      <dgm:spPr/>
      <dgm:t>
        <a:bodyPr/>
        <a:lstStyle/>
        <a:p>
          <a:endParaRPr lang="en-US"/>
        </a:p>
      </dgm:t>
    </dgm:pt>
    <dgm:pt modelId="{6440DBF0-2CC1-482C-A5F3-51AF15D26CB6}">
      <dgm:prSet/>
      <dgm:spPr/>
      <dgm:t>
        <a:bodyPr/>
        <a:lstStyle/>
        <a:p>
          <a:r>
            <a:rPr lang="en-GB"/>
            <a:t>Key case; Swain v Puri [1996] – Gap in Barbed wire – child squeezed through, climbed onto roof and fell through. No liability. </a:t>
          </a:r>
          <a:endParaRPr lang="en-US"/>
        </a:p>
      </dgm:t>
    </dgm:pt>
    <dgm:pt modelId="{7AE07151-9F9B-4B35-ABA6-9FCD1F4AA41F}" type="parTrans" cxnId="{6A670B4F-059E-4078-9603-CF50149209DB}">
      <dgm:prSet/>
      <dgm:spPr/>
      <dgm:t>
        <a:bodyPr/>
        <a:lstStyle/>
        <a:p>
          <a:endParaRPr lang="en-US"/>
        </a:p>
      </dgm:t>
    </dgm:pt>
    <dgm:pt modelId="{5E2BD7E3-57BF-4CA4-A625-CE4734B8C0F6}" type="sibTrans" cxnId="{6A670B4F-059E-4078-9603-CF50149209DB}">
      <dgm:prSet/>
      <dgm:spPr/>
      <dgm:t>
        <a:bodyPr/>
        <a:lstStyle/>
        <a:p>
          <a:endParaRPr lang="en-US"/>
        </a:p>
      </dgm:t>
    </dgm:pt>
    <dgm:pt modelId="{2589B339-7074-4CCB-8E90-A62B93CFC195}">
      <dgm:prSet/>
      <dgm:spPr/>
      <dgm:t>
        <a:bodyPr/>
        <a:lstStyle/>
        <a:p>
          <a:r>
            <a:rPr lang="en-GB"/>
            <a:t>Time of year is also important. </a:t>
          </a:r>
          <a:endParaRPr lang="en-US"/>
        </a:p>
      </dgm:t>
    </dgm:pt>
    <dgm:pt modelId="{71963851-C788-4737-8ABC-24DD3E184B9D}" type="parTrans" cxnId="{FC5D4A82-CCF5-473E-AFE4-8E4BF37CE449}">
      <dgm:prSet/>
      <dgm:spPr/>
      <dgm:t>
        <a:bodyPr/>
        <a:lstStyle/>
        <a:p>
          <a:endParaRPr lang="en-US"/>
        </a:p>
      </dgm:t>
    </dgm:pt>
    <dgm:pt modelId="{8F842502-3DF8-4BD9-9206-D90829A6F975}" type="sibTrans" cxnId="{FC5D4A82-CCF5-473E-AFE4-8E4BF37CE449}">
      <dgm:prSet/>
      <dgm:spPr/>
      <dgm:t>
        <a:bodyPr/>
        <a:lstStyle/>
        <a:p>
          <a:endParaRPr lang="en-US"/>
        </a:p>
      </dgm:t>
    </dgm:pt>
    <dgm:pt modelId="{9BC840A7-434C-4E24-9240-4934462E024F}">
      <dgm:prSet/>
      <dgm:spPr/>
      <dgm:t>
        <a:bodyPr/>
        <a:lstStyle/>
        <a:p>
          <a:r>
            <a:rPr lang="en-GB"/>
            <a:t>Key case is Donoghue v Folkestone Properties LTD [2003] – jumped into sea – hit head on slipway. No liability because it was not reasonably expected that they would know that someone would do such as thing. </a:t>
          </a:r>
          <a:endParaRPr lang="en-US"/>
        </a:p>
      </dgm:t>
    </dgm:pt>
    <dgm:pt modelId="{B6EBC7BD-9CC7-4B66-88B1-16F0CFE07DA2}" type="parTrans" cxnId="{4235F08B-BD68-4637-A48E-8D8241085477}">
      <dgm:prSet/>
      <dgm:spPr/>
      <dgm:t>
        <a:bodyPr/>
        <a:lstStyle/>
        <a:p>
          <a:endParaRPr lang="en-US"/>
        </a:p>
      </dgm:t>
    </dgm:pt>
    <dgm:pt modelId="{880E6458-B227-41B8-955D-DECDD89E6E22}" type="sibTrans" cxnId="{4235F08B-BD68-4637-A48E-8D8241085477}">
      <dgm:prSet/>
      <dgm:spPr/>
      <dgm:t>
        <a:bodyPr/>
        <a:lstStyle/>
        <a:p>
          <a:endParaRPr lang="en-US"/>
        </a:p>
      </dgm:t>
    </dgm:pt>
    <dgm:pt modelId="{02602D9E-7F70-42B5-8031-178979F3CB6D}" type="pres">
      <dgm:prSet presAssocID="{C6DCF133-8BB9-4666-A339-E8575EDFDCE8}" presName="linear" presStyleCnt="0">
        <dgm:presLayoutVars>
          <dgm:animLvl val="lvl"/>
          <dgm:resizeHandles val="exact"/>
        </dgm:presLayoutVars>
      </dgm:prSet>
      <dgm:spPr/>
    </dgm:pt>
    <dgm:pt modelId="{8575D8B8-4C55-44FF-8DC0-295DA612C986}" type="pres">
      <dgm:prSet presAssocID="{8DB5E159-CB2D-4B65-9F7E-ACC1119F265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DDF92EA-5E93-4517-9958-B6CC919B9936}" type="pres">
      <dgm:prSet presAssocID="{17A9BD41-D314-4A76-A824-EA934AB1F6D9}" presName="spacer" presStyleCnt="0"/>
      <dgm:spPr/>
    </dgm:pt>
    <dgm:pt modelId="{87D60748-2C45-4E2F-B2AB-F4B7DB09B30C}" type="pres">
      <dgm:prSet presAssocID="{6440DBF0-2CC1-482C-A5F3-51AF15D26CB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AAE8A84-3B0A-4F92-AC88-DB07D06418E8}" type="pres">
      <dgm:prSet presAssocID="{5E2BD7E3-57BF-4CA4-A625-CE4734B8C0F6}" presName="spacer" presStyleCnt="0"/>
      <dgm:spPr/>
    </dgm:pt>
    <dgm:pt modelId="{966D2CF4-742B-4D70-ADDF-7DF855125C89}" type="pres">
      <dgm:prSet presAssocID="{2589B339-7074-4CCB-8E90-A62B93CFC19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E55A072-6874-4FE3-9BA1-BB248AE30EB5}" type="pres">
      <dgm:prSet presAssocID="{8F842502-3DF8-4BD9-9206-D90829A6F975}" presName="spacer" presStyleCnt="0"/>
      <dgm:spPr/>
    </dgm:pt>
    <dgm:pt modelId="{500EEA67-FE19-41A4-AF79-9AA62983F97F}" type="pres">
      <dgm:prSet presAssocID="{9BC840A7-434C-4E24-9240-4934462E024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9064603-F36E-491F-BCDC-AF16CE7915BB}" type="presOf" srcId="{9BC840A7-434C-4E24-9240-4934462E024F}" destId="{500EEA67-FE19-41A4-AF79-9AA62983F97F}" srcOrd="0" destOrd="0" presId="urn:microsoft.com/office/officeart/2005/8/layout/vList2"/>
    <dgm:cxn modelId="{3351DD66-E567-4BDD-AFEF-2053FA429519}" srcId="{C6DCF133-8BB9-4666-A339-E8575EDFDCE8}" destId="{8DB5E159-CB2D-4B65-9F7E-ACC1119F265D}" srcOrd="0" destOrd="0" parTransId="{CC771D7D-EE92-429D-9A4C-3A6A3213FFA4}" sibTransId="{17A9BD41-D314-4A76-A824-EA934AB1F6D9}"/>
    <dgm:cxn modelId="{6A670B4F-059E-4078-9603-CF50149209DB}" srcId="{C6DCF133-8BB9-4666-A339-E8575EDFDCE8}" destId="{6440DBF0-2CC1-482C-A5F3-51AF15D26CB6}" srcOrd="1" destOrd="0" parTransId="{7AE07151-9F9B-4B35-ABA6-9FCD1F4AA41F}" sibTransId="{5E2BD7E3-57BF-4CA4-A625-CE4734B8C0F6}"/>
    <dgm:cxn modelId="{CE85F17B-386A-410D-9CE5-EEF61D7E5ACD}" type="presOf" srcId="{C6DCF133-8BB9-4666-A339-E8575EDFDCE8}" destId="{02602D9E-7F70-42B5-8031-178979F3CB6D}" srcOrd="0" destOrd="0" presId="urn:microsoft.com/office/officeart/2005/8/layout/vList2"/>
    <dgm:cxn modelId="{FC5D4A82-CCF5-473E-AFE4-8E4BF37CE449}" srcId="{C6DCF133-8BB9-4666-A339-E8575EDFDCE8}" destId="{2589B339-7074-4CCB-8E90-A62B93CFC195}" srcOrd="2" destOrd="0" parTransId="{71963851-C788-4737-8ABC-24DD3E184B9D}" sibTransId="{8F842502-3DF8-4BD9-9206-D90829A6F975}"/>
    <dgm:cxn modelId="{C14B1C83-AA1A-4430-BE25-26FC9038E056}" type="presOf" srcId="{8DB5E159-CB2D-4B65-9F7E-ACC1119F265D}" destId="{8575D8B8-4C55-44FF-8DC0-295DA612C986}" srcOrd="0" destOrd="0" presId="urn:microsoft.com/office/officeart/2005/8/layout/vList2"/>
    <dgm:cxn modelId="{4235F08B-BD68-4637-A48E-8D8241085477}" srcId="{C6DCF133-8BB9-4666-A339-E8575EDFDCE8}" destId="{9BC840A7-434C-4E24-9240-4934462E024F}" srcOrd="3" destOrd="0" parTransId="{B6EBC7BD-9CC7-4B66-88B1-16F0CFE07DA2}" sibTransId="{880E6458-B227-41B8-955D-DECDD89E6E22}"/>
    <dgm:cxn modelId="{CBB6A5C4-7843-47AE-BC09-1E4B9E11D112}" type="presOf" srcId="{2589B339-7074-4CCB-8E90-A62B93CFC195}" destId="{966D2CF4-742B-4D70-ADDF-7DF855125C89}" srcOrd="0" destOrd="0" presId="urn:microsoft.com/office/officeart/2005/8/layout/vList2"/>
    <dgm:cxn modelId="{84B4CBC7-FE6B-484B-8025-F91514B7E305}" type="presOf" srcId="{6440DBF0-2CC1-482C-A5F3-51AF15D26CB6}" destId="{87D60748-2C45-4E2F-B2AB-F4B7DB09B30C}" srcOrd="0" destOrd="0" presId="urn:microsoft.com/office/officeart/2005/8/layout/vList2"/>
    <dgm:cxn modelId="{C4D21D01-3F51-432E-837B-53F5E7AF10C1}" type="presParOf" srcId="{02602D9E-7F70-42B5-8031-178979F3CB6D}" destId="{8575D8B8-4C55-44FF-8DC0-295DA612C986}" srcOrd="0" destOrd="0" presId="urn:microsoft.com/office/officeart/2005/8/layout/vList2"/>
    <dgm:cxn modelId="{156D20CB-F811-40F3-A3CB-341EB1C03789}" type="presParOf" srcId="{02602D9E-7F70-42B5-8031-178979F3CB6D}" destId="{7DDF92EA-5E93-4517-9958-B6CC919B9936}" srcOrd="1" destOrd="0" presId="urn:microsoft.com/office/officeart/2005/8/layout/vList2"/>
    <dgm:cxn modelId="{4DBF8336-E2B3-4A1E-99AD-48E59B9990D1}" type="presParOf" srcId="{02602D9E-7F70-42B5-8031-178979F3CB6D}" destId="{87D60748-2C45-4E2F-B2AB-F4B7DB09B30C}" srcOrd="2" destOrd="0" presId="urn:microsoft.com/office/officeart/2005/8/layout/vList2"/>
    <dgm:cxn modelId="{676D56A3-F31B-4C75-8557-62FC4D6AA4CA}" type="presParOf" srcId="{02602D9E-7F70-42B5-8031-178979F3CB6D}" destId="{FAAE8A84-3B0A-4F92-AC88-DB07D06418E8}" srcOrd="3" destOrd="0" presId="urn:microsoft.com/office/officeart/2005/8/layout/vList2"/>
    <dgm:cxn modelId="{D3B28208-49F1-4AAF-8557-BBADB2D187DC}" type="presParOf" srcId="{02602D9E-7F70-42B5-8031-178979F3CB6D}" destId="{966D2CF4-742B-4D70-ADDF-7DF855125C89}" srcOrd="4" destOrd="0" presId="urn:microsoft.com/office/officeart/2005/8/layout/vList2"/>
    <dgm:cxn modelId="{C4968BC1-F296-4DA3-B68D-F48CC6D627FB}" type="presParOf" srcId="{02602D9E-7F70-42B5-8031-178979F3CB6D}" destId="{1E55A072-6874-4FE3-9BA1-BB248AE30EB5}" srcOrd="5" destOrd="0" presId="urn:microsoft.com/office/officeart/2005/8/layout/vList2"/>
    <dgm:cxn modelId="{D6486F83-7EB2-4B58-B87E-650C8DCCE5B5}" type="presParOf" srcId="{02602D9E-7F70-42B5-8031-178979F3CB6D}" destId="{500EEA67-FE19-41A4-AF79-9AA62983F97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F5D70EF-4B26-4C74-91D9-83AA34D19CB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0B5F03-6ABD-4811-8003-E3C11B27A0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Research the case of; </a:t>
          </a:r>
          <a:endParaRPr lang="en-US"/>
        </a:p>
      </dgm:t>
    </dgm:pt>
    <dgm:pt modelId="{67FD35B9-B628-44E1-80E9-CCC4252C830A}" type="parTrans" cxnId="{4A845828-245C-4032-A621-258ADFBFF837}">
      <dgm:prSet/>
      <dgm:spPr/>
      <dgm:t>
        <a:bodyPr/>
        <a:lstStyle/>
        <a:p>
          <a:endParaRPr lang="en-US"/>
        </a:p>
      </dgm:t>
    </dgm:pt>
    <dgm:pt modelId="{8452A000-4FA4-4925-96B0-A0386E17F2CA}" type="sibTrans" cxnId="{4A845828-245C-4032-A621-258ADFBFF837}">
      <dgm:prSet/>
      <dgm:spPr/>
      <dgm:t>
        <a:bodyPr/>
        <a:lstStyle/>
        <a:p>
          <a:endParaRPr lang="en-US"/>
        </a:p>
      </dgm:t>
    </dgm:pt>
    <dgm:pt modelId="{8F972F78-40E7-4054-A0A5-50D40BD7607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Keown v Coventry Healthcare NHS Trust [2006] </a:t>
          </a:r>
          <a:endParaRPr lang="en-US"/>
        </a:p>
      </dgm:t>
    </dgm:pt>
    <dgm:pt modelId="{1940BEA7-0E14-4542-83C6-376D6F2807FA}" type="parTrans" cxnId="{2B72A1B4-DB8F-4592-8C65-FFB88C958902}">
      <dgm:prSet/>
      <dgm:spPr/>
      <dgm:t>
        <a:bodyPr/>
        <a:lstStyle/>
        <a:p>
          <a:endParaRPr lang="en-US"/>
        </a:p>
      </dgm:t>
    </dgm:pt>
    <dgm:pt modelId="{3480A05E-4B97-42E4-B2B8-B550116DDFA0}" type="sibTrans" cxnId="{2B72A1B4-DB8F-4592-8C65-FFB88C958902}">
      <dgm:prSet/>
      <dgm:spPr/>
      <dgm:t>
        <a:bodyPr/>
        <a:lstStyle/>
        <a:p>
          <a:endParaRPr lang="en-US"/>
        </a:p>
      </dgm:t>
    </dgm:pt>
    <dgm:pt modelId="{487C5301-4D86-4FD8-A8EB-9120882124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Feedback to the class the facts and outcome. </a:t>
          </a:r>
          <a:endParaRPr lang="en-US"/>
        </a:p>
      </dgm:t>
    </dgm:pt>
    <dgm:pt modelId="{A0CFD665-5D2D-4768-AE28-2E364E2B6E76}" type="parTrans" cxnId="{7D206D04-31E7-4395-8225-D65E1673874F}">
      <dgm:prSet/>
      <dgm:spPr/>
      <dgm:t>
        <a:bodyPr/>
        <a:lstStyle/>
        <a:p>
          <a:endParaRPr lang="en-US"/>
        </a:p>
      </dgm:t>
    </dgm:pt>
    <dgm:pt modelId="{6003467C-1BA5-4131-B183-82D5144CD33E}" type="sibTrans" cxnId="{7D206D04-31E7-4395-8225-D65E1673874F}">
      <dgm:prSet/>
      <dgm:spPr/>
      <dgm:t>
        <a:bodyPr/>
        <a:lstStyle/>
        <a:p>
          <a:endParaRPr lang="en-US"/>
        </a:p>
      </dgm:t>
    </dgm:pt>
    <dgm:pt modelId="{F8960B0A-2A90-4D46-81B1-ECC8715A98DB}" type="pres">
      <dgm:prSet presAssocID="{9F5D70EF-4B26-4C74-91D9-83AA34D19CBF}" presName="root" presStyleCnt="0">
        <dgm:presLayoutVars>
          <dgm:dir/>
          <dgm:resizeHandles val="exact"/>
        </dgm:presLayoutVars>
      </dgm:prSet>
      <dgm:spPr/>
    </dgm:pt>
    <dgm:pt modelId="{6317D449-95C8-4D6B-8796-D9333F43BBD5}" type="pres">
      <dgm:prSet presAssocID="{9A0B5F03-6ABD-4811-8003-E3C11B27A06B}" presName="compNode" presStyleCnt="0"/>
      <dgm:spPr/>
    </dgm:pt>
    <dgm:pt modelId="{1BB9FF9F-0476-4B92-BB51-9AF575B73699}" type="pres">
      <dgm:prSet presAssocID="{9A0B5F03-6ABD-4811-8003-E3C11B27A06B}" presName="bgRect" presStyleLbl="bgShp" presStyleIdx="0" presStyleCnt="3"/>
      <dgm:spPr/>
    </dgm:pt>
    <dgm:pt modelId="{8C64608E-54A1-4576-91B3-81AB395E2C6A}" type="pres">
      <dgm:prSet presAssocID="{9A0B5F03-6ABD-4811-8003-E3C11B27A06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tective"/>
        </a:ext>
      </dgm:extLst>
    </dgm:pt>
    <dgm:pt modelId="{FAC84C9D-3A5F-4267-923C-34616B7852F4}" type="pres">
      <dgm:prSet presAssocID="{9A0B5F03-6ABD-4811-8003-E3C11B27A06B}" presName="spaceRect" presStyleCnt="0"/>
      <dgm:spPr/>
    </dgm:pt>
    <dgm:pt modelId="{73A7ED94-A0F0-4340-8881-85F39FC1B415}" type="pres">
      <dgm:prSet presAssocID="{9A0B5F03-6ABD-4811-8003-E3C11B27A06B}" presName="parTx" presStyleLbl="revTx" presStyleIdx="0" presStyleCnt="3">
        <dgm:presLayoutVars>
          <dgm:chMax val="0"/>
          <dgm:chPref val="0"/>
        </dgm:presLayoutVars>
      </dgm:prSet>
      <dgm:spPr/>
    </dgm:pt>
    <dgm:pt modelId="{0874C6D0-7B50-4B14-8A0D-48B2B106D533}" type="pres">
      <dgm:prSet presAssocID="{8452A000-4FA4-4925-96B0-A0386E17F2CA}" presName="sibTrans" presStyleCnt="0"/>
      <dgm:spPr/>
    </dgm:pt>
    <dgm:pt modelId="{AB0A1CBF-A7EC-4FC0-8317-3AAB425B486C}" type="pres">
      <dgm:prSet presAssocID="{8F972F78-40E7-4054-A0A5-50D40BD76071}" presName="compNode" presStyleCnt="0"/>
      <dgm:spPr/>
    </dgm:pt>
    <dgm:pt modelId="{DED36A1C-5E16-4A6E-B8DC-68A986B76791}" type="pres">
      <dgm:prSet presAssocID="{8F972F78-40E7-4054-A0A5-50D40BD76071}" presName="bgRect" presStyleLbl="bgShp" presStyleIdx="1" presStyleCnt="3"/>
      <dgm:spPr/>
    </dgm:pt>
    <dgm:pt modelId="{E2A2EE27-ED27-4B02-B5ED-8E970E43FD8F}" type="pres">
      <dgm:prSet presAssocID="{8F972F78-40E7-4054-A0A5-50D40BD7607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815C49C9-D854-4D78-B167-91246626BC4E}" type="pres">
      <dgm:prSet presAssocID="{8F972F78-40E7-4054-A0A5-50D40BD76071}" presName="spaceRect" presStyleCnt="0"/>
      <dgm:spPr/>
    </dgm:pt>
    <dgm:pt modelId="{1962AAA3-ABC3-4D4A-AEB7-129F334823E8}" type="pres">
      <dgm:prSet presAssocID="{8F972F78-40E7-4054-A0A5-50D40BD76071}" presName="parTx" presStyleLbl="revTx" presStyleIdx="1" presStyleCnt="3">
        <dgm:presLayoutVars>
          <dgm:chMax val="0"/>
          <dgm:chPref val="0"/>
        </dgm:presLayoutVars>
      </dgm:prSet>
      <dgm:spPr/>
    </dgm:pt>
    <dgm:pt modelId="{E3B8CE0C-3EE9-4F79-8042-3FE3A72A6678}" type="pres">
      <dgm:prSet presAssocID="{3480A05E-4B97-42E4-B2B8-B550116DDFA0}" presName="sibTrans" presStyleCnt="0"/>
      <dgm:spPr/>
    </dgm:pt>
    <dgm:pt modelId="{01E979CF-E034-4B41-8229-713EDA1DBD4F}" type="pres">
      <dgm:prSet presAssocID="{487C5301-4D86-4FD8-A8EB-9120882124E1}" presName="compNode" presStyleCnt="0"/>
      <dgm:spPr/>
    </dgm:pt>
    <dgm:pt modelId="{8C5CF8F5-9668-4EC2-8AD9-E668538BC662}" type="pres">
      <dgm:prSet presAssocID="{487C5301-4D86-4FD8-A8EB-9120882124E1}" presName="bgRect" presStyleLbl="bgShp" presStyleIdx="2" presStyleCnt="3"/>
      <dgm:spPr/>
    </dgm:pt>
    <dgm:pt modelId="{9302F978-117C-43B9-A5F2-98CDAAE78FEA}" type="pres">
      <dgm:prSet presAssocID="{487C5301-4D86-4FD8-A8EB-9120882124E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9D5A075E-82B7-42D0-AEF3-7A150C536378}" type="pres">
      <dgm:prSet presAssocID="{487C5301-4D86-4FD8-A8EB-9120882124E1}" presName="spaceRect" presStyleCnt="0"/>
      <dgm:spPr/>
    </dgm:pt>
    <dgm:pt modelId="{6170E32F-6577-4954-9D22-CF8D8149E56D}" type="pres">
      <dgm:prSet presAssocID="{487C5301-4D86-4FD8-A8EB-9120882124E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D206D04-31E7-4395-8225-D65E1673874F}" srcId="{9F5D70EF-4B26-4C74-91D9-83AA34D19CBF}" destId="{487C5301-4D86-4FD8-A8EB-9120882124E1}" srcOrd="2" destOrd="0" parTransId="{A0CFD665-5D2D-4768-AE28-2E364E2B6E76}" sibTransId="{6003467C-1BA5-4131-B183-82D5144CD33E}"/>
    <dgm:cxn modelId="{54FAAE27-7E28-4D46-BBE7-9EFCB030D26F}" type="presOf" srcId="{8F972F78-40E7-4054-A0A5-50D40BD76071}" destId="{1962AAA3-ABC3-4D4A-AEB7-129F334823E8}" srcOrd="0" destOrd="0" presId="urn:microsoft.com/office/officeart/2018/2/layout/IconVerticalSolidList"/>
    <dgm:cxn modelId="{4A845828-245C-4032-A621-258ADFBFF837}" srcId="{9F5D70EF-4B26-4C74-91D9-83AA34D19CBF}" destId="{9A0B5F03-6ABD-4811-8003-E3C11B27A06B}" srcOrd="0" destOrd="0" parTransId="{67FD35B9-B628-44E1-80E9-CCC4252C830A}" sibTransId="{8452A000-4FA4-4925-96B0-A0386E17F2CA}"/>
    <dgm:cxn modelId="{8146734A-A607-4BDF-8133-3D179C60F33E}" type="presOf" srcId="{487C5301-4D86-4FD8-A8EB-9120882124E1}" destId="{6170E32F-6577-4954-9D22-CF8D8149E56D}" srcOrd="0" destOrd="0" presId="urn:microsoft.com/office/officeart/2018/2/layout/IconVerticalSolidList"/>
    <dgm:cxn modelId="{CE7CDB7C-1A72-4369-8232-575FE867AD47}" type="presOf" srcId="{9F5D70EF-4B26-4C74-91D9-83AA34D19CBF}" destId="{F8960B0A-2A90-4D46-81B1-ECC8715A98DB}" srcOrd="0" destOrd="0" presId="urn:microsoft.com/office/officeart/2018/2/layout/IconVerticalSolidList"/>
    <dgm:cxn modelId="{2B72A1B4-DB8F-4592-8C65-FFB88C958902}" srcId="{9F5D70EF-4B26-4C74-91D9-83AA34D19CBF}" destId="{8F972F78-40E7-4054-A0A5-50D40BD76071}" srcOrd="1" destOrd="0" parTransId="{1940BEA7-0E14-4542-83C6-376D6F2807FA}" sibTransId="{3480A05E-4B97-42E4-B2B8-B550116DDFA0}"/>
    <dgm:cxn modelId="{C34EF6C7-AA22-4D17-9878-CBD8C0D42561}" type="presOf" srcId="{9A0B5F03-6ABD-4811-8003-E3C11B27A06B}" destId="{73A7ED94-A0F0-4340-8881-85F39FC1B415}" srcOrd="0" destOrd="0" presId="urn:microsoft.com/office/officeart/2018/2/layout/IconVerticalSolidList"/>
    <dgm:cxn modelId="{241FEEAB-4DFF-4EDF-AAF7-150D30589A56}" type="presParOf" srcId="{F8960B0A-2A90-4D46-81B1-ECC8715A98DB}" destId="{6317D449-95C8-4D6B-8796-D9333F43BBD5}" srcOrd="0" destOrd="0" presId="urn:microsoft.com/office/officeart/2018/2/layout/IconVerticalSolidList"/>
    <dgm:cxn modelId="{013BB06B-994F-4C28-93BF-DE8A66D7F9DD}" type="presParOf" srcId="{6317D449-95C8-4D6B-8796-D9333F43BBD5}" destId="{1BB9FF9F-0476-4B92-BB51-9AF575B73699}" srcOrd="0" destOrd="0" presId="urn:microsoft.com/office/officeart/2018/2/layout/IconVerticalSolidList"/>
    <dgm:cxn modelId="{E45C226C-44B8-4149-94BA-13614D0349E5}" type="presParOf" srcId="{6317D449-95C8-4D6B-8796-D9333F43BBD5}" destId="{8C64608E-54A1-4576-91B3-81AB395E2C6A}" srcOrd="1" destOrd="0" presId="urn:microsoft.com/office/officeart/2018/2/layout/IconVerticalSolidList"/>
    <dgm:cxn modelId="{BD7352BB-3265-4058-9F12-5CFEFD246BFB}" type="presParOf" srcId="{6317D449-95C8-4D6B-8796-D9333F43BBD5}" destId="{FAC84C9D-3A5F-4267-923C-34616B7852F4}" srcOrd="2" destOrd="0" presId="urn:microsoft.com/office/officeart/2018/2/layout/IconVerticalSolidList"/>
    <dgm:cxn modelId="{5A4DF92A-02BF-4617-B6C5-26ABCC6F7710}" type="presParOf" srcId="{6317D449-95C8-4D6B-8796-D9333F43BBD5}" destId="{73A7ED94-A0F0-4340-8881-85F39FC1B415}" srcOrd="3" destOrd="0" presId="urn:microsoft.com/office/officeart/2018/2/layout/IconVerticalSolidList"/>
    <dgm:cxn modelId="{A8D84D56-62A7-4E81-90AD-5028AAFB4023}" type="presParOf" srcId="{F8960B0A-2A90-4D46-81B1-ECC8715A98DB}" destId="{0874C6D0-7B50-4B14-8A0D-48B2B106D533}" srcOrd="1" destOrd="0" presId="urn:microsoft.com/office/officeart/2018/2/layout/IconVerticalSolidList"/>
    <dgm:cxn modelId="{26A3DF5D-AC8D-48DA-A482-33CE7919C01D}" type="presParOf" srcId="{F8960B0A-2A90-4D46-81B1-ECC8715A98DB}" destId="{AB0A1CBF-A7EC-4FC0-8317-3AAB425B486C}" srcOrd="2" destOrd="0" presId="urn:microsoft.com/office/officeart/2018/2/layout/IconVerticalSolidList"/>
    <dgm:cxn modelId="{359DA891-3F4F-4CE3-9547-0A07B28DD8C2}" type="presParOf" srcId="{AB0A1CBF-A7EC-4FC0-8317-3AAB425B486C}" destId="{DED36A1C-5E16-4A6E-B8DC-68A986B76791}" srcOrd="0" destOrd="0" presId="urn:microsoft.com/office/officeart/2018/2/layout/IconVerticalSolidList"/>
    <dgm:cxn modelId="{FC3930E4-8BA6-4BE6-8A3F-40C5B7793D47}" type="presParOf" srcId="{AB0A1CBF-A7EC-4FC0-8317-3AAB425B486C}" destId="{E2A2EE27-ED27-4B02-B5ED-8E970E43FD8F}" srcOrd="1" destOrd="0" presId="urn:microsoft.com/office/officeart/2018/2/layout/IconVerticalSolidList"/>
    <dgm:cxn modelId="{8DFAA043-83DC-47E5-99A2-472272DD0EA3}" type="presParOf" srcId="{AB0A1CBF-A7EC-4FC0-8317-3AAB425B486C}" destId="{815C49C9-D854-4D78-B167-91246626BC4E}" srcOrd="2" destOrd="0" presId="urn:microsoft.com/office/officeart/2018/2/layout/IconVerticalSolidList"/>
    <dgm:cxn modelId="{FEA44FBB-40F7-44F1-81E2-8402E8028442}" type="presParOf" srcId="{AB0A1CBF-A7EC-4FC0-8317-3AAB425B486C}" destId="{1962AAA3-ABC3-4D4A-AEB7-129F334823E8}" srcOrd="3" destOrd="0" presId="urn:microsoft.com/office/officeart/2018/2/layout/IconVerticalSolidList"/>
    <dgm:cxn modelId="{B59E8408-8028-464F-A069-D231BD8DC76A}" type="presParOf" srcId="{F8960B0A-2A90-4D46-81B1-ECC8715A98DB}" destId="{E3B8CE0C-3EE9-4F79-8042-3FE3A72A6678}" srcOrd="3" destOrd="0" presId="urn:microsoft.com/office/officeart/2018/2/layout/IconVerticalSolidList"/>
    <dgm:cxn modelId="{07F933BA-AAE2-4CC8-9FAB-FABDF88C0F0C}" type="presParOf" srcId="{F8960B0A-2A90-4D46-81B1-ECC8715A98DB}" destId="{01E979CF-E034-4B41-8229-713EDA1DBD4F}" srcOrd="4" destOrd="0" presId="urn:microsoft.com/office/officeart/2018/2/layout/IconVerticalSolidList"/>
    <dgm:cxn modelId="{91C6A0BE-0C34-4CE3-951D-E0D1FF1ADB0F}" type="presParOf" srcId="{01E979CF-E034-4B41-8229-713EDA1DBD4F}" destId="{8C5CF8F5-9668-4EC2-8AD9-E668538BC662}" srcOrd="0" destOrd="0" presId="urn:microsoft.com/office/officeart/2018/2/layout/IconVerticalSolidList"/>
    <dgm:cxn modelId="{90698711-FA51-44FD-88E3-C4BD8EF25C42}" type="presParOf" srcId="{01E979CF-E034-4B41-8229-713EDA1DBD4F}" destId="{9302F978-117C-43B9-A5F2-98CDAAE78FEA}" srcOrd="1" destOrd="0" presId="urn:microsoft.com/office/officeart/2018/2/layout/IconVerticalSolidList"/>
    <dgm:cxn modelId="{02CF5F33-6ED5-46BE-95B5-01CD0A053447}" type="presParOf" srcId="{01E979CF-E034-4B41-8229-713EDA1DBD4F}" destId="{9D5A075E-82B7-42D0-AEF3-7A150C536378}" srcOrd="2" destOrd="0" presId="urn:microsoft.com/office/officeart/2018/2/layout/IconVerticalSolidList"/>
    <dgm:cxn modelId="{C1636E8F-BDBE-447F-89BD-964E2978C287}" type="presParOf" srcId="{01E979CF-E034-4B41-8229-713EDA1DBD4F}" destId="{6170E32F-6577-4954-9D22-CF8D8149E5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7C9BED-20C6-4174-B9AF-3CD176E3C48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49EA5B4-58C9-471B-B7FF-681CC1E4D79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Research the case of; </a:t>
          </a:r>
          <a:endParaRPr lang="en-US"/>
        </a:p>
      </dgm:t>
    </dgm:pt>
    <dgm:pt modelId="{5E379941-D084-4F19-9BEC-2AD2B7CDE539}" type="parTrans" cxnId="{84C337EC-4F95-4922-9528-ECFA4280B6A4}">
      <dgm:prSet/>
      <dgm:spPr/>
      <dgm:t>
        <a:bodyPr/>
        <a:lstStyle/>
        <a:p>
          <a:endParaRPr lang="en-US"/>
        </a:p>
      </dgm:t>
    </dgm:pt>
    <dgm:pt modelId="{FCD46B5F-3F2A-468F-85A5-45CEC4A49098}" type="sibTrans" cxnId="{84C337EC-4F95-4922-9528-ECFA4280B6A4}">
      <dgm:prSet/>
      <dgm:spPr/>
      <dgm:t>
        <a:bodyPr/>
        <a:lstStyle/>
        <a:p>
          <a:endParaRPr lang="en-US"/>
        </a:p>
      </dgm:t>
    </dgm:pt>
    <dgm:pt modelId="{AF03477E-46B1-4394-A9D7-423C9AD98B8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Simonds v Isle of Wight Council [2004] </a:t>
          </a:r>
          <a:endParaRPr lang="en-US"/>
        </a:p>
      </dgm:t>
    </dgm:pt>
    <dgm:pt modelId="{7C317A79-63D0-449C-B648-2325E00D46F0}" type="parTrans" cxnId="{08C2E0E5-59F4-40B5-B7B3-9DD5A27F6181}">
      <dgm:prSet/>
      <dgm:spPr/>
      <dgm:t>
        <a:bodyPr/>
        <a:lstStyle/>
        <a:p>
          <a:endParaRPr lang="en-US"/>
        </a:p>
      </dgm:t>
    </dgm:pt>
    <dgm:pt modelId="{5ECBBD1A-C6B9-47C9-B972-F479FFBAC25C}" type="sibTrans" cxnId="{08C2E0E5-59F4-40B5-B7B3-9DD5A27F6181}">
      <dgm:prSet/>
      <dgm:spPr/>
      <dgm:t>
        <a:bodyPr/>
        <a:lstStyle/>
        <a:p>
          <a:endParaRPr lang="en-US"/>
        </a:p>
      </dgm:t>
    </dgm:pt>
    <dgm:pt modelId="{6651D51C-1708-456A-842C-C8366ADFFCF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Feedback to the class. </a:t>
          </a:r>
          <a:endParaRPr lang="en-US"/>
        </a:p>
      </dgm:t>
    </dgm:pt>
    <dgm:pt modelId="{B65031A2-8DD0-44E8-87D1-1D31C211F8D7}" type="parTrans" cxnId="{9ADFB02C-4F68-4A67-99EC-0968F4C4041A}">
      <dgm:prSet/>
      <dgm:spPr/>
      <dgm:t>
        <a:bodyPr/>
        <a:lstStyle/>
        <a:p>
          <a:endParaRPr lang="en-US"/>
        </a:p>
      </dgm:t>
    </dgm:pt>
    <dgm:pt modelId="{1C8AD2E8-0990-4DB2-B83B-6A6144DD7EB8}" type="sibTrans" cxnId="{9ADFB02C-4F68-4A67-99EC-0968F4C4041A}">
      <dgm:prSet/>
      <dgm:spPr/>
      <dgm:t>
        <a:bodyPr/>
        <a:lstStyle/>
        <a:p>
          <a:endParaRPr lang="en-US"/>
        </a:p>
      </dgm:t>
    </dgm:pt>
    <dgm:pt modelId="{0AF87A2B-81E4-49E8-A501-37E178287711}" type="pres">
      <dgm:prSet presAssocID="{FB7C9BED-20C6-4174-B9AF-3CD176E3C48F}" presName="root" presStyleCnt="0">
        <dgm:presLayoutVars>
          <dgm:dir/>
          <dgm:resizeHandles val="exact"/>
        </dgm:presLayoutVars>
      </dgm:prSet>
      <dgm:spPr/>
    </dgm:pt>
    <dgm:pt modelId="{43D5C2BB-9F5F-4610-A617-CBCA438D3B25}" type="pres">
      <dgm:prSet presAssocID="{449EA5B4-58C9-471B-B7FF-681CC1E4D791}" presName="compNode" presStyleCnt="0"/>
      <dgm:spPr/>
    </dgm:pt>
    <dgm:pt modelId="{7FF5E8E2-DE5A-4167-BC4F-2BF96D83DF7E}" type="pres">
      <dgm:prSet presAssocID="{449EA5B4-58C9-471B-B7FF-681CC1E4D791}" presName="iconBgRect" presStyleLbl="bgShp" presStyleIdx="0" presStyleCnt="3"/>
      <dgm:spPr/>
    </dgm:pt>
    <dgm:pt modelId="{870C77B1-8226-4E28-884C-B8DE676AEE1D}" type="pres">
      <dgm:prSet presAssocID="{449EA5B4-58C9-471B-B7FF-681CC1E4D79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tective"/>
        </a:ext>
      </dgm:extLst>
    </dgm:pt>
    <dgm:pt modelId="{F45A8DA0-74B8-4292-90D9-1CFC1F694B31}" type="pres">
      <dgm:prSet presAssocID="{449EA5B4-58C9-471B-B7FF-681CC1E4D791}" presName="spaceRect" presStyleCnt="0"/>
      <dgm:spPr/>
    </dgm:pt>
    <dgm:pt modelId="{35076D86-E888-4017-848D-DDBD16890AC8}" type="pres">
      <dgm:prSet presAssocID="{449EA5B4-58C9-471B-B7FF-681CC1E4D791}" presName="textRect" presStyleLbl="revTx" presStyleIdx="0" presStyleCnt="3">
        <dgm:presLayoutVars>
          <dgm:chMax val="1"/>
          <dgm:chPref val="1"/>
        </dgm:presLayoutVars>
      </dgm:prSet>
      <dgm:spPr/>
    </dgm:pt>
    <dgm:pt modelId="{FC3EA60A-75FC-4D01-97BB-E3B74C046CEB}" type="pres">
      <dgm:prSet presAssocID="{FCD46B5F-3F2A-468F-85A5-45CEC4A49098}" presName="sibTrans" presStyleCnt="0"/>
      <dgm:spPr/>
    </dgm:pt>
    <dgm:pt modelId="{3F482CA9-2E0F-4B6D-B76E-57A1F9C05FCC}" type="pres">
      <dgm:prSet presAssocID="{AF03477E-46B1-4394-A9D7-423C9AD98B8C}" presName="compNode" presStyleCnt="0"/>
      <dgm:spPr/>
    </dgm:pt>
    <dgm:pt modelId="{B44110EF-9149-49FF-BA88-60FEFAFBE049}" type="pres">
      <dgm:prSet presAssocID="{AF03477E-46B1-4394-A9D7-423C9AD98B8C}" presName="iconBgRect" presStyleLbl="bgShp" presStyleIdx="1" presStyleCnt="3"/>
      <dgm:spPr/>
    </dgm:pt>
    <dgm:pt modelId="{761BA004-71CF-4507-9A1C-5749E87AB16A}" type="pres">
      <dgm:prSet presAssocID="{AF03477E-46B1-4394-A9D7-423C9AD98B8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F27AB986-3F8A-4D95-B09C-3AAE727CA3DF}" type="pres">
      <dgm:prSet presAssocID="{AF03477E-46B1-4394-A9D7-423C9AD98B8C}" presName="spaceRect" presStyleCnt="0"/>
      <dgm:spPr/>
    </dgm:pt>
    <dgm:pt modelId="{DD17B582-9CEF-47BB-9ED8-9EBA9FBC7C0E}" type="pres">
      <dgm:prSet presAssocID="{AF03477E-46B1-4394-A9D7-423C9AD98B8C}" presName="textRect" presStyleLbl="revTx" presStyleIdx="1" presStyleCnt="3">
        <dgm:presLayoutVars>
          <dgm:chMax val="1"/>
          <dgm:chPref val="1"/>
        </dgm:presLayoutVars>
      </dgm:prSet>
      <dgm:spPr/>
    </dgm:pt>
    <dgm:pt modelId="{17443BD9-7B82-4742-BA5C-17430D0F0C97}" type="pres">
      <dgm:prSet presAssocID="{5ECBBD1A-C6B9-47C9-B972-F479FFBAC25C}" presName="sibTrans" presStyleCnt="0"/>
      <dgm:spPr/>
    </dgm:pt>
    <dgm:pt modelId="{ECFE0E9C-52BB-41BE-83AA-5D89885AFB91}" type="pres">
      <dgm:prSet presAssocID="{6651D51C-1708-456A-842C-C8366ADFFCFA}" presName="compNode" presStyleCnt="0"/>
      <dgm:spPr/>
    </dgm:pt>
    <dgm:pt modelId="{A28C83DB-C3B8-4DA0-9BAB-4AFDCFC7B03F}" type="pres">
      <dgm:prSet presAssocID="{6651D51C-1708-456A-842C-C8366ADFFCFA}" presName="iconBgRect" presStyleLbl="bgShp" presStyleIdx="2" presStyleCnt="3"/>
      <dgm:spPr/>
    </dgm:pt>
    <dgm:pt modelId="{10F72053-63BD-40D8-905F-E6C8211963CD}" type="pres">
      <dgm:prSet presAssocID="{6651D51C-1708-456A-842C-C8366ADFFCF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832435C-FC45-4B22-B765-31000B8F3002}" type="pres">
      <dgm:prSet presAssocID="{6651D51C-1708-456A-842C-C8366ADFFCFA}" presName="spaceRect" presStyleCnt="0"/>
      <dgm:spPr/>
    </dgm:pt>
    <dgm:pt modelId="{7EDE1C0C-15D4-4E3D-9290-81C0F560BCDD}" type="pres">
      <dgm:prSet presAssocID="{6651D51C-1708-456A-842C-C8366ADFFCF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ADFB02C-4F68-4A67-99EC-0968F4C4041A}" srcId="{FB7C9BED-20C6-4174-B9AF-3CD176E3C48F}" destId="{6651D51C-1708-456A-842C-C8366ADFFCFA}" srcOrd="2" destOrd="0" parTransId="{B65031A2-8DD0-44E8-87D1-1D31C211F8D7}" sibTransId="{1C8AD2E8-0990-4DB2-B83B-6A6144DD7EB8}"/>
    <dgm:cxn modelId="{14F9C66D-BB71-42F6-A6F7-3AC9111F9946}" type="presOf" srcId="{449EA5B4-58C9-471B-B7FF-681CC1E4D791}" destId="{35076D86-E888-4017-848D-DDBD16890AC8}" srcOrd="0" destOrd="0" presId="urn:microsoft.com/office/officeart/2018/5/layout/IconCircleLabelList"/>
    <dgm:cxn modelId="{3919CAC6-EEEB-40FE-8192-0BFDCB4F2CF7}" type="presOf" srcId="{AF03477E-46B1-4394-A9D7-423C9AD98B8C}" destId="{DD17B582-9CEF-47BB-9ED8-9EBA9FBC7C0E}" srcOrd="0" destOrd="0" presId="urn:microsoft.com/office/officeart/2018/5/layout/IconCircleLabelList"/>
    <dgm:cxn modelId="{08C2E0E5-59F4-40B5-B7B3-9DD5A27F6181}" srcId="{FB7C9BED-20C6-4174-B9AF-3CD176E3C48F}" destId="{AF03477E-46B1-4394-A9D7-423C9AD98B8C}" srcOrd="1" destOrd="0" parTransId="{7C317A79-63D0-449C-B648-2325E00D46F0}" sibTransId="{5ECBBD1A-C6B9-47C9-B972-F479FFBAC25C}"/>
    <dgm:cxn modelId="{46A554E9-DC0B-4AC3-830C-7AF1DEAD8982}" type="presOf" srcId="{6651D51C-1708-456A-842C-C8366ADFFCFA}" destId="{7EDE1C0C-15D4-4E3D-9290-81C0F560BCDD}" srcOrd="0" destOrd="0" presId="urn:microsoft.com/office/officeart/2018/5/layout/IconCircleLabelList"/>
    <dgm:cxn modelId="{84C337EC-4F95-4922-9528-ECFA4280B6A4}" srcId="{FB7C9BED-20C6-4174-B9AF-3CD176E3C48F}" destId="{449EA5B4-58C9-471B-B7FF-681CC1E4D791}" srcOrd="0" destOrd="0" parTransId="{5E379941-D084-4F19-9BEC-2AD2B7CDE539}" sibTransId="{FCD46B5F-3F2A-468F-85A5-45CEC4A49098}"/>
    <dgm:cxn modelId="{5143D2EF-1FD0-4BE9-A68B-135EE63F84B8}" type="presOf" srcId="{FB7C9BED-20C6-4174-B9AF-3CD176E3C48F}" destId="{0AF87A2B-81E4-49E8-A501-37E178287711}" srcOrd="0" destOrd="0" presId="urn:microsoft.com/office/officeart/2018/5/layout/IconCircleLabelList"/>
    <dgm:cxn modelId="{347307D3-F110-4127-A754-A7F88B9AF151}" type="presParOf" srcId="{0AF87A2B-81E4-49E8-A501-37E178287711}" destId="{43D5C2BB-9F5F-4610-A617-CBCA438D3B25}" srcOrd="0" destOrd="0" presId="urn:microsoft.com/office/officeart/2018/5/layout/IconCircleLabelList"/>
    <dgm:cxn modelId="{E121E01B-1C05-45DD-8C34-07173E783ADD}" type="presParOf" srcId="{43D5C2BB-9F5F-4610-A617-CBCA438D3B25}" destId="{7FF5E8E2-DE5A-4167-BC4F-2BF96D83DF7E}" srcOrd="0" destOrd="0" presId="urn:microsoft.com/office/officeart/2018/5/layout/IconCircleLabelList"/>
    <dgm:cxn modelId="{0D384FBD-DFDD-4E0D-A1D7-9E428684A3A5}" type="presParOf" srcId="{43D5C2BB-9F5F-4610-A617-CBCA438D3B25}" destId="{870C77B1-8226-4E28-884C-B8DE676AEE1D}" srcOrd="1" destOrd="0" presId="urn:microsoft.com/office/officeart/2018/5/layout/IconCircleLabelList"/>
    <dgm:cxn modelId="{B5731D37-5D4B-4521-B3AC-ED0783A37EE3}" type="presParOf" srcId="{43D5C2BB-9F5F-4610-A617-CBCA438D3B25}" destId="{F45A8DA0-74B8-4292-90D9-1CFC1F694B31}" srcOrd="2" destOrd="0" presId="urn:microsoft.com/office/officeart/2018/5/layout/IconCircleLabelList"/>
    <dgm:cxn modelId="{23EC666F-6F38-477D-B8D7-AD18B5B73D22}" type="presParOf" srcId="{43D5C2BB-9F5F-4610-A617-CBCA438D3B25}" destId="{35076D86-E888-4017-848D-DDBD16890AC8}" srcOrd="3" destOrd="0" presId="urn:microsoft.com/office/officeart/2018/5/layout/IconCircleLabelList"/>
    <dgm:cxn modelId="{071345B8-C588-456C-99CE-7C8DC9144E26}" type="presParOf" srcId="{0AF87A2B-81E4-49E8-A501-37E178287711}" destId="{FC3EA60A-75FC-4D01-97BB-E3B74C046CEB}" srcOrd="1" destOrd="0" presId="urn:microsoft.com/office/officeart/2018/5/layout/IconCircleLabelList"/>
    <dgm:cxn modelId="{1DCEEB09-0A4D-4A53-B128-158347178088}" type="presParOf" srcId="{0AF87A2B-81E4-49E8-A501-37E178287711}" destId="{3F482CA9-2E0F-4B6D-B76E-57A1F9C05FCC}" srcOrd="2" destOrd="0" presId="urn:microsoft.com/office/officeart/2018/5/layout/IconCircleLabelList"/>
    <dgm:cxn modelId="{F9F7A7D0-5DE6-477D-80EE-05045D3C16FC}" type="presParOf" srcId="{3F482CA9-2E0F-4B6D-B76E-57A1F9C05FCC}" destId="{B44110EF-9149-49FF-BA88-60FEFAFBE049}" srcOrd="0" destOrd="0" presId="urn:microsoft.com/office/officeart/2018/5/layout/IconCircleLabelList"/>
    <dgm:cxn modelId="{447199CC-8A77-4CE3-B134-9F1815CFBCA6}" type="presParOf" srcId="{3F482CA9-2E0F-4B6D-B76E-57A1F9C05FCC}" destId="{761BA004-71CF-4507-9A1C-5749E87AB16A}" srcOrd="1" destOrd="0" presId="urn:microsoft.com/office/officeart/2018/5/layout/IconCircleLabelList"/>
    <dgm:cxn modelId="{13D753B9-1DFF-4CEA-9E8A-68993271DEE4}" type="presParOf" srcId="{3F482CA9-2E0F-4B6D-B76E-57A1F9C05FCC}" destId="{F27AB986-3F8A-4D95-B09C-3AAE727CA3DF}" srcOrd="2" destOrd="0" presId="urn:microsoft.com/office/officeart/2018/5/layout/IconCircleLabelList"/>
    <dgm:cxn modelId="{E248B520-38F5-4434-B2A4-BB5E71C833C8}" type="presParOf" srcId="{3F482CA9-2E0F-4B6D-B76E-57A1F9C05FCC}" destId="{DD17B582-9CEF-47BB-9ED8-9EBA9FBC7C0E}" srcOrd="3" destOrd="0" presId="urn:microsoft.com/office/officeart/2018/5/layout/IconCircleLabelList"/>
    <dgm:cxn modelId="{5318E1F6-5086-45B3-B7A6-06D1451B4B22}" type="presParOf" srcId="{0AF87A2B-81E4-49E8-A501-37E178287711}" destId="{17443BD9-7B82-4742-BA5C-17430D0F0C97}" srcOrd="3" destOrd="0" presId="urn:microsoft.com/office/officeart/2018/5/layout/IconCircleLabelList"/>
    <dgm:cxn modelId="{66E1E9A4-B783-418E-B643-0D5AD2467D61}" type="presParOf" srcId="{0AF87A2B-81E4-49E8-A501-37E178287711}" destId="{ECFE0E9C-52BB-41BE-83AA-5D89885AFB91}" srcOrd="4" destOrd="0" presId="urn:microsoft.com/office/officeart/2018/5/layout/IconCircleLabelList"/>
    <dgm:cxn modelId="{1DA39F8E-8FE4-4795-96E2-B099F5BC068E}" type="presParOf" srcId="{ECFE0E9C-52BB-41BE-83AA-5D89885AFB91}" destId="{A28C83DB-C3B8-4DA0-9BAB-4AFDCFC7B03F}" srcOrd="0" destOrd="0" presId="urn:microsoft.com/office/officeart/2018/5/layout/IconCircleLabelList"/>
    <dgm:cxn modelId="{73BF77EF-FCCB-4DEA-A7A8-ACE3265F0372}" type="presParOf" srcId="{ECFE0E9C-52BB-41BE-83AA-5D89885AFB91}" destId="{10F72053-63BD-40D8-905F-E6C8211963CD}" srcOrd="1" destOrd="0" presId="urn:microsoft.com/office/officeart/2018/5/layout/IconCircleLabelList"/>
    <dgm:cxn modelId="{ADAEDC99-6DC3-41E5-A94C-9EC635920B80}" type="presParOf" srcId="{ECFE0E9C-52BB-41BE-83AA-5D89885AFB91}" destId="{D832435C-FC45-4B22-B765-31000B8F3002}" srcOrd="2" destOrd="0" presId="urn:microsoft.com/office/officeart/2018/5/layout/IconCircleLabelList"/>
    <dgm:cxn modelId="{C971937F-B513-4999-9A95-1509F7491657}" type="presParOf" srcId="{ECFE0E9C-52BB-41BE-83AA-5D89885AFB91}" destId="{7EDE1C0C-15D4-4E3D-9290-81C0F560BCD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7075D11-E0A8-4BAF-835C-00C479833356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544B11-9102-42D5-B7FC-1B76544D9B60}">
      <dgm:prSet/>
      <dgm:spPr/>
      <dgm:t>
        <a:bodyPr/>
        <a:lstStyle/>
        <a:p>
          <a:r>
            <a:rPr lang="en-GB"/>
            <a:t>Objective reasonable care. </a:t>
          </a:r>
          <a:endParaRPr lang="en-US"/>
        </a:p>
      </dgm:t>
    </dgm:pt>
    <dgm:pt modelId="{190579CF-4D77-4E8B-B743-8F9885884255}" type="parTrans" cxnId="{F98B6D23-5B82-4145-8F0F-0577DAC7837C}">
      <dgm:prSet/>
      <dgm:spPr/>
      <dgm:t>
        <a:bodyPr/>
        <a:lstStyle/>
        <a:p>
          <a:endParaRPr lang="en-US"/>
        </a:p>
      </dgm:t>
    </dgm:pt>
    <dgm:pt modelId="{F061CAF9-4351-4A02-9944-93D2BC17189A}" type="sibTrans" cxnId="{F98B6D23-5B82-4145-8F0F-0577DAC7837C}">
      <dgm:prSet/>
      <dgm:spPr/>
      <dgm:t>
        <a:bodyPr/>
        <a:lstStyle/>
        <a:p>
          <a:endParaRPr lang="en-US"/>
        </a:p>
      </dgm:t>
    </dgm:pt>
    <dgm:pt modelId="{87CA39C1-DC44-4E8D-81D3-659AAB0A18A9}">
      <dgm:prSet/>
      <dgm:spPr/>
      <dgm:t>
        <a:bodyPr/>
        <a:lstStyle/>
        <a:p>
          <a:r>
            <a:rPr lang="en-GB"/>
            <a:t>The courts will consider a number of elements including age. </a:t>
          </a:r>
          <a:endParaRPr lang="en-US"/>
        </a:p>
      </dgm:t>
    </dgm:pt>
    <dgm:pt modelId="{35BAD7FA-BF1B-4FEF-9852-D82672BB46CC}" type="parTrans" cxnId="{D972A496-647B-4267-80D4-BB500EE4B7AA}">
      <dgm:prSet/>
      <dgm:spPr/>
      <dgm:t>
        <a:bodyPr/>
        <a:lstStyle/>
        <a:p>
          <a:endParaRPr lang="en-US"/>
        </a:p>
      </dgm:t>
    </dgm:pt>
    <dgm:pt modelId="{4B9BFFF8-33FF-416B-BE45-0C456561B89A}" type="sibTrans" cxnId="{D972A496-647B-4267-80D4-BB500EE4B7AA}">
      <dgm:prSet/>
      <dgm:spPr/>
      <dgm:t>
        <a:bodyPr/>
        <a:lstStyle/>
        <a:p>
          <a:endParaRPr lang="en-US"/>
        </a:p>
      </dgm:t>
    </dgm:pt>
    <dgm:pt modelId="{8A8B042B-7A47-44D5-B5C1-7FD04AC59A98}">
      <dgm:prSet/>
      <dgm:spPr/>
      <dgm:t>
        <a:bodyPr/>
        <a:lstStyle/>
        <a:p>
          <a:r>
            <a:rPr lang="en-GB"/>
            <a:t>The same standard of care for negligence also applies. </a:t>
          </a:r>
          <a:endParaRPr lang="en-US"/>
        </a:p>
      </dgm:t>
    </dgm:pt>
    <dgm:pt modelId="{016DC86E-6B9A-4D74-9F1B-AD927805C0F2}" type="parTrans" cxnId="{2E8EBADA-7487-48DC-A420-149BF9C3F4F1}">
      <dgm:prSet/>
      <dgm:spPr/>
      <dgm:t>
        <a:bodyPr/>
        <a:lstStyle/>
        <a:p>
          <a:endParaRPr lang="en-US"/>
        </a:p>
      </dgm:t>
    </dgm:pt>
    <dgm:pt modelId="{917E5782-A819-4B15-92B6-60205F02E487}" type="sibTrans" cxnId="{2E8EBADA-7487-48DC-A420-149BF9C3F4F1}">
      <dgm:prSet/>
      <dgm:spPr/>
      <dgm:t>
        <a:bodyPr/>
        <a:lstStyle/>
        <a:p>
          <a:endParaRPr lang="en-US"/>
        </a:p>
      </dgm:t>
    </dgm:pt>
    <dgm:pt modelId="{2FAACF1A-2AF2-4A8D-93F2-A3EFB068B097}">
      <dgm:prSet/>
      <dgm:spPr/>
      <dgm:t>
        <a:bodyPr/>
        <a:lstStyle/>
        <a:p>
          <a:r>
            <a:rPr lang="en-GB"/>
            <a:t>But note that the duty owed is only for death or personal injury.  </a:t>
          </a:r>
          <a:endParaRPr lang="en-US"/>
        </a:p>
      </dgm:t>
    </dgm:pt>
    <dgm:pt modelId="{919F57EC-D8B9-4D1A-92D5-5EB6FE6DCDA9}" type="parTrans" cxnId="{04B5D010-93D4-4AF4-B9E6-948996FA421D}">
      <dgm:prSet/>
      <dgm:spPr/>
      <dgm:t>
        <a:bodyPr/>
        <a:lstStyle/>
        <a:p>
          <a:endParaRPr lang="en-US"/>
        </a:p>
      </dgm:t>
    </dgm:pt>
    <dgm:pt modelId="{E8ED83E5-9A6E-40FF-95F0-5BF7869E506E}" type="sibTrans" cxnId="{04B5D010-93D4-4AF4-B9E6-948996FA421D}">
      <dgm:prSet/>
      <dgm:spPr/>
      <dgm:t>
        <a:bodyPr/>
        <a:lstStyle/>
        <a:p>
          <a:endParaRPr lang="en-US"/>
        </a:p>
      </dgm:t>
    </dgm:pt>
    <dgm:pt modelId="{440C6FE4-A66C-49AA-B0B8-80A57E24C6D3}" type="pres">
      <dgm:prSet presAssocID="{67075D11-E0A8-4BAF-835C-00C479833356}" presName="diagram" presStyleCnt="0">
        <dgm:presLayoutVars>
          <dgm:dir/>
          <dgm:resizeHandles val="exact"/>
        </dgm:presLayoutVars>
      </dgm:prSet>
      <dgm:spPr/>
    </dgm:pt>
    <dgm:pt modelId="{2F20696D-A2EF-4F53-9A48-9EA0CCC9F3BE}" type="pres">
      <dgm:prSet presAssocID="{72544B11-9102-42D5-B7FC-1B76544D9B60}" presName="node" presStyleLbl="node1" presStyleIdx="0" presStyleCnt="4">
        <dgm:presLayoutVars>
          <dgm:bulletEnabled val="1"/>
        </dgm:presLayoutVars>
      </dgm:prSet>
      <dgm:spPr/>
    </dgm:pt>
    <dgm:pt modelId="{D89FCF2C-4D17-4163-85F1-ED025744D653}" type="pres">
      <dgm:prSet presAssocID="{F061CAF9-4351-4A02-9944-93D2BC17189A}" presName="sibTrans" presStyleLbl="sibTrans2D1" presStyleIdx="0" presStyleCnt="3"/>
      <dgm:spPr/>
    </dgm:pt>
    <dgm:pt modelId="{3A93E394-DCB5-4B18-B404-5056AEF096BD}" type="pres">
      <dgm:prSet presAssocID="{F061CAF9-4351-4A02-9944-93D2BC17189A}" presName="connectorText" presStyleLbl="sibTrans2D1" presStyleIdx="0" presStyleCnt="3"/>
      <dgm:spPr/>
    </dgm:pt>
    <dgm:pt modelId="{C28CDC59-BEEC-4059-BB29-FDC6AE8170DC}" type="pres">
      <dgm:prSet presAssocID="{87CA39C1-DC44-4E8D-81D3-659AAB0A18A9}" presName="node" presStyleLbl="node1" presStyleIdx="1" presStyleCnt="4">
        <dgm:presLayoutVars>
          <dgm:bulletEnabled val="1"/>
        </dgm:presLayoutVars>
      </dgm:prSet>
      <dgm:spPr/>
    </dgm:pt>
    <dgm:pt modelId="{B95E89AC-C762-4F3D-BE9B-E3D09AB10F8C}" type="pres">
      <dgm:prSet presAssocID="{4B9BFFF8-33FF-416B-BE45-0C456561B89A}" presName="sibTrans" presStyleLbl="sibTrans2D1" presStyleIdx="1" presStyleCnt="3"/>
      <dgm:spPr/>
    </dgm:pt>
    <dgm:pt modelId="{CB5DBB0C-813F-46BF-988B-625338A74DB9}" type="pres">
      <dgm:prSet presAssocID="{4B9BFFF8-33FF-416B-BE45-0C456561B89A}" presName="connectorText" presStyleLbl="sibTrans2D1" presStyleIdx="1" presStyleCnt="3"/>
      <dgm:spPr/>
    </dgm:pt>
    <dgm:pt modelId="{F2DA6310-67DC-4FA9-9332-9CC7A7109CFE}" type="pres">
      <dgm:prSet presAssocID="{8A8B042B-7A47-44D5-B5C1-7FD04AC59A98}" presName="node" presStyleLbl="node1" presStyleIdx="2" presStyleCnt="4">
        <dgm:presLayoutVars>
          <dgm:bulletEnabled val="1"/>
        </dgm:presLayoutVars>
      </dgm:prSet>
      <dgm:spPr/>
    </dgm:pt>
    <dgm:pt modelId="{D680CF22-A99C-42DA-8A9F-1B85AF81BE5C}" type="pres">
      <dgm:prSet presAssocID="{917E5782-A819-4B15-92B6-60205F02E487}" presName="sibTrans" presStyleLbl="sibTrans2D1" presStyleIdx="2" presStyleCnt="3"/>
      <dgm:spPr/>
    </dgm:pt>
    <dgm:pt modelId="{3DC41936-F30C-4693-8549-0300D2367DC3}" type="pres">
      <dgm:prSet presAssocID="{917E5782-A819-4B15-92B6-60205F02E487}" presName="connectorText" presStyleLbl="sibTrans2D1" presStyleIdx="2" presStyleCnt="3"/>
      <dgm:spPr/>
    </dgm:pt>
    <dgm:pt modelId="{D6C1C3B7-ED82-466D-89C7-97AD4678D0E2}" type="pres">
      <dgm:prSet presAssocID="{2FAACF1A-2AF2-4A8D-93F2-A3EFB068B097}" presName="node" presStyleLbl="node1" presStyleIdx="3" presStyleCnt="4">
        <dgm:presLayoutVars>
          <dgm:bulletEnabled val="1"/>
        </dgm:presLayoutVars>
      </dgm:prSet>
      <dgm:spPr/>
    </dgm:pt>
  </dgm:ptLst>
  <dgm:cxnLst>
    <dgm:cxn modelId="{04B5D010-93D4-4AF4-B9E6-948996FA421D}" srcId="{67075D11-E0A8-4BAF-835C-00C479833356}" destId="{2FAACF1A-2AF2-4A8D-93F2-A3EFB068B097}" srcOrd="3" destOrd="0" parTransId="{919F57EC-D8B9-4D1A-92D5-5EB6FE6DCDA9}" sibTransId="{E8ED83E5-9A6E-40FF-95F0-5BF7869E506E}"/>
    <dgm:cxn modelId="{F98B6D23-5B82-4145-8F0F-0577DAC7837C}" srcId="{67075D11-E0A8-4BAF-835C-00C479833356}" destId="{72544B11-9102-42D5-B7FC-1B76544D9B60}" srcOrd="0" destOrd="0" parTransId="{190579CF-4D77-4E8B-B743-8F9885884255}" sibTransId="{F061CAF9-4351-4A02-9944-93D2BC17189A}"/>
    <dgm:cxn modelId="{8F7D5264-7509-4776-87E5-751569D9DD6A}" type="presOf" srcId="{2FAACF1A-2AF2-4A8D-93F2-A3EFB068B097}" destId="{D6C1C3B7-ED82-466D-89C7-97AD4678D0E2}" srcOrd="0" destOrd="0" presId="urn:microsoft.com/office/officeart/2005/8/layout/process5"/>
    <dgm:cxn modelId="{15A8AA6B-7596-4EA8-B18A-E78DD0C50BB9}" type="presOf" srcId="{67075D11-E0A8-4BAF-835C-00C479833356}" destId="{440C6FE4-A66C-49AA-B0B8-80A57E24C6D3}" srcOrd="0" destOrd="0" presId="urn:microsoft.com/office/officeart/2005/8/layout/process5"/>
    <dgm:cxn modelId="{CC4CBA4B-1694-4EAB-B28D-A517F1063493}" type="presOf" srcId="{917E5782-A819-4B15-92B6-60205F02E487}" destId="{3DC41936-F30C-4693-8549-0300D2367DC3}" srcOrd="1" destOrd="0" presId="urn:microsoft.com/office/officeart/2005/8/layout/process5"/>
    <dgm:cxn modelId="{9A37D96B-3E7D-4158-9545-E66467B8FE57}" type="presOf" srcId="{917E5782-A819-4B15-92B6-60205F02E487}" destId="{D680CF22-A99C-42DA-8A9F-1B85AF81BE5C}" srcOrd="0" destOrd="0" presId="urn:microsoft.com/office/officeart/2005/8/layout/process5"/>
    <dgm:cxn modelId="{2F42004C-4386-4428-A67E-7FBE1CDBA444}" type="presOf" srcId="{8A8B042B-7A47-44D5-B5C1-7FD04AC59A98}" destId="{F2DA6310-67DC-4FA9-9332-9CC7A7109CFE}" srcOrd="0" destOrd="0" presId="urn:microsoft.com/office/officeart/2005/8/layout/process5"/>
    <dgm:cxn modelId="{1F83DF4D-CD80-4EF5-A4C2-C326468FE6DF}" type="presOf" srcId="{4B9BFFF8-33FF-416B-BE45-0C456561B89A}" destId="{B95E89AC-C762-4F3D-BE9B-E3D09AB10F8C}" srcOrd="0" destOrd="0" presId="urn:microsoft.com/office/officeart/2005/8/layout/process5"/>
    <dgm:cxn modelId="{0296A874-A3CD-48A8-BC4C-9DB504B39169}" type="presOf" srcId="{72544B11-9102-42D5-B7FC-1B76544D9B60}" destId="{2F20696D-A2EF-4F53-9A48-9EA0CCC9F3BE}" srcOrd="0" destOrd="0" presId="urn:microsoft.com/office/officeart/2005/8/layout/process5"/>
    <dgm:cxn modelId="{E0543789-5622-4AA1-B912-881AFFCEB727}" type="presOf" srcId="{4B9BFFF8-33FF-416B-BE45-0C456561B89A}" destId="{CB5DBB0C-813F-46BF-988B-625338A74DB9}" srcOrd="1" destOrd="0" presId="urn:microsoft.com/office/officeart/2005/8/layout/process5"/>
    <dgm:cxn modelId="{D972A496-647B-4267-80D4-BB500EE4B7AA}" srcId="{67075D11-E0A8-4BAF-835C-00C479833356}" destId="{87CA39C1-DC44-4E8D-81D3-659AAB0A18A9}" srcOrd="1" destOrd="0" parTransId="{35BAD7FA-BF1B-4FEF-9852-D82672BB46CC}" sibTransId="{4B9BFFF8-33FF-416B-BE45-0C456561B89A}"/>
    <dgm:cxn modelId="{41F583B6-3D4A-4AD1-98E7-E600BB6D24FC}" type="presOf" srcId="{F061CAF9-4351-4A02-9944-93D2BC17189A}" destId="{3A93E394-DCB5-4B18-B404-5056AEF096BD}" srcOrd="1" destOrd="0" presId="urn:microsoft.com/office/officeart/2005/8/layout/process5"/>
    <dgm:cxn modelId="{CFA961B9-7A02-4814-86C3-B94366C6E906}" type="presOf" srcId="{87CA39C1-DC44-4E8D-81D3-659AAB0A18A9}" destId="{C28CDC59-BEEC-4059-BB29-FDC6AE8170DC}" srcOrd="0" destOrd="0" presId="urn:microsoft.com/office/officeart/2005/8/layout/process5"/>
    <dgm:cxn modelId="{2E8EBADA-7487-48DC-A420-149BF9C3F4F1}" srcId="{67075D11-E0A8-4BAF-835C-00C479833356}" destId="{8A8B042B-7A47-44D5-B5C1-7FD04AC59A98}" srcOrd="2" destOrd="0" parTransId="{016DC86E-6B9A-4D74-9F1B-AD927805C0F2}" sibTransId="{917E5782-A819-4B15-92B6-60205F02E487}"/>
    <dgm:cxn modelId="{53277AE4-6570-4F78-BA5F-680F6F73BD68}" type="presOf" srcId="{F061CAF9-4351-4A02-9944-93D2BC17189A}" destId="{D89FCF2C-4D17-4163-85F1-ED025744D653}" srcOrd="0" destOrd="0" presId="urn:microsoft.com/office/officeart/2005/8/layout/process5"/>
    <dgm:cxn modelId="{B07869C8-5C88-459D-9ED1-960606389183}" type="presParOf" srcId="{440C6FE4-A66C-49AA-B0B8-80A57E24C6D3}" destId="{2F20696D-A2EF-4F53-9A48-9EA0CCC9F3BE}" srcOrd="0" destOrd="0" presId="urn:microsoft.com/office/officeart/2005/8/layout/process5"/>
    <dgm:cxn modelId="{6E0DCB41-2234-45FF-88A4-D5DD3BD0EF2B}" type="presParOf" srcId="{440C6FE4-A66C-49AA-B0B8-80A57E24C6D3}" destId="{D89FCF2C-4D17-4163-85F1-ED025744D653}" srcOrd="1" destOrd="0" presId="urn:microsoft.com/office/officeart/2005/8/layout/process5"/>
    <dgm:cxn modelId="{0E6A8BBF-320C-4571-A255-3235A53526D5}" type="presParOf" srcId="{D89FCF2C-4D17-4163-85F1-ED025744D653}" destId="{3A93E394-DCB5-4B18-B404-5056AEF096BD}" srcOrd="0" destOrd="0" presId="urn:microsoft.com/office/officeart/2005/8/layout/process5"/>
    <dgm:cxn modelId="{8C2ED197-6BA4-4870-BDF8-FFC85A8A7C9C}" type="presParOf" srcId="{440C6FE4-A66C-49AA-B0B8-80A57E24C6D3}" destId="{C28CDC59-BEEC-4059-BB29-FDC6AE8170DC}" srcOrd="2" destOrd="0" presId="urn:microsoft.com/office/officeart/2005/8/layout/process5"/>
    <dgm:cxn modelId="{0D69B2D4-9670-479D-9836-19B3F4B9D5D4}" type="presParOf" srcId="{440C6FE4-A66C-49AA-B0B8-80A57E24C6D3}" destId="{B95E89AC-C762-4F3D-BE9B-E3D09AB10F8C}" srcOrd="3" destOrd="0" presId="urn:microsoft.com/office/officeart/2005/8/layout/process5"/>
    <dgm:cxn modelId="{EC657FC2-6912-4DB7-93F1-C48B682DD988}" type="presParOf" srcId="{B95E89AC-C762-4F3D-BE9B-E3D09AB10F8C}" destId="{CB5DBB0C-813F-46BF-988B-625338A74DB9}" srcOrd="0" destOrd="0" presId="urn:microsoft.com/office/officeart/2005/8/layout/process5"/>
    <dgm:cxn modelId="{3995D379-CE1D-4D94-83D7-27FD87B255E7}" type="presParOf" srcId="{440C6FE4-A66C-49AA-B0B8-80A57E24C6D3}" destId="{F2DA6310-67DC-4FA9-9332-9CC7A7109CFE}" srcOrd="4" destOrd="0" presId="urn:microsoft.com/office/officeart/2005/8/layout/process5"/>
    <dgm:cxn modelId="{6F7FC626-73A3-4038-9AFB-6AAF4B4E4C6B}" type="presParOf" srcId="{440C6FE4-A66C-49AA-B0B8-80A57E24C6D3}" destId="{D680CF22-A99C-42DA-8A9F-1B85AF81BE5C}" srcOrd="5" destOrd="0" presId="urn:microsoft.com/office/officeart/2005/8/layout/process5"/>
    <dgm:cxn modelId="{D10C8C08-AFA2-497E-AFF6-826878448393}" type="presParOf" srcId="{D680CF22-A99C-42DA-8A9F-1B85AF81BE5C}" destId="{3DC41936-F30C-4693-8549-0300D2367DC3}" srcOrd="0" destOrd="0" presId="urn:microsoft.com/office/officeart/2005/8/layout/process5"/>
    <dgm:cxn modelId="{5208E6EA-BE92-4757-A9C7-1A6AF4BBC910}" type="presParOf" srcId="{440C6FE4-A66C-49AA-B0B8-80A57E24C6D3}" destId="{D6C1C3B7-ED82-466D-89C7-97AD4678D0E2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C182522-FFD8-4ADF-9C9E-A640C71B924B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87BDC4F-7828-4BE9-B1CF-4FAAB58233E1}">
      <dgm:prSet/>
      <dgm:spPr/>
      <dgm:t>
        <a:bodyPr/>
        <a:lstStyle/>
        <a:p>
          <a:r>
            <a:rPr lang="en-GB"/>
            <a:t>Consent (S 1(6) and Contributary negligence are both defences. </a:t>
          </a:r>
          <a:endParaRPr lang="en-US"/>
        </a:p>
      </dgm:t>
    </dgm:pt>
    <dgm:pt modelId="{E22F1517-24B5-4B4A-9E71-38E9DF0EA550}" type="parTrans" cxnId="{723B3357-44B1-47D4-A55B-EAEC48172D7B}">
      <dgm:prSet/>
      <dgm:spPr/>
      <dgm:t>
        <a:bodyPr/>
        <a:lstStyle/>
        <a:p>
          <a:endParaRPr lang="en-US"/>
        </a:p>
      </dgm:t>
    </dgm:pt>
    <dgm:pt modelId="{ECDB0B24-E7FD-47B9-B47E-37CF68660DC2}" type="sibTrans" cxnId="{723B3357-44B1-47D4-A55B-EAEC48172D7B}">
      <dgm:prSet/>
      <dgm:spPr/>
      <dgm:t>
        <a:bodyPr/>
        <a:lstStyle/>
        <a:p>
          <a:endParaRPr lang="en-US"/>
        </a:p>
      </dgm:t>
    </dgm:pt>
    <dgm:pt modelId="{A318A191-D385-4F12-800D-B676E947902D}">
      <dgm:prSet/>
      <dgm:spPr/>
      <dgm:t>
        <a:bodyPr/>
        <a:lstStyle/>
        <a:p>
          <a:r>
            <a:rPr lang="en-GB"/>
            <a:t>Warnings are sufficient if the individual has taken reasonable steps to try and stop people from entering the premises. </a:t>
          </a:r>
          <a:endParaRPr lang="en-US"/>
        </a:p>
      </dgm:t>
    </dgm:pt>
    <dgm:pt modelId="{A148EC65-20F3-4736-8023-250FB0ED5992}" type="parTrans" cxnId="{F61B0DCC-AB90-439A-A128-51C248A6244B}">
      <dgm:prSet/>
      <dgm:spPr/>
      <dgm:t>
        <a:bodyPr/>
        <a:lstStyle/>
        <a:p>
          <a:endParaRPr lang="en-US"/>
        </a:p>
      </dgm:t>
    </dgm:pt>
    <dgm:pt modelId="{C864EFB3-F766-4062-AD4C-C4B3E3BDF6AF}" type="sibTrans" cxnId="{F61B0DCC-AB90-439A-A128-51C248A6244B}">
      <dgm:prSet/>
      <dgm:spPr/>
      <dgm:t>
        <a:bodyPr/>
        <a:lstStyle/>
        <a:p>
          <a:endParaRPr lang="en-US"/>
        </a:p>
      </dgm:t>
    </dgm:pt>
    <dgm:pt modelId="{73DB4C6E-2442-473C-8800-A0019056EC8D}">
      <dgm:prSet/>
      <dgm:spPr/>
      <dgm:t>
        <a:bodyPr/>
        <a:lstStyle/>
        <a:p>
          <a:r>
            <a:rPr lang="en-GB"/>
            <a:t>UCTA 1977 – S 2 does not apply. </a:t>
          </a:r>
          <a:endParaRPr lang="en-US"/>
        </a:p>
      </dgm:t>
    </dgm:pt>
    <dgm:pt modelId="{CB43810C-FFE5-4CE0-BC83-BEE236BD6508}" type="parTrans" cxnId="{74664457-A9D1-4438-8D23-F473531C5A88}">
      <dgm:prSet/>
      <dgm:spPr/>
      <dgm:t>
        <a:bodyPr/>
        <a:lstStyle/>
        <a:p>
          <a:endParaRPr lang="en-US"/>
        </a:p>
      </dgm:t>
    </dgm:pt>
    <dgm:pt modelId="{E95ACA0E-52D8-4F35-8959-0A33536176E5}" type="sibTrans" cxnId="{74664457-A9D1-4438-8D23-F473531C5A88}">
      <dgm:prSet/>
      <dgm:spPr/>
      <dgm:t>
        <a:bodyPr/>
        <a:lstStyle/>
        <a:p>
          <a:endParaRPr lang="en-US"/>
        </a:p>
      </dgm:t>
    </dgm:pt>
    <dgm:pt modelId="{E9BE4E06-DC50-49FB-91EF-105CCA617FE4}">
      <dgm:prSet/>
      <dgm:spPr/>
      <dgm:t>
        <a:bodyPr/>
        <a:lstStyle/>
        <a:p>
          <a:r>
            <a:rPr lang="en-GB"/>
            <a:t>Only remedy for death and personal injury under the OLA 1984.</a:t>
          </a:r>
          <a:endParaRPr lang="en-US"/>
        </a:p>
      </dgm:t>
    </dgm:pt>
    <dgm:pt modelId="{54B95BB9-D918-45B7-8769-FD595A0BAEB8}" type="parTrans" cxnId="{C3637BB2-98A7-4DA5-9D89-1F4D6750C9F0}">
      <dgm:prSet/>
      <dgm:spPr/>
      <dgm:t>
        <a:bodyPr/>
        <a:lstStyle/>
        <a:p>
          <a:endParaRPr lang="en-US"/>
        </a:p>
      </dgm:t>
    </dgm:pt>
    <dgm:pt modelId="{8D65B81F-F463-4885-B7C3-61DF859096CB}" type="sibTrans" cxnId="{C3637BB2-98A7-4DA5-9D89-1F4D6750C9F0}">
      <dgm:prSet/>
      <dgm:spPr/>
      <dgm:t>
        <a:bodyPr/>
        <a:lstStyle/>
        <a:p>
          <a:endParaRPr lang="en-US"/>
        </a:p>
      </dgm:t>
    </dgm:pt>
    <dgm:pt modelId="{FFB606AC-938E-4D1B-938B-98BC8DD4440F}" type="pres">
      <dgm:prSet presAssocID="{8C182522-FFD8-4ADF-9C9E-A640C71B924B}" presName="outerComposite" presStyleCnt="0">
        <dgm:presLayoutVars>
          <dgm:chMax val="5"/>
          <dgm:dir/>
          <dgm:resizeHandles val="exact"/>
        </dgm:presLayoutVars>
      </dgm:prSet>
      <dgm:spPr/>
    </dgm:pt>
    <dgm:pt modelId="{2598E095-FFE2-4FF9-90C2-27DA05FC0D61}" type="pres">
      <dgm:prSet presAssocID="{8C182522-FFD8-4ADF-9C9E-A640C71B924B}" presName="dummyMaxCanvas" presStyleCnt="0">
        <dgm:presLayoutVars/>
      </dgm:prSet>
      <dgm:spPr/>
    </dgm:pt>
    <dgm:pt modelId="{EE457F5C-94D7-4CB8-ABEA-131940112B4C}" type="pres">
      <dgm:prSet presAssocID="{8C182522-FFD8-4ADF-9C9E-A640C71B924B}" presName="FourNodes_1" presStyleLbl="node1" presStyleIdx="0" presStyleCnt="4">
        <dgm:presLayoutVars>
          <dgm:bulletEnabled val="1"/>
        </dgm:presLayoutVars>
      </dgm:prSet>
      <dgm:spPr/>
    </dgm:pt>
    <dgm:pt modelId="{D3189127-DA68-41DC-8C1C-02D96C5F6DD5}" type="pres">
      <dgm:prSet presAssocID="{8C182522-FFD8-4ADF-9C9E-A640C71B924B}" presName="FourNodes_2" presStyleLbl="node1" presStyleIdx="1" presStyleCnt="4">
        <dgm:presLayoutVars>
          <dgm:bulletEnabled val="1"/>
        </dgm:presLayoutVars>
      </dgm:prSet>
      <dgm:spPr/>
    </dgm:pt>
    <dgm:pt modelId="{82038D96-9FFA-4DBD-AFE4-19EFDACBB3EB}" type="pres">
      <dgm:prSet presAssocID="{8C182522-FFD8-4ADF-9C9E-A640C71B924B}" presName="FourNodes_3" presStyleLbl="node1" presStyleIdx="2" presStyleCnt="4">
        <dgm:presLayoutVars>
          <dgm:bulletEnabled val="1"/>
        </dgm:presLayoutVars>
      </dgm:prSet>
      <dgm:spPr/>
    </dgm:pt>
    <dgm:pt modelId="{9EAD2B65-D41A-4D9E-BEB7-EACCF101036D}" type="pres">
      <dgm:prSet presAssocID="{8C182522-FFD8-4ADF-9C9E-A640C71B924B}" presName="FourNodes_4" presStyleLbl="node1" presStyleIdx="3" presStyleCnt="4">
        <dgm:presLayoutVars>
          <dgm:bulletEnabled val="1"/>
        </dgm:presLayoutVars>
      </dgm:prSet>
      <dgm:spPr/>
    </dgm:pt>
    <dgm:pt modelId="{6F66531E-8A2C-412D-935B-CBC8828DD67C}" type="pres">
      <dgm:prSet presAssocID="{8C182522-FFD8-4ADF-9C9E-A640C71B924B}" presName="FourConn_1-2" presStyleLbl="fgAccFollowNode1" presStyleIdx="0" presStyleCnt="3">
        <dgm:presLayoutVars>
          <dgm:bulletEnabled val="1"/>
        </dgm:presLayoutVars>
      </dgm:prSet>
      <dgm:spPr/>
    </dgm:pt>
    <dgm:pt modelId="{61E7D514-78CD-4CA2-9403-ECF1FF285931}" type="pres">
      <dgm:prSet presAssocID="{8C182522-FFD8-4ADF-9C9E-A640C71B924B}" presName="FourConn_2-3" presStyleLbl="fgAccFollowNode1" presStyleIdx="1" presStyleCnt="3">
        <dgm:presLayoutVars>
          <dgm:bulletEnabled val="1"/>
        </dgm:presLayoutVars>
      </dgm:prSet>
      <dgm:spPr/>
    </dgm:pt>
    <dgm:pt modelId="{5DA06FCF-DEAE-4C47-B57A-24EF5E8E1D34}" type="pres">
      <dgm:prSet presAssocID="{8C182522-FFD8-4ADF-9C9E-A640C71B924B}" presName="FourConn_3-4" presStyleLbl="fgAccFollowNode1" presStyleIdx="2" presStyleCnt="3">
        <dgm:presLayoutVars>
          <dgm:bulletEnabled val="1"/>
        </dgm:presLayoutVars>
      </dgm:prSet>
      <dgm:spPr/>
    </dgm:pt>
    <dgm:pt modelId="{390E6CDC-19C8-448E-B4FC-680B21FD1703}" type="pres">
      <dgm:prSet presAssocID="{8C182522-FFD8-4ADF-9C9E-A640C71B924B}" presName="FourNodes_1_text" presStyleLbl="node1" presStyleIdx="3" presStyleCnt="4">
        <dgm:presLayoutVars>
          <dgm:bulletEnabled val="1"/>
        </dgm:presLayoutVars>
      </dgm:prSet>
      <dgm:spPr/>
    </dgm:pt>
    <dgm:pt modelId="{466A5760-22E2-4E72-B836-93400D0B5A59}" type="pres">
      <dgm:prSet presAssocID="{8C182522-FFD8-4ADF-9C9E-A640C71B924B}" presName="FourNodes_2_text" presStyleLbl="node1" presStyleIdx="3" presStyleCnt="4">
        <dgm:presLayoutVars>
          <dgm:bulletEnabled val="1"/>
        </dgm:presLayoutVars>
      </dgm:prSet>
      <dgm:spPr/>
    </dgm:pt>
    <dgm:pt modelId="{CFB6E1F3-D800-4CF0-B393-D39C9A64ACEE}" type="pres">
      <dgm:prSet presAssocID="{8C182522-FFD8-4ADF-9C9E-A640C71B924B}" presName="FourNodes_3_text" presStyleLbl="node1" presStyleIdx="3" presStyleCnt="4">
        <dgm:presLayoutVars>
          <dgm:bulletEnabled val="1"/>
        </dgm:presLayoutVars>
      </dgm:prSet>
      <dgm:spPr/>
    </dgm:pt>
    <dgm:pt modelId="{62135299-F4EE-4C74-9C2C-A83EBC488685}" type="pres">
      <dgm:prSet presAssocID="{8C182522-FFD8-4ADF-9C9E-A640C71B924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B9C2D1A-D4B3-4621-8B9F-520FBAFBC269}" type="presOf" srcId="{73DB4C6E-2442-473C-8800-A0019056EC8D}" destId="{CFB6E1F3-D800-4CF0-B393-D39C9A64ACEE}" srcOrd="1" destOrd="0" presId="urn:microsoft.com/office/officeart/2005/8/layout/vProcess5"/>
    <dgm:cxn modelId="{EA1BA839-7912-4E60-9591-E8CEEBFDDA65}" type="presOf" srcId="{A87BDC4F-7828-4BE9-B1CF-4FAAB58233E1}" destId="{390E6CDC-19C8-448E-B4FC-680B21FD1703}" srcOrd="1" destOrd="0" presId="urn:microsoft.com/office/officeart/2005/8/layout/vProcess5"/>
    <dgm:cxn modelId="{7D0DC25F-9592-49D7-BA99-B4DCB87A3E15}" type="presOf" srcId="{E95ACA0E-52D8-4F35-8959-0A33536176E5}" destId="{5DA06FCF-DEAE-4C47-B57A-24EF5E8E1D34}" srcOrd="0" destOrd="0" presId="urn:microsoft.com/office/officeart/2005/8/layout/vProcess5"/>
    <dgm:cxn modelId="{4736A246-603F-461F-8BEC-58809B18D683}" type="presOf" srcId="{8C182522-FFD8-4ADF-9C9E-A640C71B924B}" destId="{FFB606AC-938E-4D1B-938B-98BC8DD4440F}" srcOrd="0" destOrd="0" presId="urn:microsoft.com/office/officeart/2005/8/layout/vProcess5"/>
    <dgm:cxn modelId="{08EE9F47-3586-4984-A68C-77D21785A9E5}" type="presOf" srcId="{73DB4C6E-2442-473C-8800-A0019056EC8D}" destId="{82038D96-9FFA-4DBD-AFE4-19EFDACBB3EB}" srcOrd="0" destOrd="0" presId="urn:microsoft.com/office/officeart/2005/8/layout/vProcess5"/>
    <dgm:cxn modelId="{8E290E73-F9A1-4F99-8C1F-7B1CDCA2B3D5}" type="presOf" srcId="{E9BE4E06-DC50-49FB-91EF-105CCA617FE4}" destId="{9EAD2B65-D41A-4D9E-BEB7-EACCF101036D}" srcOrd="0" destOrd="0" presId="urn:microsoft.com/office/officeart/2005/8/layout/vProcess5"/>
    <dgm:cxn modelId="{723B3357-44B1-47D4-A55B-EAEC48172D7B}" srcId="{8C182522-FFD8-4ADF-9C9E-A640C71B924B}" destId="{A87BDC4F-7828-4BE9-B1CF-4FAAB58233E1}" srcOrd="0" destOrd="0" parTransId="{E22F1517-24B5-4B4A-9E71-38E9DF0EA550}" sibTransId="{ECDB0B24-E7FD-47B9-B47E-37CF68660DC2}"/>
    <dgm:cxn modelId="{74664457-A9D1-4438-8D23-F473531C5A88}" srcId="{8C182522-FFD8-4ADF-9C9E-A640C71B924B}" destId="{73DB4C6E-2442-473C-8800-A0019056EC8D}" srcOrd="2" destOrd="0" parTransId="{CB43810C-FFE5-4CE0-BC83-BEE236BD6508}" sibTransId="{E95ACA0E-52D8-4F35-8959-0A33536176E5}"/>
    <dgm:cxn modelId="{F54EB5A0-5D43-4C77-9B05-8730950912E2}" type="presOf" srcId="{E9BE4E06-DC50-49FB-91EF-105CCA617FE4}" destId="{62135299-F4EE-4C74-9C2C-A83EBC488685}" srcOrd="1" destOrd="0" presId="urn:microsoft.com/office/officeart/2005/8/layout/vProcess5"/>
    <dgm:cxn modelId="{C3637BB2-98A7-4DA5-9D89-1F4D6750C9F0}" srcId="{8C182522-FFD8-4ADF-9C9E-A640C71B924B}" destId="{E9BE4E06-DC50-49FB-91EF-105CCA617FE4}" srcOrd="3" destOrd="0" parTransId="{54B95BB9-D918-45B7-8769-FD595A0BAEB8}" sibTransId="{8D65B81F-F463-4885-B7C3-61DF859096CB}"/>
    <dgm:cxn modelId="{2371F7BC-8678-4F2B-8F31-2D09E1422160}" type="presOf" srcId="{A318A191-D385-4F12-800D-B676E947902D}" destId="{D3189127-DA68-41DC-8C1C-02D96C5F6DD5}" srcOrd="0" destOrd="0" presId="urn:microsoft.com/office/officeart/2005/8/layout/vProcess5"/>
    <dgm:cxn modelId="{F61B0DCC-AB90-439A-A128-51C248A6244B}" srcId="{8C182522-FFD8-4ADF-9C9E-A640C71B924B}" destId="{A318A191-D385-4F12-800D-B676E947902D}" srcOrd="1" destOrd="0" parTransId="{A148EC65-20F3-4736-8023-250FB0ED5992}" sibTransId="{C864EFB3-F766-4062-AD4C-C4B3E3BDF6AF}"/>
    <dgm:cxn modelId="{65984BD3-BC67-4175-9A0A-26CB30C030BB}" type="presOf" srcId="{C864EFB3-F766-4062-AD4C-C4B3E3BDF6AF}" destId="{61E7D514-78CD-4CA2-9403-ECF1FF285931}" srcOrd="0" destOrd="0" presId="urn:microsoft.com/office/officeart/2005/8/layout/vProcess5"/>
    <dgm:cxn modelId="{27EB58DD-2E43-45CD-8B30-8E3210C20E29}" type="presOf" srcId="{ECDB0B24-E7FD-47B9-B47E-37CF68660DC2}" destId="{6F66531E-8A2C-412D-935B-CBC8828DD67C}" srcOrd="0" destOrd="0" presId="urn:microsoft.com/office/officeart/2005/8/layout/vProcess5"/>
    <dgm:cxn modelId="{428AE8EF-8B58-4DB1-B48D-D2CE22EF6071}" type="presOf" srcId="{A87BDC4F-7828-4BE9-B1CF-4FAAB58233E1}" destId="{EE457F5C-94D7-4CB8-ABEA-131940112B4C}" srcOrd="0" destOrd="0" presId="urn:microsoft.com/office/officeart/2005/8/layout/vProcess5"/>
    <dgm:cxn modelId="{A56BA4FB-DC69-457F-B8CD-4505AA18AED3}" type="presOf" srcId="{A318A191-D385-4F12-800D-B676E947902D}" destId="{466A5760-22E2-4E72-B836-93400D0B5A59}" srcOrd="1" destOrd="0" presId="urn:microsoft.com/office/officeart/2005/8/layout/vProcess5"/>
    <dgm:cxn modelId="{843541F5-38CE-4B9B-B945-009388B01379}" type="presParOf" srcId="{FFB606AC-938E-4D1B-938B-98BC8DD4440F}" destId="{2598E095-FFE2-4FF9-90C2-27DA05FC0D61}" srcOrd="0" destOrd="0" presId="urn:microsoft.com/office/officeart/2005/8/layout/vProcess5"/>
    <dgm:cxn modelId="{D48ECCD4-2635-4892-8BD6-4B71891DF80A}" type="presParOf" srcId="{FFB606AC-938E-4D1B-938B-98BC8DD4440F}" destId="{EE457F5C-94D7-4CB8-ABEA-131940112B4C}" srcOrd="1" destOrd="0" presId="urn:microsoft.com/office/officeart/2005/8/layout/vProcess5"/>
    <dgm:cxn modelId="{FEE9CA11-930F-4938-8ED2-0FA9187085E3}" type="presParOf" srcId="{FFB606AC-938E-4D1B-938B-98BC8DD4440F}" destId="{D3189127-DA68-41DC-8C1C-02D96C5F6DD5}" srcOrd="2" destOrd="0" presId="urn:microsoft.com/office/officeart/2005/8/layout/vProcess5"/>
    <dgm:cxn modelId="{9AD1A347-6D06-4A87-AA88-7199BE0B8D5F}" type="presParOf" srcId="{FFB606AC-938E-4D1B-938B-98BC8DD4440F}" destId="{82038D96-9FFA-4DBD-AFE4-19EFDACBB3EB}" srcOrd="3" destOrd="0" presId="urn:microsoft.com/office/officeart/2005/8/layout/vProcess5"/>
    <dgm:cxn modelId="{52202364-2964-4BA1-8D9E-C2BE838B5A27}" type="presParOf" srcId="{FFB606AC-938E-4D1B-938B-98BC8DD4440F}" destId="{9EAD2B65-D41A-4D9E-BEB7-EACCF101036D}" srcOrd="4" destOrd="0" presId="urn:microsoft.com/office/officeart/2005/8/layout/vProcess5"/>
    <dgm:cxn modelId="{27C3AF72-2B39-4077-A1B6-CB4D13001099}" type="presParOf" srcId="{FFB606AC-938E-4D1B-938B-98BC8DD4440F}" destId="{6F66531E-8A2C-412D-935B-CBC8828DD67C}" srcOrd="5" destOrd="0" presId="urn:microsoft.com/office/officeart/2005/8/layout/vProcess5"/>
    <dgm:cxn modelId="{4F89C20B-F1B1-436E-B39B-ED4CE56E3351}" type="presParOf" srcId="{FFB606AC-938E-4D1B-938B-98BC8DD4440F}" destId="{61E7D514-78CD-4CA2-9403-ECF1FF285931}" srcOrd="6" destOrd="0" presId="urn:microsoft.com/office/officeart/2005/8/layout/vProcess5"/>
    <dgm:cxn modelId="{FDA3F755-19BE-4691-A910-C9DB8F0E4ED5}" type="presParOf" srcId="{FFB606AC-938E-4D1B-938B-98BC8DD4440F}" destId="{5DA06FCF-DEAE-4C47-B57A-24EF5E8E1D34}" srcOrd="7" destOrd="0" presId="urn:microsoft.com/office/officeart/2005/8/layout/vProcess5"/>
    <dgm:cxn modelId="{4EE82FE0-93AC-48F8-84A7-05260AEEFBD9}" type="presParOf" srcId="{FFB606AC-938E-4D1B-938B-98BC8DD4440F}" destId="{390E6CDC-19C8-448E-B4FC-680B21FD1703}" srcOrd="8" destOrd="0" presId="urn:microsoft.com/office/officeart/2005/8/layout/vProcess5"/>
    <dgm:cxn modelId="{231155A7-095C-4779-926A-A344D4298A50}" type="presParOf" srcId="{FFB606AC-938E-4D1B-938B-98BC8DD4440F}" destId="{466A5760-22E2-4E72-B836-93400D0B5A59}" srcOrd="9" destOrd="0" presId="urn:microsoft.com/office/officeart/2005/8/layout/vProcess5"/>
    <dgm:cxn modelId="{F609D444-1484-4C40-8961-AD38243FE8D6}" type="presParOf" srcId="{FFB606AC-938E-4D1B-938B-98BC8DD4440F}" destId="{CFB6E1F3-D800-4CF0-B393-D39C9A64ACEE}" srcOrd="10" destOrd="0" presId="urn:microsoft.com/office/officeart/2005/8/layout/vProcess5"/>
    <dgm:cxn modelId="{923A4477-6F2F-43B0-BC22-6E1D37EBB83C}" type="presParOf" srcId="{FFB606AC-938E-4D1B-938B-98BC8DD4440F}" destId="{62135299-F4EE-4C74-9C2C-A83EBC48868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4000154-D83F-421C-BB2C-793983961D6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B4447E-712C-420F-873E-458FB6112F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Occupiers' liability encompasses both non visitors and visitors. </a:t>
          </a:r>
          <a:endParaRPr lang="en-US"/>
        </a:p>
      </dgm:t>
    </dgm:pt>
    <dgm:pt modelId="{FFE9FFD6-38B2-4310-9DA3-F56FB91D7FF7}" type="parTrans" cxnId="{58A5E724-E7FC-4307-A527-2C0CC2A309A2}">
      <dgm:prSet/>
      <dgm:spPr/>
      <dgm:t>
        <a:bodyPr/>
        <a:lstStyle/>
        <a:p>
          <a:endParaRPr lang="en-US"/>
        </a:p>
      </dgm:t>
    </dgm:pt>
    <dgm:pt modelId="{3CDD7F77-EAA9-435F-B10B-DDEF23153691}" type="sibTrans" cxnId="{58A5E724-E7FC-4307-A527-2C0CC2A309A2}">
      <dgm:prSet/>
      <dgm:spPr/>
      <dgm:t>
        <a:bodyPr/>
        <a:lstStyle/>
        <a:p>
          <a:endParaRPr lang="en-US"/>
        </a:p>
      </dgm:t>
    </dgm:pt>
    <dgm:pt modelId="{799B52C9-4356-438C-A2E6-D4930423AD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Both with different rules in certain areas. </a:t>
          </a:r>
          <a:endParaRPr lang="en-US"/>
        </a:p>
      </dgm:t>
    </dgm:pt>
    <dgm:pt modelId="{0FB90268-4A60-406F-A5DC-64DF3164235F}" type="parTrans" cxnId="{5ACE7151-9C5A-4344-99C0-6079B6DD8BAC}">
      <dgm:prSet/>
      <dgm:spPr/>
      <dgm:t>
        <a:bodyPr/>
        <a:lstStyle/>
        <a:p>
          <a:endParaRPr lang="en-US"/>
        </a:p>
      </dgm:t>
    </dgm:pt>
    <dgm:pt modelId="{D35038B7-DA63-434B-BE50-BEDCB86B090F}" type="sibTrans" cxnId="{5ACE7151-9C5A-4344-99C0-6079B6DD8BAC}">
      <dgm:prSet/>
      <dgm:spPr/>
      <dgm:t>
        <a:bodyPr/>
        <a:lstStyle/>
        <a:p>
          <a:endParaRPr lang="en-US"/>
        </a:p>
      </dgm:t>
    </dgm:pt>
    <dgm:pt modelId="{4FB2A143-EEB6-4C28-B3B8-D52A5E9F1F56}" type="pres">
      <dgm:prSet presAssocID="{F4000154-D83F-421C-BB2C-793983961D61}" presName="root" presStyleCnt="0">
        <dgm:presLayoutVars>
          <dgm:dir/>
          <dgm:resizeHandles val="exact"/>
        </dgm:presLayoutVars>
      </dgm:prSet>
      <dgm:spPr/>
    </dgm:pt>
    <dgm:pt modelId="{B96EC4CE-1851-4220-B462-9A1FE1AB0DD0}" type="pres">
      <dgm:prSet presAssocID="{ECB4447E-712C-420F-873E-458FB6112F9E}" presName="compNode" presStyleCnt="0"/>
      <dgm:spPr/>
    </dgm:pt>
    <dgm:pt modelId="{3212EA1D-3386-46AB-B34B-23A83A622A9E}" type="pres">
      <dgm:prSet presAssocID="{ECB4447E-712C-420F-873E-458FB6112F9E}" presName="bgRect" presStyleLbl="bgShp" presStyleIdx="0" presStyleCnt="2"/>
      <dgm:spPr/>
    </dgm:pt>
    <dgm:pt modelId="{5714C857-004B-4F46-94FE-98351AC6855C}" type="pres">
      <dgm:prSet presAssocID="{ECB4447E-712C-420F-873E-458FB6112F9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CA1B247F-38F5-4D77-918B-A8DFFB216805}" type="pres">
      <dgm:prSet presAssocID="{ECB4447E-712C-420F-873E-458FB6112F9E}" presName="spaceRect" presStyleCnt="0"/>
      <dgm:spPr/>
    </dgm:pt>
    <dgm:pt modelId="{C9351457-C5A1-4AD3-8B90-CEE510319B34}" type="pres">
      <dgm:prSet presAssocID="{ECB4447E-712C-420F-873E-458FB6112F9E}" presName="parTx" presStyleLbl="revTx" presStyleIdx="0" presStyleCnt="2">
        <dgm:presLayoutVars>
          <dgm:chMax val="0"/>
          <dgm:chPref val="0"/>
        </dgm:presLayoutVars>
      </dgm:prSet>
      <dgm:spPr/>
    </dgm:pt>
    <dgm:pt modelId="{07F48393-18B7-41A1-AE2A-148723A04F3F}" type="pres">
      <dgm:prSet presAssocID="{3CDD7F77-EAA9-435F-B10B-DDEF23153691}" presName="sibTrans" presStyleCnt="0"/>
      <dgm:spPr/>
    </dgm:pt>
    <dgm:pt modelId="{2B5855B6-A634-449E-A9EF-2203AEDEC047}" type="pres">
      <dgm:prSet presAssocID="{799B52C9-4356-438C-A2E6-D4930423AD3A}" presName="compNode" presStyleCnt="0"/>
      <dgm:spPr/>
    </dgm:pt>
    <dgm:pt modelId="{FD162C45-A6DE-4ABE-8E06-70F796BEBFFA}" type="pres">
      <dgm:prSet presAssocID="{799B52C9-4356-438C-A2E6-D4930423AD3A}" presName="bgRect" presStyleLbl="bgShp" presStyleIdx="1" presStyleCnt="2"/>
      <dgm:spPr/>
    </dgm:pt>
    <dgm:pt modelId="{0AE0233A-B45D-4DA8-B780-3B60FF08F6D8}" type="pres">
      <dgm:prSet presAssocID="{799B52C9-4356-438C-A2E6-D4930423AD3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26BB81E-9802-46CE-8584-0044ABDDD9CC}" type="pres">
      <dgm:prSet presAssocID="{799B52C9-4356-438C-A2E6-D4930423AD3A}" presName="spaceRect" presStyleCnt="0"/>
      <dgm:spPr/>
    </dgm:pt>
    <dgm:pt modelId="{2DE720DB-83DF-445B-93BD-493388CA312C}" type="pres">
      <dgm:prSet presAssocID="{799B52C9-4356-438C-A2E6-D4930423AD3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8A5E724-E7FC-4307-A527-2C0CC2A309A2}" srcId="{F4000154-D83F-421C-BB2C-793983961D61}" destId="{ECB4447E-712C-420F-873E-458FB6112F9E}" srcOrd="0" destOrd="0" parTransId="{FFE9FFD6-38B2-4310-9DA3-F56FB91D7FF7}" sibTransId="{3CDD7F77-EAA9-435F-B10B-DDEF23153691}"/>
    <dgm:cxn modelId="{0A084B28-6085-4068-8B96-064B6FA7545E}" type="presOf" srcId="{F4000154-D83F-421C-BB2C-793983961D61}" destId="{4FB2A143-EEB6-4C28-B3B8-D52A5E9F1F56}" srcOrd="0" destOrd="0" presId="urn:microsoft.com/office/officeart/2018/2/layout/IconVerticalSolidList"/>
    <dgm:cxn modelId="{5ACE7151-9C5A-4344-99C0-6079B6DD8BAC}" srcId="{F4000154-D83F-421C-BB2C-793983961D61}" destId="{799B52C9-4356-438C-A2E6-D4930423AD3A}" srcOrd="1" destOrd="0" parTransId="{0FB90268-4A60-406F-A5DC-64DF3164235F}" sibTransId="{D35038B7-DA63-434B-BE50-BEDCB86B090F}"/>
    <dgm:cxn modelId="{A740FC7A-446D-4B64-8DED-4B30C8D45A99}" type="presOf" srcId="{799B52C9-4356-438C-A2E6-D4930423AD3A}" destId="{2DE720DB-83DF-445B-93BD-493388CA312C}" srcOrd="0" destOrd="0" presId="urn:microsoft.com/office/officeart/2018/2/layout/IconVerticalSolidList"/>
    <dgm:cxn modelId="{C52F82FB-0F5C-4DDD-AB29-8625B80579E2}" type="presOf" srcId="{ECB4447E-712C-420F-873E-458FB6112F9E}" destId="{C9351457-C5A1-4AD3-8B90-CEE510319B34}" srcOrd="0" destOrd="0" presId="urn:microsoft.com/office/officeart/2018/2/layout/IconVerticalSolidList"/>
    <dgm:cxn modelId="{AA195150-25FC-4917-B735-88853966B846}" type="presParOf" srcId="{4FB2A143-EEB6-4C28-B3B8-D52A5E9F1F56}" destId="{B96EC4CE-1851-4220-B462-9A1FE1AB0DD0}" srcOrd="0" destOrd="0" presId="urn:microsoft.com/office/officeart/2018/2/layout/IconVerticalSolidList"/>
    <dgm:cxn modelId="{947B03C2-6F38-48C5-AE5D-B4EE17630A69}" type="presParOf" srcId="{B96EC4CE-1851-4220-B462-9A1FE1AB0DD0}" destId="{3212EA1D-3386-46AB-B34B-23A83A622A9E}" srcOrd="0" destOrd="0" presId="urn:microsoft.com/office/officeart/2018/2/layout/IconVerticalSolidList"/>
    <dgm:cxn modelId="{CAF691B8-F8AF-4B0C-AB1C-6722EA6A7D31}" type="presParOf" srcId="{B96EC4CE-1851-4220-B462-9A1FE1AB0DD0}" destId="{5714C857-004B-4F46-94FE-98351AC6855C}" srcOrd="1" destOrd="0" presId="urn:microsoft.com/office/officeart/2018/2/layout/IconVerticalSolidList"/>
    <dgm:cxn modelId="{24F158CE-C720-4CD9-B166-7B98B226AB93}" type="presParOf" srcId="{B96EC4CE-1851-4220-B462-9A1FE1AB0DD0}" destId="{CA1B247F-38F5-4D77-918B-A8DFFB216805}" srcOrd="2" destOrd="0" presId="urn:microsoft.com/office/officeart/2018/2/layout/IconVerticalSolidList"/>
    <dgm:cxn modelId="{03DC106F-B7BB-4B49-BE90-6F4CE06FA9EA}" type="presParOf" srcId="{B96EC4CE-1851-4220-B462-9A1FE1AB0DD0}" destId="{C9351457-C5A1-4AD3-8B90-CEE510319B34}" srcOrd="3" destOrd="0" presId="urn:microsoft.com/office/officeart/2018/2/layout/IconVerticalSolidList"/>
    <dgm:cxn modelId="{A2AB1A81-BA6A-4A7D-AA00-B981F6B17FD9}" type="presParOf" srcId="{4FB2A143-EEB6-4C28-B3B8-D52A5E9F1F56}" destId="{07F48393-18B7-41A1-AE2A-148723A04F3F}" srcOrd="1" destOrd="0" presId="urn:microsoft.com/office/officeart/2018/2/layout/IconVerticalSolidList"/>
    <dgm:cxn modelId="{B5A085DB-CB0E-4AFE-93B6-4B0F0205F46B}" type="presParOf" srcId="{4FB2A143-EEB6-4C28-B3B8-D52A5E9F1F56}" destId="{2B5855B6-A634-449E-A9EF-2203AEDEC047}" srcOrd="2" destOrd="0" presId="urn:microsoft.com/office/officeart/2018/2/layout/IconVerticalSolidList"/>
    <dgm:cxn modelId="{F94FD505-7F15-4677-B39E-E47FFF6CCF6C}" type="presParOf" srcId="{2B5855B6-A634-449E-A9EF-2203AEDEC047}" destId="{FD162C45-A6DE-4ABE-8E06-70F796BEBFFA}" srcOrd="0" destOrd="0" presId="urn:microsoft.com/office/officeart/2018/2/layout/IconVerticalSolidList"/>
    <dgm:cxn modelId="{619D187D-98C0-49B2-A94F-D1F514DFCE67}" type="presParOf" srcId="{2B5855B6-A634-449E-A9EF-2203AEDEC047}" destId="{0AE0233A-B45D-4DA8-B780-3B60FF08F6D8}" srcOrd="1" destOrd="0" presId="urn:microsoft.com/office/officeart/2018/2/layout/IconVerticalSolidList"/>
    <dgm:cxn modelId="{3B02FFA6-625C-4A06-ABDE-09CB33D710DC}" type="presParOf" srcId="{2B5855B6-A634-449E-A9EF-2203AEDEC047}" destId="{E26BB81E-9802-46CE-8584-0044ABDDD9CC}" srcOrd="2" destOrd="0" presId="urn:microsoft.com/office/officeart/2018/2/layout/IconVerticalSolidList"/>
    <dgm:cxn modelId="{3F5B4334-3F36-427F-90F5-4202EE40BE79}" type="presParOf" srcId="{2B5855B6-A634-449E-A9EF-2203AEDEC047}" destId="{2DE720DB-83DF-445B-93BD-493388CA312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311F00-79BB-41A3-BCD5-0D62D72C4018}">
      <dsp:nvSpPr>
        <dsp:cNvPr id="0" name=""/>
        <dsp:cNvSpPr/>
      </dsp:nvSpPr>
      <dsp:spPr>
        <a:xfrm>
          <a:off x="1130612" y="103277"/>
          <a:ext cx="1802250" cy="1802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24E6A2-1512-433B-AAD6-E6049FD10BF7}">
      <dsp:nvSpPr>
        <dsp:cNvPr id="0" name=""/>
        <dsp:cNvSpPr/>
      </dsp:nvSpPr>
      <dsp:spPr>
        <a:xfrm>
          <a:off x="29237" y="2354622"/>
          <a:ext cx="4005000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aim of today’s session is to discuss non visitors in relation to occupiers' liability. </a:t>
          </a:r>
          <a:endParaRPr lang="en-US" sz="1100" kern="1200"/>
        </a:p>
      </dsp:txBody>
      <dsp:txXfrm>
        <a:off x="29237" y="2354622"/>
        <a:ext cx="4005000" cy="742500"/>
      </dsp:txXfrm>
    </dsp:sp>
    <dsp:sp modelId="{5C46ED23-F04C-4E20-9CBA-B02002BDDEA0}">
      <dsp:nvSpPr>
        <dsp:cNvPr id="0" name=""/>
        <dsp:cNvSpPr/>
      </dsp:nvSpPr>
      <dsp:spPr>
        <a:xfrm>
          <a:off x="5836487" y="103277"/>
          <a:ext cx="1802250" cy="1802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4C04CB-2C17-45D1-B791-F9BBCEB88351}">
      <dsp:nvSpPr>
        <dsp:cNvPr id="0" name=""/>
        <dsp:cNvSpPr/>
      </dsp:nvSpPr>
      <dsp:spPr>
        <a:xfrm>
          <a:off x="4735112" y="2354622"/>
          <a:ext cx="4005000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By the end of today’s session students should be able to demonstrate their understanding of occupier's liability using small answer questions.  </a:t>
          </a:r>
          <a:endParaRPr lang="en-US" sz="1100" kern="1200"/>
        </a:p>
      </dsp:txBody>
      <dsp:txXfrm>
        <a:off x="4735112" y="2354622"/>
        <a:ext cx="4005000" cy="742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75D8B8-4C55-44FF-8DC0-295DA612C986}">
      <dsp:nvSpPr>
        <dsp:cNvPr id="0" name=""/>
        <dsp:cNvSpPr/>
      </dsp:nvSpPr>
      <dsp:spPr>
        <a:xfrm>
          <a:off x="0" y="348852"/>
          <a:ext cx="8770571" cy="7125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Can be proven by looking at if the occupier has knowledge of people doing the same in the area. </a:t>
          </a:r>
          <a:endParaRPr lang="en-US" sz="1200" kern="1200"/>
        </a:p>
      </dsp:txBody>
      <dsp:txXfrm>
        <a:off x="34783" y="383635"/>
        <a:ext cx="8701005" cy="642963"/>
      </dsp:txXfrm>
    </dsp:sp>
    <dsp:sp modelId="{87D60748-2C45-4E2F-B2AB-F4B7DB09B30C}">
      <dsp:nvSpPr>
        <dsp:cNvPr id="0" name=""/>
        <dsp:cNvSpPr/>
      </dsp:nvSpPr>
      <dsp:spPr>
        <a:xfrm>
          <a:off x="0" y="1095942"/>
          <a:ext cx="8770571" cy="7125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Key case; Swain v Puri [1996] – Gap in Barbed wire – child squeezed through, climbed onto roof and fell through. No liability. </a:t>
          </a:r>
          <a:endParaRPr lang="en-US" sz="1200" kern="1200"/>
        </a:p>
      </dsp:txBody>
      <dsp:txXfrm>
        <a:off x="34783" y="1130725"/>
        <a:ext cx="8701005" cy="642963"/>
      </dsp:txXfrm>
    </dsp:sp>
    <dsp:sp modelId="{966D2CF4-742B-4D70-ADDF-7DF855125C89}">
      <dsp:nvSpPr>
        <dsp:cNvPr id="0" name=""/>
        <dsp:cNvSpPr/>
      </dsp:nvSpPr>
      <dsp:spPr>
        <a:xfrm>
          <a:off x="0" y="1843032"/>
          <a:ext cx="8770571" cy="7125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Time of year is also important. </a:t>
          </a:r>
          <a:endParaRPr lang="en-US" sz="1200" kern="1200"/>
        </a:p>
      </dsp:txBody>
      <dsp:txXfrm>
        <a:off x="34783" y="1877815"/>
        <a:ext cx="8701005" cy="642963"/>
      </dsp:txXfrm>
    </dsp:sp>
    <dsp:sp modelId="{500EEA67-FE19-41A4-AF79-9AA62983F97F}">
      <dsp:nvSpPr>
        <dsp:cNvPr id="0" name=""/>
        <dsp:cNvSpPr/>
      </dsp:nvSpPr>
      <dsp:spPr>
        <a:xfrm>
          <a:off x="0" y="2590122"/>
          <a:ext cx="8770571" cy="7125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Key case is Donoghue v Folkestone Properties LTD [2003] – jumped into sea – hit head on slipway. No liability because it was not reasonably expected that they would know that someone would do such as thing. </a:t>
          </a:r>
          <a:endParaRPr lang="en-US" sz="1200" kern="1200"/>
        </a:p>
      </dsp:txBody>
      <dsp:txXfrm>
        <a:off x="34783" y="2624905"/>
        <a:ext cx="8701005" cy="6429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B9FF9F-0476-4B92-BB51-9AF575B73699}">
      <dsp:nvSpPr>
        <dsp:cNvPr id="0" name=""/>
        <dsp:cNvSpPr/>
      </dsp:nvSpPr>
      <dsp:spPr>
        <a:xfrm>
          <a:off x="0" y="445"/>
          <a:ext cx="8770571" cy="10430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64608E-54A1-4576-91B3-81AB395E2C6A}">
      <dsp:nvSpPr>
        <dsp:cNvPr id="0" name=""/>
        <dsp:cNvSpPr/>
      </dsp:nvSpPr>
      <dsp:spPr>
        <a:xfrm>
          <a:off x="315517" y="235127"/>
          <a:ext cx="573667" cy="5736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A7ED94-A0F0-4340-8881-85F39FC1B415}">
      <dsp:nvSpPr>
        <dsp:cNvPr id="0" name=""/>
        <dsp:cNvSpPr/>
      </dsp:nvSpPr>
      <dsp:spPr>
        <a:xfrm>
          <a:off x="1204702" y="445"/>
          <a:ext cx="7565868" cy="10430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88" tIns="110388" rIns="110388" bIns="11038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Research the case of; </a:t>
          </a:r>
          <a:endParaRPr lang="en-US" sz="2400" kern="1200"/>
        </a:p>
      </dsp:txBody>
      <dsp:txXfrm>
        <a:off x="1204702" y="445"/>
        <a:ext cx="7565868" cy="1043032"/>
      </dsp:txXfrm>
    </dsp:sp>
    <dsp:sp modelId="{DED36A1C-5E16-4A6E-B8DC-68A986B76791}">
      <dsp:nvSpPr>
        <dsp:cNvPr id="0" name=""/>
        <dsp:cNvSpPr/>
      </dsp:nvSpPr>
      <dsp:spPr>
        <a:xfrm>
          <a:off x="0" y="1304235"/>
          <a:ext cx="8770571" cy="10430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A2EE27-ED27-4B02-B5ED-8E970E43FD8F}">
      <dsp:nvSpPr>
        <dsp:cNvPr id="0" name=""/>
        <dsp:cNvSpPr/>
      </dsp:nvSpPr>
      <dsp:spPr>
        <a:xfrm>
          <a:off x="315517" y="1538918"/>
          <a:ext cx="573667" cy="5736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62AAA3-ABC3-4D4A-AEB7-129F334823E8}">
      <dsp:nvSpPr>
        <dsp:cNvPr id="0" name=""/>
        <dsp:cNvSpPr/>
      </dsp:nvSpPr>
      <dsp:spPr>
        <a:xfrm>
          <a:off x="1204702" y="1304235"/>
          <a:ext cx="7565868" cy="10430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88" tIns="110388" rIns="110388" bIns="11038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Keown v Coventry Healthcare NHS Trust [2006] </a:t>
          </a:r>
          <a:endParaRPr lang="en-US" sz="2400" kern="1200"/>
        </a:p>
      </dsp:txBody>
      <dsp:txXfrm>
        <a:off x="1204702" y="1304235"/>
        <a:ext cx="7565868" cy="1043032"/>
      </dsp:txXfrm>
    </dsp:sp>
    <dsp:sp modelId="{8C5CF8F5-9668-4EC2-8AD9-E668538BC662}">
      <dsp:nvSpPr>
        <dsp:cNvPr id="0" name=""/>
        <dsp:cNvSpPr/>
      </dsp:nvSpPr>
      <dsp:spPr>
        <a:xfrm>
          <a:off x="0" y="2608026"/>
          <a:ext cx="8770571" cy="10430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02F978-117C-43B9-A5F2-98CDAAE78FEA}">
      <dsp:nvSpPr>
        <dsp:cNvPr id="0" name=""/>
        <dsp:cNvSpPr/>
      </dsp:nvSpPr>
      <dsp:spPr>
        <a:xfrm>
          <a:off x="315517" y="2842708"/>
          <a:ext cx="573667" cy="5736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70E32F-6577-4954-9D22-CF8D8149E56D}">
      <dsp:nvSpPr>
        <dsp:cNvPr id="0" name=""/>
        <dsp:cNvSpPr/>
      </dsp:nvSpPr>
      <dsp:spPr>
        <a:xfrm>
          <a:off x="1204702" y="2608026"/>
          <a:ext cx="7565868" cy="10430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388" tIns="110388" rIns="110388" bIns="11038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Feedback to the class the facts and outcome. </a:t>
          </a:r>
          <a:endParaRPr lang="en-US" sz="2400" kern="1200"/>
        </a:p>
      </dsp:txBody>
      <dsp:txXfrm>
        <a:off x="1204702" y="2608026"/>
        <a:ext cx="7565868" cy="10430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F5E8E2-DE5A-4167-BC4F-2BF96D83DF7E}">
      <dsp:nvSpPr>
        <dsp:cNvPr id="0" name=""/>
        <dsp:cNvSpPr/>
      </dsp:nvSpPr>
      <dsp:spPr>
        <a:xfrm>
          <a:off x="555785" y="430752"/>
          <a:ext cx="1578375" cy="157837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0C77B1-8226-4E28-884C-B8DE676AEE1D}">
      <dsp:nvSpPr>
        <dsp:cNvPr id="0" name=""/>
        <dsp:cNvSpPr/>
      </dsp:nvSpPr>
      <dsp:spPr>
        <a:xfrm>
          <a:off x="892160" y="767127"/>
          <a:ext cx="905625" cy="905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076D86-E888-4017-848D-DDBD16890AC8}">
      <dsp:nvSpPr>
        <dsp:cNvPr id="0" name=""/>
        <dsp:cNvSpPr/>
      </dsp:nvSpPr>
      <dsp:spPr>
        <a:xfrm>
          <a:off x="51223" y="2500752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Research the case of; </a:t>
          </a:r>
          <a:endParaRPr lang="en-US" sz="1400" kern="1200"/>
        </a:p>
      </dsp:txBody>
      <dsp:txXfrm>
        <a:off x="51223" y="2500752"/>
        <a:ext cx="2587500" cy="720000"/>
      </dsp:txXfrm>
    </dsp:sp>
    <dsp:sp modelId="{B44110EF-9149-49FF-BA88-60FEFAFBE049}">
      <dsp:nvSpPr>
        <dsp:cNvPr id="0" name=""/>
        <dsp:cNvSpPr/>
      </dsp:nvSpPr>
      <dsp:spPr>
        <a:xfrm>
          <a:off x="3596098" y="430752"/>
          <a:ext cx="1578375" cy="157837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1BA004-71CF-4507-9A1C-5749E87AB16A}">
      <dsp:nvSpPr>
        <dsp:cNvPr id="0" name=""/>
        <dsp:cNvSpPr/>
      </dsp:nvSpPr>
      <dsp:spPr>
        <a:xfrm>
          <a:off x="3932473" y="767127"/>
          <a:ext cx="905625" cy="905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17B582-9CEF-47BB-9ED8-9EBA9FBC7C0E}">
      <dsp:nvSpPr>
        <dsp:cNvPr id="0" name=""/>
        <dsp:cNvSpPr/>
      </dsp:nvSpPr>
      <dsp:spPr>
        <a:xfrm>
          <a:off x="3091535" y="2500752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Simonds v Isle of Wight Council [2004] </a:t>
          </a:r>
          <a:endParaRPr lang="en-US" sz="1400" kern="1200"/>
        </a:p>
      </dsp:txBody>
      <dsp:txXfrm>
        <a:off x="3091535" y="2500752"/>
        <a:ext cx="2587500" cy="720000"/>
      </dsp:txXfrm>
    </dsp:sp>
    <dsp:sp modelId="{A28C83DB-C3B8-4DA0-9BAB-4AFDCFC7B03F}">
      <dsp:nvSpPr>
        <dsp:cNvPr id="0" name=""/>
        <dsp:cNvSpPr/>
      </dsp:nvSpPr>
      <dsp:spPr>
        <a:xfrm>
          <a:off x="6636410" y="430752"/>
          <a:ext cx="1578375" cy="157837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F72053-63BD-40D8-905F-E6C8211963CD}">
      <dsp:nvSpPr>
        <dsp:cNvPr id="0" name=""/>
        <dsp:cNvSpPr/>
      </dsp:nvSpPr>
      <dsp:spPr>
        <a:xfrm>
          <a:off x="6972785" y="767127"/>
          <a:ext cx="905625" cy="9056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DE1C0C-15D4-4E3D-9290-81C0F560BCDD}">
      <dsp:nvSpPr>
        <dsp:cNvPr id="0" name=""/>
        <dsp:cNvSpPr/>
      </dsp:nvSpPr>
      <dsp:spPr>
        <a:xfrm>
          <a:off x="6131848" y="2500752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Feedback to the class. </a:t>
          </a:r>
          <a:endParaRPr lang="en-US" sz="1400" kern="1200"/>
        </a:p>
      </dsp:txBody>
      <dsp:txXfrm>
        <a:off x="6131848" y="2500752"/>
        <a:ext cx="25875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20696D-A2EF-4F53-9A48-9EA0CCC9F3BE}">
      <dsp:nvSpPr>
        <dsp:cNvPr id="0" name=""/>
        <dsp:cNvSpPr/>
      </dsp:nvSpPr>
      <dsp:spPr>
        <a:xfrm>
          <a:off x="1312159" y="3001"/>
          <a:ext cx="2560938" cy="1536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Objective reasonable care. </a:t>
          </a:r>
          <a:endParaRPr lang="en-US" sz="1600" kern="1200"/>
        </a:p>
      </dsp:txBody>
      <dsp:txXfrm>
        <a:off x="1357163" y="48005"/>
        <a:ext cx="2470930" cy="1446554"/>
      </dsp:txXfrm>
    </dsp:sp>
    <dsp:sp modelId="{D89FCF2C-4D17-4163-85F1-ED025744D653}">
      <dsp:nvSpPr>
        <dsp:cNvPr id="0" name=""/>
        <dsp:cNvSpPr/>
      </dsp:nvSpPr>
      <dsp:spPr>
        <a:xfrm>
          <a:off x="4098460" y="453726"/>
          <a:ext cx="542918" cy="6351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4098460" y="580748"/>
        <a:ext cx="380043" cy="381068"/>
      </dsp:txXfrm>
    </dsp:sp>
    <dsp:sp modelId="{C28CDC59-BEEC-4059-BB29-FDC6AE8170DC}">
      <dsp:nvSpPr>
        <dsp:cNvPr id="0" name=""/>
        <dsp:cNvSpPr/>
      </dsp:nvSpPr>
      <dsp:spPr>
        <a:xfrm>
          <a:off x="4897473" y="3001"/>
          <a:ext cx="2560938" cy="1536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courts will consider a number of elements including age. </a:t>
          </a:r>
          <a:endParaRPr lang="en-US" sz="1600" kern="1200"/>
        </a:p>
      </dsp:txBody>
      <dsp:txXfrm>
        <a:off x="4942477" y="48005"/>
        <a:ext cx="2470930" cy="1446554"/>
      </dsp:txXfrm>
    </dsp:sp>
    <dsp:sp modelId="{B95E89AC-C762-4F3D-BE9B-E3D09AB10F8C}">
      <dsp:nvSpPr>
        <dsp:cNvPr id="0" name=""/>
        <dsp:cNvSpPr/>
      </dsp:nvSpPr>
      <dsp:spPr>
        <a:xfrm rot="5400000">
          <a:off x="5906482" y="1718830"/>
          <a:ext cx="542918" cy="6351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5987408" y="1764927"/>
        <a:ext cx="381068" cy="380043"/>
      </dsp:txXfrm>
    </dsp:sp>
    <dsp:sp modelId="{F2DA6310-67DC-4FA9-9332-9CC7A7109CFE}">
      <dsp:nvSpPr>
        <dsp:cNvPr id="0" name=""/>
        <dsp:cNvSpPr/>
      </dsp:nvSpPr>
      <dsp:spPr>
        <a:xfrm>
          <a:off x="4897473" y="2563939"/>
          <a:ext cx="2560938" cy="1536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same standard of care for negligence also applies. </a:t>
          </a:r>
          <a:endParaRPr lang="en-US" sz="1600" kern="1200"/>
        </a:p>
      </dsp:txBody>
      <dsp:txXfrm>
        <a:off x="4942477" y="2608943"/>
        <a:ext cx="2470930" cy="1446554"/>
      </dsp:txXfrm>
    </dsp:sp>
    <dsp:sp modelId="{D680CF22-A99C-42DA-8A9F-1B85AF81BE5C}">
      <dsp:nvSpPr>
        <dsp:cNvPr id="0" name=""/>
        <dsp:cNvSpPr/>
      </dsp:nvSpPr>
      <dsp:spPr>
        <a:xfrm rot="10800000">
          <a:off x="4129191" y="3014664"/>
          <a:ext cx="542918" cy="6351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4292066" y="3141686"/>
        <a:ext cx="380043" cy="381068"/>
      </dsp:txXfrm>
    </dsp:sp>
    <dsp:sp modelId="{D6C1C3B7-ED82-466D-89C7-97AD4678D0E2}">
      <dsp:nvSpPr>
        <dsp:cNvPr id="0" name=""/>
        <dsp:cNvSpPr/>
      </dsp:nvSpPr>
      <dsp:spPr>
        <a:xfrm>
          <a:off x="1312159" y="2563939"/>
          <a:ext cx="2560938" cy="15365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But note that the duty owed is only for death or personal injury.  </a:t>
          </a:r>
          <a:endParaRPr lang="en-US" sz="1600" kern="1200"/>
        </a:p>
      </dsp:txBody>
      <dsp:txXfrm>
        <a:off x="1357163" y="2608943"/>
        <a:ext cx="2470930" cy="14465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457F5C-94D7-4CB8-ABEA-131940112B4C}">
      <dsp:nvSpPr>
        <dsp:cNvPr id="0" name=""/>
        <dsp:cNvSpPr/>
      </dsp:nvSpPr>
      <dsp:spPr>
        <a:xfrm>
          <a:off x="0" y="0"/>
          <a:ext cx="7016456" cy="8033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Consent (S 1(6) and Contributary negligence are both defences. </a:t>
          </a:r>
          <a:endParaRPr lang="en-US" sz="1400" kern="1200"/>
        </a:p>
      </dsp:txBody>
      <dsp:txXfrm>
        <a:off x="23529" y="23529"/>
        <a:ext cx="6081718" cy="756272"/>
      </dsp:txXfrm>
    </dsp:sp>
    <dsp:sp modelId="{D3189127-DA68-41DC-8C1C-02D96C5F6DD5}">
      <dsp:nvSpPr>
        <dsp:cNvPr id="0" name=""/>
        <dsp:cNvSpPr/>
      </dsp:nvSpPr>
      <dsp:spPr>
        <a:xfrm>
          <a:off x="587628" y="949391"/>
          <a:ext cx="7016456" cy="8033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Warnings are sufficient if the individual has taken reasonable steps to try and stop people from entering the premises. </a:t>
          </a:r>
          <a:endParaRPr lang="en-US" sz="1400" kern="1200"/>
        </a:p>
      </dsp:txBody>
      <dsp:txXfrm>
        <a:off x="611157" y="972920"/>
        <a:ext cx="5859605" cy="756272"/>
      </dsp:txXfrm>
    </dsp:sp>
    <dsp:sp modelId="{82038D96-9FFA-4DBD-AFE4-19EFDACBB3EB}">
      <dsp:nvSpPr>
        <dsp:cNvPr id="0" name=""/>
        <dsp:cNvSpPr/>
      </dsp:nvSpPr>
      <dsp:spPr>
        <a:xfrm>
          <a:off x="1166485" y="1898782"/>
          <a:ext cx="7016456" cy="8033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UCTA 1977 – S 2 does not apply. </a:t>
          </a:r>
          <a:endParaRPr lang="en-US" sz="1400" kern="1200"/>
        </a:p>
      </dsp:txBody>
      <dsp:txXfrm>
        <a:off x="1190014" y="1922311"/>
        <a:ext cx="5868376" cy="756272"/>
      </dsp:txXfrm>
    </dsp:sp>
    <dsp:sp modelId="{9EAD2B65-D41A-4D9E-BEB7-EACCF101036D}">
      <dsp:nvSpPr>
        <dsp:cNvPr id="0" name=""/>
        <dsp:cNvSpPr/>
      </dsp:nvSpPr>
      <dsp:spPr>
        <a:xfrm>
          <a:off x="1754114" y="2848173"/>
          <a:ext cx="7016456" cy="8033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Only remedy for death and personal injury under the OLA 1984.</a:t>
          </a:r>
          <a:endParaRPr lang="en-US" sz="1400" kern="1200"/>
        </a:p>
      </dsp:txBody>
      <dsp:txXfrm>
        <a:off x="1777643" y="2871702"/>
        <a:ext cx="5859605" cy="756272"/>
      </dsp:txXfrm>
    </dsp:sp>
    <dsp:sp modelId="{6F66531E-8A2C-412D-935B-CBC8828DD67C}">
      <dsp:nvSpPr>
        <dsp:cNvPr id="0" name=""/>
        <dsp:cNvSpPr/>
      </dsp:nvSpPr>
      <dsp:spPr>
        <a:xfrm>
          <a:off x="6494291" y="615278"/>
          <a:ext cx="522165" cy="52216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6611778" y="615278"/>
        <a:ext cx="287191" cy="392929"/>
      </dsp:txXfrm>
    </dsp:sp>
    <dsp:sp modelId="{61E7D514-78CD-4CA2-9403-ECF1FF285931}">
      <dsp:nvSpPr>
        <dsp:cNvPr id="0" name=""/>
        <dsp:cNvSpPr/>
      </dsp:nvSpPr>
      <dsp:spPr>
        <a:xfrm>
          <a:off x="7081919" y="1564669"/>
          <a:ext cx="522165" cy="52216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7199406" y="1564669"/>
        <a:ext cx="287191" cy="392929"/>
      </dsp:txXfrm>
    </dsp:sp>
    <dsp:sp modelId="{5DA06FCF-DEAE-4C47-B57A-24EF5E8E1D34}">
      <dsp:nvSpPr>
        <dsp:cNvPr id="0" name=""/>
        <dsp:cNvSpPr/>
      </dsp:nvSpPr>
      <dsp:spPr>
        <a:xfrm>
          <a:off x="7660777" y="2514060"/>
          <a:ext cx="522165" cy="52216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7778264" y="2514060"/>
        <a:ext cx="287191" cy="39292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12EA1D-3386-46AB-B34B-23A83A622A9E}">
      <dsp:nvSpPr>
        <dsp:cNvPr id="0" name=""/>
        <dsp:cNvSpPr/>
      </dsp:nvSpPr>
      <dsp:spPr>
        <a:xfrm>
          <a:off x="0" y="593369"/>
          <a:ext cx="8770571" cy="10954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14C857-004B-4F46-94FE-98351AC6855C}">
      <dsp:nvSpPr>
        <dsp:cNvPr id="0" name=""/>
        <dsp:cNvSpPr/>
      </dsp:nvSpPr>
      <dsp:spPr>
        <a:xfrm>
          <a:off x="331373" y="839845"/>
          <a:ext cx="602498" cy="6024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351457-C5A1-4AD3-8B90-CEE510319B34}">
      <dsp:nvSpPr>
        <dsp:cNvPr id="0" name=""/>
        <dsp:cNvSpPr/>
      </dsp:nvSpPr>
      <dsp:spPr>
        <a:xfrm>
          <a:off x="1265246" y="593369"/>
          <a:ext cx="7505324" cy="1095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935" tIns="115935" rIns="115935" bIns="115935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Occupiers' liability encompasses both non visitors and visitors. </a:t>
          </a:r>
          <a:endParaRPr lang="en-US" sz="1800" kern="1200"/>
        </a:p>
      </dsp:txBody>
      <dsp:txXfrm>
        <a:off x="1265246" y="593369"/>
        <a:ext cx="7505324" cy="1095451"/>
      </dsp:txXfrm>
    </dsp:sp>
    <dsp:sp modelId="{FD162C45-A6DE-4ABE-8E06-70F796BEBFFA}">
      <dsp:nvSpPr>
        <dsp:cNvPr id="0" name=""/>
        <dsp:cNvSpPr/>
      </dsp:nvSpPr>
      <dsp:spPr>
        <a:xfrm>
          <a:off x="0" y="1962683"/>
          <a:ext cx="8770571" cy="10954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E0233A-B45D-4DA8-B780-3B60FF08F6D8}">
      <dsp:nvSpPr>
        <dsp:cNvPr id="0" name=""/>
        <dsp:cNvSpPr/>
      </dsp:nvSpPr>
      <dsp:spPr>
        <a:xfrm>
          <a:off x="331373" y="2209159"/>
          <a:ext cx="602498" cy="6024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E720DB-83DF-445B-93BD-493388CA312C}">
      <dsp:nvSpPr>
        <dsp:cNvPr id="0" name=""/>
        <dsp:cNvSpPr/>
      </dsp:nvSpPr>
      <dsp:spPr>
        <a:xfrm>
          <a:off x="1265246" y="1962683"/>
          <a:ext cx="7505324" cy="10954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935" tIns="115935" rIns="115935" bIns="115935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Both with different rules in certain areas. </a:t>
          </a:r>
          <a:endParaRPr lang="en-US" sz="1800" kern="1200"/>
        </a:p>
      </dsp:txBody>
      <dsp:txXfrm>
        <a:off x="1265246" y="1962683"/>
        <a:ext cx="7505324" cy="10954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225D38-24C0-4E6F-A864-4CB8737A6A0D}" type="datetimeFigureOut">
              <a:t>10/21/2025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AF1189-5EAE-4ECA-BB19-3CA6D01E504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785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 into consideration the common law – expectation to protect against risk.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F1189-5EAE-4ECA-BB19-3CA6D01E504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02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F1189-5EAE-4ECA-BB19-3CA6D01E504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7206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Different warning signs may be needed depending on the age of the non visitor.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F1189-5EAE-4ECA-BB19-3CA6D01E504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0022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F1189-5EAE-4ECA-BB19-3CA6D01E504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605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10/21/2025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031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10/21/2025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9885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10/21/2025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7896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10/21/2025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485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10/21/2025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07548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10/21/2025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987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10/21/2025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304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10/21/2025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1185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10/21/2025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084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10/21/2025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99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10/21/2025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0865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10/21/2025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600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74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833914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.wikimedia.org/wiki/File:Warning_icon.sv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diagramLayout" Target="../diagrams/layout6.xml"/><Relationship Id="rId7" Type="http://schemas.openxmlformats.org/officeDocument/2006/relationships/image" Target="../media/image33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liceosavoia.edu.it/calendario-scolastico-regionale/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ublicdomainpictures.net/en/view-image.php?image=349538&amp;picture=thank-you-clipa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Gradient pastel colours on a top view">
            <a:extLst>
              <a:ext uri="{FF2B5EF4-FFF2-40B4-BE49-F238E27FC236}">
                <a16:creationId xmlns:a16="http://schemas.microsoft.com/office/drawing/2014/main" id="{60D54491-F449-4E0A-0B0F-4ADE1C2BFC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032" r="6" b="9557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FB8CE58F-407C-497E-B723-21FD8C6D3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09937" y="721297"/>
            <a:ext cx="5565913" cy="5415406"/>
            <a:chOff x="797792" y="912854"/>
            <a:chExt cx="5298208" cy="5032292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BE70332-ECAF-47BB-8C7B-BD049452F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1439" y="1056388"/>
              <a:ext cx="4968823" cy="4748064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58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16D9361-A35A-4DC8-AAB9-04FD2D6FEE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7792" y="912854"/>
              <a:ext cx="5298208" cy="503229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7FC31AD-FBB3-4219-A758-D6F7594A0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671" y="1232452"/>
              <a:ext cx="4715122" cy="4439901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1463" y="1685677"/>
            <a:ext cx="4439636" cy="2362673"/>
          </a:xfrm>
        </p:spPr>
        <p:txBody>
          <a:bodyPr anchor="b">
            <a:noAutofit/>
          </a:bodyPr>
          <a:lstStyle/>
          <a:p>
            <a:pPr algn="ctr"/>
            <a:r>
              <a:rPr lang="en-GB" sz="4000" i="1" u="sng" dirty="0">
                <a:solidFill>
                  <a:schemeClr val="tx1">
                    <a:lumMod val="75000"/>
                    <a:lumOff val="25000"/>
                  </a:schemeClr>
                </a:solidFill>
                <a:ea typeface="Meiryo"/>
              </a:rPr>
              <a:t>Occupiers’ liability Part 2 </a:t>
            </a:r>
            <a:endParaRPr lang="en-GB" sz="4000" i="1" dirty="0">
              <a:solidFill>
                <a:schemeClr val="tx1">
                  <a:lumMod val="75000"/>
                  <a:lumOff val="25000"/>
                </a:schemeClr>
              </a:solidFill>
              <a:ea typeface="Meiryo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4048350"/>
            <a:ext cx="3283888" cy="816301"/>
          </a:xfrm>
        </p:spPr>
        <p:txBody>
          <a:bodyPr anchor="t">
            <a:normAutofit/>
          </a:bodyPr>
          <a:lstStyle/>
          <a:p>
            <a:pPr algn="ctr"/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ea typeface="Meiryo"/>
              </a:rPr>
              <a:t>By Zita Draper </a:t>
            </a: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7696E-6144-3E58-B524-5A3E861CC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AAD29-387F-E7FE-FB00-778A0109E0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6056" y="2312276"/>
            <a:ext cx="5474755" cy="3651504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Aims and Learning Objectives.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Non-Visitors.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Activities.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Important information.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Summary.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Thank you, any questions. </a:t>
            </a:r>
          </a:p>
        </p:txBody>
      </p:sp>
      <p:pic>
        <p:nvPicPr>
          <p:cNvPr id="5" name="Graphic 4" descr="Woman wearing a suit">
            <a:extLst>
              <a:ext uri="{FF2B5EF4-FFF2-40B4-BE49-F238E27FC236}">
                <a16:creationId xmlns:a16="http://schemas.microsoft.com/office/drawing/2014/main" id="{BD7DBAC0-A0B4-288A-17AE-DB7140EF13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367127" y="2252361"/>
            <a:ext cx="1998089" cy="4163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9176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CD9866-CB14-4BC5-8C75-5867699EC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27696E-6144-3E58-B524-5A3E861CC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944" y="5057138"/>
            <a:ext cx="9756112" cy="1046868"/>
          </a:xfrm>
        </p:spPr>
        <p:txBody>
          <a:bodyPr anchor="ctr">
            <a:normAutofit/>
          </a:bodyPr>
          <a:lstStyle/>
          <a:p>
            <a:pPr algn="ctr"/>
            <a:r>
              <a:rPr lang="en-GB" i="1" u="sng"/>
              <a:t>Aims and Learning Objectives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7E4A749-53AD-4BEA-83B3-4B2490588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88435" y="-3688281"/>
            <a:ext cx="4815131" cy="12191694"/>
          </a:xfrm>
          <a:custGeom>
            <a:avLst/>
            <a:gdLst>
              <a:gd name="connsiteX0" fmla="*/ 0 w 4815131"/>
              <a:gd name="connsiteY0" fmla="*/ 12191694 h 12191694"/>
              <a:gd name="connsiteX1" fmla="*/ 0 w 4815131"/>
              <a:gd name="connsiteY1" fmla="*/ 0 h 12191694"/>
              <a:gd name="connsiteX2" fmla="*/ 4133875 w 4815131"/>
              <a:gd name="connsiteY2" fmla="*/ 0 h 12191694"/>
              <a:gd name="connsiteX3" fmla="*/ 4233733 w 4815131"/>
              <a:gd name="connsiteY3" fmla="*/ 405214 h 12191694"/>
              <a:gd name="connsiteX4" fmla="*/ 4815131 w 4815131"/>
              <a:gd name="connsiteY4" fmla="*/ 6524671 h 12191694"/>
              <a:gd name="connsiteX5" fmla="*/ 3672285 w 4815131"/>
              <a:gd name="connsiteY5" fmla="*/ 12017160 h 12191694"/>
              <a:gd name="connsiteX6" fmla="*/ 3599462 w 4815131"/>
              <a:gd name="connsiteY6" fmla="*/ 12191694 h 12191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5131" h="12191694">
                <a:moveTo>
                  <a:pt x="0" y="12191694"/>
                </a:moveTo>
                <a:lnTo>
                  <a:pt x="0" y="0"/>
                </a:lnTo>
                <a:lnTo>
                  <a:pt x="4133875" y="0"/>
                </a:lnTo>
                <a:lnTo>
                  <a:pt x="4233733" y="405214"/>
                </a:lnTo>
                <a:cubicBezTo>
                  <a:pt x="4611549" y="2048162"/>
                  <a:pt x="4815131" y="4186552"/>
                  <a:pt x="4815131" y="6524671"/>
                </a:cubicBezTo>
                <a:cubicBezTo>
                  <a:pt x="4815131" y="9148090"/>
                  <a:pt x="4281321" y="10555570"/>
                  <a:pt x="3672285" y="12017160"/>
                </a:cubicBezTo>
                <a:lnTo>
                  <a:pt x="3599462" y="12191694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59169C9-0DBE-4B66-9C16-22A64324A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91218" y="-1739015"/>
            <a:ext cx="1209563" cy="12191694"/>
          </a:xfrm>
          <a:custGeom>
            <a:avLst/>
            <a:gdLst>
              <a:gd name="connsiteX0" fmla="*/ 0 w 1240954"/>
              <a:gd name="connsiteY0" fmla="*/ 12191694 h 12191694"/>
              <a:gd name="connsiteX1" fmla="*/ 72823 w 1240954"/>
              <a:gd name="connsiteY1" fmla="*/ 12017158 h 12191694"/>
              <a:gd name="connsiteX2" fmla="*/ 1215669 w 1240954"/>
              <a:gd name="connsiteY2" fmla="*/ 6524669 h 12191694"/>
              <a:gd name="connsiteX3" fmla="*/ 634271 w 1240954"/>
              <a:gd name="connsiteY3" fmla="*/ 405211 h 12191694"/>
              <a:gd name="connsiteX4" fmla="*/ 534414 w 1240954"/>
              <a:gd name="connsiteY4" fmla="*/ 0 h 12191694"/>
              <a:gd name="connsiteX5" fmla="*/ 559698 w 1240954"/>
              <a:gd name="connsiteY5" fmla="*/ 0 h 12191694"/>
              <a:gd name="connsiteX6" fmla="*/ 659555 w 1240954"/>
              <a:gd name="connsiteY6" fmla="*/ 405211 h 12191694"/>
              <a:gd name="connsiteX7" fmla="*/ 1240954 w 1240954"/>
              <a:gd name="connsiteY7" fmla="*/ 6524669 h 12191694"/>
              <a:gd name="connsiteX8" fmla="*/ 98108 w 1240954"/>
              <a:gd name="connsiteY8" fmla="*/ 12017158 h 12191694"/>
              <a:gd name="connsiteX9" fmla="*/ 25285 w 1240954"/>
              <a:gd name="connsiteY9" fmla="*/ 12191694 h 12191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40954" h="12191694">
                <a:moveTo>
                  <a:pt x="0" y="12191694"/>
                </a:moveTo>
                <a:lnTo>
                  <a:pt x="72823" y="12017158"/>
                </a:lnTo>
                <a:cubicBezTo>
                  <a:pt x="681859" y="10555569"/>
                  <a:pt x="1215669" y="9148088"/>
                  <a:pt x="1215669" y="6524669"/>
                </a:cubicBezTo>
                <a:cubicBezTo>
                  <a:pt x="1215670" y="4186551"/>
                  <a:pt x="1012087" y="2048160"/>
                  <a:pt x="634271" y="405211"/>
                </a:cubicBezTo>
                <a:lnTo>
                  <a:pt x="534414" y="0"/>
                </a:lnTo>
                <a:lnTo>
                  <a:pt x="559698" y="0"/>
                </a:lnTo>
                <a:lnTo>
                  <a:pt x="659555" y="405211"/>
                </a:lnTo>
                <a:cubicBezTo>
                  <a:pt x="1037372" y="2048160"/>
                  <a:pt x="1240954" y="4186551"/>
                  <a:pt x="1240954" y="6524669"/>
                </a:cubicBezTo>
                <a:cubicBezTo>
                  <a:pt x="1240954" y="9148088"/>
                  <a:pt x="707144" y="10555569"/>
                  <a:pt x="98108" y="12017158"/>
                </a:cubicBezTo>
                <a:lnTo>
                  <a:pt x="25285" y="1219169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0457BB4-CED7-4065-8959-D6B51491B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4576" y="-2058232"/>
            <a:ext cx="1102849" cy="12191695"/>
          </a:xfrm>
          <a:custGeom>
            <a:avLst/>
            <a:gdLst>
              <a:gd name="connsiteX0" fmla="*/ 0 w 1102849"/>
              <a:gd name="connsiteY0" fmla="*/ 12191695 h 12191695"/>
              <a:gd name="connsiteX1" fmla="*/ 65312 w 1102849"/>
              <a:gd name="connsiteY1" fmla="*/ 12017158 h 12191695"/>
              <a:gd name="connsiteX2" fmla="*/ 1090278 w 1102849"/>
              <a:gd name="connsiteY2" fmla="*/ 6524670 h 12191695"/>
              <a:gd name="connsiteX3" fmla="*/ 568848 w 1102849"/>
              <a:gd name="connsiteY3" fmla="*/ 405211 h 12191695"/>
              <a:gd name="connsiteX4" fmla="*/ 479291 w 1102849"/>
              <a:gd name="connsiteY4" fmla="*/ 0 h 12191695"/>
              <a:gd name="connsiteX5" fmla="*/ 491862 w 1102849"/>
              <a:gd name="connsiteY5" fmla="*/ 0 h 12191695"/>
              <a:gd name="connsiteX6" fmla="*/ 581419 w 1102849"/>
              <a:gd name="connsiteY6" fmla="*/ 405211 h 12191695"/>
              <a:gd name="connsiteX7" fmla="*/ 1102849 w 1102849"/>
              <a:gd name="connsiteY7" fmla="*/ 6524670 h 12191695"/>
              <a:gd name="connsiteX8" fmla="*/ 77883 w 1102849"/>
              <a:gd name="connsiteY8" fmla="*/ 12017158 h 12191695"/>
              <a:gd name="connsiteX9" fmla="*/ 12571 w 1102849"/>
              <a:gd name="connsiteY9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2849" h="12191695">
                <a:moveTo>
                  <a:pt x="0" y="12191695"/>
                </a:moveTo>
                <a:lnTo>
                  <a:pt x="65312" y="12017158"/>
                </a:lnTo>
                <a:cubicBezTo>
                  <a:pt x="611528" y="10555569"/>
                  <a:pt x="1090278" y="9148088"/>
                  <a:pt x="1090278" y="6524670"/>
                </a:cubicBezTo>
                <a:cubicBezTo>
                  <a:pt x="1090278" y="4186551"/>
                  <a:pt x="907694" y="2048159"/>
                  <a:pt x="568848" y="405211"/>
                </a:cubicBezTo>
                <a:lnTo>
                  <a:pt x="479291" y="0"/>
                </a:lnTo>
                <a:lnTo>
                  <a:pt x="491862" y="0"/>
                </a:lnTo>
                <a:lnTo>
                  <a:pt x="581419" y="405211"/>
                </a:lnTo>
                <a:cubicBezTo>
                  <a:pt x="920265" y="2048159"/>
                  <a:pt x="1102849" y="4186551"/>
                  <a:pt x="1102849" y="6524670"/>
                </a:cubicBezTo>
                <a:cubicBezTo>
                  <a:pt x="1102849" y="9148088"/>
                  <a:pt x="624099" y="10555569"/>
                  <a:pt x="77883" y="12017158"/>
                </a:cubicBezTo>
                <a:lnTo>
                  <a:pt x="12571" y="12191695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4105C1-8F6B-AF9F-A6BA-ACCB3264A5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0560924"/>
              </p:ext>
            </p:extLst>
          </p:nvPr>
        </p:nvGraphicFramePr>
        <p:xfrm>
          <a:off x="1711325" y="971550"/>
          <a:ext cx="876935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1897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Man holding sign">
            <a:extLst>
              <a:ext uri="{FF2B5EF4-FFF2-40B4-BE49-F238E27FC236}">
                <a16:creationId xmlns:a16="http://schemas.microsoft.com/office/drawing/2014/main" id="{D59FC209-1978-C29F-E115-E786300434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39514" y="-122678"/>
            <a:ext cx="4426475" cy="924467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B94B13-1D2E-4714-8B72-865CB6EF9753}"/>
              </a:ext>
            </a:extLst>
          </p:cNvPr>
          <p:cNvSpPr txBox="1"/>
          <p:nvPr/>
        </p:nvSpPr>
        <p:spPr>
          <a:xfrm>
            <a:off x="4468483" y="2785696"/>
            <a:ext cx="315151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/>
              <a:t>Non visitors and occupiers' liability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06264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59A02-4085-3E25-29C0-1335D9944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0008" y="442220"/>
            <a:ext cx="9120803" cy="1345269"/>
          </a:xfrm>
        </p:spPr>
        <p:txBody>
          <a:bodyPr vert="horz" lIns="109728" tIns="109728" rIns="109728" bIns="91440" rtlCol="0" anchor="b">
            <a:normAutofit fontScale="90000"/>
          </a:bodyPr>
          <a:lstStyle/>
          <a:p>
            <a:pPr algn="ctr"/>
            <a:r>
              <a:rPr lang="en-GB" sz="3000" i="1" u="sng" dirty="0">
                <a:ea typeface="Meiryo"/>
              </a:rPr>
              <a:t>Those who are not visitors or employees 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4155BE-758C-0F78-92A1-81083508AAA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Governed by the Occupier’s Liability Act 1984.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Liability has a difficult history.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C0C6CF-FCA3-7095-2F07-17EAB487503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However, it was the case of;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British Railways Board v Herrington [1972]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That sets in place when a duty of care is owed to trespassers.</a:t>
            </a:r>
          </a:p>
        </p:txBody>
      </p:sp>
    </p:spTree>
    <p:extLst>
      <p:ext uri="{BB962C8B-B14F-4D97-AF65-F5344CB8AC3E}">
        <p14:creationId xmlns:p14="http://schemas.microsoft.com/office/powerpoint/2010/main" val="2348924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AACD1-C030-6E0E-2A92-22742B7C0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8763F-0EE7-6D9F-42B1-5307620150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Key sections include S.1(1) which tells us that it is the occupier who owes the duty.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This refers to people who are not visitors and does not just include trespassers.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0A0783-2CA6-4B31-2294-D9B7DF07377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It also includes people who have a private right of way.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However, S.1(7) tells us who the duty is not owed too. </a:t>
            </a:r>
          </a:p>
        </p:txBody>
      </p:sp>
    </p:spTree>
    <p:extLst>
      <p:ext uri="{BB962C8B-B14F-4D97-AF65-F5344CB8AC3E}">
        <p14:creationId xmlns:p14="http://schemas.microsoft.com/office/powerpoint/2010/main" val="723847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20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C4CE3C4-3600-4353-9FE1-B32D06BEF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3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D48388-0238-DBCA-AF66-D01F65FEB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185645" cy="1639888"/>
          </a:xfrm>
        </p:spPr>
        <p:txBody>
          <a:bodyPr anchor="b">
            <a:normAutofit/>
          </a:bodyPr>
          <a:lstStyle/>
          <a:p>
            <a:pPr algn="ctr"/>
            <a:r>
              <a:rPr lang="en-GB" sz="3600" i="1" u="sng" dirty="0">
                <a:ea typeface="Meiryo"/>
              </a:rPr>
              <a:t>Is there a duty of care owed?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0C945-1DB3-D9D6-87A6-410E6C80B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96964" cy="3651250"/>
          </a:xfrm>
        </p:spPr>
        <p:txBody>
          <a:bodyPr vert="horz" lIns="109728" tIns="109728" rIns="109728" bIns="91440" rtlCol="0">
            <a:normAutofit fontScale="92500" lnSpcReduction="20000"/>
          </a:bodyPr>
          <a:lstStyle/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r>
              <a:rPr lang="en-GB" sz="1100" dirty="0">
                <a:ea typeface="Meiryo"/>
              </a:rPr>
              <a:t>Key section is S1(3) which is what we look at to see if there is a duty of care owed. </a:t>
            </a: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endParaRPr lang="en-GB" sz="1100" dirty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r>
              <a:rPr lang="en-GB" sz="1100" dirty="0">
                <a:ea typeface="Meiryo"/>
              </a:rPr>
              <a:t>It explains that a duty of care will be owed if; </a:t>
            </a: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endParaRPr lang="en-GB" sz="1100" dirty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r>
              <a:rPr lang="en-GB" sz="1100" dirty="0">
                <a:ea typeface="Meiryo"/>
              </a:rPr>
              <a:t>1. He is aware of the danger or has reasonable grounds to believe it exists. </a:t>
            </a: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endParaRPr lang="en-GB" sz="1100" dirty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r>
              <a:rPr lang="en-GB" sz="1100" dirty="0">
                <a:ea typeface="Meiryo"/>
              </a:rPr>
              <a:t>2. He knows or has reasonable grounds to believe that the other is in the vicinity of danger concerned or that he may come into the vicinity of the danger; </a:t>
            </a: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endParaRPr lang="en-GB" sz="1100" dirty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Wingdings" panose="020B0503020204020204" pitchFamily="34" charset="0"/>
              <a:buChar char="Ø"/>
            </a:pPr>
            <a:r>
              <a:rPr lang="en-GB" sz="1100" dirty="0">
                <a:ea typeface="Meiryo"/>
              </a:rPr>
              <a:t>3. The risk is one against which all the circumstances of the case, he may be reasonably expected to offer the other some protection. </a:t>
            </a:r>
          </a:p>
        </p:txBody>
      </p:sp>
      <p:pic>
        <p:nvPicPr>
          <p:cNvPr id="7" name="Graphic 6" descr="Pilot">
            <a:extLst>
              <a:ext uri="{FF2B5EF4-FFF2-40B4-BE49-F238E27FC236}">
                <a16:creationId xmlns:a16="http://schemas.microsoft.com/office/drawing/2014/main" id="{BDE83A7A-167C-A884-1630-E74C58132B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37967" y="1934660"/>
            <a:ext cx="2988679" cy="2988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8115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9BAD1-C7F2-77E3-2216-3F4770062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anchor="b">
            <a:normAutofit/>
          </a:bodyPr>
          <a:lstStyle/>
          <a:p>
            <a:pPr algn="ctr"/>
            <a:r>
              <a:rPr lang="en-GB" sz="4400" i="1" u="sng" dirty="0"/>
              <a:t>A key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EA001-39C8-D568-1AD2-292066B8F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71804" cy="4208582"/>
          </a:xfrm>
        </p:spPr>
        <p:txBody>
          <a:bodyPr>
            <a:normAutofit fontScale="92500"/>
          </a:bodyPr>
          <a:lstStyle/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900" dirty="0"/>
              <a:t>Tomlinson v Congleton Borough Council [2003]; Swam in a lake where they were not permitted too. Warning signs telling them not to. Did not listen and as a result of diving in was injured. 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endParaRPr lang="en-GB" sz="900" dirty="0"/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900" dirty="0"/>
              <a:t>Courts considered S.1(1)(A) and concluded that there were no risks that the council would have been aware of or have put in place. 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endParaRPr lang="en-GB" sz="900" dirty="0"/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900" dirty="0"/>
              <a:t>They then moved to look at S.1(3) – where the first two tests were satisfied. 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endParaRPr lang="en-GB" sz="900" dirty="0"/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900" dirty="0"/>
              <a:t>S. 1 (3) (C )No duty to warn of dangerous that are obvious, and the council were not obliged to stop them from diving in. 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endParaRPr lang="en-GB" sz="900" dirty="0"/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900" dirty="0"/>
              <a:t>A balance needs to be struck in relation to cost of measures to prevent. 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endParaRPr lang="en-GB" sz="900" dirty="0"/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900" dirty="0"/>
              <a:t>Outcome; Not liable. 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pier on a foggy lake at dawn">
            <a:extLst>
              <a:ext uri="{FF2B5EF4-FFF2-40B4-BE49-F238E27FC236}">
                <a16:creationId xmlns:a16="http://schemas.microsoft.com/office/drawing/2014/main" id="{D873B8AA-70E8-EDBE-A6CB-258DFB9B54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234" r="7398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65051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Room with laptops and chairs">
            <a:extLst>
              <a:ext uri="{FF2B5EF4-FFF2-40B4-BE49-F238E27FC236}">
                <a16:creationId xmlns:a16="http://schemas.microsoft.com/office/drawing/2014/main" id="{83A4401D-D7F4-5351-3824-1921074BC2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AB93416-55A9-4674-74C6-7FA9B4C00DA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852146" y="1364225"/>
            <a:ext cx="4266841" cy="1527175"/>
          </a:xfrm>
        </p:spPr>
        <p:txBody>
          <a:bodyPr>
            <a:noAutofit/>
          </a:bodyPr>
          <a:lstStyle/>
          <a:p>
            <a:pPr algn="ctr"/>
            <a:r>
              <a:rPr lang="en-GB" sz="2400" u="sng" dirty="0"/>
              <a:t>Let’s take a look at </a:t>
            </a:r>
            <a:br>
              <a:rPr lang="en-GB" sz="2400" u="sng" dirty="0"/>
            </a:br>
            <a:r>
              <a:rPr lang="en-GB" sz="2400" u="sng" dirty="0"/>
              <a:t>each on in turn!</a:t>
            </a:r>
          </a:p>
        </p:txBody>
      </p:sp>
    </p:spTree>
    <p:extLst>
      <p:ext uri="{BB962C8B-B14F-4D97-AF65-F5344CB8AC3E}">
        <p14:creationId xmlns:p14="http://schemas.microsoft.com/office/powerpoint/2010/main" val="833909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20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C4CE3C4-3600-4353-9FE1-B32D06BEF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3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06B63C-B133-FF0E-BF1D-E2F856E10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185645" cy="1639888"/>
          </a:xfrm>
        </p:spPr>
        <p:txBody>
          <a:bodyPr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200" i="1" u="sng">
                <a:ea typeface="Meiryo"/>
              </a:rPr>
              <a:t>1. He is aware of the danger or has reasonable grounds to believe it exists. </a:t>
            </a:r>
            <a:endParaRPr lang="en-GB" sz="2200" i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CFE31-1D98-56E0-7091-A8B0FF8AD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96964" cy="3651250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sz="1500"/>
              <a:t>This is tested subjectively and objectively  – looking at the defendant knowledge. 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endParaRPr lang="en-GB" sz="1500"/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sz="1500"/>
              <a:t>But also looking at whether a reasonable occupier would be expected to know that it exists. 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endParaRPr lang="en-GB" sz="1500"/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sz="1500"/>
              <a:t>Key case here is Rhind v Astbury Water Park [2004] </a:t>
            </a:r>
          </a:p>
        </p:txBody>
      </p:sp>
      <p:pic>
        <p:nvPicPr>
          <p:cNvPr id="7" name="Graphic 6" descr="Eyes">
            <a:extLst>
              <a:ext uri="{FF2B5EF4-FFF2-40B4-BE49-F238E27FC236}">
                <a16:creationId xmlns:a16="http://schemas.microsoft.com/office/drawing/2014/main" id="{773DD4A2-3F43-2B93-3B53-2D97945963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37967" y="1934660"/>
            <a:ext cx="2988679" cy="2988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019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Port at a lake">
            <a:extLst>
              <a:ext uri="{FF2B5EF4-FFF2-40B4-BE49-F238E27FC236}">
                <a16:creationId xmlns:a16="http://schemas.microsoft.com/office/drawing/2014/main" id="{5B88FF2F-7A85-A95A-2453-F86D6F36A9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88" r="18804" b="-2"/>
          <a:stretch/>
        </p:blipFill>
        <p:spPr>
          <a:xfrm>
            <a:off x="4691118" y="1"/>
            <a:ext cx="7500882" cy="6857999"/>
          </a:xfrm>
          <a:custGeom>
            <a:avLst/>
            <a:gdLst/>
            <a:ahLst/>
            <a:cxnLst/>
            <a:rect l="l" t="t" r="r" b="b"/>
            <a:pathLst>
              <a:path w="7500882" h="6857999">
                <a:moveTo>
                  <a:pt x="898230" y="0"/>
                </a:moveTo>
                <a:lnTo>
                  <a:pt x="7500882" y="0"/>
                </a:lnTo>
                <a:lnTo>
                  <a:pt x="7500882" y="6857999"/>
                </a:lnTo>
                <a:lnTo>
                  <a:pt x="0" y="6857999"/>
                </a:lnTo>
                <a:lnTo>
                  <a:pt x="114106" y="6780598"/>
                </a:lnTo>
                <a:cubicBezTo>
                  <a:pt x="291579" y="6653107"/>
                  <a:pt x="465794" y="6515396"/>
                  <a:pt x="641619" y="6374813"/>
                </a:cubicBezTo>
                <a:cubicBezTo>
                  <a:pt x="1607125" y="5602838"/>
                  <a:pt x="2555378" y="4969130"/>
                  <a:pt x="2555378" y="3621655"/>
                </a:cubicBezTo>
                <a:cubicBezTo>
                  <a:pt x="2555378" y="2093191"/>
                  <a:pt x="1969579" y="754640"/>
                  <a:pt x="920818" y="14996"/>
                </a:cubicBez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0BA56A81-C9DD-4EBA-9E13-32FFB51CF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3" y="0"/>
            <a:ext cx="7307402" cy="6858000"/>
          </a:xfrm>
          <a:custGeom>
            <a:avLst/>
            <a:gdLst>
              <a:gd name="connsiteX0" fmla="*/ 0 w 7097265"/>
              <a:gd name="connsiteY0" fmla="*/ 0 h 6858000"/>
              <a:gd name="connsiteX1" fmla="*/ 5474242 w 7097265"/>
              <a:gd name="connsiteY1" fmla="*/ 0 h 6858000"/>
              <a:gd name="connsiteX2" fmla="*/ 5496366 w 7097265"/>
              <a:gd name="connsiteY2" fmla="*/ 14997 h 6858000"/>
              <a:gd name="connsiteX3" fmla="*/ 7097265 w 7097265"/>
              <a:gd name="connsiteY3" fmla="*/ 3621656 h 6858000"/>
              <a:gd name="connsiteX4" fmla="*/ 5222916 w 7097265"/>
              <a:gd name="connsiteY4" fmla="*/ 6374814 h 6858000"/>
              <a:gd name="connsiteX5" fmla="*/ 4706267 w 7097265"/>
              <a:gd name="connsiteY5" fmla="*/ 6780599 h 6858000"/>
              <a:gd name="connsiteX6" fmla="*/ 4594511 w 7097265"/>
              <a:gd name="connsiteY6" fmla="*/ 6858000 h 6858000"/>
              <a:gd name="connsiteX7" fmla="*/ 0 w 709726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97265" h="6858000">
                <a:moveTo>
                  <a:pt x="0" y="0"/>
                </a:moveTo>
                <a:lnTo>
                  <a:pt x="5474242" y="0"/>
                </a:lnTo>
                <a:lnTo>
                  <a:pt x="5496366" y="14997"/>
                </a:lnTo>
                <a:cubicBezTo>
                  <a:pt x="6523529" y="754641"/>
                  <a:pt x="7097265" y="2093192"/>
                  <a:pt x="7097265" y="3621656"/>
                </a:cubicBezTo>
                <a:cubicBezTo>
                  <a:pt x="7097265" y="4969131"/>
                  <a:pt x="6168540" y="5602839"/>
                  <a:pt x="5222916" y="6374814"/>
                </a:cubicBezTo>
                <a:cubicBezTo>
                  <a:pt x="5050713" y="6515397"/>
                  <a:pt x="4880085" y="6653108"/>
                  <a:pt x="4706267" y="6780599"/>
                </a:cubicBezTo>
                <a:lnTo>
                  <a:pt x="4594511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03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3378C0-7CC3-C717-DB3E-A837D5B8F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4780129" cy="1639888"/>
          </a:xfrm>
        </p:spPr>
        <p:txBody>
          <a:bodyPr anchor="b">
            <a:normAutofit/>
          </a:bodyPr>
          <a:lstStyle/>
          <a:p>
            <a:r>
              <a:rPr lang="en-GB" i="1" u="sng"/>
              <a:t>Rhind v Astbury Water Park [2004]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EDF13-D026-4A6C-3EBF-81C2A88FF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8" y="2312988"/>
            <a:ext cx="5368525" cy="3651250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sz="1400" dirty="0"/>
              <a:t>Dived into a shallow lake to retrieve a football. 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endParaRPr lang="en-GB" sz="1400" dirty="0"/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sz="1400" dirty="0"/>
              <a:t>There were warning signs telling him not to but he proceeded anyway. 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endParaRPr lang="en-GB" sz="1400" dirty="0"/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sz="1400" dirty="0"/>
              <a:t>Whilst diving in he hit a fibre glass container which was not visible from outside the lake. 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endParaRPr lang="en-GB" sz="1400" dirty="0"/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sz="1400" dirty="0"/>
              <a:t>Defendant not liable. </a:t>
            </a:r>
          </a:p>
        </p:txBody>
      </p:sp>
    </p:spTree>
    <p:extLst>
      <p:ext uri="{BB962C8B-B14F-4D97-AF65-F5344CB8AC3E}">
        <p14:creationId xmlns:p14="http://schemas.microsoft.com/office/powerpoint/2010/main" val="26063860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57159-246B-824E-92E9-C7111A81B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2000" i="1" u="sng" dirty="0">
                <a:ea typeface="Meiryo"/>
              </a:rPr>
              <a:t>2. He knows or has reasonable grounds to believe that the other is in the vicinity of danger concerned or that he may come into the vicinity of the danger</a:t>
            </a:r>
            <a:endParaRPr lang="en-GB" sz="2000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74298E-4FD4-0EE3-AA59-2F96B0BEBD5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0240" y="2312276"/>
          <a:ext cx="8770571" cy="3651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13773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8" name="Picture 17" descr="A wooden roof against the bright sky">
            <a:extLst>
              <a:ext uri="{FF2B5EF4-FFF2-40B4-BE49-F238E27FC236}">
                <a16:creationId xmlns:a16="http://schemas.microsoft.com/office/drawing/2014/main" id="{0107851C-D314-BFCF-224E-6A3FD64672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82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A3D0D5-D9A8-C227-D29C-02C9C9AEC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8889" y="914400"/>
            <a:ext cx="3689406" cy="998935"/>
          </a:xfrm>
        </p:spPr>
        <p:txBody>
          <a:bodyPr anchor="b">
            <a:normAutofit/>
          </a:bodyPr>
          <a:lstStyle/>
          <a:p>
            <a:pPr algn="ctr"/>
            <a:r>
              <a:rPr lang="en-GB" sz="40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3CF05-779B-4B8E-5631-AF61D2F09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027904"/>
            <a:ext cx="3633747" cy="3784500"/>
          </a:xfrm>
        </p:spPr>
        <p:txBody>
          <a:bodyPr>
            <a:normAutofit/>
          </a:bodyPr>
          <a:lstStyle/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050" dirty="0"/>
              <a:t>Next came the case of Young v Kent County Council [2005] 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endParaRPr lang="en-GB" sz="1050" dirty="0"/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050" dirty="0"/>
              <a:t>Facts; Climbed onto the roof of a school and fell through the skylight. Injured. There was evidence that the skylight was fragile, and others had climbed onto the roof previously. Council should have been aware. </a:t>
            </a:r>
          </a:p>
          <a:p>
            <a:pPr marL="171450" indent="-171450">
              <a:lnSpc>
                <a:spcPct val="130000"/>
              </a:lnSpc>
              <a:buFont typeface="Wingdings" panose="05000000000000000000" pitchFamily="2" charset="2"/>
              <a:buChar char="v"/>
            </a:pPr>
            <a:r>
              <a:rPr lang="en-GB" sz="1050" dirty="0"/>
              <a:t>Outcome; Liable. </a:t>
            </a:r>
          </a:p>
        </p:txBody>
      </p:sp>
    </p:spTree>
    <p:extLst>
      <p:ext uri="{BB962C8B-B14F-4D97-AF65-F5344CB8AC3E}">
        <p14:creationId xmlns:p14="http://schemas.microsoft.com/office/powerpoint/2010/main" val="16423358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2683F-C45D-2809-6F92-C22F84593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DEEA36-2C6A-6786-2004-01FCF16DF5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0240" y="2312276"/>
          <a:ext cx="8770571" cy="3651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67881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close up of a blueberry&#10;&#10;Description automatically generated">
            <a:extLst>
              <a:ext uri="{FF2B5EF4-FFF2-40B4-BE49-F238E27FC236}">
                <a16:creationId xmlns:a16="http://schemas.microsoft.com/office/drawing/2014/main" id="{0DD6F95F-0FFE-A40C-0042-B82396A52AA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968" r="17509"/>
          <a:stretch/>
        </p:blipFill>
        <p:spPr>
          <a:xfrm>
            <a:off x="4691118" y="1"/>
            <a:ext cx="7500882" cy="6857999"/>
          </a:xfrm>
          <a:custGeom>
            <a:avLst/>
            <a:gdLst/>
            <a:ahLst/>
            <a:cxnLst/>
            <a:rect l="l" t="t" r="r" b="b"/>
            <a:pathLst>
              <a:path w="7500882" h="6857999">
                <a:moveTo>
                  <a:pt x="898230" y="0"/>
                </a:moveTo>
                <a:lnTo>
                  <a:pt x="7500882" y="0"/>
                </a:lnTo>
                <a:lnTo>
                  <a:pt x="7500882" y="6857999"/>
                </a:lnTo>
                <a:lnTo>
                  <a:pt x="0" y="6857999"/>
                </a:lnTo>
                <a:lnTo>
                  <a:pt x="114106" y="6780598"/>
                </a:lnTo>
                <a:cubicBezTo>
                  <a:pt x="291579" y="6653107"/>
                  <a:pt x="465794" y="6515396"/>
                  <a:pt x="641619" y="6374813"/>
                </a:cubicBezTo>
                <a:cubicBezTo>
                  <a:pt x="1607125" y="5602838"/>
                  <a:pt x="2555378" y="4969130"/>
                  <a:pt x="2555378" y="3621655"/>
                </a:cubicBezTo>
                <a:cubicBezTo>
                  <a:pt x="2555378" y="2093191"/>
                  <a:pt x="1969579" y="754640"/>
                  <a:pt x="920818" y="14996"/>
                </a:cubicBezTo>
                <a:close/>
              </a:path>
            </a:pathLst>
          </a:cu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0BA56A81-C9DD-4EBA-9E13-32FFB51CF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3" y="0"/>
            <a:ext cx="7307402" cy="6858000"/>
          </a:xfrm>
          <a:custGeom>
            <a:avLst/>
            <a:gdLst>
              <a:gd name="connsiteX0" fmla="*/ 0 w 7097265"/>
              <a:gd name="connsiteY0" fmla="*/ 0 h 6858000"/>
              <a:gd name="connsiteX1" fmla="*/ 5474242 w 7097265"/>
              <a:gd name="connsiteY1" fmla="*/ 0 h 6858000"/>
              <a:gd name="connsiteX2" fmla="*/ 5496366 w 7097265"/>
              <a:gd name="connsiteY2" fmla="*/ 14997 h 6858000"/>
              <a:gd name="connsiteX3" fmla="*/ 7097265 w 7097265"/>
              <a:gd name="connsiteY3" fmla="*/ 3621656 h 6858000"/>
              <a:gd name="connsiteX4" fmla="*/ 5222916 w 7097265"/>
              <a:gd name="connsiteY4" fmla="*/ 6374814 h 6858000"/>
              <a:gd name="connsiteX5" fmla="*/ 4706267 w 7097265"/>
              <a:gd name="connsiteY5" fmla="*/ 6780599 h 6858000"/>
              <a:gd name="connsiteX6" fmla="*/ 4594511 w 7097265"/>
              <a:gd name="connsiteY6" fmla="*/ 6858000 h 6858000"/>
              <a:gd name="connsiteX7" fmla="*/ 0 w 709726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97265" h="6858000">
                <a:moveTo>
                  <a:pt x="0" y="0"/>
                </a:moveTo>
                <a:lnTo>
                  <a:pt x="5474242" y="0"/>
                </a:lnTo>
                <a:lnTo>
                  <a:pt x="5496366" y="14997"/>
                </a:lnTo>
                <a:cubicBezTo>
                  <a:pt x="6523529" y="754641"/>
                  <a:pt x="7097265" y="2093192"/>
                  <a:pt x="7097265" y="3621656"/>
                </a:cubicBezTo>
                <a:cubicBezTo>
                  <a:pt x="7097265" y="4969131"/>
                  <a:pt x="6168540" y="5602839"/>
                  <a:pt x="5222916" y="6374814"/>
                </a:cubicBezTo>
                <a:cubicBezTo>
                  <a:pt x="5050713" y="6515397"/>
                  <a:pt x="4880085" y="6653108"/>
                  <a:pt x="4706267" y="6780599"/>
                </a:cubicBezTo>
                <a:lnTo>
                  <a:pt x="4594511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03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EA152-7C10-0988-EF8E-5E98FF30C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4780129" cy="1639888"/>
          </a:xfrm>
        </p:spPr>
        <p:txBody>
          <a:bodyPr anchor="b">
            <a:normAutofit/>
          </a:bodyPr>
          <a:lstStyle/>
          <a:p>
            <a:pPr algn="ctr"/>
            <a:r>
              <a:rPr lang="en-GB" sz="40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73D86-1F40-286F-1FE6-9DCBF589E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8" y="2312988"/>
            <a:ext cx="5368525" cy="3651250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</a:pPr>
            <a:r>
              <a:rPr lang="en-GB" sz="1500"/>
              <a:t>Child can be converted to a visitor instead of a trespasser. </a:t>
            </a:r>
          </a:p>
          <a:p>
            <a:pPr>
              <a:lnSpc>
                <a:spcPct val="130000"/>
              </a:lnSpc>
            </a:pPr>
            <a:endParaRPr lang="en-GB" sz="1500"/>
          </a:p>
          <a:p>
            <a:pPr>
              <a:lnSpc>
                <a:spcPct val="130000"/>
              </a:lnSpc>
            </a:pPr>
            <a:r>
              <a:rPr lang="en-GB" sz="1500"/>
              <a:t>Seen in the key case of Glasgow Corporation v Taylor [1922] </a:t>
            </a:r>
          </a:p>
          <a:p>
            <a:pPr>
              <a:lnSpc>
                <a:spcPct val="130000"/>
              </a:lnSpc>
            </a:pPr>
            <a:endParaRPr lang="en-GB" sz="1500"/>
          </a:p>
          <a:p>
            <a:pPr>
              <a:lnSpc>
                <a:spcPct val="130000"/>
              </a:lnSpc>
            </a:pPr>
            <a:r>
              <a:rPr lang="en-GB" sz="1500"/>
              <a:t>Berry tree case – child was fascinated by the bright colours which led to a fatal outcome. If something fascinating and fatal attracts the child – child is classed as a visitor. </a:t>
            </a:r>
          </a:p>
        </p:txBody>
      </p:sp>
    </p:spTree>
    <p:extLst>
      <p:ext uri="{BB962C8B-B14F-4D97-AF65-F5344CB8AC3E}">
        <p14:creationId xmlns:p14="http://schemas.microsoft.com/office/powerpoint/2010/main" val="13979776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3E416D2-D994-4F7A-8F62-B28B11BE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Picture 5" descr="Close-up of chain link">
            <a:extLst>
              <a:ext uri="{FF2B5EF4-FFF2-40B4-BE49-F238E27FC236}">
                <a16:creationId xmlns:a16="http://schemas.microsoft.com/office/drawing/2014/main" id="{29FC2AB4-A549-1ED7-4F48-C1812C9F61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10" r="-1" b="13999"/>
          <a:stretch/>
        </p:blipFill>
        <p:spPr>
          <a:xfrm>
            <a:off x="0" y="10"/>
            <a:ext cx="12188952" cy="6857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46D3498-BB0C-4BBC-957B-FC6466C80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15949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348024 w 7476051"/>
              <a:gd name="connsiteY1" fmla="*/ 0 h 6858000"/>
              <a:gd name="connsiteX2" fmla="*/ 681975 w 7476051"/>
              <a:gd name="connsiteY2" fmla="*/ 0 h 6858000"/>
              <a:gd name="connsiteX3" fmla="*/ 1555845 w 7476051"/>
              <a:gd name="connsiteY3" fmla="*/ 0 h 6858000"/>
              <a:gd name="connsiteX4" fmla="*/ 1568054 w 7476051"/>
              <a:gd name="connsiteY4" fmla="*/ 0 h 6858000"/>
              <a:gd name="connsiteX5" fmla="*/ 1693495 w 7476051"/>
              <a:gd name="connsiteY5" fmla="*/ 0 h 6858000"/>
              <a:gd name="connsiteX6" fmla="*/ 3186636 w 7476051"/>
              <a:gd name="connsiteY6" fmla="*/ 0 h 6858000"/>
              <a:gd name="connsiteX7" fmla="*/ 5853028 w 7476051"/>
              <a:gd name="connsiteY7" fmla="*/ 0 h 6858000"/>
              <a:gd name="connsiteX8" fmla="*/ 5875152 w 7476051"/>
              <a:gd name="connsiteY8" fmla="*/ 14997 h 6858000"/>
              <a:gd name="connsiteX9" fmla="*/ 7476051 w 7476051"/>
              <a:gd name="connsiteY9" fmla="*/ 3621656 h 6858000"/>
              <a:gd name="connsiteX10" fmla="*/ 5601701 w 7476051"/>
              <a:gd name="connsiteY10" fmla="*/ 6374814 h 6858000"/>
              <a:gd name="connsiteX11" fmla="*/ 5085053 w 7476051"/>
              <a:gd name="connsiteY11" fmla="*/ 6780599 h 6858000"/>
              <a:gd name="connsiteX12" fmla="*/ 4973297 w 7476051"/>
              <a:gd name="connsiteY12" fmla="*/ 6858000 h 6858000"/>
              <a:gd name="connsiteX13" fmla="*/ 3186636 w 7476051"/>
              <a:gd name="connsiteY13" fmla="*/ 6858000 h 6858000"/>
              <a:gd name="connsiteX14" fmla="*/ 1568054 w 7476051"/>
              <a:gd name="connsiteY14" fmla="*/ 6858000 h 6858000"/>
              <a:gd name="connsiteX15" fmla="*/ 1555845 w 7476051"/>
              <a:gd name="connsiteY15" fmla="*/ 6858000 h 6858000"/>
              <a:gd name="connsiteX16" fmla="*/ 1385101 w 7476051"/>
              <a:gd name="connsiteY16" fmla="*/ 6858000 h 6858000"/>
              <a:gd name="connsiteX17" fmla="*/ 681975 w 7476051"/>
              <a:gd name="connsiteY17" fmla="*/ 6858000 h 6858000"/>
              <a:gd name="connsiteX18" fmla="*/ 348024 w 7476051"/>
              <a:gd name="connsiteY18" fmla="*/ 6858000 h 6858000"/>
              <a:gd name="connsiteX19" fmla="*/ 0 w 7476051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348024" y="0"/>
                </a:lnTo>
                <a:lnTo>
                  <a:pt x="681975" y="0"/>
                </a:lnTo>
                <a:lnTo>
                  <a:pt x="1555845" y="0"/>
                </a:lnTo>
                <a:lnTo>
                  <a:pt x="1568054" y="0"/>
                </a:lnTo>
                <a:lnTo>
                  <a:pt x="1693495" y="0"/>
                </a:lnTo>
                <a:lnTo>
                  <a:pt x="3186636" y="0"/>
                </a:ln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1" y="6374814"/>
                </a:cubicBezTo>
                <a:cubicBezTo>
                  <a:pt x="5429498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3186636" y="6858000"/>
                </a:lnTo>
                <a:lnTo>
                  <a:pt x="1568054" y="6858000"/>
                </a:lnTo>
                <a:lnTo>
                  <a:pt x="1555845" y="6858000"/>
                </a:lnTo>
                <a:lnTo>
                  <a:pt x="1385101" y="6858000"/>
                </a:lnTo>
                <a:lnTo>
                  <a:pt x="681975" y="6858000"/>
                </a:lnTo>
                <a:lnTo>
                  <a:pt x="3480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539A79B-DFBA-4781-B0DE-4044B072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97492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D8EFB43-661E-4B15-BA65-39CC17EF7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10788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C5A54-BD85-CA82-ECE9-B216039E32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59245" y="-739010"/>
            <a:ext cx="5932755" cy="328520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600" i="1" u="sng" dirty="0">
                <a:solidFill>
                  <a:schemeClr val="bg1"/>
                </a:solidFill>
                <a:ea typeface="Meiryo"/>
              </a:rPr>
              <a:t>3. The risk is one against which all the circumstances of the case, he may be reasonably expected to offer the other some protection. </a:t>
            </a:r>
            <a:endParaRPr lang="en-GB" sz="2600" i="1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506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Picture 7" descr="Accident Injury Risk Banana · Free photo on Pixabay">
            <a:extLst>
              <a:ext uri="{FF2B5EF4-FFF2-40B4-BE49-F238E27FC236}">
                <a16:creationId xmlns:a16="http://schemas.microsoft.com/office/drawing/2014/main" id="{3666D9E8-13B1-2A2F-CD30-06AE8A0F8E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073" r="1" b="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3EB8E3-0690-7F8E-CB2A-601AEBC7D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970" y="230018"/>
            <a:ext cx="3689406" cy="1944371"/>
          </a:xfrm>
        </p:spPr>
        <p:txBody>
          <a:bodyPr anchor="b">
            <a:normAutofit/>
          </a:bodyPr>
          <a:lstStyle/>
          <a:p>
            <a:r>
              <a:rPr lang="en-GB" i="1" u="sng">
                <a:ea typeface="Meiryo"/>
              </a:rPr>
              <a:t>S.1 (3)(C )</a:t>
            </a:r>
            <a:endParaRPr lang="en-GB">
              <a:ea typeface="Meiryo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25EDF-4AE2-3361-71C1-08F8B0E68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5985" y="2291591"/>
            <a:ext cx="3633747" cy="3562799"/>
          </a:xfrm>
        </p:spPr>
        <p:txBody>
          <a:bodyPr vert="horz" lIns="109728" tIns="109728" rIns="109728" bIns="91440" rtlCol="0">
            <a:normAutofit/>
          </a:bodyPr>
          <a:lstStyle/>
          <a:p>
            <a:pPr>
              <a:lnSpc>
                <a:spcPct val="130000"/>
              </a:lnSpc>
            </a:pPr>
            <a:r>
              <a:rPr lang="en-GB" dirty="0">
                <a:ea typeface="Meiryo"/>
              </a:rPr>
              <a:t>Requirement to; </a:t>
            </a:r>
          </a:p>
          <a:p>
            <a:pPr>
              <a:lnSpc>
                <a:spcPct val="130000"/>
              </a:lnSpc>
            </a:pPr>
            <a:r>
              <a:rPr lang="en-GB" dirty="0">
                <a:solidFill>
                  <a:srgbClr val="1E1E1E"/>
                </a:solidFill>
                <a:latin typeface="arial" panose="020B0604020202020204" pitchFamily="34" charset="0"/>
              </a:rPr>
              <a:t>R</a:t>
            </a:r>
            <a:r>
              <a:rPr lang="en-GB" b="0" i="0" dirty="0">
                <a:solidFill>
                  <a:srgbClr val="1E1E1E"/>
                </a:solidFill>
                <a:effectLst/>
                <a:latin typeface="arial" panose="020B0604020202020204" pitchFamily="34" charset="0"/>
              </a:rPr>
              <a:t>easonably be expected to offer the other some protection.</a:t>
            </a:r>
          </a:p>
          <a:p>
            <a:pPr>
              <a:lnSpc>
                <a:spcPct val="130000"/>
              </a:lnSpc>
            </a:pPr>
            <a:endParaRPr lang="en-GB" dirty="0">
              <a:solidFill>
                <a:srgbClr val="1E1E1E"/>
              </a:solidFill>
              <a:latin typeface="arial" panose="020B0604020202020204" pitchFamily="34" charset="0"/>
              <a:ea typeface="Meiryo"/>
            </a:endParaRPr>
          </a:p>
          <a:p>
            <a:pPr>
              <a:lnSpc>
                <a:spcPct val="130000"/>
              </a:lnSpc>
            </a:pPr>
            <a:r>
              <a:rPr lang="en-GB" dirty="0">
                <a:solidFill>
                  <a:srgbClr val="1E1E1E"/>
                </a:solidFill>
                <a:latin typeface="arial" panose="020B0604020202020204" pitchFamily="34" charset="0"/>
                <a:ea typeface="Meiryo"/>
              </a:rPr>
              <a:t>This includes elements such as cost of precautions. </a:t>
            </a:r>
          </a:p>
        </p:txBody>
      </p:sp>
    </p:spTree>
    <p:extLst>
      <p:ext uri="{BB962C8B-B14F-4D97-AF65-F5344CB8AC3E}">
        <p14:creationId xmlns:p14="http://schemas.microsoft.com/office/powerpoint/2010/main" val="8893040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23F05-9149-DDC4-6F68-52A9A8D73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1CAAEA-C2FA-D4F0-2C10-B66DDAB8007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0240" y="2312276"/>
          <a:ext cx="8770571" cy="3651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70760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0385E9-02B2-4941-889A-EAD43F5BB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36139" y="0"/>
            <a:ext cx="5455860" cy="6858000"/>
          </a:xfrm>
          <a:custGeom>
            <a:avLst/>
            <a:gdLst>
              <a:gd name="connsiteX0" fmla="*/ 3832837 w 5455860"/>
              <a:gd name="connsiteY0" fmla="*/ 0 h 6858000"/>
              <a:gd name="connsiteX1" fmla="*/ 2739604 w 5455860"/>
              <a:gd name="connsiteY1" fmla="*/ 0 h 6858000"/>
              <a:gd name="connsiteX2" fmla="*/ 1959438 w 5455860"/>
              <a:gd name="connsiteY2" fmla="*/ 0 h 6858000"/>
              <a:gd name="connsiteX3" fmla="*/ 1895061 w 5455860"/>
              <a:gd name="connsiteY3" fmla="*/ 0 h 6858000"/>
              <a:gd name="connsiteX4" fmla="*/ 249909 w 5455860"/>
              <a:gd name="connsiteY4" fmla="*/ 0 h 6858000"/>
              <a:gd name="connsiteX5" fmla="*/ 0 w 5455860"/>
              <a:gd name="connsiteY5" fmla="*/ 0 h 6858000"/>
              <a:gd name="connsiteX6" fmla="*/ 0 w 5455860"/>
              <a:gd name="connsiteY6" fmla="*/ 6858000 h 6858000"/>
              <a:gd name="connsiteX7" fmla="*/ 249909 w 5455860"/>
              <a:gd name="connsiteY7" fmla="*/ 6858000 h 6858000"/>
              <a:gd name="connsiteX8" fmla="*/ 1895061 w 5455860"/>
              <a:gd name="connsiteY8" fmla="*/ 6858000 h 6858000"/>
              <a:gd name="connsiteX9" fmla="*/ 1959438 w 5455860"/>
              <a:gd name="connsiteY9" fmla="*/ 6858000 h 6858000"/>
              <a:gd name="connsiteX10" fmla="*/ 2739604 w 5455860"/>
              <a:gd name="connsiteY10" fmla="*/ 6858000 h 6858000"/>
              <a:gd name="connsiteX11" fmla="*/ 2953106 w 5455860"/>
              <a:gd name="connsiteY11" fmla="*/ 6858000 h 6858000"/>
              <a:gd name="connsiteX12" fmla="*/ 3064862 w 5455860"/>
              <a:gd name="connsiteY12" fmla="*/ 6780599 h 6858000"/>
              <a:gd name="connsiteX13" fmla="*/ 3581510 w 5455860"/>
              <a:gd name="connsiteY13" fmla="*/ 6374814 h 6858000"/>
              <a:gd name="connsiteX14" fmla="*/ 5455860 w 5455860"/>
              <a:gd name="connsiteY14" fmla="*/ 3621656 h 6858000"/>
              <a:gd name="connsiteX15" fmla="*/ 3854961 w 5455860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55860" h="6858000">
                <a:moveTo>
                  <a:pt x="3832837" y="0"/>
                </a:moveTo>
                <a:lnTo>
                  <a:pt x="2739604" y="0"/>
                </a:lnTo>
                <a:lnTo>
                  <a:pt x="1959438" y="0"/>
                </a:lnTo>
                <a:lnTo>
                  <a:pt x="1895061" y="0"/>
                </a:lnTo>
                <a:lnTo>
                  <a:pt x="249909" y="0"/>
                </a:lnTo>
                <a:lnTo>
                  <a:pt x="0" y="0"/>
                </a:lnTo>
                <a:lnTo>
                  <a:pt x="0" y="6858000"/>
                </a:lnTo>
                <a:lnTo>
                  <a:pt x="249909" y="6858000"/>
                </a:lnTo>
                <a:lnTo>
                  <a:pt x="1895061" y="6858000"/>
                </a:lnTo>
                <a:lnTo>
                  <a:pt x="1959438" y="6858000"/>
                </a:lnTo>
                <a:lnTo>
                  <a:pt x="2739604" y="6858000"/>
                </a:lnTo>
                <a:lnTo>
                  <a:pt x="2953106" y="6858000"/>
                </a:lnTo>
                <a:lnTo>
                  <a:pt x="3064862" y="6780599"/>
                </a:lnTo>
                <a:cubicBezTo>
                  <a:pt x="3238680" y="6653108"/>
                  <a:pt x="3409307" y="6515397"/>
                  <a:pt x="3581510" y="6374814"/>
                </a:cubicBezTo>
                <a:cubicBezTo>
                  <a:pt x="4527135" y="5602839"/>
                  <a:pt x="5455860" y="4969131"/>
                  <a:pt x="5455860" y="3621656"/>
                </a:cubicBezTo>
                <a:cubicBezTo>
                  <a:pt x="5455860" y="2093192"/>
                  <a:pt x="4882124" y="754641"/>
                  <a:pt x="3854961" y="1499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25586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69160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5466B1-4C2A-9D00-7111-8E18791D9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5115" y="497908"/>
            <a:ext cx="4148511" cy="1944371"/>
          </a:xfrm>
        </p:spPr>
        <p:txBody>
          <a:bodyPr anchor="b">
            <a:normAutofit/>
          </a:bodyPr>
          <a:lstStyle/>
          <a:p>
            <a:pPr algn="ctr"/>
            <a:r>
              <a:rPr lang="en-GB" sz="5400" i="1" u="sng" dirty="0">
                <a:ea typeface="Meiryo"/>
              </a:rPr>
              <a:t>S.1(4)</a:t>
            </a:r>
            <a:endParaRPr lang="en-GB" sz="5400" dirty="0">
              <a:ea typeface="Meiryo"/>
            </a:endParaRP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49925178-CB6D-EB18-2524-98DC3BB424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65199" y="1304028"/>
            <a:ext cx="4788670" cy="42499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944B1-4D0C-06E8-3AD3-5A65A7E4A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2495" y="2940187"/>
            <a:ext cx="4940142" cy="1565975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GB" sz="1300" dirty="0">
                <a:ea typeface="Meiryo"/>
              </a:rPr>
              <a:t>‘’ To take such care as is reasonable in all the circumstances of the case to see that [the person other than a visitor] does not suffer injury on the premises by reason of the danger concerned’’ </a:t>
            </a:r>
          </a:p>
        </p:txBody>
      </p:sp>
    </p:spTree>
    <p:extLst>
      <p:ext uri="{BB962C8B-B14F-4D97-AF65-F5344CB8AC3E}">
        <p14:creationId xmlns:p14="http://schemas.microsoft.com/office/powerpoint/2010/main" val="17295214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1067B-8628-AC00-081B-DDDE4CCED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What does it encompass?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DA10AB-ABCA-20F3-78AD-6680FB63724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0240" y="2312276"/>
          <a:ext cx="8770571" cy="410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555249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495CB-85BE-ED61-C63C-8DBBD2D45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>
                <a:ea typeface="Meiryo"/>
              </a:rPr>
              <a:t>Exclude liability </a:t>
            </a:r>
            <a:endParaRPr lang="en-GB" sz="4400" i="1" dirty="0">
              <a:ea typeface="Meiryo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7268F1A-D1A9-33E9-017F-CF302442AC3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0240" y="2312276"/>
          <a:ext cx="8770571" cy="3651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Graphic 4" descr="Slippery with solid fill">
            <a:extLst>
              <a:ext uri="{FF2B5EF4-FFF2-40B4-BE49-F238E27FC236}">
                <a16:creationId xmlns:a16="http://schemas.microsoft.com/office/drawing/2014/main" id="{1042DF68-673C-91FA-D156-4CD067095CF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067924" y="5186362"/>
            <a:ext cx="1831181" cy="1831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9816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Calculator and folders">
            <a:extLst>
              <a:ext uri="{FF2B5EF4-FFF2-40B4-BE49-F238E27FC236}">
                <a16:creationId xmlns:a16="http://schemas.microsoft.com/office/drawing/2014/main" id="{08BFFFDE-E767-CF55-D7B2-47EF61F01C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45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B598134-D292-43E6-9C55-117198046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1834" y="0"/>
            <a:ext cx="4980168" cy="6858000"/>
          </a:xfrm>
          <a:custGeom>
            <a:avLst/>
            <a:gdLst>
              <a:gd name="connsiteX0" fmla="*/ 1623023 w 4901771"/>
              <a:gd name="connsiteY0" fmla="*/ 0 h 6858000"/>
              <a:gd name="connsiteX1" fmla="*/ 2716256 w 4901771"/>
              <a:gd name="connsiteY1" fmla="*/ 0 h 6858000"/>
              <a:gd name="connsiteX2" fmla="*/ 3496422 w 4901771"/>
              <a:gd name="connsiteY2" fmla="*/ 0 h 6858000"/>
              <a:gd name="connsiteX3" fmla="*/ 4544484 w 4901771"/>
              <a:gd name="connsiteY3" fmla="*/ 0 h 6858000"/>
              <a:gd name="connsiteX4" fmla="*/ 4710787 w 4901771"/>
              <a:gd name="connsiteY4" fmla="*/ 0 h 6858000"/>
              <a:gd name="connsiteX5" fmla="*/ 4901771 w 4901771"/>
              <a:gd name="connsiteY5" fmla="*/ 0 h 6858000"/>
              <a:gd name="connsiteX6" fmla="*/ 4901771 w 4901771"/>
              <a:gd name="connsiteY6" fmla="*/ 6858000 h 6858000"/>
              <a:gd name="connsiteX7" fmla="*/ 4710787 w 4901771"/>
              <a:gd name="connsiteY7" fmla="*/ 6858000 h 6858000"/>
              <a:gd name="connsiteX8" fmla="*/ 4544484 w 4901771"/>
              <a:gd name="connsiteY8" fmla="*/ 6858000 h 6858000"/>
              <a:gd name="connsiteX9" fmla="*/ 3496422 w 4901771"/>
              <a:gd name="connsiteY9" fmla="*/ 6858000 h 6858000"/>
              <a:gd name="connsiteX10" fmla="*/ 2716256 w 4901771"/>
              <a:gd name="connsiteY10" fmla="*/ 6858000 h 6858000"/>
              <a:gd name="connsiteX11" fmla="*/ 2502754 w 4901771"/>
              <a:gd name="connsiteY11" fmla="*/ 6858000 h 6858000"/>
              <a:gd name="connsiteX12" fmla="*/ 2390998 w 4901771"/>
              <a:gd name="connsiteY12" fmla="*/ 6780599 h 6858000"/>
              <a:gd name="connsiteX13" fmla="*/ 1874350 w 4901771"/>
              <a:gd name="connsiteY13" fmla="*/ 6374814 h 6858000"/>
              <a:gd name="connsiteX14" fmla="*/ 0 w 4901771"/>
              <a:gd name="connsiteY14" fmla="*/ 3621656 h 6858000"/>
              <a:gd name="connsiteX15" fmla="*/ 1600899 w 4901771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C3B171-287B-1AFB-F918-C812062CB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6"/>
            <a:ext cx="3689406" cy="1944371"/>
          </a:xfrm>
        </p:spPr>
        <p:txBody>
          <a:bodyPr anchor="b">
            <a:normAutofit/>
          </a:bodyPr>
          <a:lstStyle/>
          <a:p>
            <a:pPr algn="ctr"/>
            <a:r>
              <a:rPr lang="en-GB" sz="4000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CDA56-1D34-D7ED-2556-63694F00C7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3220278"/>
            <a:ext cx="3633747" cy="2592125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/>
              <a:t>Please see the sheet on your desk for the tasks for this week's session. 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endParaRPr lang="en-GB" dirty="0"/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/>
              <a:t>20 Minutes to do and then we will feedback. </a:t>
            </a:r>
          </a:p>
        </p:txBody>
      </p:sp>
    </p:spTree>
    <p:extLst>
      <p:ext uri="{BB962C8B-B14F-4D97-AF65-F5344CB8AC3E}">
        <p14:creationId xmlns:p14="http://schemas.microsoft.com/office/powerpoint/2010/main" val="35404175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1589D-0248-6B92-E3C0-E36B1801D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Important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7FEF7-1021-3E07-D15D-7A251E5BE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7546" y="2404291"/>
            <a:ext cx="6556651" cy="3651504"/>
          </a:xfrm>
        </p:spPr>
        <p:txBody>
          <a:bodyPr>
            <a:normAutofit fontScale="70000" lnSpcReduction="2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Student support.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Whilst you were introduced to student support in the first year. It is important to remember that they are here to support you throughout your studies if you need them.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You can contact them via the wellbeing tile on the hwb or contact a member of staff and we will point you in the right direction.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They will be coming in next week to talk to you!</a:t>
            </a:r>
          </a:p>
        </p:txBody>
      </p:sp>
      <p:pic>
        <p:nvPicPr>
          <p:cNvPr id="5" name="Picture 4" descr="A colorful birds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4FE43EBB-F246-D6A9-131E-B61FCAD6AB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7803" y="2470187"/>
            <a:ext cx="4955953" cy="3067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8826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31E99-15E7-4A6B-1CB5-F6DED9DDC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C6D5AF-27F7-4EB4-D993-6411E46E5C3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0240" y="2312276"/>
          <a:ext cx="8770571" cy="3651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17187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person walking towards a thank you message&#10;&#10;Description automatically generated">
            <a:extLst>
              <a:ext uri="{FF2B5EF4-FFF2-40B4-BE49-F238E27FC236}">
                <a16:creationId xmlns:a16="http://schemas.microsoft.com/office/drawing/2014/main" id="{235FB480-E42C-F162-E8D1-B64B3B5733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-1"/>
            <a:ext cx="12192000" cy="6871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22656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AnalogousFromLightSeedLeftStep">
      <a:dk1>
        <a:srgbClr val="000000"/>
      </a:dk1>
      <a:lt1>
        <a:srgbClr val="FFFFFF"/>
      </a:lt1>
      <a:dk2>
        <a:srgbClr val="402441"/>
      </a:dk2>
      <a:lt2>
        <a:srgbClr val="E2E7E8"/>
      </a:lt2>
      <a:accent1>
        <a:srgbClr val="C1988C"/>
      </a:accent1>
      <a:accent2>
        <a:srgbClr val="BA7F8A"/>
      </a:accent2>
      <a:accent3>
        <a:srgbClr val="C593B1"/>
      </a:accent3>
      <a:accent4>
        <a:srgbClr val="B87FBA"/>
      </a:accent4>
      <a:accent5>
        <a:srgbClr val="B196C6"/>
      </a:accent5>
      <a:accent6>
        <a:srgbClr val="877FBA"/>
      </a:accent6>
      <a:hlink>
        <a:srgbClr val="5C8A98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1220</Words>
  <Application>Microsoft Office PowerPoint</Application>
  <PresentationFormat>Widescreen</PresentationFormat>
  <Paragraphs>130</Paragraphs>
  <Slides>25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Meiryo</vt:lpstr>
      <vt:lpstr>arial</vt:lpstr>
      <vt:lpstr>Calibri</vt:lpstr>
      <vt:lpstr>Corbel</vt:lpstr>
      <vt:lpstr>Wingdings</vt:lpstr>
      <vt:lpstr>SketchLinesVTI</vt:lpstr>
      <vt:lpstr>Occupiers’ liability Part 2 </vt:lpstr>
      <vt:lpstr>Content </vt:lpstr>
      <vt:lpstr>Aims and Learning Objectives </vt:lpstr>
      <vt:lpstr>PowerPoint Presentation</vt:lpstr>
      <vt:lpstr>Those who are not visitors or employees </vt:lpstr>
      <vt:lpstr>Continued</vt:lpstr>
      <vt:lpstr>Is there a duty of care owed?</vt:lpstr>
      <vt:lpstr>A key case</vt:lpstr>
      <vt:lpstr>Let’s take a look at  each on in turn!</vt:lpstr>
      <vt:lpstr>1. He is aware of the danger or has reasonable grounds to believe it exists. </vt:lpstr>
      <vt:lpstr>Rhind v Astbury Water Park [2004]</vt:lpstr>
      <vt:lpstr>2. He knows or has reasonable grounds to believe that the other is in the vicinity of danger concerned or that he may come into the vicinity of the danger</vt:lpstr>
      <vt:lpstr>Continued</vt:lpstr>
      <vt:lpstr>Activity</vt:lpstr>
      <vt:lpstr>Continued</vt:lpstr>
      <vt:lpstr>3. The risk is one against which all the circumstances of the case, he may be reasonably expected to offer the other some protection. </vt:lpstr>
      <vt:lpstr>S.1 (3)(C )</vt:lpstr>
      <vt:lpstr>Activity</vt:lpstr>
      <vt:lpstr>S.1(4)</vt:lpstr>
      <vt:lpstr>What does it encompass?</vt:lpstr>
      <vt:lpstr>Exclude liability </vt:lpstr>
      <vt:lpstr>Activity </vt:lpstr>
      <vt:lpstr>Important information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767</cp:revision>
  <dcterms:created xsi:type="dcterms:W3CDTF">2022-11-18T12:30:30Z</dcterms:created>
  <dcterms:modified xsi:type="dcterms:W3CDTF">2025-10-21T11:31:44Z</dcterms:modified>
</cp:coreProperties>
</file>