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92" r:id="rId6"/>
    <p:sldId id="348" r:id="rId7"/>
    <p:sldId id="406" r:id="rId8"/>
    <p:sldId id="404" r:id="rId9"/>
    <p:sldId id="405" r:id="rId10"/>
    <p:sldId id="408" r:id="rId11"/>
    <p:sldId id="409" r:id="rId12"/>
    <p:sldId id="410" r:id="rId13"/>
    <p:sldId id="411" r:id="rId14"/>
    <p:sldId id="412" r:id="rId15"/>
    <p:sldId id="296" r:id="rId16"/>
    <p:sldId id="275" r:id="rId17"/>
    <p:sldId id="415"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8FD4443E-F989-4FC4-A0C8-D5A2AF1F390B}" styleName="Dark Style 1 - Accent 5">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5"/>
          </a:solidFill>
        </a:fill>
      </a:tcStyle>
    </a:wholeTbl>
    <a:band1H>
      <a:tcStyle>
        <a:tcBdr/>
        <a:fill>
          <a:solidFill>
            <a:schemeClr val="accent5">
              <a:shade val="60000"/>
            </a:schemeClr>
          </a:solidFill>
        </a:fill>
      </a:tcStyle>
    </a:band1H>
    <a:band1V>
      <a:tcStyle>
        <a:tcBdr/>
        <a:fill>
          <a:solidFill>
            <a:schemeClr val="accent5">
              <a:shade val="60000"/>
            </a:schemeClr>
          </a:solidFill>
        </a:fill>
      </a:tcStyle>
    </a:band1V>
    <a:lastCol>
      <a:tcTxStyle b="on"/>
      <a:tcStyle>
        <a:tcBdr>
          <a:left>
            <a:ln w="25400" cmpd="sng">
              <a:solidFill>
                <a:schemeClr val="lt1"/>
              </a:solidFill>
            </a:ln>
          </a:left>
        </a:tcBdr>
        <a:fill>
          <a:solidFill>
            <a:schemeClr val="accent5">
              <a:shade val="60000"/>
            </a:schemeClr>
          </a:solidFill>
        </a:fill>
      </a:tcStyle>
    </a:lastCol>
    <a:firstCol>
      <a:tcTxStyle b="on"/>
      <a:tcStyle>
        <a:tcBdr>
          <a:right>
            <a:ln w="25400" cmpd="sng">
              <a:solidFill>
                <a:schemeClr val="lt1"/>
              </a:solidFill>
            </a:ln>
          </a:right>
        </a:tcBdr>
        <a:fill>
          <a:solidFill>
            <a:schemeClr val="accent5">
              <a:shade val="60000"/>
            </a:schemeClr>
          </a:solidFill>
        </a:fill>
      </a:tcStyle>
    </a:firstCol>
    <a:lastRow>
      <a:tcTxStyle b="on"/>
      <a:tcStyle>
        <a:tcBdr>
          <a:top>
            <a:ln w="25400" cmpd="sng">
              <a:solidFill>
                <a:schemeClr val="lt1"/>
              </a:solidFill>
            </a:ln>
          </a:top>
        </a:tcBdr>
        <a:fill>
          <a:solidFill>
            <a:schemeClr val="accent5">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70307" autoAdjust="0"/>
  </p:normalViewPr>
  <p:slideViewPr>
    <p:cSldViewPr>
      <p:cViewPr varScale="1">
        <p:scale>
          <a:sx n="89" d="100"/>
          <a:sy n="89" d="100"/>
        </p:scale>
        <p:origin x="2220" y="84"/>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pPr/>
              <a:t>06/11/2022</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pPr/>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C52AA0-F73F-F045-97A6-855AB18EE645}" type="datetimeFigureOut">
              <a:rPr lang="en-US" smtClean="0"/>
              <a:pPr/>
              <a:t>11/6/2022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936E1E2-17D2-5E4C-B96D-EEDAC0EF77DB}" type="slidenum">
              <a:rPr lang="en-US" smtClean="0"/>
              <a:pPr/>
              <a:t>‹#›</a:t>
            </a:fld>
            <a:endParaRPr lang="en-US"/>
          </a:p>
        </p:txBody>
      </p:sp>
    </p:spTree>
    <p:extLst>
      <p:ext uri="{BB962C8B-B14F-4D97-AF65-F5344CB8AC3E}">
        <p14:creationId xmlns:p14="http://schemas.microsoft.com/office/powerpoint/2010/main" val="24202480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youtube.com/watch?v=QoI67VeE3ds"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through the task with the students and remind them all to access the full assignment brief to ensure they all understand all aspects of task 3.  Explain that you will be introducing the several reflective cycles including the Gibbs Reflective Cycle today and you will be highlighting the how this can inform the Personal Development Plan (PDP). </a:t>
            </a:r>
          </a:p>
        </p:txBody>
      </p:sp>
      <p:sp>
        <p:nvSpPr>
          <p:cNvPr id="4" name="Slide Number Placeholder 3"/>
          <p:cNvSpPr>
            <a:spLocks noGrp="1"/>
          </p:cNvSpPr>
          <p:nvPr>
            <p:ph type="sldNum" sz="quarter" idx="5"/>
          </p:nvPr>
        </p:nvSpPr>
        <p:spPr/>
        <p:txBody>
          <a:bodyPr/>
          <a:lstStyle/>
          <a:p>
            <a:fld id="{6936E1E2-17D2-5E4C-B96D-EEDAC0EF77DB}" type="slidenum">
              <a:rPr lang="en-US" smtClean="0"/>
              <a:pPr/>
              <a:t>4</a:t>
            </a:fld>
            <a:endParaRPr lang="en-US"/>
          </a:p>
        </p:txBody>
      </p:sp>
    </p:spTree>
    <p:extLst>
      <p:ext uri="{BB962C8B-B14F-4D97-AF65-F5344CB8AC3E}">
        <p14:creationId xmlns:p14="http://schemas.microsoft.com/office/powerpoint/2010/main" val="3708520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Image has hyperlink to video </a:t>
            </a:r>
            <a:r>
              <a:rPr lang="en-GB" dirty="0">
                <a:hlinkClick r:id="rId3"/>
              </a:rPr>
              <a:t>https://www.youtube.com/watch?v=QoI67VeE3ds</a:t>
            </a:r>
            <a:endParaRPr lang="en-GB" dirty="0"/>
          </a:p>
        </p:txBody>
      </p:sp>
      <p:sp>
        <p:nvSpPr>
          <p:cNvPr id="4" name="Slide Number Placeholder 3"/>
          <p:cNvSpPr>
            <a:spLocks noGrp="1"/>
          </p:cNvSpPr>
          <p:nvPr>
            <p:ph type="sldNum" sz="quarter" idx="5"/>
          </p:nvPr>
        </p:nvSpPr>
        <p:spPr/>
        <p:txBody>
          <a:bodyPr/>
          <a:lstStyle/>
          <a:p>
            <a:fld id="{6936E1E2-17D2-5E4C-B96D-EEDAC0EF77DB}" type="slidenum">
              <a:rPr lang="en-US" smtClean="0"/>
              <a:pPr/>
              <a:t>5</a:t>
            </a:fld>
            <a:endParaRPr lang="en-US"/>
          </a:p>
        </p:txBody>
      </p:sp>
    </p:spTree>
    <p:extLst>
      <p:ext uri="{BB962C8B-B14F-4D97-AF65-F5344CB8AC3E}">
        <p14:creationId xmlns:p14="http://schemas.microsoft.com/office/powerpoint/2010/main" val="9589997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 these three models will be explored in turn and then the Gibbs Reflective cycle will be introduced. </a:t>
            </a:r>
          </a:p>
        </p:txBody>
      </p:sp>
      <p:sp>
        <p:nvSpPr>
          <p:cNvPr id="4" name="Slide Number Placeholder 3"/>
          <p:cNvSpPr>
            <a:spLocks noGrp="1"/>
          </p:cNvSpPr>
          <p:nvPr>
            <p:ph type="sldNum" sz="quarter" idx="5"/>
          </p:nvPr>
        </p:nvSpPr>
        <p:spPr/>
        <p:txBody>
          <a:bodyPr/>
          <a:lstStyle/>
          <a:p>
            <a:fld id="{6936E1E2-17D2-5E4C-B96D-EEDAC0EF77DB}" type="slidenum">
              <a:rPr lang="en-US" smtClean="0"/>
              <a:pPr/>
              <a:t>7</a:t>
            </a:fld>
            <a:endParaRPr lang="en-US"/>
          </a:p>
        </p:txBody>
      </p:sp>
    </p:spTree>
    <p:extLst>
      <p:ext uri="{BB962C8B-B14F-4D97-AF65-F5344CB8AC3E}">
        <p14:creationId xmlns:p14="http://schemas.microsoft.com/office/powerpoint/2010/main" val="4575294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Experience – This can be anything that has happened recently that you feel has some significance. It could also be somethings from the past that has come to your attention more recently. </a:t>
            </a:r>
          </a:p>
          <a:p>
            <a:endParaRPr lang="en-GB" dirty="0"/>
          </a:p>
          <a:p>
            <a:r>
              <a:rPr lang="en-GB" dirty="0"/>
              <a:t>Reflection – this takes place afterwards and the reflective processes are how we learn from the experience. Reflection can also involve thinking about how we might respond in the future, and as we progress it can also happen during an experience. </a:t>
            </a:r>
          </a:p>
          <a:p>
            <a:endParaRPr lang="en-GB" dirty="0"/>
          </a:p>
          <a:p>
            <a:r>
              <a:rPr lang="en-GB" dirty="0"/>
              <a:t>Action – this follows the learning and is concerned with the action we than take after the experience, as our new perspectives then feed into the next experience. </a:t>
            </a:r>
          </a:p>
          <a:p>
            <a:endParaRPr lang="en-GB" dirty="0"/>
          </a:p>
          <a:p>
            <a:r>
              <a:rPr lang="en-GB" dirty="0" err="1"/>
              <a:t>Bassot</a:t>
            </a:r>
            <a:r>
              <a:rPr lang="en-GB" dirty="0"/>
              <a:t> (2020, p30)  </a:t>
            </a:r>
          </a:p>
        </p:txBody>
      </p:sp>
      <p:sp>
        <p:nvSpPr>
          <p:cNvPr id="4" name="Slide Number Placeholder 3"/>
          <p:cNvSpPr>
            <a:spLocks noGrp="1"/>
          </p:cNvSpPr>
          <p:nvPr>
            <p:ph type="sldNum" sz="quarter" idx="5"/>
          </p:nvPr>
        </p:nvSpPr>
        <p:spPr/>
        <p:txBody>
          <a:bodyPr/>
          <a:lstStyle/>
          <a:p>
            <a:fld id="{6936E1E2-17D2-5E4C-B96D-EEDAC0EF77DB}" type="slidenum">
              <a:rPr lang="en-US" smtClean="0"/>
              <a:pPr/>
              <a:t>8</a:t>
            </a:fld>
            <a:endParaRPr lang="en-US"/>
          </a:p>
        </p:txBody>
      </p:sp>
    </p:spTree>
    <p:extLst>
      <p:ext uri="{BB962C8B-B14F-4D97-AF65-F5344CB8AC3E}">
        <p14:creationId xmlns:p14="http://schemas.microsoft.com/office/powerpoint/2010/main" val="35539299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 Step 1 encourages you to write a description of an event that has happened in your professional practice. </a:t>
            </a:r>
          </a:p>
          <a:p>
            <a:endParaRPr lang="en-GB" dirty="0"/>
          </a:p>
          <a:p>
            <a:r>
              <a:rPr lang="en-GB" dirty="0"/>
              <a:t>So what? Step 2 involves carrying out an analysis of the event by reflecting on selected aspects of it. </a:t>
            </a:r>
          </a:p>
          <a:p>
            <a:endParaRPr lang="en-GB" dirty="0"/>
          </a:p>
          <a:p>
            <a:r>
              <a:rPr lang="en-GB" dirty="0"/>
              <a:t>Now what? Step 3 asks you to devise a number of proposed actions following the experience and in the light of what you have learned. </a:t>
            </a:r>
          </a:p>
          <a:p>
            <a:endParaRPr lang="en-GB" dirty="0"/>
          </a:p>
          <a:p>
            <a:r>
              <a:rPr lang="en-GB" dirty="0"/>
              <a:t>The ERA and Driscoll models are simple and easy to use but can lack depth for more complex experiences. </a:t>
            </a:r>
          </a:p>
        </p:txBody>
      </p:sp>
      <p:sp>
        <p:nvSpPr>
          <p:cNvPr id="4" name="Slide Number Placeholder 3"/>
          <p:cNvSpPr>
            <a:spLocks noGrp="1"/>
          </p:cNvSpPr>
          <p:nvPr>
            <p:ph type="sldNum" sz="quarter" idx="5"/>
          </p:nvPr>
        </p:nvSpPr>
        <p:spPr/>
        <p:txBody>
          <a:bodyPr/>
          <a:lstStyle/>
          <a:p>
            <a:fld id="{6936E1E2-17D2-5E4C-B96D-EEDAC0EF77DB}" type="slidenum">
              <a:rPr lang="en-US" smtClean="0"/>
              <a:pPr/>
              <a:t>9</a:t>
            </a:fld>
            <a:endParaRPr lang="en-US"/>
          </a:p>
        </p:txBody>
      </p:sp>
    </p:spTree>
    <p:extLst>
      <p:ext uri="{BB962C8B-B14F-4D97-AF65-F5344CB8AC3E}">
        <p14:creationId xmlns:p14="http://schemas.microsoft.com/office/powerpoint/2010/main" val="40569550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Concrete experience – doing/having an experience. </a:t>
            </a:r>
          </a:p>
          <a:p>
            <a:r>
              <a:rPr lang="en-GB" dirty="0"/>
              <a:t>Reflective observation – reviewing/reflecting on the experience</a:t>
            </a:r>
          </a:p>
          <a:p>
            <a:r>
              <a:rPr lang="en-GB" dirty="0"/>
              <a:t>Abstract conceptualisation – concluding/learning from the experience</a:t>
            </a:r>
          </a:p>
          <a:p>
            <a:r>
              <a:rPr lang="en-GB" dirty="0"/>
              <a:t>Active experimentation – planning/trying out what you have learned. </a:t>
            </a:r>
          </a:p>
          <a:p>
            <a:endParaRPr lang="en-GB" dirty="0"/>
          </a:p>
          <a:p>
            <a:r>
              <a:rPr lang="en-GB" dirty="0"/>
              <a:t>Kolb argues that this cycle often starts with a concrete experience that is reviewed through reflective observation. This is followed by abstract conceptualisation, where new thoughts and ideas emerge, which are then tried out in active experimentation, ready for the next relevant experience. All of this may happen in a matter of moments, or over days, weeks or months, depending on the experience. </a:t>
            </a:r>
          </a:p>
        </p:txBody>
      </p:sp>
      <p:sp>
        <p:nvSpPr>
          <p:cNvPr id="4" name="Slide Number Placeholder 3"/>
          <p:cNvSpPr>
            <a:spLocks noGrp="1"/>
          </p:cNvSpPr>
          <p:nvPr>
            <p:ph type="sldNum" sz="quarter" idx="5"/>
          </p:nvPr>
        </p:nvSpPr>
        <p:spPr/>
        <p:txBody>
          <a:bodyPr/>
          <a:lstStyle/>
          <a:p>
            <a:fld id="{6936E1E2-17D2-5E4C-B96D-EEDAC0EF77DB}" type="slidenum">
              <a:rPr lang="en-US" smtClean="0"/>
              <a:pPr/>
              <a:t>10</a:t>
            </a:fld>
            <a:endParaRPr lang="en-US"/>
          </a:p>
        </p:txBody>
      </p:sp>
    </p:spTree>
    <p:extLst>
      <p:ext uri="{BB962C8B-B14F-4D97-AF65-F5344CB8AC3E}">
        <p14:creationId xmlns:p14="http://schemas.microsoft.com/office/powerpoint/2010/main" val="16292020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Gibbs 1988, p9 – “It is from the feelings and thoughts emerging from this reflection that generalisations or concepts can be generated. And it is generalisations or concepts that allow new situations to be tackled effectively.”</a:t>
            </a:r>
          </a:p>
          <a:p>
            <a:endParaRPr lang="en-GB" dirty="0"/>
          </a:p>
          <a:p>
            <a:r>
              <a:rPr lang="en-GB" dirty="0"/>
              <a:t>He also emphasises the importance of being able to generalise, to transfer knowledge and insights gained from one situation to another. As a result, this framework is frequently used in developing practitioner courses in healthcare and business. </a:t>
            </a:r>
          </a:p>
        </p:txBody>
      </p:sp>
      <p:sp>
        <p:nvSpPr>
          <p:cNvPr id="4" name="Slide Number Placeholder 3"/>
          <p:cNvSpPr>
            <a:spLocks noGrp="1"/>
          </p:cNvSpPr>
          <p:nvPr>
            <p:ph type="sldNum" sz="quarter" idx="5"/>
          </p:nvPr>
        </p:nvSpPr>
        <p:spPr/>
        <p:txBody>
          <a:bodyPr/>
          <a:lstStyle/>
          <a:p>
            <a:fld id="{6936E1E2-17D2-5E4C-B96D-EEDAC0EF77DB}" type="slidenum">
              <a:rPr lang="en-US" smtClean="0"/>
              <a:pPr/>
              <a:t>12</a:t>
            </a:fld>
            <a:endParaRPr lang="en-US"/>
          </a:p>
        </p:txBody>
      </p:sp>
    </p:spTree>
    <p:extLst>
      <p:ext uri="{BB962C8B-B14F-4D97-AF65-F5344CB8AC3E}">
        <p14:creationId xmlns:p14="http://schemas.microsoft.com/office/powerpoint/2010/main" val="128464241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pPr/>
              <a:t>06/11/2022</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pPr/>
              <a:t>06/11/2022</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06/11/2022</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pPr/>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QoI67VeE3ds"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12717C1F-0D66-40DD-9AC1-2420526F40CA}"/>
              </a:ext>
            </a:extLst>
          </p:cNvPr>
          <p:cNvSpPr/>
          <p:nvPr/>
        </p:nvSpPr>
        <p:spPr>
          <a:xfrm>
            <a:off x="683568" y="2852936"/>
            <a:ext cx="7848872" cy="22322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ctrTitle"/>
          </p:nvPr>
        </p:nvSpPr>
        <p:spPr>
          <a:xfrm>
            <a:off x="575556" y="908720"/>
            <a:ext cx="7992888" cy="4824536"/>
          </a:xfrm>
        </p:spPr>
        <p:txBody>
          <a:bodyPr>
            <a:normAutofit/>
          </a:bodyPr>
          <a:lstStyle/>
          <a:p>
            <a:r>
              <a:rPr lang="en-GB" altLang="en-US" sz="2400" dirty="0"/>
              <a:t>BALM – Level 5 </a:t>
            </a:r>
            <a:br>
              <a:rPr lang="en-GB" altLang="en-US" sz="2400" dirty="0"/>
            </a:br>
            <a:br>
              <a:rPr lang="en-GB" altLang="en-US" dirty="0"/>
            </a:br>
            <a:r>
              <a:rPr lang="en-GB" sz="5400" dirty="0">
                <a:latin typeface="Arial" panose="020B0604020202020204" pitchFamily="34" charset="0"/>
                <a:cs typeface="Arial" panose="020B0604020202020204" pitchFamily="34" charset="0"/>
              </a:rPr>
              <a:t> </a:t>
            </a:r>
            <a:r>
              <a:rPr lang="en-GB" sz="3600" b="1" dirty="0">
                <a:solidFill>
                  <a:schemeClr val="accent2">
                    <a:lumMod val="20000"/>
                    <a:lumOff val="80000"/>
                  </a:schemeClr>
                </a:solidFill>
                <a:latin typeface="Arial" panose="020B0604020202020204" pitchFamily="34" charset="0"/>
                <a:cs typeface="Arial" panose="020B0604020202020204" pitchFamily="34" charset="0"/>
              </a:rPr>
              <a:t>Developing Workplace Critical Thinking </a:t>
            </a:r>
            <a:br>
              <a:rPr lang="en-GB" sz="4800" b="1" dirty="0">
                <a:solidFill>
                  <a:schemeClr val="accent2">
                    <a:lumMod val="20000"/>
                    <a:lumOff val="80000"/>
                  </a:schemeClr>
                </a:solidFill>
                <a:latin typeface="Arial" panose="020B0604020202020204" pitchFamily="34" charset="0"/>
                <a:cs typeface="Arial" panose="020B0604020202020204" pitchFamily="34" charset="0"/>
              </a:rPr>
            </a:br>
            <a:r>
              <a:rPr lang="en-GB" sz="3600" b="1" dirty="0">
                <a:solidFill>
                  <a:schemeClr val="accent2">
                    <a:lumMod val="20000"/>
                    <a:lumOff val="80000"/>
                  </a:schemeClr>
                </a:solidFill>
                <a:latin typeface="Arial" panose="020B0604020202020204" pitchFamily="34" charset="0"/>
                <a:cs typeface="Arial" panose="020B0604020202020204" pitchFamily="34" charset="0"/>
              </a:rPr>
              <a:t>(BMSW 5101)</a:t>
            </a:r>
            <a:br>
              <a:rPr lang="en-GB" sz="4000" b="1" dirty="0">
                <a:solidFill>
                  <a:schemeClr val="accent2">
                    <a:lumMod val="20000"/>
                    <a:lumOff val="80000"/>
                  </a:schemeClr>
                </a:solidFill>
                <a:latin typeface="Arial" panose="020B0604020202020204" pitchFamily="34" charset="0"/>
                <a:cs typeface="Arial" panose="020B0604020202020204" pitchFamily="34" charset="0"/>
              </a:rPr>
            </a:br>
            <a:r>
              <a:rPr lang="en-GB" sz="4000" b="1" dirty="0">
                <a:solidFill>
                  <a:schemeClr val="accent2">
                    <a:lumMod val="20000"/>
                    <a:lumOff val="80000"/>
                  </a:schemeClr>
                </a:solidFill>
                <a:latin typeface="Arial" panose="020B0604020202020204" pitchFamily="34" charset="0"/>
                <a:cs typeface="Arial" panose="020B0604020202020204" pitchFamily="34" charset="0"/>
              </a:rPr>
              <a:t>Reflective Writing</a:t>
            </a:r>
            <a:endParaRPr lang="en-GB" altLang="en-US" dirty="0">
              <a:solidFill>
                <a:schemeClr val="accent2">
                  <a:lumMod val="20000"/>
                  <a:lumOff val="80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a:xfrm>
            <a:off x="457200" y="274638"/>
            <a:ext cx="8229600" cy="1143000"/>
          </a:xfrm>
        </p:spPr>
        <p:txBody>
          <a:bodyPr anchor="ctr">
            <a:normAutofit/>
          </a:bodyPr>
          <a:lstStyle/>
          <a:p>
            <a:r>
              <a:rPr lang="en-GB" dirty="0"/>
              <a:t>In this session we will…..</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sz="half" idx="1"/>
          </p:nvPr>
        </p:nvSpPr>
        <p:spPr>
          <a:xfrm>
            <a:off x="457200" y="1600201"/>
            <a:ext cx="4258816" cy="3989040"/>
          </a:xfrm>
        </p:spPr>
        <p:txBody>
          <a:bodyPr>
            <a:normAutofit/>
          </a:bodyPr>
          <a:lstStyle/>
          <a:p>
            <a:pPr marL="0" indent="0">
              <a:buNone/>
            </a:pPr>
            <a:endParaRPr lang="en-GB" dirty="0"/>
          </a:p>
          <a:p>
            <a:pPr marL="0" indent="0">
              <a:buNone/>
            </a:pPr>
            <a:endParaRPr lang="en-GB" dirty="0"/>
          </a:p>
          <a:p>
            <a:r>
              <a:rPr lang="en-US" dirty="0"/>
              <a:t>Discuss what reflective writing involves. </a:t>
            </a:r>
          </a:p>
          <a:p>
            <a:endParaRPr lang="en-US" dirty="0"/>
          </a:p>
          <a:p>
            <a:r>
              <a:rPr lang="en-US" dirty="0"/>
              <a:t>Develop a piece of reflective writing</a:t>
            </a:r>
          </a:p>
        </p:txBody>
      </p:sp>
      <p:pic>
        <p:nvPicPr>
          <p:cNvPr id="6" name="Picture 5" descr="Businesswoman hand on chin">
            <a:extLst>
              <a:ext uri="{FF2B5EF4-FFF2-40B4-BE49-F238E27FC236}">
                <a16:creationId xmlns:a16="http://schemas.microsoft.com/office/drawing/2014/main" id="{DCEA3831-9D3A-4A57-9419-AC498132AE6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555554" y="1600201"/>
            <a:ext cx="2223891" cy="3989040"/>
          </a:xfrm>
          <a:prstGeom prst="rect">
            <a:avLst/>
          </a:prstGeom>
          <a:noFill/>
        </p:spPr>
      </p:pic>
    </p:spTree>
    <p:extLst>
      <p:ext uri="{BB962C8B-B14F-4D97-AF65-F5344CB8AC3E}">
        <p14:creationId xmlns:p14="http://schemas.microsoft.com/office/powerpoint/2010/main" val="39322361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550952-BE6B-46D5-B01D-0D952675AE8F}"/>
              </a:ext>
            </a:extLst>
          </p:cNvPr>
          <p:cNvSpPr>
            <a:spLocks noGrp="1"/>
          </p:cNvSpPr>
          <p:nvPr>
            <p:ph idx="1"/>
          </p:nvPr>
        </p:nvSpPr>
        <p:spPr>
          <a:xfrm>
            <a:off x="179512" y="116632"/>
            <a:ext cx="8784976" cy="5472608"/>
          </a:xfrm>
        </p:spPr>
        <p:style>
          <a:lnRef idx="0">
            <a:schemeClr val="accent3"/>
          </a:lnRef>
          <a:fillRef idx="3">
            <a:schemeClr val="accent3"/>
          </a:fillRef>
          <a:effectRef idx="3">
            <a:schemeClr val="accent3"/>
          </a:effectRef>
          <a:fontRef idx="minor">
            <a:schemeClr val="lt1"/>
          </a:fontRef>
        </p:style>
        <p:txBody>
          <a:bodyPr>
            <a:normAutofit/>
          </a:bodyPr>
          <a:lstStyle/>
          <a:p>
            <a:pPr marL="0" indent="0" algn="ctr">
              <a:buNone/>
            </a:pPr>
            <a:endParaRPr lang="en-GB" sz="5400" dirty="0"/>
          </a:p>
          <a:p>
            <a:pPr marL="0" indent="0" algn="ctr">
              <a:buNone/>
            </a:pPr>
            <a:endParaRPr lang="en-GB" sz="5400" dirty="0"/>
          </a:p>
          <a:p>
            <a:pPr marL="0" indent="0" algn="ctr">
              <a:buNone/>
            </a:pPr>
            <a:r>
              <a:rPr lang="en-GB" sz="5400" b="1" dirty="0"/>
              <a:t>Reflective writing</a:t>
            </a:r>
          </a:p>
        </p:txBody>
      </p:sp>
    </p:spTree>
    <p:extLst>
      <p:ext uri="{BB962C8B-B14F-4D97-AF65-F5344CB8AC3E}">
        <p14:creationId xmlns:p14="http://schemas.microsoft.com/office/powerpoint/2010/main" val="33369335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CCCE0-721A-4904-81CA-8EB866EB60F7}"/>
              </a:ext>
            </a:extLst>
          </p:cNvPr>
          <p:cNvSpPr>
            <a:spLocks noGrp="1"/>
          </p:cNvSpPr>
          <p:nvPr>
            <p:ph type="title"/>
          </p:nvPr>
        </p:nvSpPr>
        <p:spPr/>
        <p:txBody>
          <a:bodyPr/>
          <a:lstStyle/>
          <a:p>
            <a:r>
              <a:rPr lang="en-GB" dirty="0"/>
              <a:t>Task 3 – Reflective report</a:t>
            </a:r>
          </a:p>
        </p:txBody>
      </p:sp>
      <p:sp>
        <p:nvSpPr>
          <p:cNvPr id="3" name="Content Placeholder 2">
            <a:extLst>
              <a:ext uri="{FF2B5EF4-FFF2-40B4-BE49-F238E27FC236}">
                <a16:creationId xmlns:a16="http://schemas.microsoft.com/office/drawing/2014/main" id="{34F8CF57-8BE6-4496-AEDA-75B5013B318E}"/>
              </a:ext>
            </a:extLst>
          </p:cNvPr>
          <p:cNvSpPr>
            <a:spLocks noGrp="1"/>
          </p:cNvSpPr>
          <p:nvPr>
            <p:ph idx="1"/>
          </p:nvPr>
        </p:nvSpPr>
        <p:spPr>
          <a:xfrm>
            <a:off x="457200" y="1600201"/>
            <a:ext cx="8229600" cy="748679"/>
          </a:xfrm>
        </p:spPr>
        <p:txBody>
          <a:bodyPr/>
          <a:lstStyle/>
          <a:p>
            <a:pPr marL="0" indent="0">
              <a:buNone/>
            </a:pPr>
            <a:r>
              <a:rPr lang="en-GB" dirty="0"/>
              <a:t>Your final task for this module is: </a:t>
            </a:r>
          </a:p>
        </p:txBody>
      </p:sp>
      <p:pic>
        <p:nvPicPr>
          <p:cNvPr id="5" name="Picture 4">
            <a:extLst>
              <a:ext uri="{FF2B5EF4-FFF2-40B4-BE49-F238E27FC236}">
                <a16:creationId xmlns:a16="http://schemas.microsoft.com/office/drawing/2014/main" id="{75BECB28-C953-48D2-9527-50D0F4D8E961}"/>
              </a:ext>
            </a:extLst>
          </p:cNvPr>
          <p:cNvPicPr>
            <a:picLocks noChangeAspect="1"/>
          </p:cNvPicPr>
          <p:nvPr/>
        </p:nvPicPr>
        <p:blipFill>
          <a:blip r:embed="rId3"/>
          <a:stretch>
            <a:fillRect/>
          </a:stretch>
        </p:blipFill>
        <p:spPr>
          <a:xfrm>
            <a:off x="516416" y="2593299"/>
            <a:ext cx="8170384" cy="1282055"/>
          </a:xfrm>
          <a:prstGeom prst="rect">
            <a:avLst/>
          </a:prstGeom>
        </p:spPr>
      </p:pic>
    </p:spTree>
    <p:extLst>
      <p:ext uri="{BB962C8B-B14F-4D97-AF65-F5344CB8AC3E}">
        <p14:creationId xmlns:p14="http://schemas.microsoft.com/office/powerpoint/2010/main" val="40595382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reflective writing?</a:t>
            </a:r>
          </a:p>
        </p:txBody>
      </p:sp>
      <p:sp>
        <p:nvSpPr>
          <p:cNvPr id="3" name="Content Placeholder 2"/>
          <p:cNvSpPr>
            <a:spLocks noGrp="1"/>
          </p:cNvSpPr>
          <p:nvPr>
            <p:ph idx="1"/>
          </p:nvPr>
        </p:nvSpPr>
        <p:spPr/>
        <p:txBody>
          <a:bodyPr/>
          <a:lstStyle/>
          <a:p>
            <a:pPr marL="0" indent="0">
              <a:buNone/>
            </a:pPr>
            <a:r>
              <a:rPr lang="en-GB" dirty="0"/>
              <a:t>Let us watch this video together. </a:t>
            </a:r>
          </a:p>
          <a:p>
            <a:pPr marL="0" indent="0">
              <a:buNone/>
            </a:pPr>
            <a:endParaRPr lang="en-GB" dirty="0"/>
          </a:p>
          <a:p>
            <a:pPr marL="0" indent="0">
              <a:buNone/>
            </a:pPr>
            <a:endParaRPr lang="en-GB" dirty="0"/>
          </a:p>
        </p:txBody>
      </p:sp>
      <p:pic>
        <p:nvPicPr>
          <p:cNvPr id="5" name="Picture 4">
            <a:hlinkClick r:id="rId3"/>
            <a:extLst>
              <a:ext uri="{FF2B5EF4-FFF2-40B4-BE49-F238E27FC236}">
                <a16:creationId xmlns:a16="http://schemas.microsoft.com/office/drawing/2014/main" id="{52FC03AC-DE87-4EC2-B276-48F2D33B9F24}"/>
              </a:ext>
            </a:extLst>
          </p:cNvPr>
          <p:cNvPicPr>
            <a:picLocks noChangeAspect="1"/>
          </p:cNvPicPr>
          <p:nvPr/>
        </p:nvPicPr>
        <p:blipFill>
          <a:blip r:embed="rId4"/>
          <a:stretch>
            <a:fillRect/>
          </a:stretch>
        </p:blipFill>
        <p:spPr>
          <a:xfrm>
            <a:off x="971600" y="2270388"/>
            <a:ext cx="6660232" cy="3429408"/>
          </a:xfrm>
          <a:prstGeom prst="rect">
            <a:avLst/>
          </a:prstGeom>
        </p:spPr>
      </p:pic>
    </p:spTree>
    <p:extLst>
      <p:ext uri="{BB962C8B-B14F-4D97-AF65-F5344CB8AC3E}">
        <p14:creationId xmlns:p14="http://schemas.microsoft.com/office/powerpoint/2010/main" val="2208446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r>
              <a:rPr lang="en-GB" dirty="0"/>
              <a:t>Importance of reflective writing</a:t>
            </a:r>
          </a:p>
        </p:txBody>
      </p:sp>
      <p:sp>
        <p:nvSpPr>
          <p:cNvPr id="22" name="Freeform 21"/>
          <p:cNvSpPr/>
          <p:nvPr/>
        </p:nvSpPr>
        <p:spPr>
          <a:xfrm>
            <a:off x="2880561" y="2800095"/>
            <a:ext cx="3382876" cy="3296899"/>
          </a:xfrm>
          <a:custGeom>
            <a:avLst/>
            <a:gdLst>
              <a:gd name="connsiteX0" fmla="*/ 0 w 3382876"/>
              <a:gd name="connsiteY0" fmla="*/ 1648450 h 3296899"/>
              <a:gd name="connsiteX1" fmla="*/ 1691438 w 3382876"/>
              <a:gd name="connsiteY1" fmla="*/ 0 h 3296899"/>
              <a:gd name="connsiteX2" fmla="*/ 3382876 w 3382876"/>
              <a:gd name="connsiteY2" fmla="*/ 1648450 h 3296899"/>
              <a:gd name="connsiteX3" fmla="*/ 1691438 w 3382876"/>
              <a:gd name="connsiteY3" fmla="*/ 3296900 h 3296899"/>
              <a:gd name="connsiteX4" fmla="*/ 0 w 3382876"/>
              <a:gd name="connsiteY4" fmla="*/ 1648450 h 32968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82876" h="3296899">
                <a:moveTo>
                  <a:pt x="0" y="1648450"/>
                </a:moveTo>
                <a:cubicBezTo>
                  <a:pt x="0" y="738036"/>
                  <a:pt x="757283" y="0"/>
                  <a:pt x="1691438" y="0"/>
                </a:cubicBezTo>
                <a:cubicBezTo>
                  <a:pt x="2625593" y="0"/>
                  <a:pt x="3382876" y="738036"/>
                  <a:pt x="3382876" y="1648450"/>
                </a:cubicBezTo>
                <a:cubicBezTo>
                  <a:pt x="3382876" y="2558864"/>
                  <a:pt x="2625593" y="3296900"/>
                  <a:pt x="1691438" y="3296900"/>
                </a:cubicBezTo>
                <a:cubicBezTo>
                  <a:pt x="757283" y="3296900"/>
                  <a:pt x="0" y="2558864"/>
                  <a:pt x="0" y="1648450"/>
                </a:cubicBezTo>
                <a:close/>
              </a:path>
            </a:pathLst>
          </a:custGeom>
          <a:blipFill rotWithShape="0">
            <a:blip r:embed="rId2" cstate="print"/>
            <a:stretch>
              <a:fillRect/>
            </a:stretch>
          </a:blipFill>
        </p:spPr>
        <p:style>
          <a:lnRef idx="2">
            <a:schemeClr val="lt1">
              <a:hueOff val="0"/>
              <a:satOff val="0"/>
              <a:lumOff val="0"/>
              <a:alphaOff val="0"/>
            </a:schemeClr>
          </a:lnRef>
          <a:fillRef idx="1">
            <a:scrgbClr r="0" g="0" b="0"/>
          </a:fillRef>
          <a:effectRef idx="0">
            <a:schemeClr val="accent3">
              <a:hueOff val="0"/>
              <a:satOff val="0"/>
              <a:lumOff val="0"/>
              <a:alphaOff val="0"/>
            </a:schemeClr>
          </a:effectRef>
          <a:fontRef idx="minor">
            <a:schemeClr val="lt1"/>
          </a:fontRef>
        </p:style>
        <p:txBody>
          <a:bodyPr spcFirstLastPara="0" vert="horz" wrap="square" lIns="513191" tIns="500600" rIns="513191" bIns="500600" numCol="1" spcCol="1270" anchor="ctr" anchorCtr="0">
            <a:noAutofit/>
          </a:bodyPr>
          <a:lstStyle/>
          <a:p>
            <a:pPr lvl="0" algn="ctr" defTabSz="1244600">
              <a:lnSpc>
                <a:spcPct val="90000"/>
              </a:lnSpc>
              <a:spcBef>
                <a:spcPct val="0"/>
              </a:spcBef>
              <a:spcAft>
                <a:spcPct val="35000"/>
              </a:spcAft>
            </a:pPr>
            <a:r>
              <a:rPr lang="en-US" sz="2800" b="1" kern="1200" dirty="0">
                <a:solidFill>
                  <a:srgbClr val="92D050"/>
                </a:solidFill>
              </a:rPr>
              <a:t>Professional</a:t>
            </a:r>
          </a:p>
        </p:txBody>
      </p:sp>
      <p:grpSp>
        <p:nvGrpSpPr>
          <p:cNvPr id="37" name="Group 36"/>
          <p:cNvGrpSpPr/>
          <p:nvPr/>
        </p:nvGrpSpPr>
        <p:grpSpPr>
          <a:xfrm>
            <a:off x="424887" y="3793128"/>
            <a:ext cx="2368813" cy="1396220"/>
            <a:chOff x="424887" y="3793128"/>
            <a:chExt cx="2368813" cy="1396220"/>
          </a:xfrm>
        </p:grpSpPr>
        <p:sp>
          <p:nvSpPr>
            <p:cNvPr id="23" name="Left Arrow 22"/>
            <p:cNvSpPr/>
            <p:nvPr/>
          </p:nvSpPr>
          <p:spPr>
            <a:xfrm rot="10755180">
              <a:off x="1297461" y="4219693"/>
              <a:ext cx="1496239" cy="523582"/>
            </a:xfrm>
            <a:prstGeom prst="leftArrow">
              <a:avLst>
                <a:gd name="adj1" fmla="val 60000"/>
                <a:gd name="adj2" fmla="val 50000"/>
              </a:avLst>
            </a:prstGeom>
          </p:spPr>
          <p:style>
            <a:lnRef idx="0">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hueOff val="0"/>
                <a:satOff val="0"/>
                <a:lumOff val="0"/>
                <a:alphaOff val="0"/>
              </a:schemeClr>
            </a:fontRef>
          </p:style>
        </p:sp>
        <p:sp>
          <p:nvSpPr>
            <p:cNvPr id="24" name="Freeform 23"/>
            <p:cNvSpPr/>
            <p:nvPr/>
          </p:nvSpPr>
          <p:spPr>
            <a:xfrm>
              <a:off x="424887" y="3793128"/>
              <a:ext cx="1745275" cy="1396220"/>
            </a:xfrm>
            <a:custGeom>
              <a:avLst/>
              <a:gdLst>
                <a:gd name="connsiteX0" fmla="*/ 0 w 1745275"/>
                <a:gd name="connsiteY0" fmla="*/ 139622 h 1396220"/>
                <a:gd name="connsiteX1" fmla="*/ 139622 w 1745275"/>
                <a:gd name="connsiteY1" fmla="*/ 0 h 1396220"/>
                <a:gd name="connsiteX2" fmla="*/ 1605653 w 1745275"/>
                <a:gd name="connsiteY2" fmla="*/ 0 h 1396220"/>
                <a:gd name="connsiteX3" fmla="*/ 1745275 w 1745275"/>
                <a:gd name="connsiteY3" fmla="*/ 139622 h 1396220"/>
                <a:gd name="connsiteX4" fmla="*/ 1745275 w 1745275"/>
                <a:gd name="connsiteY4" fmla="*/ 1256598 h 1396220"/>
                <a:gd name="connsiteX5" fmla="*/ 1605653 w 1745275"/>
                <a:gd name="connsiteY5" fmla="*/ 1396220 h 1396220"/>
                <a:gd name="connsiteX6" fmla="*/ 139622 w 1745275"/>
                <a:gd name="connsiteY6" fmla="*/ 1396220 h 1396220"/>
                <a:gd name="connsiteX7" fmla="*/ 0 w 1745275"/>
                <a:gd name="connsiteY7" fmla="*/ 1256598 h 1396220"/>
                <a:gd name="connsiteX8" fmla="*/ 0 w 1745275"/>
                <a:gd name="connsiteY8" fmla="*/ 139622 h 13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5275" h="1396220">
                  <a:moveTo>
                    <a:pt x="0" y="139622"/>
                  </a:moveTo>
                  <a:cubicBezTo>
                    <a:pt x="0" y="62511"/>
                    <a:pt x="62511" y="0"/>
                    <a:pt x="139622" y="0"/>
                  </a:cubicBezTo>
                  <a:lnTo>
                    <a:pt x="1605653" y="0"/>
                  </a:lnTo>
                  <a:cubicBezTo>
                    <a:pt x="1682764" y="0"/>
                    <a:pt x="1745275" y="62511"/>
                    <a:pt x="1745275" y="139622"/>
                  </a:cubicBezTo>
                  <a:lnTo>
                    <a:pt x="1745275" y="1256598"/>
                  </a:lnTo>
                  <a:cubicBezTo>
                    <a:pt x="1745275" y="1333709"/>
                    <a:pt x="1682764" y="1396220"/>
                    <a:pt x="1605653" y="1396220"/>
                  </a:cubicBezTo>
                  <a:lnTo>
                    <a:pt x="139622" y="1396220"/>
                  </a:lnTo>
                  <a:cubicBezTo>
                    <a:pt x="62511" y="1396220"/>
                    <a:pt x="0" y="1333709"/>
                    <a:pt x="0" y="1256598"/>
                  </a:cubicBezTo>
                  <a:lnTo>
                    <a:pt x="0" y="139622"/>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86614" tIns="86614" rIns="86614" bIns="86614" numCol="1" spcCol="1270" anchor="ctr" anchorCtr="0">
              <a:noAutofit/>
            </a:bodyPr>
            <a:lstStyle/>
            <a:p>
              <a:pPr lvl="0" algn="ctr" defTabSz="1066800">
                <a:lnSpc>
                  <a:spcPct val="90000"/>
                </a:lnSpc>
                <a:spcBef>
                  <a:spcPct val="0"/>
                </a:spcBef>
                <a:spcAft>
                  <a:spcPct val="35000"/>
                </a:spcAft>
              </a:pPr>
              <a:r>
                <a:rPr lang="en-US" sz="2400" kern="1200" dirty="0"/>
                <a:t>knowledge</a:t>
              </a:r>
            </a:p>
          </p:txBody>
        </p:sp>
      </p:grpSp>
      <p:grpSp>
        <p:nvGrpSpPr>
          <p:cNvPr id="36" name="Group 35"/>
          <p:cNvGrpSpPr/>
          <p:nvPr/>
        </p:nvGrpSpPr>
        <p:grpSpPr>
          <a:xfrm>
            <a:off x="1192632" y="1566631"/>
            <a:ext cx="2241824" cy="1472658"/>
            <a:chOff x="1192632" y="1566631"/>
            <a:chExt cx="2241824" cy="1472658"/>
          </a:xfrm>
        </p:grpSpPr>
        <p:sp>
          <p:nvSpPr>
            <p:cNvPr id="25" name="Left Arrow 24"/>
            <p:cNvSpPr/>
            <p:nvPr/>
          </p:nvSpPr>
          <p:spPr>
            <a:xfrm rot="13263696">
              <a:off x="1873244" y="2515707"/>
              <a:ext cx="1561212" cy="523582"/>
            </a:xfrm>
            <a:prstGeom prst="leftArrow">
              <a:avLst>
                <a:gd name="adj1" fmla="val 60000"/>
                <a:gd name="adj2" fmla="val 50000"/>
              </a:avLst>
            </a:prstGeom>
          </p:spPr>
          <p:style>
            <a:lnRef idx="0">
              <a:schemeClr val="lt1">
                <a:hueOff val="0"/>
                <a:satOff val="0"/>
                <a:lumOff val="0"/>
                <a:alphaOff val="0"/>
              </a:schemeClr>
            </a:lnRef>
            <a:fillRef idx="1">
              <a:schemeClr val="accent4">
                <a:hueOff val="-1116192"/>
                <a:satOff val="6725"/>
                <a:lumOff val="539"/>
                <a:alphaOff val="0"/>
              </a:schemeClr>
            </a:fillRef>
            <a:effectRef idx="0">
              <a:schemeClr val="accent4">
                <a:hueOff val="-1116192"/>
                <a:satOff val="6725"/>
                <a:lumOff val="539"/>
                <a:alphaOff val="0"/>
              </a:schemeClr>
            </a:effectRef>
            <a:fontRef idx="minor">
              <a:schemeClr val="lt1">
                <a:hueOff val="0"/>
                <a:satOff val="0"/>
                <a:lumOff val="0"/>
                <a:alphaOff val="0"/>
              </a:schemeClr>
            </a:fontRef>
          </p:style>
        </p:sp>
        <p:sp>
          <p:nvSpPr>
            <p:cNvPr id="26" name="Freeform 25"/>
            <p:cNvSpPr/>
            <p:nvPr/>
          </p:nvSpPr>
          <p:spPr>
            <a:xfrm>
              <a:off x="1192632" y="1566631"/>
              <a:ext cx="1745275" cy="1396220"/>
            </a:xfrm>
            <a:custGeom>
              <a:avLst/>
              <a:gdLst>
                <a:gd name="connsiteX0" fmla="*/ 0 w 1745275"/>
                <a:gd name="connsiteY0" fmla="*/ 139622 h 1396220"/>
                <a:gd name="connsiteX1" fmla="*/ 139622 w 1745275"/>
                <a:gd name="connsiteY1" fmla="*/ 0 h 1396220"/>
                <a:gd name="connsiteX2" fmla="*/ 1605653 w 1745275"/>
                <a:gd name="connsiteY2" fmla="*/ 0 h 1396220"/>
                <a:gd name="connsiteX3" fmla="*/ 1745275 w 1745275"/>
                <a:gd name="connsiteY3" fmla="*/ 139622 h 1396220"/>
                <a:gd name="connsiteX4" fmla="*/ 1745275 w 1745275"/>
                <a:gd name="connsiteY4" fmla="*/ 1256598 h 1396220"/>
                <a:gd name="connsiteX5" fmla="*/ 1605653 w 1745275"/>
                <a:gd name="connsiteY5" fmla="*/ 1396220 h 1396220"/>
                <a:gd name="connsiteX6" fmla="*/ 139622 w 1745275"/>
                <a:gd name="connsiteY6" fmla="*/ 1396220 h 1396220"/>
                <a:gd name="connsiteX7" fmla="*/ 0 w 1745275"/>
                <a:gd name="connsiteY7" fmla="*/ 1256598 h 1396220"/>
                <a:gd name="connsiteX8" fmla="*/ 0 w 1745275"/>
                <a:gd name="connsiteY8" fmla="*/ 139622 h 13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5275" h="1396220">
                  <a:moveTo>
                    <a:pt x="0" y="139622"/>
                  </a:moveTo>
                  <a:cubicBezTo>
                    <a:pt x="0" y="62511"/>
                    <a:pt x="62511" y="0"/>
                    <a:pt x="139622" y="0"/>
                  </a:cubicBezTo>
                  <a:lnTo>
                    <a:pt x="1605653" y="0"/>
                  </a:lnTo>
                  <a:cubicBezTo>
                    <a:pt x="1682764" y="0"/>
                    <a:pt x="1745275" y="62511"/>
                    <a:pt x="1745275" y="139622"/>
                  </a:cubicBezTo>
                  <a:lnTo>
                    <a:pt x="1745275" y="1256598"/>
                  </a:lnTo>
                  <a:cubicBezTo>
                    <a:pt x="1745275" y="1333709"/>
                    <a:pt x="1682764" y="1396220"/>
                    <a:pt x="1605653" y="1396220"/>
                  </a:cubicBezTo>
                  <a:lnTo>
                    <a:pt x="139622" y="1396220"/>
                  </a:lnTo>
                  <a:cubicBezTo>
                    <a:pt x="62511" y="1396220"/>
                    <a:pt x="0" y="1333709"/>
                    <a:pt x="0" y="1256598"/>
                  </a:cubicBezTo>
                  <a:lnTo>
                    <a:pt x="0" y="139622"/>
                  </a:lnTo>
                  <a:close/>
                </a:path>
              </a:pathLst>
            </a:custGeom>
          </p:spPr>
          <p:style>
            <a:lnRef idx="2">
              <a:schemeClr val="lt1">
                <a:hueOff val="0"/>
                <a:satOff val="0"/>
                <a:lumOff val="0"/>
                <a:alphaOff val="0"/>
              </a:schemeClr>
            </a:lnRef>
            <a:fillRef idx="1">
              <a:schemeClr val="accent4">
                <a:hueOff val="-1116192"/>
                <a:satOff val="6725"/>
                <a:lumOff val="539"/>
                <a:alphaOff val="0"/>
              </a:schemeClr>
            </a:fillRef>
            <a:effectRef idx="0">
              <a:schemeClr val="accent4">
                <a:hueOff val="-1116192"/>
                <a:satOff val="6725"/>
                <a:lumOff val="539"/>
                <a:alphaOff val="0"/>
              </a:schemeClr>
            </a:effectRef>
            <a:fontRef idx="minor">
              <a:schemeClr val="lt1"/>
            </a:fontRef>
          </p:style>
          <p:txBody>
            <a:bodyPr spcFirstLastPara="0" vert="horz" wrap="square" lIns="86614" tIns="86614" rIns="86614" bIns="86614" numCol="1" spcCol="1270" anchor="ctr" anchorCtr="0">
              <a:noAutofit/>
            </a:bodyPr>
            <a:lstStyle/>
            <a:p>
              <a:pPr lvl="0" algn="ctr" defTabSz="1066800">
                <a:lnSpc>
                  <a:spcPct val="90000"/>
                </a:lnSpc>
                <a:spcBef>
                  <a:spcPct val="0"/>
                </a:spcBef>
                <a:spcAft>
                  <a:spcPct val="35000"/>
                </a:spcAft>
              </a:pPr>
              <a:r>
                <a:rPr lang="en-GB" sz="2400" b="0" i="0" u="none" kern="1200" dirty="0"/>
                <a:t>skill</a:t>
              </a:r>
              <a:endParaRPr lang="en-US" sz="2400" kern="1200" dirty="0"/>
            </a:p>
          </p:txBody>
        </p:sp>
      </p:grpSp>
      <p:grpSp>
        <p:nvGrpSpPr>
          <p:cNvPr id="35" name="Group 34"/>
          <p:cNvGrpSpPr/>
          <p:nvPr/>
        </p:nvGrpSpPr>
        <p:grpSpPr>
          <a:xfrm>
            <a:off x="3699362" y="1053900"/>
            <a:ext cx="1745275" cy="1734536"/>
            <a:chOff x="3699362" y="1053900"/>
            <a:chExt cx="1745275" cy="1734536"/>
          </a:xfrm>
        </p:grpSpPr>
        <p:sp>
          <p:nvSpPr>
            <p:cNvPr id="27" name="Left Arrow 26"/>
            <p:cNvSpPr/>
            <p:nvPr/>
          </p:nvSpPr>
          <p:spPr>
            <a:xfrm rot="16200000">
              <a:off x="4076779" y="2031425"/>
              <a:ext cx="990440" cy="523582"/>
            </a:xfrm>
            <a:prstGeom prst="leftArrow">
              <a:avLst>
                <a:gd name="adj1" fmla="val 60000"/>
                <a:gd name="adj2" fmla="val 50000"/>
              </a:avLst>
            </a:prstGeom>
          </p:spPr>
          <p:style>
            <a:lnRef idx="0">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hueOff val="0"/>
                <a:satOff val="0"/>
                <a:lumOff val="0"/>
                <a:alphaOff val="0"/>
              </a:schemeClr>
            </a:fontRef>
          </p:style>
        </p:sp>
        <p:sp>
          <p:nvSpPr>
            <p:cNvPr id="28" name="Freeform 27"/>
            <p:cNvSpPr/>
            <p:nvPr/>
          </p:nvSpPr>
          <p:spPr>
            <a:xfrm>
              <a:off x="3699362" y="1053900"/>
              <a:ext cx="1745275" cy="1396220"/>
            </a:xfrm>
            <a:custGeom>
              <a:avLst/>
              <a:gdLst>
                <a:gd name="connsiteX0" fmla="*/ 0 w 1745275"/>
                <a:gd name="connsiteY0" fmla="*/ 139622 h 1396220"/>
                <a:gd name="connsiteX1" fmla="*/ 139622 w 1745275"/>
                <a:gd name="connsiteY1" fmla="*/ 0 h 1396220"/>
                <a:gd name="connsiteX2" fmla="*/ 1605653 w 1745275"/>
                <a:gd name="connsiteY2" fmla="*/ 0 h 1396220"/>
                <a:gd name="connsiteX3" fmla="*/ 1745275 w 1745275"/>
                <a:gd name="connsiteY3" fmla="*/ 139622 h 1396220"/>
                <a:gd name="connsiteX4" fmla="*/ 1745275 w 1745275"/>
                <a:gd name="connsiteY4" fmla="*/ 1256598 h 1396220"/>
                <a:gd name="connsiteX5" fmla="*/ 1605653 w 1745275"/>
                <a:gd name="connsiteY5" fmla="*/ 1396220 h 1396220"/>
                <a:gd name="connsiteX6" fmla="*/ 139622 w 1745275"/>
                <a:gd name="connsiteY6" fmla="*/ 1396220 h 1396220"/>
                <a:gd name="connsiteX7" fmla="*/ 0 w 1745275"/>
                <a:gd name="connsiteY7" fmla="*/ 1256598 h 1396220"/>
                <a:gd name="connsiteX8" fmla="*/ 0 w 1745275"/>
                <a:gd name="connsiteY8" fmla="*/ 139622 h 13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5275" h="1396220">
                  <a:moveTo>
                    <a:pt x="0" y="139622"/>
                  </a:moveTo>
                  <a:cubicBezTo>
                    <a:pt x="0" y="62511"/>
                    <a:pt x="62511" y="0"/>
                    <a:pt x="139622" y="0"/>
                  </a:cubicBezTo>
                  <a:lnTo>
                    <a:pt x="1605653" y="0"/>
                  </a:lnTo>
                  <a:cubicBezTo>
                    <a:pt x="1682764" y="0"/>
                    <a:pt x="1745275" y="62511"/>
                    <a:pt x="1745275" y="139622"/>
                  </a:cubicBezTo>
                  <a:lnTo>
                    <a:pt x="1745275" y="1256598"/>
                  </a:lnTo>
                  <a:cubicBezTo>
                    <a:pt x="1745275" y="1333709"/>
                    <a:pt x="1682764" y="1396220"/>
                    <a:pt x="1605653" y="1396220"/>
                  </a:cubicBezTo>
                  <a:lnTo>
                    <a:pt x="139622" y="1396220"/>
                  </a:lnTo>
                  <a:cubicBezTo>
                    <a:pt x="62511" y="1396220"/>
                    <a:pt x="0" y="1333709"/>
                    <a:pt x="0" y="1256598"/>
                  </a:cubicBezTo>
                  <a:lnTo>
                    <a:pt x="0" y="139622"/>
                  </a:lnTo>
                  <a:close/>
                </a:path>
              </a:pathLst>
            </a:custGeom>
          </p:spPr>
          <p:style>
            <a:lnRef idx="2">
              <a:schemeClr val="lt1">
                <a:hueOff val="0"/>
                <a:satOff val="0"/>
                <a:lumOff val="0"/>
                <a:alphaOff val="0"/>
              </a:schemeClr>
            </a:lnRef>
            <a:fillRef idx="1">
              <a:schemeClr val="accent4">
                <a:hueOff val="-2232385"/>
                <a:satOff val="13449"/>
                <a:lumOff val="1078"/>
                <a:alphaOff val="0"/>
              </a:schemeClr>
            </a:fillRef>
            <a:effectRef idx="0">
              <a:schemeClr val="accent4">
                <a:hueOff val="-2232385"/>
                <a:satOff val="13449"/>
                <a:lumOff val="1078"/>
                <a:alphaOff val="0"/>
              </a:schemeClr>
            </a:effectRef>
            <a:fontRef idx="minor">
              <a:schemeClr val="lt1"/>
            </a:fontRef>
          </p:style>
          <p:txBody>
            <a:bodyPr spcFirstLastPara="0" vert="horz" wrap="square" lIns="86614" tIns="86614" rIns="86614" bIns="86614" numCol="1" spcCol="1270" anchor="ctr" anchorCtr="0">
              <a:noAutofit/>
            </a:bodyPr>
            <a:lstStyle/>
            <a:p>
              <a:pPr lvl="0" algn="ctr" defTabSz="1066800">
                <a:lnSpc>
                  <a:spcPct val="90000"/>
                </a:lnSpc>
                <a:spcBef>
                  <a:spcPct val="0"/>
                </a:spcBef>
                <a:spcAft>
                  <a:spcPct val="35000"/>
                </a:spcAft>
              </a:pPr>
              <a:r>
                <a:rPr lang="en-GB" sz="2400" b="0" i="0" u="none" kern="1200" dirty="0"/>
                <a:t>Experience</a:t>
              </a:r>
              <a:endParaRPr lang="en-US" sz="2400" kern="1200" dirty="0"/>
            </a:p>
          </p:txBody>
        </p:sp>
      </p:grpSp>
      <p:grpSp>
        <p:nvGrpSpPr>
          <p:cNvPr id="34" name="Group 33"/>
          <p:cNvGrpSpPr/>
          <p:nvPr/>
        </p:nvGrpSpPr>
        <p:grpSpPr>
          <a:xfrm>
            <a:off x="5724447" y="1566631"/>
            <a:ext cx="2280676" cy="1478801"/>
            <a:chOff x="5724447" y="1566631"/>
            <a:chExt cx="2280676" cy="1478801"/>
          </a:xfrm>
        </p:grpSpPr>
        <p:sp>
          <p:nvSpPr>
            <p:cNvPr id="29" name="Left Arrow 28"/>
            <p:cNvSpPr/>
            <p:nvPr/>
          </p:nvSpPr>
          <p:spPr>
            <a:xfrm rot="19172376">
              <a:off x="5724447" y="2521850"/>
              <a:ext cx="1599267" cy="523582"/>
            </a:xfrm>
            <a:prstGeom prst="leftArrow">
              <a:avLst>
                <a:gd name="adj1" fmla="val 60000"/>
                <a:gd name="adj2" fmla="val 50000"/>
              </a:avLst>
            </a:prstGeom>
          </p:spPr>
          <p:style>
            <a:lnRef idx="0">
              <a:schemeClr val="lt1">
                <a:hueOff val="0"/>
                <a:satOff val="0"/>
                <a:lumOff val="0"/>
                <a:alphaOff val="0"/>
              </a:schemeClr>
            </a:lnRef>
            <a:fillRef idx="1">
              <a:schemeClr val="accent4">
                <a:hueOff val="-3348577"/>
                <a:satOff val="20174"/>
                <a:lumOff val="1617"/>
                <a:alphaOff val="0"/>
              </a:schemeClr>
            </a:fillRef>
            <a:effectRef idx="0">
              <a:schemeClr val="accent4">
                <a:hueOff val="-3348577"/>
                <a:satOff val="20174"/>
                <a:lumOff val="1617"/>
                <a:alphaOff val="0"/>
              </a:schemeClr>
            </a:effectRef>
            <a:fontRef idx="minor">
              <a:schemeClr val="lt1">
                <a:hueOff val="0"/>
                <a:satOff val="0"/>
                <a:lumOff val="0"/>
                <a:alphaOff val="0"/>
              </a:schemeClr>
            </a:fontRef>
          </p:style>
        </p:sp>
        <p:sp>
          <p:nvSpPr>
            <p:cNvPr id="30" name="Freeform 29"/>
            <p:cNvSpPr/>
            <p:nvPr/>
          </p:nvSpPr>
          <p:spPr>
            <a:xfrm>
              <a:off x="6259848" y="1566631"/>
              <a:ext cx="1745275" cy="1396220"/>
            </a:xfrm>
            <a:custGeom>
              <a:avLst/>
              <a:gdLst>
                <a:gd name="connsiteX0" fmla="*/ 0 w 1745275"/>
                <a:gd name="connsiteY0" fmla="*/ 139622 h 1396220"/>
                <a:gd name="connsiteX1" fmla="*/ 139622 w 1745275"/>
                <a:gd name="connsiteY1" fmla="*/ 0 h 1396220"/>
                <a:gd name="connsiteX2" fmla="*/ 1605653 w 1745275"/>
                <a:gd name="connsiteY2" fmla="*/ 0 h 1396220"/>
                <a:gd name="connsiteX3" fmla="*/ 1745275 w 1745275"/>
                <a:gd name="connsiteY3" fmla="*/ 139622 h 1396220"/>
                <a:gd name="connsiteX4" fmla="*/ 1745275 w 1745275"/>
                <a:gd name="connsiteY4" fmla="*/ 1256598 h 1396220"/>
                <a:gd name="connsiteX5" fmla="*/ 1605653 w 1745275"/>
                <a:gd name="connsiteY5" fmla="*/ 1396220 h 1396220"/>
                <a:gd name="connsiteX6" fmla="*/ 139622 w 1745275"/>
                <a:gd name="connsiteY6" fmla="*/ 1396220 h 1396220"/>
                <a:gd name="connsiteX7" fmla="*/ 0 w 1745275"/>
                <a:gd name="connsiteY7" fmla="*/ 1256598 h 1396220"/>
                <a:gd name="connsiteX8" fmla="*/ 0 w 1745275"/>
                <a:gd name="connsiteY8" fmla="*/ 139622 h 13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5275" h="1396220">
                  <a:moveTo>
                    <a:pt x="0" y="139622"/>
                  </a:moveTo>
                  <a:cubicBezTo>
                    <a:pt x="0" y="62511"/>
                    <a:pt x="62511" y="0"/>
                    <a:pt x="139622" y="0"/>
                  </a:cubicBezTo>
                  <a:lnTo>
                    <a:pt x="1605653" y="0"/>
                  </a:lnTo>
                  <a:cubicBezTo>
                    <a:pt x="1682764" y="0"/>
                    <a:pt x="1745275" y="62511"/>
                    <a:pt x="1745275" y="139622"/>
                  </a:cubicBezTo>
                  <a:lnTo>
                    <a:pt x="1745275" y="1256598"/>
                  </a:lnTo>
                  <a:cubicBezTo>
                    <a:pt x="1745275" y="1333709"/>
                    <a:pt x="1682764" y="1396220"/>
                    <a:pt x="1605653" y="1396220"/>
                  </a:cubicBezTo>
                  <a:lnTo>
                    <a:pt x="139622" y="1396220"/>
                  </a:lnTo>
                  <a:cubicBezTo>
                    <a:pt x="62511" y="1396220"/>
                    <a:pt x="0" y="1333709"/>
                    <a:pt x="0" y="1256598"/>
                  </a:cubicBezTo>
                  <a:lnTo>
                    <a:pt x="0" y="139622"/>
                  </a:lnTo>
                  <a:close/>
                </a:path>
              </a:pathLst>
            </a:custGeom>
          </p:spPr>
          <p:style>
            <a:lnRef idx="2">
              <a:schemeClr val="lt1">
                <a:hueOff val="0"/>
                <a:satOff val="0"/>
                <a:lumOff val="0"/>
                <a:alphaOff val="0"/>
              </a:schemeClr>
            </a:lnRef>
            <a:fillRef idx="1">
              <a:schemeClr val="accent4">
                <a:hueOff val="-3348577"/>
                <a:satOff val="20174"/>
                <a:lumOff val="1617"/>
                <a:alphaOff val="0"/>
              </a:schemeClr>
            </a:fillRef>
            <a:effectRef idx="0">
              <a:schemeClr val="accent4">
                <a:hueOff val="-3348577"/>
                <a:satOff val="20174"/>
                <a:lumOff val="1617"/>
                <a:alphaOff val="0"/>
              </a:schemeClr>
            </a:effectRef>
            <a:fontRef idx="minor">
              <a:schemeClr val="lt1"/>
            </a:fontRef>
          </p:style>
          <p:txBody>
            <a:bodyPr spcFirstLastPara="0" vert="horz" wrap="square" lIns="86614" tIns="86614" rIns="86614" bIns="86614" numCol="1" spcCol="1270" anchor="ctr" anchorCtr="0">
              <a:noAutofit/>
            </a:bodyPr>
            <a:lstStyle/>
            <a:p>
              <a:pPr lvl="0" algn="ctr" defTabSz="1066800">
                <a:lnSpc>
                  <a:spcPct val="90000"/>
                </a:lnSpc>
                <a:spcBef>
                  <a:spcPct val="0"/>
                </a:spcBef>
                <a:spcAft>
                  <a:spcPct val="35000"/>
                </a:spcAft>
              </a:pPr>
              <a:r>
                <a:rPr lang="en-US" sz="2400" kern="1200" dirty="0"/>
                <a:t>Constantly updated</a:t>
              </a:r>
            </a:p>
          </p:txBody>
        </p:sp>
      </p:grpSp>
      <p:grpSp>
        <p:nvGrpSpPr>
          <p:cNvPr id="33" name="Group 32"/>
          <p:cNvGrpSpPr/>
          <p:nvPr/>
        </p:nvGrpSpPr>
        <p:grpSpPr>
          <a:xfrm>
            <a:off x="6344880" y="3716363"/>
            <a:ext cx="2274448" cy="1396220"/>
            <a:chOff x="6344880" y="3716363"/>
            <a:chExt cx="2274448" cy="1396220"/>
          </a:xfrm>
        </p:grpSpPr>
        <p:sp>
          <p:nvSpPr>
            <p:cNvPr id="31" name="Left Arrow 30"/>
            <p:cNvSpPr/>
            <p:nvPr/>
          </p:nvSpPr>
          <p:spPr>
            <a:xfrm rot="21563107">
              <a:off x="6344880" y="4160204"/>
              <a:ext cx="1401851" cy="523582"/>
            </a:xfrm>
            <a:prstGeom prst="leftArrow">
              <a:avLst>
                <a:gd name="adj1" fmla="val 60000"/>
                <a:gd name="adj2" fmla="val 50000"/>
              </a:avLst>
            </a:prstGeom>
            <a:solidFill>
              <a:srgbClr val="FF0000"/>
            </a:solidFill>
          </p:spPr>
          <p:style>
            <a:lnRef idx="0">
              <a:schemeClr val="lt1">
                <a:hueOff val="0"/>
                <a:satOff val="0"/>
                <a:lumOff val="0"/>
                <a:alphaOff val="0"/>
              </a:schemeClr>
            </a:lnRef>
            <a:fillRef idx="1">
              <a:scrgbClr r="0" g="0" b="0"/>
            </a:fillRef>
            <a:effectRef idx="0">
              <a:schemeClr val="accent4">
                <a:hueOff val="-4464770"/>
                <a:satOff val="26899"/>
                <a:lumOff val="2156"/>
                <a:alphaOff val="0"/>
              </a:schemeClr>
            </a:effectRef>
            <a:fontRef idx="minor">
              <a:schemeClr val="lt1">
                <a:hueOff val="0"/>
                <a:satOff val="0"/>
                <a:lumOff val="0"/>
                <a:alphaOff val="0"/>
              </a:schemeClr>
            </a:fontRef>
          </p:style>
        </p:sp>
        <p:sp>
          <p:nvSpPr>
            <p:cNvPr id="32" name="Freeform 31"/>
            <p:cNvSpPr/>
            <p:nvPr/>
          </p:nvSpPr>
          <p:spPr>
            <a:xfrm>
              <a:off x="6874053" y="3716363"/>
              <a:ext cx="1745275" cy="1396220"/>
            </a:xfrm>
            <a:custGeom>
              <a:avLst/>
              <a:gdLst>
                <a:gd name="connsiteX0" fmla="*/ 0 w 1745275"/>
                <a:gd name="connsiteY0" fmla="*/ 139622 h 1396220"/>
                <a:gd name="connsiteX1" fmla="*/ 139622 w 1745275"/>
                <a:gd name="connsiteY1" fmla="*/ 0 h 1396220"/>
                <a:gd name="connsiteX2" fmla="*/ 1605653 w 1745275"/>
                <a:gd name="connsiteY2" fmla="*/ 0 h 1396220"/>
                <a:gd name="connsiteX3" fmla="*/ 1745275 w 1745275"/>
                <a:gd name="connsiteY3" fmla="*/ 139622 h 1396220"/>
                <a:gd name="connsiteX4" fmla="*/ 1745275 w 1745275"/>
                <a:gd name="connsiteY4" fmla="*/ 1256598 h 1396220"/>
                <a:gd name="connsiteX5" fmla="*/ 1605653 w 1745275"/>
                <a:gd name="connsiteY5" fmla="*/ 1396220 h 1396220"/>
                <a:gd name="connsiteX6" fmla="*/ 139622 w 1745275"/>
                <a:gd name="connsiteY6" fmla="*/ 1396220 h 1396220"/>
                <a:gd name="connsiteX7" fmla="*/ 0 w 1745275"/>
                <a:gd name="connsiteY7" fmla="*/ 1256598 h 1396220"/>
                <a:gd name="connsiteX8" fmla="*/ 0 w 1745275"/>
                <a:gd name="connsiteY8" fmla="*/ 139622 h 13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45275" h="1396220">
                  <a:moveTo>
                    <a:pt x="0" y="139622"/>
                  </a:moveTo>
                  <a:cubicBezTo>
                    <a:pt x="0" y="62511"/>
                    <a:pt x="62511" y="0"/>
                    <a:pt x="139622" y="0"/>
                  </a:cubicBezTo>
                  <a:lnTo>
                    <a:pt x="1605653" y="0"/>
                  </a:lnTo>
                  <a:cubicBezTo>
                    <a:pt x="1682764" y="0"/>
                    <a:pt x="1745275" y="62511"/>
                    <a:pt x="1745275" y="139622"/>
                  </a:cubicBezTo>
                  <a:lnTo>
                    <a:pt x="1745275" y="1256598"/>
                  </a:lnTo>
                  <a:cubicBezTo>
                    <a:pt x="1745275" y="1333709"/>
                    <a:pt x="1682764" y="1396220"/>
                    <a:pt x="1605653" y="1396220"/>
                  </a:cubicBezTo>
                  <a:lnTo>
                    <a:pt x="139622" y="1396220"/>
                  </a:lnTo>
                  <a:cubicBezTo>
                    <a:pt x="62511" y="1396220"/>
                    <a:pt x="0" y="1333709"/>
                    <a:pt x="0" y="1256598"/>
                  </a:cubicBezTo>
                  <a:lnTo>
                    <a:pt x="0" y="139622"/>
                  </a:lnTo>
                  <a:close/>
                </a:path>
              </a:pathLst>
            </a:custGeom>
            <a:solidFill>
              <a:srgbClr val="FF0000"/>
            </a:solidFill>
          </p:spPr>
          <p:style>
            <a:lnRef idx="2">
              <a:schemeClr val="lt1">
                <a:hueOff val="0"/>
                <a:satOff val="0"/>
                <a:lumOff val="0"/>
                <a:alphaOff val="0"/>
              </a:schemeClr>
            </a:lnRef>
            <a:fillRef idx="1">
              <a:scrgbClr r="0" g="0" b="0"/>
            </a:fillRef>
            <a:effectRef idx="0">
              <a:schemeClr val="accent4">
                <a:hueOff val="-4464770"/>
                <a:satOff val="26899"/>
                <a:lumOff val="2156"/>
                <a:alphaOff val="0"/>
              </a:schemeClr>
            </a:effectRef>
            <a:fontRef idx="minor">
              <a:schemeClr val="lt1"/>
            </a:fontRef>
          </p:style>
          <p:txBody>
            <a:bodyPr spcFirstLastPara="0" vert="horz" wrap="square" lIns="86614" tIns="86614" rIns="86614" bIns="86614" numCol="1" spcCol="1270" anchor="ctr" anchorCtr="0">
              <a:noAutofit/>
            </a:bodyPr>
            <a:lstStyle/>
            <a:p>
              <a:pPr lvl="0" algn="ctr" defTabSz="1066800">
                <a:lnSpc>
                  <a:spcPct val="90000"/>
                </a:lnSpc>
                <a:spcBef>
                  <a:spcPct val="0"/>
                </a:spcBef>
                <a:spcAft>
                  <a:spcPct val="35000"/>
                </a:spcAft>
              </a:pPr>
              <a:r>
                <a:rPr lang="en-US" sz="2400" kern="1200" dirty="0"/>
                <a:t>Ability to reflect</a:t>
              </a:r>
            </a:p>
          </p:txBody>
        </p:sp>
      </p:grpSp>
      <p:sp>
        <p:nvSpPr>
          <p:cNvPr id="38" name="Oval 37"/>
          <p:cNvSpPr/>
          <p:nvPr/>
        </p:nvSpPr>
        <p:spPr>
          <a:xfrm>
            <a:off x="6012160" y="3269867"/>
            <a:ext cx="3024336" cy="2304256"/>
          </a:xfrm>
          <a:prstGeom prst="ellipse">
            <a:avLst/>
          </a:prstGeom>
          <a:noFill/>
          <a:ln w="76200">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63599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0-#ppt_w/2"/>
                                          </p:val>
                                        </p:tav>
                                        <p:tav tm="100000">
                                          <p:val>
                                            <p:strVal val="#ppt_x"/>
                                          </p:val>
                                        </p:tav>
                                      </p:tavLst>
                                    </p:anim>
                                    <p:anim calcmode="lin" valueType="num">
                                      <p:cBhvr additive="base">
                                        <p:cTn id="8"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9" fill="hold"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0-#ppt_w/2"/>
                                          </p:val>
                                        </p:tav>
                                        <p:tav tm="100000">
                                          <p:val>
                                            <p:strVal val="#ppt_x"/>
                                          </p:val>
                                        </p:tav>
                                      </p:tavLst>
                                    </p:anim>
                                    <p:anim calcmode="lin" valueType="num">
                                      <p:cBhvr additive="base">
                                        <p:cTn id="14" dur="500" fill="hold"/>
                                        <p:tgtEl>
                                          <p:spTgt spid="36"/>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nodeType="click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500" fill="hold"/>
                                        <p:tgtEl>
                                          <p:spTgt spid="35"/>
                                        </p:tgtEl>
                                        <p:attrNameLst>
                                          <p:attrName>ppt_x</p:attrName>
                                        </p:attrNameLst>
                                      </p:cBhvr>
                                      <p:tavLst>
                                        <p:tav tm="0">
                                          <p:val>
                                            <p:strVal val="#ppt_x"/>
                                          </p:val>
                                        </p:tav>
                                        <p:tav tm="100000">
                                          <p:val>
                                            <p:strVal val="#ppt_x"/>
                                          </p:val>
                                        </p:tav>
                                      </p:tavLst>
                                    </p:anim>
                                    <p:anim calcmode="lin" valueType="num">
                                      <p:cBhvr additive="base">
                                        <p:cTn id="20" dur="500" fill="hold"/>
                                        <p:tgtEl>
                                          <p:spTgt spid="35"/>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3" fill="hold" nodeType="clickEffect">
                                  <p:stCondLst>
                                    <p:cond delay="0"/>
                                  </p:stCondLst>
                                  <p:childTnLst>
                                    <p:set>
                                      <p:cBhvr>
                                        <p:cTn id="24" dur="1" fill="hold">
                                          <p:stCondLst>
                                            <p:cond delay="0"/>
                                          </p:stCondLst>
                                        </p:cTn>
                                        <p:tgtEl>
                                          <p:spTgt spid="34"/>
                                        </p:tgtEl>
                                        <p:attrNameLst>
                                          <p:attrName>style.visibility</p:attrName>
                                        </p:attrNameLst>
                                      </p:cBhvr>
                                      <p:to>
                                        <p:strVal val="visible"/>
                                      </p:to>
                                    </p:set>
                                    <p:anim calcmode="lin" valueType="num">
                                      <p:cBhvr additive="base">
                                        <p:cTn id="25" dur="500" fill="hold"/>
                                        <p:tgtEl>
                                          <p:spTgt spid="34"/>
                                        </p:tgtEl>
                                        <p:attrNameLst>
                                          <p:attrName>ppt_x</p:attrName>
                                        </p:attrNameLst>
                                      </p:cBhvr>
                                      <p:tavLst>
                                        <p:tav tm="0">
                                          <p:val>
                                            <p:strVal val="1+#ppt_w/2"/>
                                          </p:val>
                                        </p:tav>
                                        <p:tav tm="100000">
                                          <p:val>
                                            <p:strVal val="#ppt_x"/>
                                          </p:val>
                                        </p:tav>
                                      </p:tavLst>
                                    </p:anim>
                                    <p:anim calcmode="lin" valueType="num">
                                      <p:cBhvr additive="base">
                                        <p:cTn id="26" dur="500" fill="hold"/>
                                        <p:tgtEl>
                                          <p:spTgt spid="34"/>
                                        </p:tgtEl>
                                        <p:attrNameLst>
                                          <p:attrName>ppt_y</p:attrName>
                                        </p:attrNameLst>
                                      </p:cBhvr>
                                      <p:tavLst>
                                        <p:tav tm="0">
                                          <p:val>
                                            <p:strVal val="0-#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2" fill="hold" nodeType="clickEffect">
                                  <p:stCondLst>
                                    <p:cond delay="0"/>
                                  </p:stCondLst>
                                  <p:childTnLst>
                                    <p:set>
                                      <p:cBhvr>
                                        <p:cTn id="30" dur="1" fill="hold">
                                          <p:stCondLst>
                                            <p:cond delay="0"/>
                                          </p:stCondLst>
                                        </p:cTn>
                                        <p:tgtEl>
                                          <p:spTgt spid="33"/>
                                        </p:tgtEl>
                                        <p:attrNameLst>
                                          <p:attrName>style.visibility</p:attrName>
                                        </p:attrNameLst>
                                      </p:cBhvr>
                                      <p:to>
                                        <p:strVal val="visible"/>
                                      </p:to>
                                    </p:set>
                                    <p:anim calcmode="lin" valueType="num">
                                      <p:cBhvr additive="base">
                                        <p:cTn id="31" dur="500" fill="hold"/>
                                        <p:tgtEl>
                                          <p:spTgt spid="33"/>
                                        </p:tgtEl>
                                        <p:attrNameLst>
                                          <p:attrName>ppt_x</p:attrName>
                                        </p:attrNameLst>
                                      </p:cBhvr>
                                      <p:tavLst>
                                        <p:tav tm="0">
                                          <p:val>
                                            <p:strVal val="1+#ppt_w/2"/>
                                          </p:val>
                                        </p:tav>
                                        <p:tav tm="100000">
                                          <p:val>
                                            <p:strVal val="#ppt_x"/>
                                          </p:val>
                                        </p:tav>
                                      </p:tavLst>
                                    </p:anim>
                                    <p:anim calcmode="lin" valueType="num">
                                      <p:cBhvr additive="base">
                                        <p:cTn id="32" dur="500" fill="hold"/>
                                        <p:tgtEl>
                                          <p:spTgt spid="33"/>
                                        </p:tgtEl>
                                        <p:attrNameLst>
                                          <p:attrName>ppt_y</p:attrName>
                                        </p:attrNameLst>
                                      </p:cBhvr>
                                      <p:tavLst>
                                        <p:tav tm="0">
                                          <p:val>
                                            <p:strVal val="#ppt_y"/>
                                          </p:val>
                                        </p:tav>
                                        <p:tav tm="100000">
                                          <p:val>
                                            <p:strVal val="#ppt_y"/>
                                          </p:val>
                                        </p:tav>
                                      </p:tavLst>
                                    </p:anim>
                                  </p:childTnLst>
                                </p:cTn>
                              </p:par>
                            </p:childTnLst>
                          </p:cTn>
                        </p:par>
                        <p:par>
                          <p:cTn id="33" fill="hold">
                            <p:stCondLst>
                              <p:cond delay="500"/>
                            </p:stCondLst>
                            <p:childTnLst>
                              <p:par>
                                <p:cTn id="34" presetID="21" presetClass="entr" presetSubtype="1" fill="hold" grpId="0" nodeType="afterEffect">
                                  <p:stCondLst>
                                    <p:cond delay="0"/>
                                  </p:stCondLst>
                                  <p:childTnLst>
                                    <p:set>
                                      <p:cBhvr>
                                        <p:cTn id="35" dur="1" fill="hold">
                                          <p:stCondLst>
                                            <p:cond delay="0"/>
                                          </p:stCondLst>
                                        </p:cTn>
                                        <p:tgtEl>
                                          <p:spTgt spid="38"/>
                                        </p:tgtEl>
                                        <p:attrNameLst>
                                          <p:attrName>style.visibility</p:attrName>
                                        </p:attrNameLst>
                                      </p:cBhvr>
                                      <p:to>
                                        <p:strVal val="visible"/>
                                      </p:to>
                                    </p:set>
                                    <p:animEffect transition="in" filter="wheel(1)">
                                      <p:cBhvr>
                                        <p:cTn id="36" dur="20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1F8A5-70CD-4429-B7CD-D6EC91856408}"/>
              </a:ext>
            </a:extLst>
          </p:cNvPr>
          <p:cNvSpPr>
            <a:spLocks noGrp="1"/>
          </p:cNvSpPr>
          <p:nvPr>
            <p:ph type="title"/>
          </p:nvPr>
        </p:nvSpPr>
        <p:spPr/>
        <p:txBody>
          <a:bodyPr/>
          <a:lstStyle/>
          <a:p>
            <a:r>
              <a:rPr lang="en-GB" dirty="0"/>
              <a:t>Models of reflection</a:t>
            </a:r>
          </a:p>
        </p:txBody>
      </p:sp>
      <p:sp>
        <p:nvSpPr>
          <p:cNvPr id="3" name="Content Placeholder 2">
            <a:extLst>
              <a:ext uri="{FF2B5EF4-FFF2-40B4-BE49-F238E27FC236}">
                <a16:creationId xmlns:a16="http://schemas.microsoft.com/office/drawing/2014/main" id="{17696DDC-F3F3-4A4C-8456-A65CAE140E6C}"/>
              </a:ext>
            </a:extLst>
          </p:cNvPr>
          <p:cNvSpPr>
            <a:spLocks noGrp="1"/>
          </p:cNvSpPr>
          <p:nvPr>
            <p:ph idx="1"/>
          </p:nvPr>
        </p:nvSpPr>
        <p:spPr>
          <a:xfrm>
            <a:off x="457200" y="1600201"/>
            <a:ext cx="8229600" cy="1143000"/>
          </a:xfrm>
        </p:spPr>
        <p:txBody>
          <a:bodyPr/>
          <a:lstStyle/>
          <a:p>
            <a:pPr marL="0" indent="0">
              <a:buNone/>
            </a:pPr>
            <a:r>
              <a:rPr lang="en-GB" dirty="0" err="1"/>
              <a:t>Bassot</a:t>
            </a:r>
            <a:r>
              <a:rPr lang="en-GB" dirty="0"/>
              <a:t> (2020) describes three models of reflection that can be used. </a:t>
            </a:r>
          </a:p>
          <a:p>
            <a:pPr marL="0" indent="0">
              <a:buNone/>
            </a:pPr>
            <a:endParaRPr lang="en-GB" dirty="0"/>
          </a:p>
        </p:txBody>
      </p:sp>
      <p:sp>
        <p:nvSpPr>
          <p:cNvPr id="7" name="Freeform: Shape 6">
            <a:extLst>
              <a:ext uri="{FF2B5EF4-FFF2-40B4-BE49-F238E27FC236}">
                <a16:creationId xmlns:a16="http://schemas.microsoft.com/office/drawing/2014/main" id="{70DE3667-CC09-41E9-8DC6-6E5CB7EAE35C}"/>
              </a:ext>
            </a:extLst>
          </p:cNvPr>
          <p:cNvSpPr/>
          <p:nvPr/>
        </p:nvSpPr>
        <p:spPr>
          <a:xfrm>
            <a:off x="5602426" y="1698365"/>
            <a:ext cx="1681222" cy="903882"/>
          </a:xfrm>
          <a:custGeom>
            <a:avLst/>
            <a:gdLst>
              <a:gd name="connsiteX0" fmla="*/ 0 w 1681222"/>
              <a:gd name="connsiteY0" fmla="*/ 0 h 903882"/>
              <a:gd name="connsiteX1" fmla="*/ 1681222 w 1681222"/>
              <a:gd name="connsiteY1" fmla="*/ 0 h 903882"/>
              <a:gd name="connsiteX2" fmla="*/ 1681222 w 1681222"/>
              <a:gd name="connsiteY2" fmla="*/ 903882 h 903882"/>
              <a:gd name="connsiteX3" fmla="*/ 0 w 1681222"/>
              <a:gd name="connsiteY3" fmla="*/ 903882 h 903882"/>
              <a:gd name="connsiteX4" fmla="*/ 0 w 1681222"/>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1222" h="903882">
                <a:moveTo>
                  <a:pt x="0" y="0"/>
                </a:moveTo>
                <a:lnTo>
                  <a:pt x="1681222" y="0"/>
                </a:lnTo>
                <a:lnTo>
                  <a:pt x="1681222"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endParaRPr lang="en-GB" sz="3600" kern="1200"/>
          </a:p>
        </p:txBody>
      </p:sp>
      <p:sp>
        <p:nvSpPr>
          <p:cNvPr id="8" name="Freeform: Shape 7">
            <a:extLst>
              <a:ext uri="{FF2B5EF4-FFF2-40B4-BE49-F238E27FC236}">
                <a16:creationId xmlns:a16="http://schemas.microsoft.com/office/drawing/2014/main" id="{6B4662B7-DE22-4AA1-B66E-57A32B680D9B}"/>
              </a:ext>
            </a:extLst>
          </p:cNvPr>
          <p:cNvSpPr/>
          <p:nvPr/>
        </p:nvSpPr>
        <p:spPr>
          <a:xfrm>
            <a:off x="625743" y="2743201"/>
            <a:ext cx="2018322" cy="2197967"/>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r>
              <a:rPr lang="en-GB" sz="3200" kern="1200" dirty="0"/>
              <a:t>ERA Model</a:t>
            </a:r>
          </a:p>
        </p:txBody>
      </p:sp>
      <p:sp>
        <p:nvSpPr>
          <p:cNvPr id="9" name="Freeform: Shape 8">
            <a:extLst>
              <a:ext uri="{FF2B5EF4-FFF2-40B4-BE49-F238E27FC236}">
                <a16:creationId xmlns:a16="http://schemas.microsoft.com/office/drawing/2014/main" id="{349E0ABE-88FE-415A-B91C-8F0C3149CE78}"/>
              </a:ext>
            </a:extLst>
          </p:cNvPr>
          <p:cNvSpPr/>
          <p:nvPr/>
        </p:nvSpPr>
        <p:spPr>
          <a:xfrm>
            <a:off x="6208756" y="2760442"/>
            <a:ext cx="2179668" cy="2197967"/>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5680" tIns="326199" rIns="295681" bIns="326198" numCol="1" spcCol="1270" anchor="ctr" anchorCtr="0">
            <a:noAutofit/>
          </a:bodyPr>
          <a:lstStyle/>
          <a:p>
            <a:pPr marL="0" lvl="0" indent="0" algn="ctr" defTabSz="1066800">
              <a:lnSpc>
                <a:spcPct val="90000"/>
              </a:lnSpc>
              <a:spcBef>
                <a:spcPct val="0"/>
              </a:spcBef>
              <a:spcAft>
                <a:spcPct val="35000"/>
              </a:spcAft>
              <a:buNone/>
            </a:pPr>
            <a:r>
              <a:rPr lang="en-GB" sz="2800" kern="1200" dirty="0"/>
              <a:t>Kolb’s </a:t>
            </a:r>
            <a:r>
              <a:rPr lang="en-GB" sz="2400" kern="1200" dirty="0"/>
              <a:t>Experiential</a:t>
            </a:r>
            <a:r>
              <a:rPr lang="en-GB" sz="2800" kern="1200" dirty="0"/>
              <a:t> Learning Cycle</a:t>
            </a:r>
          </a:p>
        </p:txBody>
      </p:sp>
      <p:sp>
        <p:nvSpPr>
          <p:cNvPr id="10" name="Freeform: Shape 9">
            <a:extLst>
              <a:ext uri="{FF2B5EF4-FFF2-40B4-BE49-F238E27FC236}">
                <a16:creationId xmlns:a16="http://schemas.microsoft.com/office/drawing/2014/main" id="{2C76ECB4-C064-457A-92E9-5278AE41F522}"/>
              </a:ext>
            </a:extLst>
          </p:cNvPr>
          <p:cNvSpPr/>
          <p:nvPr/>
        </p:nvSpPr>
        <p:spPr>
          <a:xfrm>
            <a:off x="1860351" y="2977058"/>
            <a:ext cx="1626989" cy="903882"/>
          </a:xfrm>
          <a:custGeom>
            <a:avLst/>
            <a:gdLst>
              <a:gd name="connsiteX0" fmla="*/ 0 w 1626989"/>
              <a:gd name="connsiteY0" fmla="*/ 0 h 903882"/>
              <a:gd name="connsiteX1" fmla="*/ 1626989 w 1626989"/>
              <a:gd name="connsiteY1" fmla="*/ 0 h 903882"/>
              <a:gd name="connsiteX2" fmla="*/ 1626989 w 1626989"/>
              <a:gd name="connsiteY2" fmla="*/ 903882 h 903882"/>
              <a:gd name="connsiteX3" fmla="*/ 0 w 1626989"/>
              <a:gd name="connsiteY3" fmla="*/ 903882 h 903882"/>
              <a:gd name="connsiteX4" fmla="*/ 0 w 1626989"/>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26989" h="903882">
                <a:moveTo>
                  <a:pt x="0" y="0"/>
                </a:moveTo>
                <a:lnTo>
                  <a:pt x="1626989" y="0"/>
                </a:lnTo>
                <a:lnTo>
                  <a:pt x="1626989"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r" defTabSz="1600200">
              <a:lnSpc>
                <a:spcPct val="90000"/>
              </a:lnSpc>
              <a:spcBef>
                <a:spcPct val="0"/>
              </a:spcBef>
              <a:spcAft>
                <a:spcPct val="35000"/>
              </a:spcAft>
              <a:buNone/>
            </a:pPr>
            <a:endParaRPr lang="en-GB" sz="3600" kern="1200"/>
          </a:p>
        </p:txBody>
      </p:sp>
      <p:sp>
        <p:nvSpPr>
          <p:cNvPr id="13" name="Freeform: Shape 12">
            <a:extLst>
              <a:ext uri="{FF2B5EF4-FFF2-40B4-BE49-F238E27FC236}">
                <a16:creationId xmlns:a16="http://schemas.microsoft.com/office/drawing/2014/main" id="{6200F17F-BBB8-46C2-ABB0-1B0C92D60EAF}"/>
              </a:ext>
            </a:extLst>
          </p:cNvPr>
          <p:cNvSpPr/>
          <p:nvPr/>
        </p:nvSpPr>
        <p:spPr>
          <a:xfrm>
            <a:off x="5602426" y="4255751"/>
            <a:ext cx="1681222" cy="903882"/>
          </a:xfrm>
          <a:custGeom>
            <a:avLst/>
            <a:gdLst>
              <a:gd name="connsiteX0" fmla="*/ 0 w 1681222"/>
              <a:gd name="connsiteY0" fmla="*/ 0 h 903882"/>
              <a:gd name="connsiteX1" fmla="*/ 1681222 w 1681222"/>
              <a:gd name="connsiteY1" fmla="*/ 0 h 903882"/>
              <a:gd name="connsiteX2" fmla="*/ 1681222 w 1681222"/>
              <a:gd name="connsiteY2" fmla="*/ 903882 h 903882"/>
              <a:gd name="connsiteX3" fmla="*/ 0 w 1681222"/>
              <a:gd name="connsiteY3" fmla="*/ 903882 h 903882"/>
              <a:gd name="connsiteX4" fmla="*/ 0 w 1681222"/>
              <a:gd name="connsiteY4" fmla="*/ 0 h 9038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681222" h="903882">
                <a:moveTo>
                  <a:pt x="0" y="0"/>
                </a:moveTo>
                <a:lnTo>
                  <a:pt x="1681222" y="0"/>
                </a:lnTo>
                <a:lnTo>
                  <a:pt x="1681222" y="903882"/>
                </a:lnTo>
                <a:lnTo>
                  <a:pt x="0" y="90388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endParaRPr lang="en-GB" sz="3600" kern="1200"/>
          </a:p>
        </p:txBody>
      </p:sp>
      <p:sp>
        <p:nvSpPr>
          <p:cNvPr id="14" name="Freeform: Shape 13">
            <a:extLst>
              <a:ext uri="{FF2B5EF4-FFF2-40B4-BE49-F238E27FC236}">
                <a16:creationId xmlns:a16="http://schemas.microsoft.com/office/drawing/2014/main" id="{BB388A61-1AC5-44FA-A1DB-7F2E30194EE7}"/>
              </a:ext>
            </a:extLst>
          </p:cNvPr>
          <p:cNvSpPr/>
          <p:nvPr/>
        </p:nvSpPr>
        <p:spPr>
          <a:xfrm>
            <a:off x="3463517" y="2760442"/>
            <a:ext cx="2018321" cy="2197967"/>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r>
              <a:rPr lang="en-GB" sz="3200" kern="1200" dirty="0"/>
              <a:t>Driscoll’s ‘What?’ Model</a:t>
            </a:r>
          </a:p>
        </p:txBody>
      </p:sp>
    </p:spTree>
    <p:extLst>
      <p:ext uri="{BB962C8B-B14F-4D97-AF65-F5344CB8AC3E}">
        <p14:creationId xmlns:p14="http://schemas.microsoft.com/office/powerpoint/2010/main" val="538812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8" grpId="0" animBg="1"/>
      <p:bldP spid="9" grpId="0" animBg="1"/>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96F9AB0D-AC84-40C6-BCBE-C063BC5D41F8}"/>
              </a:ext>
            </a:extLst>
          </p:cNvPr>
          <p:cNvSpPr/>
          <p:nvPr/>
        </p:nvSpPr>
        <p:spPr>
          <a:xfrm>
            <a:off x="539552" y="620688"/>
            <a:ext cx="2018322" cy="2197967"/>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r>
              <a:rPr lang="en-GB" sz="3200" kern="1200" dirty="0"/>
              <a:t>ERA Model</a:t>
            </a:r>
          </a:p>
        </p:txBody>
      </p:sp>
      <p:sp>
        <p:nvSpPr>
          <p:cNvPr id="7" name="TextBox 6">
            <a:extLst>
              <a:ext uri="{FF2B5EF4-FFF2-40B4-BE49-F238E27FC236}">
                <a16:creationId xmlns:a16="http://schemas.microsoft.com/office/drawing/2014/main" id="{0103A290-9DB9-4C01-8D9B-3D940DC05E4E}"/>
              </a:ext>
            </a:extLst>
          </p:cNvPr>
          <p:cNvSpPr txBox="1"/>
          <p:nvPr/>
        </p:nvSpPr>
        <p:spPr>
          <a:xfrm>
            <a:off x="3107430" y="887404"/>
            <a:ext cx="5497018" cy="1015663"/>
          </a:xfrm>
          <a:prstGeom prst="rect">
            <a:avLst/>
          </a:prstGeom>
          <a:noFill/>
        </p:spPr>
        <p:txBody>
          <a:bodyPr wrap="none" rtlCol="0">
            <a:spAutoFit/>
          </a:bodyPr>
          <a:lstStyle/>
          <a:p>
            <a:r>
              <a:rPr lang="en-GB" sz="2000" dirty="0">
                <a:latin typeface="Arial" panose="020B0604020202020204" pitchFamily="34" charset="0"/>
                <a:cs typeface="Arial" panose="020B0604020202020204" pitchFamily="34" charset="0"/>
              </a:rPr>
              <a:t>Jasper (2013) developed this reflective model. </a:t>
            </a:r>
          </a:p>
          <a:p>
            <a:endParaRPr lang="en-GB" sz="2000" dirty="0">
              <a:latin typeface="Arial" panose="020B0604020202020204" pitchFamily="34" charset="0"/>
              <a:cs typeface="Arial" panose="020B0604020202020204" pitchFamily="34" charset="0"/>
            </a:endParaRPr>
          </a:p>
          <a:p>
            <a:r>
              <a:rPr lang="en-GB" sz="2000" dirty="0">
                <a:latin typeface="Arial" panose="020B0604020202020204" pitchFamily="34" charset="0"/>
                <a:cs typeface="Arial" panose="020B0604020202020204" pitchFamily="34" charset="0"/>
              </a:rPr>
              <a:t>ERA stands for : </a:t>
            </a:r>
          </a:p>
        </p:txBody>
      </p:sp>
      <p:sp>
        <p:nvSpPr>
          <p:cNvPr id="8" name="Rectangle 7">
            <a:extLst>
              <a:ext uri="{FF2B5EF4-FFF2-40B4-BE49-F238E27FC236}">
                <a16:creationId xmlns:a16="http://schemas.microsoft.com/office/drawing/2014/main" id="{8D197EAB-22C4-4A32-A59F-E569B9D0D094}"/>
              </a:ext>
            </a:extLst>
          </p:cNvPr>
          <p:cNvSpPr/>
          <p:nvPr/>
        </p:nvSpPr>
        <p:spPr>
          <a:xfrm>
            <a:off x="3635896" y="2516125"/>
            <a:ext cx="2808312"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Experience</a:t>
            </a:r>
            <a:r>
              <a:rPr lang="en-GB" dirty="0"/>
              <a:t> </a:t>
            </a:r>
          </a:p>
        </p:txBody>
      </p:sp>
      <p:sp>
        <p:nvSpPr>
          <p:cNvPr id="9" name="Rectangle 8">
            <a:extLst>
              <a:ext uri="{FF2B5EF4-FFF2-40B4-BE49-F238E27FC236}">
                <a16:creationId xmlns:a16="http://schemas.microsoft.com/office/drawing/2014/main" id="{0114E3C1-238D-487B-9F0F-8D645B580FF0}"/>
              </a:ext>
            </a:extLst>
          </p:cNvPr>
          <p:cNvSpPr/>
          <p:nvPr/>
        </p:nvSpPr>
        <p:spPr>
          <a:xfrm>
            <a:off x="5940152" y="4341875"/>
            <a:ext cx="2808313"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Reflection</a:t>
            </a:r>
            <a:endParaRPr lang="en-GB" dirty="0"/>
          </a:p>
        </p:txBody>
      </p:sp>
      <p:sp>
        <p:nvSpPr>
          <p:cNvPr id="10" name="Rectangle 9">
            <a:extLst>
              <a:ext uri="{FF2B5EF4-FFF2-40B4-BE49-F238E27FC236}">
                <a16:creationId xmlns:a16="http://schemas.microsoft.com/office/drawing/2014/main" id="{BBA23587-2D61-4534-AFAB-F8BFBFA909EA}"/>
              </a:ext>
            </a:extLst>
          </p:cNvPr>
          <p:cNvSpPr/>
          <p:nvPr/>
        </p:nvSpPr>
        <p:spPr>
          <a:xfrm>
            <a:off x="1740587" y="4341875"/>
            <a:ext cx="2399365" cy="936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Action</a:t>
            </a:r>
            <a:r>
              <a:rPr lang="en-GB" dirty="0"/>
              <a:t> </a:t>
            </a:r>
          </a:p>
        </p:txBody>
      </p:sp>
      <p:cxnSp>
        <p:nvCxnSpPr>
          <p:cNvPr id="12" name="Straight Arrow Connector 11">
            <a:extLst>
              <a:ext uri="{FF2B5EF4-FFF2-40B4-BE49-F238E27FC236}">
                <a16:creationId xmlns:a16="http://schemas.microsoft.com/office/drawing/2014/main" id="{1C50B4D1-8547-4599-B473-F0C632EEEA0D}"/>
              </a:ext>
            </a:extLst>
          </p:cNvPr>
          <p:cNvCxnSpPr>
            <a:cxnSpLocks/>
          </p:cNvCxnSpPr>
          <p:nvPr/>
        </p:nvCxnSpPr>
        <p:spPr>
          <a:xfrm>
            <a:off x="6600856" y="3452229"/>
            <a:ext cx="743452" cy="768859"/>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3" name="Straight Arrow Connector 12">
            <a:extLst>
              <a:ext uri="{FF2B5EF4-FFF2-40B4-BE49-F238E27FC236}">
                <a16:creationId xmlns:a16="http://schemas.microsoft.com/office/drawing/2014/main" id="{771E5813-1D89-4B66-9678-0B1635559BB2}"/>
              </a:ext>
            </a:extLst>
          </p:cNvPr>
          <p:cNvCxnSpPr>
            <a:cxnSpLocks/>
          </p:cNvCxnSpPr>
          <p:nvPr/>
        </p:nvCxnSpPr>
        <p:spPr>
          <a:xfrm flipV="1">
            <a:off x="2712674" y="3377607"/>
            <a:ext cx="792087" cy="702078"/>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069247DB-208D-4521-AE64-1060A4D64F50}"/>
              </a:ext>
            </a:extLst>
          </p:cNvPr>
          <p:cNvCxnSpPr>
            <a:cxnSpLocks/>
          </p:cNvCxnSpPr>
          <p:nvPr/>
        </p:nvCxnSpPr>
        <p:spPr>
          <a:xfrm flipH="1">
            <a:off x="4391980" y="4809927"/>
            <a:ext cx="1296144" cy="0"/>
          </a:xfrm>
          <a:prstGeom prst="straightConnector1">
            <a:avLst/>
          </a:prstGeom>
          <a:ln w="76200">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70196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fade">
                                      <p:cBhvr>
                                        <p:cTn id="28" dur="500"/>
                                        <p:tgtEl>
                                          <p:spTgt spid="16"/>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500"/>
                                        <p:tgtEl>
                                          <p:spTgt spid="10"/>
                                        </p:tgtEl>
                                      </p:cBhvr>
                                    </p:animEffect>
                                  </p:childTnLst>
                                </p:cTn>
                              </p:par>
                              <p:par>
                                <p:cTn id="34" presetID="10" presetClass="entr" presetSubtype="0"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p:bldP spid="8" grpId="0" animBg="1"/>
      <p:bldP spid="9" grpId="0" animBg="1"/>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Shape 3">
            <a:extLst>
              <a:ext uri="{FF2B5EF4-FFF2-40B4-BE49-F238E27FC236}">
                <a16:creationId xmlns:a16="http://schemas.microsoft.com/office/drawing/2014/main" id="{55926C15-89E4-4D5E-96D7-B247D940B741}"/>
              </a:ext>
            </a:extLst>
          </p:cNvPr>
          <p:cNvSpPr/>
          <p:nvPr/>
        </p:nvSpPr>
        <p:spPr>
          <a:xfrm>
            <a:off x="6372200" y="548680"/>
            <a:ext cx="2018321" cy="2197967"/>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04240" tIns="234759" rIns="204241" bIns="234758" numCol="1" spcCol="1270" anchor="ctr" anchorCtr="0">
            <a:noAutofit/>
          </a:bodyPr>
          <a:lstStyle/>
          <a:p>
            <a:pPr marL="0" lvl="0" indent="0" algn="ctr" defTabSz="1600200">
              <a:lnSpc>
                <a:spcPct val="90000"/>
              </a:lnSpc>
              <a:spcBef>
                <a:spcPct val="0"/>
              </a:spcBef>
              <a:spcAft>
                <a:spcPct val="35000"/>
              </a:spcAft>
              <a:buNone/>
            </a:pPr>
            <a:r>
              <a:rPr lang="en-GB" sz="3200" kern="1200" dirty="0"/>
              <a:t>Driscoll’s ‘What?’ Model</a:t>
            </a:r>
          </a:p>
        </p:txBody>
      </p:sp>
      <p:sp>
        <p:nvSpPr>
          <p:cNvPr id="5" name="TextBox 4">
            <a:extLst>
              <a:ext uri="{FF2B5EF4-FFF2-40B4-BE49-F238E27FC236}">
                <a16:creationId xmlns:a16="http://schemas.microsoft.com/office/drawing/2014/main" id="{0D8A92E0-D8FD-4969-BD83-7AFF3EDB4BC7}"/>
              </a:ext>
            </a:extLst>
          </p:cNvPr>
          <p:cNvSpPr txBox="1"/>
          <p:nvPr/>
        </p:nvSpPr>
        <p:spPr>
          <a:xfrm>
            <a:off x="417623" y="603137"/>
            <a:ext cx="5795176" cy="400110"/>
          </a:xfrm>
          <a:prstGeom prst="rect">
            <a:avLst/>
          </a:prstGeom>
          <a:noFill/>
        </p:spPr>
        <p:txBody>
          <a:bodyPr wrap="none" rtlCol="0">
            <a:spAutoFit/>
          </a:bodyPr>
          <a:lstStyle/>
          <a:p>
            <a:r>
              <a:rPr lang="en-GB" sz="2000" dirty="0">
                <a:latin typeface="Arial" panose="020B0604020202020204" pitchFamily="34" charset="0"/>
                <a:cs typeface="Arial" panose="020B0604020202020204" pitchFamily="34" charset="0"/>
              </a:rPr>
              <a:t>Driscoll (2007) outlines three steps to this model. </a:t>
            </a:r>
          </a:p>
        </p:txBody>
      </p:sp>
      <p:sp>
        <p:nvSpPr>
          <p:cNvPr id="8" name="Arrow: Right 7">
            <a:extLst>
              <a:ext uri="{FF2B5EF4-FFF2-40B4-BE49-F238E27FC236}">
                <a16:creationId xmlns:a16="http://schemas.microsoft.com/office/drawing/2014/main" id="{AF6CF333-BF6B-4111-B196-3F13E7388C8B}"/>
              </a:ext>
            </a:extLst>
          </p:cNvPr>
          <p:cNvSpPr/>
          <p:nvPr/>
        </p:nvSpPr>
        <p:spPr>
          <a:xfrm>
            <a:off x="996751" y="1397000"/>
            <a:ext cx="5181600" cy="4064000"/>
          </a:xfrm>
          <a:prstGeom prst="rightArrow">
            <a:avLst/>
          </a:prstGeom>
        </p:spPr>
        <p:style>
          <a:lnRef idx="0">
            <a:schemeClr val="dk1">
              <a:hueOff val="0"/>
              <a:satOff val="0"/>
              <a:lumOff val="0"/>
              <a:alphaOff val="0"/>
            </a:schemeClr>
          </a:lnRef>
          <a:fillRef idx="1">
            <a:schemeClr val="accent5">
              <a:tint val="40000"/>
              <a:hueOff val="0"/>
              <a:satOff val="0"/>
              <a:lumOff val="0"/>
              <a:alphaOff val="0"/>
            </a:schemeClr>
          </a:fillRef>
          <a:effectRef idx="0">
            <a:schemeClr val="accent5">
              <a:tint val="40000"/>
              <a:hueOff val="0"/>
              <a:satOff val="0"/>
              <a:lumOff val="0"/>
              <a:alphaOff val="0"/>
            </a:schemeClr>
          </a:effectRef>
          <a:fontRef idx="minor">
            <a:schemeClr val="dk1">
              <a:hueOff val="0"/>
              <a:satOff val="0"/>
              <a:lumOff val="0"/>
              <a:alphaOff val="0"/>
            </a:schemeClr>
          </a:fontRef>
        </p:style>
      </p:sp>
      <p:sp>
        <p:nvSpPr>
          <p:cNvPr id="9" name="Freeform: Shape 8">
            <a:extLst>
              <a:ext uri="{FF2B5EF4-FFF2-40B4-BE49-F238E27FC236}">
                <a16:creationId xmlns:a16="http://schemas.microsoft.com/office/drawing/2014/main" id="{D4982D1E-DEA3-4EE3-B847-D8F90109CEA2}"/>
              </a:ext>
            </a:extLst>
          </p:cNvPr>
          <p:cNvSpPr/>
          <p:nvPr/>
        </p:nvSpPr>
        <p:spPr>
          <a:xfrm>
            <a:off x="539552" y="2616199"/>
            <a:ext cx="1828800" cy="1625600"/>
          </a:xfrm>
          <a:custGeom>
            <a:avLst/>
            <a:gdLst>
              <a:gd name="connsiteX0" fmla="*/ 0 w 1828800"/>
              <a:gd name="connsiteY0" fmla="*/ 270939 h 1625600"/>
              <a:gd name="connsiteX1" fmla="*/ 270939 w 1828800"/>
              <a:gd name="connsiteY1" fmla="*/ 0 h 1625600"/>
              <a:gd name="connsiteX2" fmla="*/ 1557861 w 1828800"/>
              <a:gd name="connsiteY2" fmla="*/ 0 h 1625600"/>
              <a:gd name="connsiteX3" fmla="*/ 1828800 w 1828800"/>
              <a:gd name="connsiteY3" fmla="*/ 270939 h 1625600"/>
              <a:gd name="connsiteX4" fmla="*/ 1828800 w 1828800"/>
              <a:gd name="connsiteY4" fmla="*/ 1354661 h 1625600"/>
              <a:gd name="connsiteX5" fmla="*/ 1557861 w 1828800"/>
              <a:gd name="connsiteY5" fmla="*/ 1625600 h 1625600"/>
              <a:gd name="connsiteX6" fmla="*/ 270939 w 1828800"/>
              <a:gd name="connsiteY6" fmla="*/ 1625600 h 1625600"/>
              <a:gd name="connsiteX7" fmla="*/ 0 w 1828800"/>
              <a:gd name="connsiteY7" fmla="*/ 1354661 h 1625600"/>
              <a:gd name="connsiteX8" fmla="*/ 0 w 18288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8800" h="1625600">
                <a:moveTo>
                  <a:pt x="0" y="270939"/>
                </a:moveTo>
                <a:cubicBezTo>
                  <a:pt x="0" y="121304"/>
                  <a:pt x="121304" y="0"/>
                  <a:pt x="270939" y="0"/>
                </a:cubicBezTo>
                <a:lnTo>
                  <a:pt x="1557861" y="0"/>
                </a:lnTo>
                <a:cubicBezTo>
                  <a:pt x="1707496" y="0"/>
                  <a:pt x="1828800" y="121304"/>
                  <a:pt x="1828800" y="270939"/>
                </a:cubicBezTo>
                <a:lnTo>
                  <a:pt x="1828800" y="1354661"/>
                </a:lnTo>
                <a:cubicBezTo>
                  <a:pt x="1828800" y="1504296"/>
                  <a:pt x="1707496" y="1625600"/>
                  <a:pt x="1557861" y="1625600"/>
                </a:cubicBezTo>
                <a:lnTo>
                  <a:pt x="270939" y="1625600"/>
                </a:lnTo>
                <a:cubicBezTo>
                  <a:pt x="121304" y="1625600"/>
                  <a:pt x="0" y="1504296"/>
                  <a:pt x="0" y="1354661"/>
                </a:cubicBezTo>
                <a:lnTo>
                  <a:pt x="0" y="270939"/>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246995" tIns="246995" rIns="246995" bIns="246995" numCol="1" spcCol="1270" anchor="ctr" anchorCtr="0">
            <a:noAutofit/>
          </a:bodyPr>
          <a:lstStyle/>
          <a:p>
            <a:pPr marL="0" lvl="0" indent="0" algn="ctr" defTabSz="1955800">
              <a:lnSpc>
                <a:spcPct val="90000"/>
              </a:lnSpc>
              <a:spcBef>
                <a:spcPct val="0"/>
              </a:spcBef>
              <a:spcAft>
                <a:spcPct val="35000"/>
              </a:spcAft>
              <a:buNone/>
            </a:pPr>
            <a:r>
              <a:rPr lang="en-GB" sz="4000" kern="1200" dirty="0"/>
              <a:t>What?</a:t>
            </a:r>
          </a:p>
        </p:txBody>
      </p:sp>
      <p:sp>
        <p:nvSpPr>
          <p:cNvPr id="10" name="Freeform: Shape 9">
            <a:extLst>
              <a:ext uri="{FF2B5EF4-FFF2-40B4-BE49-F238E27FC236}">
                <a16:creationId xmlns:a16="http://schemas.microsoft.com/office/drawing/2014/main" id="{BD63E4ED-69D2-4D9D-B0EA-1D160C05B90B}"/>
              </a:ext>
            </a:extLst>
          </p:cNvPr>
          <p:cNvSpPr/>
          <p:nvPr/>
        </p:nvSpPr>
        <p:spPr>
          <a:xfrm>
            <a:off x="2673152" y="2616199"/>
            <a:ext cx="1828800" cy="1625600"/>
          </a:xfrm>
          <a:custGeom>
            <a:avLst/>
            <a:gdLst>
              <a:gd name="connsiteX0" fmla="*/ 0 w 1828800"/>
              <a:gd name="connsiteY0" fmla="*/ 270939 h 1625600"/>
              <a:gd name="connsiteX1" fmla="*/ 270939 w 1828800"/>
              <a:gd name="connsiteY1" fmla="*/ 0 h 1625600"/>
              <a:gd name="connsiteX2" fmla="*/ 1557861 w 1828800"/>
              <a:gd name="connsiteY2" fmla="*/ 0 h 1625600"/>
              <a:gd name="connsiteX3" fmla="*/ 1828800 w 1828800"/>
              <a:gd name="connsiteY3" fmla="*/ 270939 h 1625600"/>
              <a:gd name="connsiteX4" fmla="*/ 1828800 w 1828800"/>
              <a:gd name="connsiteY4" fmla="*/ 1354661 h 1625600"/>
              <a:gd name="connsiteX5" fmla="*/ 1557861 w 1828800"/>
              <a:gd name="connsiteY5" fmla="*/ 1625600 h 1625600"/>
              <a:gd name="connsiteX6" fmla="*/ 270939 w 1828800"/>
              <a:gd name="connsiteY6" fmla="*/ 1625600 h 1625600"/>
              <a:gd name="connsiteX7" fmla="*/ 0 w 1828800"/>
              <a:gd name="connsiteY7" fmla="*/ 1354661 h 1625600"/>
              <a:gd name="connsiteX8" fmla="*/ 0 w 18288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8800" h="1625600">
                <a:moveTo>
                  <a:pt x="0" y="270939"/>
                </a:moveTo>
                <a:cubicBezTo>
                  <a:pt x="0" y="121304"/>
                  <a:pt x="121304" y="0"/>
                  <a:pt x="270939" y="0"/>
                </a:cubicBezTo>
                <a:lnTo>
                  <a:pt x="1557861" y="0"/>
                </a:lnTo>
                <a:cubicBezTo>
                  <a:pt x="1707496" y="0"/>
                  <a:pt x="1828800" y="121304"/>
                  <a:pt x="1828800" y="270939"/>
                </a:cubicBezTo>
                <a:lnTo>
                  <a:pt x="1828800" y="1354661"/>
                </a:lnTo>
                <a:cubicBezTo>
                  <a:pt x="1828800" y="1504296"/>
                  <a:pt x="1707496" y="1625600"/>
                  <a:pt x="1557861" y="1625600"/>
                </a:cubicBezTo>
                <a:lnTo>
                  <a:pt x="270939" y="1625600"/>
                </a:lnTo>
                <a:cubicBezTo>
                  <a:pt x="121304" y="1625600"/>
                  <a:pt x="0" y="1504296"/>
                  <a:pt x="0" y="1354661"/>
                </a:cubicBezTo>
                <a:lnTo>
                  <a:pt x="0" y="270939"/>
                </a:lnTo>
                <a:close/>
              </a:path>
            </a:pathLst>
          </a:custGeom>
        </p:spPr>
        <p:style>
          <a:lnRef idx="2">
            <a:schemeClr val="lt1">
              <a:hueOff val="0"/>
              <a:satOff val="0"/>
              <a:lumOff val="0"/>
              <a:alphaOff val="0"/>
            </a:schemeClr>
          </a:lnRef>
          <a:fillRef idx="1">
            <a:schemeClr val="accent5">
              <a:hueOff val="-4966938"/>
              <a:satOff val="19906"/>
              <a:lumOff val="4314"/>
              <a:alphaOff val="0"/>
            </a:schemeClr>
          </a:fillRef>
          <a:effectRef idx="0">
            <a:schemeClr val="accent5">
              <a:hueOff val="-4966938"/>
              <a:satOff val="19906"/>
              <a:lumOff val="4314"/>
              <a:alphaOff val="0"/>
            </a:schemeClr>
          </a:effectRef>
          <a:fontRef idx="minor">
            <a:schemeClr val="lt1"/>
          </a:fontRef>
        </p:style>
        <p:txBody>
          <a:bodyPr spcFirstLastPara="0" vert="horz" wrap="square" lIns="246995" tIns="246995" rIns="246995" bIns="246995" numCol="1" spcCol="1270" anchor="ctr" anchorCtr="0">
            <a:noAutofit/>
          </a:bodyPr>
          <a:lstStyle/>
          <a:p>
            <a:pPr marL="0" lvl="0" indent="0" algn="ctr" defTabSz="1955800">
              <a:lnSpc>
                <a:spcPct val="90000"/>
              </a:lnSpc>
              <a:spcBef>
                <a:spcPct val="0"/>
              </a:spcBef>
              <a:spcAft>
                <a:spcPct val="35000"/>
              </a:spcAft>
              <a:buNone/>
            </a:pPr>
            <a:r>
              <a:rPr lang="en-GB" sz="4000" kern="1200" dirty="0"/>
              <a:t>So what?</a:t>
            </a:r>
          </a:p>
        </p:txBody>
      </p:sp>
      <p:sp>
        <p:nvSpPr>
          <p:cNvPr id="11" name="Freeform: Shape 10">
            <a:extLst>
              <a:ext uri="{FF2B5EF4-FFF2-40B4-BE49-F238E27FC236}">
                <a16:creationId xmlns:a16="http://schemas.microsoft.com/office/drawing/2014/main" id="{D89D01DF-F390-4C3B-9FBD-16B662230E44}"/>
              </a:ext>
            </a:extLst>
          </p:cNvPr>
          <p:cNvSpPr/>
          <p:nvPr/>
        </p:nvSpPr>
        <p:spPr>
          <a:xfrm>
            <a:off x="4806752" y="2616199"/>
            <a:ext cx="1828800" cy="1625600"/>
          </a:xfrm>
          <a:custGeom>
            <a:avLst/>
            <a:gdLst>
              <a:gd name="connsiteX0" fmla="*/ 0 w 1828800"/>
              <a:gd name="connsiteY0" fmla="*/ 270939 h 1625600"/>
              <a:gd name="connsiteX1" fmla="*/ 270939 w 1828800"/>
              <a:gd name="connsiteY1" fmla="*/ 0 h 1625600"/>
              <a:gd name="connsiteX2" fmla="*/ 1557861 w 1828800"/>
              <a:gd name="connsiteY2" fmla="*/ 0 h 1625600"/>
              <a:gd name="connsiteX3" fmla="*/ 1828800 w 1828800"/>
              <a:gd name="connsiteY3" fmla="*/ 270939 h 1625600"/>
              <a:gd name="connsiteX4" fmla="*/ 1828800 w 1828800"/>
              <a:gd name="connsiteY4" fmla="*/ 1354661 h 1625600"/>
              <a:gd name="connsiteX5" fmla="*/ 1557861 w 1828800"/>
              <a:gd name="connsiteY5" fmla="*/ 1625600 h 1625600"/>
              <a:gd name="connsiteX6" fmla="*/ 270939 w 1828800"/>
              <a:gd name="connsiteY6" fmla="*/ 1625600 h 1625600"/>
              <a:gd name="connsiteX7" fmla="*/ 0 w 1828800"/>
              <a:gd name="connsiteY7" fmla="*/ 1354661 h 1625600"/>
              <a:gd name="connsiteX8" fmla="*/ 0 w 18288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28800" h="1625600">
                <a:moveTo>
                  <a:pt x="0" y="270939"/>
                </a:moveTo>
                <a:cubicBezTo>
                  <a:pt x="0" y="121304"/>
                  <a:pt x="121304" y="0"/>
                  <a:pt x="270939" y="0"/>
                </a:cubicBezTo>
                <a:lnTo>
                  <a:pt x="1557861" y="0"/>
                </a:lnTo>
                <a:cubicBezTo>
                  <a:pt x="1707496" y="0"/>
                  <a:pt x="1828800" y="121304"/>
                  <a:pt x="1828800" y="270939"/>
                </a:cubicBezTo>
                <a:lnTo>
                  <a:pt x="1828800" y="1354661"/>
                </a:lnTo>
                <a:cubicBezTo>
                  <a:pt x="1828800" y="1504296"/>
                  <a:pt x="1707496" y="1625600"/>
                  <a:pt x="1557861" y="1625600"/>
                </a:cubicBezTo>
                <a:lnTo>
                  <a:pt x="270939" y="1625600"/>
                </a:lnTo>
                <a:cubicBezTo>
                  <a:pt x="121304" y="1625600"/>
                  <a:pt x="0" y="1504296"/>
                  <a:pt x="0" y="1354661"/>
                </a:cubicBezTo>
                <a:lnTo>
                  <a:pt x="0" y="270939"/>
                </a:lnTo>
                <a:close/>
              </a:path>
            </a:pathLst>
          </a:custGeom>
        </p:spPr>
        <p:style>
          <a:lnRef idx="2">
            <a:schemeClr val="lt1">
              <a:hueOff val="0"/>
              <a:satOff val="0"/>
              <a:lumOff val="0"/>
              <a:alphaOff val="0"/>
            </a:schemeClr>
          </a:lnRef>
          <a:fillRef idx="1">
            <a:schemeClr val="accent5">
              <a:hueOff val="-9933876"/>
              <a:satOff val="39811"/>
              <a:lumOff val="8628"/>
              <a:alphaOff val="0"/>
            </a:schemeClr>
          </a:fillRef>
          <a:effectRef idx="0">
            <a:schemeClr val="accent5">
              <a:hueOff val="-9933876"/>
              <a:satOff val="39811"/>
              <a:lumOff val="8628"/>
              <a:alphaOff val="0"/>
            </a:schemeClr>
          </a:effectRef>
          <a:fontRef idx="minor">
            <a:schemeClr val="lt1"/>
          </a:fontRef>
        </p:style>
        <p:txBody>
          <a:bodyPr spcFirstLastPara="0" vert="horz" wrap="square" lIns="246995" tIns="246995" rIns="246995" bIns="246995" numCol="1" spcCol="1270" anchor="ctr" anchorCtr="0">
            <a:noAutofit/>
          </a:bodyPr>
          <a:lstStyle/>
          <a:p>
            <a:pPr marL="0" lvl="0" indent="0" algn="ctr" defTabSz="1955800">
              <a:lnSpc>
                <a:spcPct val="90000"/>
              </a:lnSpc>
              <a:spcBef>
                <a:spcPct val="0"/>
              </a:spcBef>
              <a:spcAft>
                <a:spcPct val="35000"/>
              </a:spcAft>
              <a:buNone/>
            </a:pPr>
            <a:r>
              <a:rPr lang="en-GB" sz="4000" kern="1200" dirty="0"/>
              <a:t>Now what?</a:t>
            </a:r>
          </a:p>
        </p:txBody>
      </p:sp>
    </p:spTree>
    <p:extLst>
      <p:ext uri="{BB962C8B-B14F-4D97-AF65-F5344CB8AC3E}">
        <p14:creationId xmlns:p14="http://schemas.microsoft.com/office/powerpoint/2010/main" val="2372570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par>
                                <p:cTn id="18" presetID="10" presetClass="entr" presetSubtype="0"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9" grpId="0" animBg="1"/>
      <p:bldP spid="10" grpId="0" animBg="1"/>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A6AA2A8-673F-4E8F-A178-A8A67F777090}"/>
              </a:ext>
            </a:extLst>
          </p:cNvPr>
          <p:cNvSpPr>
            <a:spLocks noGrp="1"/>
          </p:cNvSpPr>
          <p:nvPr>
            <p:ph idx="1"/>
          </p:nvPr>
        </p:nvSpPr>
        <p:spPr>
          <a:xfrm>
            <a:off x="611559" y="404665"/>
            <a:ext cx="2021794" cy="2664295"/>
          </a:xfrm>
        </p:spPr>
        <p:txBody>
          <a:bodyPr>
            <a:normAutofit lnSpcReduction="10000"/>
          </a:bodyPr>
          <a:lstStyle/>
          <a:p>
            <a:pPr marL="0" indent="0">
              <a:buNone/>
            </a:pPr>
            <a:r>
              <a:rPr lang="en-GB" sz="2000" dirty="0">
                <a:latin typeface="Arial" panose="020B0604020202020204" pitchFamily="34" charset="0"/>
                <a:cs typeface="Arial" panose="020B0604020202020204" pitchFamily="34" charset="0"/>
              </a:rPr>
              <a:t>Kolb’s (1984) Experiential Learning Cycles gives insight into how we all learn from experience. There are four stages. </a:t>
            </a:r>
          </a:p>
        </p:txBody>
      </p:sp>
      <p:sp>
        <p:nvSpPr>
          <p:cNvPr id="4" name="Freeform: Shape 3">
            <a:extLst>
              <a:ext uri="{FF2B5EF4-FFF2-40B4-BE49-F238E27FC236}">
                <a16:creationId xmlns:a16="http://schemas.microsoft.com/office/drawing/2014/main" id="{92974F4F-E087-45B6-9395-767F54F1A247}"/>
              </a:ext>
            </a:extLst>
          </p:cNvPr>
          <p:cNvSpPr/>
          <p:nvPr/>
        </p:nvSpPr>
        <p:spPr>
          <a:xfrm>
            <a:off x="453685" y="3068960"/>
            <a:ext cx="2179668" cy="2197967"/>
          </a:xfrm>
          <a:custGeom>
            <a:avLst/>
            <a:gdLst>
              <a:gd name="connsiteX0" fmla="*/ 0 w 1506471"/>
              <a:gd name="connsiteY0" fmla="*/ 655315 h 1310630"/>
              <a:gd name="connsiteX1" fmla="*/ 327658 w 1506471"/>
              <a:gd name="connsiteY1" fmla="*/ 0 h 1310630"/>
              <a:gd name="connsiteX2" fmla="*/ 1178814 w 1506471"/>
              <a:gd name="connsiteY2" fmla="*/ 0 h 1310630"/>
              <a:gd name="connsiteX3" fmla="*/ 1506471 w 1506471"/>
              <a:gd name="connsiteY3" fmla="*/ 655315 h 1310630"/>
              <a:gd name="connsiteX4" fmla="*/ 1178814 w 1506471"/>
              <a:gd name="connsiteY4" fmla="*/ 1310630 h 1310630"/>
              <a:gd name="connsiteX5" fmla="*/ 327658 w 1506471"/>
              <a:gd name="connsiteY5" fmla="*/ 1310630 h 1310630"/>
              <a:gd name="connsiteX6" fmla="*/ 0 w 1506471"/>
              <a:gd name="connsiteY6" fmla="*/ 655315 h 1310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06471" h="1310630">
                <a:moveTo>
                  <a:pt x="753236" y="0"/>
                </a:moveTo>
                <a:lnTo>
                  <a:pt x="1506470" y="285063"/>
                </a:lnTo>
                <a:lnTo>
                  <a:pt x="1506470" y="1025568"/>
                </a:lnTo>
                <a:lnTo>
                  <a:pt x="753236" y="1310630"/>
                </a:lnTo>
                <a:lnTo>
                  <a:pt x="1" y="1025568"/>
                </a:lnTo>
                <a:lnTo>
                  <a:pt x="1" y="285063"/>
                </a:lnTo>
                <a:lnTo>
                  <a:pt x="753236"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95680" tIns="326199" rIns="295681" bIns="326198" numCol="1" spcCol="1270" anchor="ctr" anchorCtr="0">
            <a:noAutofit/>
          </a:bodyPr>
          <a:lstStyle/>
          <a:p>
            <a:pPr marL="0" lvl="0" indent="0" algn="ctr" defTabSz="1066800">
              <a:lnSpc>
                <a:spcPct val="90000"/>
              </a:lnSpc>
              <a:spcBef>
                <a:spcPct val="0"/>
              </a:spcBef>
              <a:spcAft>
                <a:spcPct val="35000"/>
              </a:spcAft>
              <a:buNone/>
            </a:pPr>
            <a:r>
              <a:rPr lang="en-GB" sz="2800" kern="1200" dirty="0"/>
              <a:t>Kolb’s </a:t>
            </a:r>
            <a:r>
              <a:rPr lang="en-GB" sz="2400" kern="1200" dirty="0"/>
              <a:t>Experiential</a:t>
            </a:r>
            <a:r>
              <a:rPr lang="en-GB" sz="2800" kern="1200" dirty="0"/>
              <a:t> Learning Cycle</a:t>
            </a:r>
          </a:p>
        </p:txBody>
      </p:sp>
      <p:sp>
        <p:nvSpPr>
          <p:cNvPr id="7" name="Freeform: Shape 6">
            <a:extLst>
              <a:ext uri="{FF2B5EF4-FFF2-40B4-BE49-F238E27FC236}">
                <a16:creationId xmlns:a16="http://schemas.microsoft.com/office/drawing/2014/main" id="{669FA249-514E-4DE3-9A00-B434172448ED}"/>
              </a:ext>
            </a:extLst>
          </p:cNvPr>
          <p:cNvSpPr/>
          <p:nvPr/>
        </p:nvSpPr>
        <p:spPr>
          <a:xfrm>
            <a:off x="4452902" y="404665"/>
            <a:ext cx="2748110" cy="1387225"/>
          </a:xfrm>
          <a:custGeom>
            <a:avLst/>
            <a:gdLst>
              <a:gd name="connsiteX0" fmla="*/ 0 w 1546146"/>
              <a:gd name="connsiteY0" fmla="*/ 773073 h 1546146"/>
              <a:gd name="connsiteX1" fmla="*/ 773073 w 1546146"/>
              <a:gd name="connsiteY1" fmla="*/ 0 h 1546146"/>
              <a:gd name="connsiteX2" fmla="*/ 1546146 w 1546146"/>
              <a:gd name="connsiteY2" fmla="*/ 773073 h 1546146"/>
              <a:gd name="connsiteX3" fmla="*/ 773073 w 1546146"/>
              <a:gd name="connsiteY3" fmla="*/ 1546146 h 1546146"/>
              <a:gd name="connsiteX4" fmla="*/ 0 w 1546146"/>
              <a:gd name="connsiteY4" fmla="*/ 773073 h 154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6146" h="1546146">
                <a:moveTo>
                  <a:pt x="0" y="773073"/>
                </a:moveTo>
                <a:cubicBezTo>
                  <a:pt x="0" y="346117"/>
                  <a:pt x="346117" y="0"/>
                  <a:pt x="773073" y="0"/>
                </a:cubicBezTo>
                <a:cubicBezTo>
                  <a:pt x="1200029" y="0"/>
                  <a:pt x="1546146" y="346117"/>
                  <a:pt x="1546146" y="773073"/>
                </a:cubicBezTo>
                <a:cubicBezTo>
                  <a:pt x="1546146" y="1200029"/>
                  <a:pt x="1200029" y="1546146"/>
                  <a:pt x="773073" y="1546146"/>
                </a:cubicBezTo>
                <a:cubicBezTo>
                  <a:pt x="346117" y="1546146"/>
                  <a:pt x="0" y="1200029"/>
                  <a:pt x="0" y="773073"/>
                </a:cubicBez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240398" tIns="240398" rIns="240398" bIns="240398" numCol="1" spcCol="1270" anchor="ctr" anchorCtr="0">
            <a:noAutofit/>
          </a:bodyPr>
          <a:lstStyle/>
          <a:p>
            <a:pPr marL="0" lvl="0" indent="0" algn="ctr" defTabSz="488950">
              <a:lnSpc>
                <a:spcPct val="90000"/>
              </a:lnSpc>
              <a:spcBef>
                <a:spcPct val="0"/>
              </a:spcBef>
              <a:spcAft>
                <a:spcPct val="35000"/>
              </a:spcAft>
              <a:buNone/>
            </a:pPr>
            <a:r>
              <a:rPr lang="en-GB" kern="1200" dirty="0"/>
              <a:t>Concrete Experience</a:t>
            </a:r>
          </a:p>
        </p:txBody>
      </p:sp>
      <p:sp>
        <p:nvSpPr>
          <p:cNvPr id="8" name="Freeform: Shape 7">
            <a:extLst>
              <a:ext uri="{FF2B5EF4-FFF2-40B4-BE49-F238E27FC236}">
                <a16:creationId xmlns:a16="http://schemas.microsoft.com/office/drawing/2014/main" id="{F0237A15-5850-4063-AF1F-89F361B6BA00}"/>
              </a:ext>
            </a:extLst>
          </p:cNvPr>
          <p:cNvSpPr/>
          <p:nvPr/>
        </p:nvSpPr>
        <p:spPr>
          <a:xfrm rot="2700000">
            <a:off x="6433986" y="1729351"/>
            <a:ext cx="410580" cy="521824"/>
          </a:xfrm>
          <a:custGeom>
            <a:avLst/>
            <a:gdLst>
              <a:gd name="connsiteX0" fmla="*/ 0 w 410580"/>
              <a:gd name="connsiteY0" fmla="*/ 104365 h 521824"/>
              <a:gd name="connsiteX1" fmla="*/ 205290 w 410580"/>
              <a:gd name="connsiteY1" fmla="*/ 104365 h 521824"/>
              <a:gd name="connsiteX2" fmla="*/ 205290 w 410580"/>
              <a:gd name="connsiteY2" fmla="*/ 0 h 521824"/>
              <a:gd name="connsiteX3" fmla="*/ 410580 w 410580"/>
              <a:gd name="connsiteY3" fmla="*/ 260912 h 521824"/>
              <a:gd name="connsiteX4" fmla="*/ 205290 w 410580"/>
              <a:gd name="connsiteY4" fmla="*/ 521824 h 521824"/>
              <a:gd name="connsiteX5" fmla="*/ 205290 w 410580"/>
              <a:gd name="connsiteY5" fmla="*/ 417459 h 521824"/>
              <a:gd name="connsiteX6" fmla="*/ 0 w 410580"/>
              <a:gd name="connsiteY6" fmla="*/ 417459 h 521824"/>
              <a:gd name="connsiteX7" fmla="*/ 0 w 410580"/>
              <a:gd name="connsiteY7" fmla="*/ 104365 h 52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580" h="521824">
                <a:moveTo>
                  <a:pt x="0" y="104365"/>
                </a:moveTo>
                <a:lnTo>
                  <a:pt x="205290" y="104365"/>
                </a:lnTo>
                <a:lnTo>
                  <a:pt x="205290" y="0"/>
                </a:lnTo>
                <a:lnTo>
                  <a:pt x="410580" y="260912"/>
                </a:lnTo>
                <a:lnTo>
                  <a:pt x="205290" y="521824"/>
                </a:lnTo>
                <a:lnTo>
                  <a:pt x="205290" y="417459"/>
                </a:lnTo>
                <a:lnTo>
                  <a:pt x="0" y="417459"/>
                </a:lnTo>
                <a:lnTo>
                  <a:pt x="0" y="104365"/>
                </a:lnTo>
                <a:close/>
              </a:path>
            </a:pathLst>
          </a:custGeom>
        </p:spPr>
        <p:style>
          <a:lnRef idx="0">
            <a:schemeClr val="dk2">
              <a:tint val="60000"/>
              <a:hueOff val="0"/>
              <a:satOff val="0"/>
              <a:lumOff val="0"/>
              <a:alphaOff val="0"/>
            </a:schemeClr>
          </a:lnRef>
          <a:fillRef idx="1">
            <a:schemeClr val="dk2">
              <a:tint val="60000"/>
              <a:hueOff val="0"/>
              <a:satOff val="0"/>
              <a:lumOff val="0"/>
              <a:alphaOff val="0"/>
            </a:schemeClr>
          </a:fillRef>
          <a:effectRef idx="0">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1" tIns="104365" rIns="123174" bIns="104365"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9" name="Freeform: Shape 8">
            <a:extLst>
              <a:ext uri="{FF2B5EF4-FFF2-40B4-BE49-F238E27FC236}">
                <a16:creationId xmlns:a16="http://schemas.microsoft.com/office/drawing/2014/main" id="{8FFA234A-A432-44C1-8797-F06FD3453456}"/>
              </a:ext>
            </a:extLst>
          </p:cNvPr>
          <p:cNvSpPr/>
          <p:nvPr/>
        </p:nvSpPr>
        <p:spPr>
          <a:xfrm>
            <a:off x="6694956" y="2204863"/>
            <a:ext cx="2325604" cy="1387226"/>
          </a:xfrm>
          <a:custGeom>
            <a:avLst/>
            <a:gdLst>
              <a:gd name="connsiteX0" fmla="*/ 0 w 1546146"/>
              <a:gd name="connsiteY0" fmla="*/ 773073 h 1546146"/>
              <a:gd name="connsiteX1" fmla="*/ 773073 w 1546146"/>
              <a:gd name="connsiteY1" fmla="*/ 0 h 1546146"/>
              <a:gd name="connsiteX2" fmla="*/ 1546146 w 1546146"/>
              <a:gd name="connsiteY2" fmla="*/ 773073 h 1546146"/>
              <a:gd name="connsiteX3" fmla="*/ 773073 w 1546146"/>
              <a:gd name="connsiteY3" fmla="*/ 1546146 h 1546146"/>
              <a:gd name="connsiteX4" fmla="*/ 0 w 1546146"/>
              <a:gd name="connsiteY4" fmla="*/ 773073 h 154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6146" h="1546146">
                <a:moveTo>
                  <a:pt x="0" y="773073"/>
                </a:moveTo>
                <a:cubicBezTo>
                  <a:pt x="0" y="346117"/>
                  <a:pt x="346117" y="0"/>
                  <a:pt x="773073" y="0"/>
                </a:cubicBezTo>
                <a:cubicBezTo>
                  <a:pt x="1200029" y="0"/>
                  <a:pt x="1546146" y="346117"/>
                  <a:pt x="1546146" y="773073"/>
                </a:cubicBezTo>
                <a:cubicBezTo>
                  <a:pt x="1546146" y="1200029"/>
                  <a:pt x="1200029" y="1546146"/>
                  <a:pt x="773073" y="1546146"/>
                </a:cubicBezTo>
                <a:cubicBezTo>
                  <a:pt x="346117" y="1546146"/>
                  <a:pt x="0" y="1200029"/>
                  <a:pt x="0" y="773073"/>
                </a:cubicBez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240398" tIns="240398" rIns="240398" bIns="240398" numCol="1" spcCol="1270" anchor="ctr" anchorCtr="0">
            <a:noAutofit/>
          </a:bodyPr>
          <a:lstStyle/>
          <a:p>
            <a:pPr marL="0" lvl="0" indent="0" algn="ctr" defTabSz="488950">
              <a:lnSpc>
                <a:spcPct val="90000"/>
              </a:lnSpc>
              <a:spcBef>
                <a:spcPct val="0"/>
              </a:spcBef>
              <a:spcAft>
                <a:spcPct val="35000"/>
              </a:spcAft>
              <a:buNone/>
            </a:pPr>
            <a:r>
              <a:rPr lang="en-GB" sz="1600" kern="1200" dirty="0"/>
              <a:t>Reflective Observation </a:t>
            </a:r>
          </a:p>
        </p:txBody>
      </p:sp>
      <p:sp>
        <p:nvSpPr>
          <p:cNvPr id="10" name="Freeform: Shape 9">
            <a:extLst>
              <a:ext uri="{FF2B5EF4-FFF2-40B4-BE49-F238E27FC236}">
                <a16:creationId xmlns:a16="http://schemas.microsoft.com/office/drawing/2014/main" id="{27F74098-F5AB-4215-9337-4CFFB67BBEDD}"/>
              </a:ext>
            </a:extLst>
          </p:cNvPr>
          <p:cNvSpPr/>
          <p:nvPr/>
        </p:nvSpPr>
        <p:spPr>
          <a:xfrm rot="18900000">
            <a:off x="6450420" y="3370423"/>
            <a:ext cx="410580" cy="521825"/>
          </a:xfrm>
          <a:custGeom>
            <a:avLst/>
            <a:gdLst>
              <a:gd name="connsiteX0" fmla="*/ 0 w 410580"/>
              <a:gd name="connsiteY0" fmla="*/ 104365 h 521824"/>
              <a:gd name="connsiteX1" fmla="*/ 205290 w 410580"/>
              <a:gd name="connsiteY1" fmla="*/ 104365 h 521824"/>
              <a:gd name="connsiteX2" fmla="*/ 205290 w 410580"/>
              <a:gd name="connsiteY2" fmla="*/ 0 h 521824"/>
              <a:gd name="connsiteX3" fmla="*/ 410580 w 410580"/>
              <a:gd name="connsiteY3" fmla="*/ 260912 h 521824"/>
              <a:gd name="connsiteX4" fmla="*/ 205290 w 410580"/>
              <a:gd name="connsiteY4" fmla="*/ 521824 h 521824"/>
              <a:gd name="connsiteX5" fmla="*/ 205290 w 410580"/>
              <a:gd name="connsiteY5" fmla="*/ 417459 h 521824"/>
              <a:gd name="connsiteX6" fmla="*/ 0 w 410580"/>
              <a:gd name="connsiteY6" fmla="*/ 417459 h 521824"/>
              <a:gd name="connsiteX7" fmla="*/ 0 w 410580"/>
              <a:gd name="connsiteY7" fmla="*/ 104365 h 52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580" h="521824">
                <a:moveTo>
                  <a:pt x="410580" y="417459"/>
                </a:moveTo>
                <a:lnTo>
                  <a:pt x="205290" y="417459"/>
                </a:lnTo>
                <a:lnTo>
                  <a:pt x="205290" y="521824"/>
                </a:lnTo>
                <a:lnTo>
                  <a:pt x="0" y="260912"/>
                </a:lnTo>
                <a:lnTo>
                  <a:pt x="205290" y="0"/>
                </a:lnTo>
                <a:lnTo>
                  <a:pt x="205290" y="104365"/>
                </a:lnTo>
                <a:lnTo>
                  <a:pt x="410580" y="104365"/>
                </a:lnTo>
                <a:lnTo>
                  <a:pt x="410580" y="417459"/>
                </a:lnTo>
                <a:close/>
              </a:path>
            </a:pathLst>
          </a:custGeom>
        </p:spPr>
        <p:style>
          <a:lnRef idx="0">
            <a:schemeClr val="dk2">
              <a:tint val="60000"/>
              <a:hueOff val="0"/>
              <a:satOff val="0"/>
              <a:lumOff val="0"/>
              <a:alphaOff val="0"/>
            </a:schemeClr>
          </a:lnRef>
          <a:fillRef idx="1">
            <a:schemeClr val="dk2">
              <a:tint val="60000"/>
              <a:hueOff val="0"/>
              <a:satOff val="0"/>
              <a:lumOff val="0"/>
              <a:alphaOff val="0"/>
            </a:schemeClr>
          </a:fillRef>
          <a:effectRef idx="0">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123173" tIns="104365" rIns="0" bIns="104365"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1" name="Freeform: Shape 10">
            <a:extLst>
              <a:ext uri="{FF2B5EF4-FFF2-40B4-BE49-F238E27FC236}">
                <a16:creationId xmlns:a16="http://schemas.microsoft.com/office/drawing/2014/main" id="{1AD066DD-CB2D-49A9-A0FB-4F9BA76CD6F2}"/>
              </a:ext>
            </a:extLst>
          </p:cNvPr>
          <p:cNvSpPr/>
          <p:nvPr/>
        </p:nvSpPr>
        <p:spPr>
          <a:xfrm>
            <a:off x="4599971" y="3960991"/>
            <a:ext cx="2748110" cy="1387227"/>
          </a:xfrm>
          <a:custGeom>
            <a:avLst/>
            <a:gdLst>
              <a:gd name="connsiteX0" fmla="*/ 0 w 1546146"/>
              <a:gd name="connsiteY0" fmla="*/ 773073 h 1546146"/>
              <a:gd name="connsiteX1" fmla="*/ 773073 w 1546146"/>
              <a:gd name="connsiteY1" fmla="*/ 0 h 1546146"/>
              <a:gd name="connsiteX2" fmla="*/ 1546146 w 1546146"/>
              <a:gd name="connsiteY2" fmla="*/ 773073 h 1546146"/>
              <a:gd name="connsiteX3" fmla="*/ 773073 w 1546146"/>
              <a:gd name="connsiteY3" fmla="*/ 1546146 h 1546146"/>
              <a:gd name="connsiteX4" fmla="*/ 0 w 1546146"/>
              <a:gd name="connsiteY4" fmla="*/ 773073 h 154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6146" h="1546146">
                <a:moveTo>
                  <a:pt x="0" y="773073"/>
                </a:moveTo>
                <a:cubicBezTo>
                  <a:pt x="0" y="346117"/>
                  <a:pt x="346117" y="0"/>
                  <a:pt x="773073" y="0"/>
                </a:cubicBezTo>
                <a:cubicBezTo>
                  <a:pt x="1200029" y="0"/>
                  <a:pt x="1546146" y="346117"/>
                  <a:pt x="1546146" y="773073"/>
                </a:cubicBezTo>
                <a:cubicBezTo>
                  <a:pt x="1546146" y="1200029"/>
                  <a:pt x="1200029" y="1546146"/>
                  <a:pt x="773073" y="1546146"/>
                </a:cubicBezTo>
                <a:cubicBezTo>
                  <a:pt x="346117" y="1546146"/>
                  <a:pt x="0" y="1200029"/>
                  <a:pt x="0" y="773073"/>
                </a:cubicBez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240398" tIns="240398" rIns="240398" bIns="240398" numCol="1" spcCol="1270" anchor="ctr" anchorCtr="0">
            <a:noAutofit/>
          </a:bodyPr>
          <a:lstStyle/>
          <a:p>
            <a:pPr marL="0" lvl="0" indent="0" algn="ctr" defTabSz="488950">
              <a:lnSpc>
                <a:spcPct val="90000"/>
              </a:lnSpc>
              <a:spcBef>
                <a:spcPct val="0"/>
              </a:spcBef>
              <a:spcAft>
                <a:spcPct val="35000"/>
              </a:spcAft>
              <a:buNone/>
            </a:pPr>
            <a:r>
              <a:rPr lang="en-GB" kern="1200" dirty="0"/>
              <a:t>Abstract Conceptualisation</a:t>
            </a:r>
          </a:p>
        </p:txBody>
      </p:sp>
      <p:sp>
        <p:nvSpPr>
          <p:cNvPr id="12" name="Freeform: Shape 11">
            <a:extLst>
              <a:ext uri="{FF2B5EF4-FFF2-40B4-BE49-F238E27FC236}">
                <a16:creationId xmlns:a16="http://schemas.microsoft.com/office/drawing/2014/main" id="{06BF5A18-5262-44F6-A50A-5DAEDC2A97C3}"/>
              </a:ext>
            </a:extLst>
          </p:cNvPr>
          <p:cNvSpPr/>
          <p:nvPr/>
        </p:nvSpPr>
        <p:spPr>
          <a:xfrm rot="2700000">
            <a:off x="4809347" y="3386856"/>
            <a:ext cx="410581" cy="521825"/>
          </a:xfrm>
          <a:custGeom>
            <a:avLst/>
            <a:gdLst>
              <a:gd name="connsiteX0" fmla="*/ 0 w 410580"/>
              <a:gd name="connsiteY0" fmla="*/ 104365 h 521824"/>
              <a:gd name="connsiteX1" fmla="*/ 205290 w 410580"/>
              <a:gd name="connsiteY1" fmla="*/ 104365 h 521824"/>
              <a:gd name="connsiteX2" fmla="*/ 205290 w 410580"/>
              <a:gd name="connsiteY2" fmla="*/ 0 h 521824"/>
              <a:gd name="connsiteX3" fmla="*/ 410580 w 410580"/>
              <a:gd name="connsiteY3" fmla="*/ 260912 h 521824"/>
              <a:gd name="connsiteX4" fmla="*/ 205290 w 410580"/>
              <a:gd name="connsiteY4" fmla="*/ 521824 h 521824"/>
              <a:gd name="connsiteX5" fmla="*/ 205290 w 410580"/>
              <a:gd name="connsiteY5" fmla="*/ 417459 h 521824"/>
              <a:gd name="connsiteX6" fmla="*/ 0 w 410580"/>
              <a:gd name="connsiteY6" fmla="*/ 417459 h 521824"/>
              <a:gd name="connsiteX7" fmla="*/ 0 w 410580"/>
              <a:gd name="connsiteY7" fmla="*/ 104365 h 52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580" h="521824">
                <a:moveTo>
                  <a:pt x="410580" y="417459"/>
                </a:moveTo>
                <a:lnTo>
                  <a:pt x="205290" y="417459"/>
                </a:lnTo>
                <a:lnTo>
                  <a:pt x="205290" y="521824"/>
                </a:lnTo>
                <a:lnTo>
                  <a:pt x="0" y="260912"/>
                </a:lnTo>
                <a:lnTo>
                  <a:pt x="205290" y="0"/>
                </a:lnTo>
                <a:lnTo>
                  <a:pt x="205290" y="104365"/>
                </a:lnTo>
                <a:lnTo>
                  <a:pt x="410580" y="104365"/>
                </a:lnTo>
                <a:lnTo>
                  <a:pt x="410580" y="417459"/>
                </a:lnTo>
                <a:close/>
              </a:path>
            </a:pathLst>
          </a:custGeom>
        </p:spPr>
        <p:style>
          <a:lnRef idx="0">
            <a:schemeClr val="dk2">
              <a:tint val="60000"/>
              <a:hueOff val="0"/>
              <a:satOff val="0"/>
              <a:lumOff val="0"/>
              <a:alphaOff val="0"/>
            </a:schemeClr>
          </a:lnRef>
          <a:fillRef idx="1">
            <a:schemeClr val="dk2">
              <a:tint val="60000"/>
              <a:hueOff val="0"/>
              <a:satOff val="0"/>
              <a:lumOff val="0"/>
              <a:alphaOff val="0"/>
            </a:schemeClr>
          </a:fillRef>
          <a:effectRef idx="0">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123175" tIns="104365" rIns="-1" bIns="104365"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
        <p:nvSpPr>
          <p:cNvPr id="13" name="Freeform: Shape 12">
            <a:extLst>
              <a:ext uri="{FF2B5EF4-FFF2-40B4-BE49-F238E27FC236}">
                <a16:creationId xmlns:a16="http://schemas.microsoft.com/office/drawing/2014/main" id="{8B4BB058-B59A-46BB-9956-8A9BDBA8D90F}"/>
              </a:ext>
            </a:extLst>
          </p:cNvPr>
          <p:cNvSpPr/>
          <p:nvPr/>
        </p:nvSpPr>
        <p:spPr>
          <a:xfrm>
            <a:off x="2633353" y="2204863"/>
            <a:ext cx="2325604" cy="1387225"/>
          </a:xfrm>
          <a:custGeom>
            <a:avLst/>
            <a:gdLst>
              <a:gd name="connsiteX0" fmla="*/ 0 w 1546146"/>
              <a:gd name="connsiteY0" fmla="*/ 773073 h 1546146"/>
              <a:gd name="connsiteX1" fmla="*/ 773073 w 1546146"/>
              <a:gd name="connsiteY1" fmla="*/ 0 h 1546146"/>
              <a:gd name="connsiteX2" fmla="*/ 1546146 w 1546146"/>
              <a:gd name="connsiteY2" fmla="*/ 773073 h 1546146"/>
              <a:gd name="connsiteX3" fmla="*/ 773073 w 1546146"/>
              <a:gd name="connsiteY3" fmla="*/ 1546146 h 1546146"/>
              <a:gd name="connsiteX4" fmla="*/ 0 w 1546146"/>
              <a:gd name="connsiteY4" fmla="*/ 773073 h 154614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6146" h="1546146">
                <a:moveTo>
                  <a:pt x="0" y="773073"/>
                </a:moveTo>
                <a:cubicBezTo>
                  <a:pt x="0" y="346117"/>
                  <a:pt x="346117" y="0"/>
                  <a:pt x="773073" y="0"/>
                </a:cubicBezTo>
                <a:cubicBezTo>
                  <a:pt x="1200029" y="0"/>
                  <a:pt x="1546146" y="346117"/>
                  <a:pt x="1546146" y="773073"/>
                </a:cubicBezTo>
                <a:cubicBezTo>
                  <a:pt x="1546146" y="1200029"/>
                  <a:pt x="1200029" y="1546146"/>
                  <a:pt x="773073" y="1546146"/>
                </a:cubicBezTo>
                <a:cubicBezTo>
                  <a:pt x="346117" y="1546146"/>
                  <a:pt x="0" y="1200029"/>
                  <a:pt x="0" y="773073"/>
                </a:cubicBezTo>
                <a:close/>
              </a:path>
            </a:pathLst>
          </a:custGeom>
        </p:spPr>
        <p:style>
          <a:lnRef idx="2">
            <a:schemeClr val="dk2">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2">
              <a:hueOff val="0"/>
              <a:satOff val="0"/>
              <a:lumOff val="0"/>
              <a:alphaOff val="0"/>
            </a:schemeClr>
          </a:fontRef>
        </p:style>
        <p:txBody>
          <a:bodyPr spcFirstLastPara="0" vert="horz" wrap="square" lIns="240398" tIns="240398" rIns="240398" bIns="240398" numCol="1" spcCol="1270" anchor="ctr" anchorCtr="0">
            <a:noAutofit/>
          </a:bodyPr>
          <a:lstStyle/>
          <a:p>
            <a:pPr marL="0" lvl="0" indent="0" algn="ctr" defTabSz="488950">
              <a:lnSpc>
                <a:spcPct val="90000"/>
              </a:lnSpc>
              <a:spcBef>
                <a:spcPct val="0"/>
              </a:spcBef>
              <a:spcAft>
                <a:spcPct val="35000"/>
              </a:spcAft>
              <a:buNone/>
            </a:pPr>
            <a:r>
              <a:rPr lang="en-GB" sz="2000" kern="1200" dirty="0"/>
              <a:t>Active Experimentation</a:t>
            </a:r>
          </a:p>
        </p:txBody>
      </p:sp>
      <p:sp>
        <p:nvSpPr>
          <p:cNvPr id="14" name="Freeform: Shape 13">
            <a:extLst>
              <a:ext uri="{FF2B5EF4-FFF2-40B4-BE49-F238E27FC236}">
                <a16:creationId xmlns:a16="http://schemas.microsoft.com/office/drawing/2014/main" id="{6BFFD2FB-A76C-4A3F-B967-A5D0D1025B8F}"/>
              </a:ext>
            </a:extLst>
          </p:cNvPr>
          <p:cNvSpPr/>
          <p:nvPr/>
        </p:nvSpPr>
        <p:spPr>
          <a:xfrm rot="18900000">
            <a:off x="4792914" y="1745785"/>
            <a:ext cx="410580" cy="521824"/>
          </a:xfrm>
          <a:custGeom>
            <a:avLst/>
            <a:gdLst>
              <a:gd name="connsiteX0" fmla="*/ 0 w 410580"/>
              <a:gd name="connsiteY0" fmla="*/ 104365 h 521824"/>
              <a:gd name="connsiteX1" fmla="*/ 205290 w 410580"/>
              <a:gd name="connsiteY1" fmla="*/ 104365 h 521824"/>
              <a:gd name="connsiteX2" fmla="*/ 205290 w 410580"/>
              <a:gd name="connsiteY2" fmla="*/ 0 h 521824"/>
              <a:gd name="connsiteX3" fmla="*/ 410580 w 410580"/>
              <a:gd name="connsiteY3" fmla="*/ 260912 h 521824"/>
              <a:gd name="connsiteX4" fmla="*/ 205290 w 410580"/>
              <a:gd name="connsiteY4" fmla="*/ 521824 h 521824"/>
              <a:gd name="connsiteX5" fmla="*/ 205290 w 410580"/>
              <a:gd name="connsiteY5" fmla="*/ 417459 h 521824"/>
              <a:gd name="connsiteX6" fmla="*/ 0 w 410580"/>
              <a:gd name="connsiteY6" fmla="*/ 417459 h 521824"/>
              <a:gd name="connsiteX7" fmla="*/ 0 w 410580"/>
              <a:gd name="connsiteY7" fmla="*/ 104365 h 5218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580" h="521824">
                <a:moveTo>
                  <a:pt x="0" y="104365"/>
                </a:moveTo>
                <a:lnTo>
                  <a:pt x="205290" y="104365"/>
                </a:lnTo>
                <a:lnTo>
                  <a:pt x="205290" y="0"/>
                </a:lnTo>
                <a:lnTo>
                  <a:pt x="410580" y="260912"/>
                </a:lnTo>
                <a:lnTo>
                  <a:pt x="205290" y="521824"/>
                </a:lnTo>
                <a:lnTo>
                  <a:pt x="205290" y="417459"/>
                </a:lnTo>
                <a:lnTo>
                  <a:pt x="0" y="417459"/>
                </a:lnTo>
                <a:lnTo>
                  <a:pt x="0" y="104365"/>
                </a:lnTo>
                <a:close/>
              </a:path>
            </a:pathLst>
          </a:custGeom>
        </p:spPr>
        <p:style>
          <a:lnRef idx="0">
            <a:schemeClr val="dk2">
              <a:tint val="60000"/>
              <a:hueOff val="0"/>
              <a:satOff val="0"/>
              <a:lumOff val="0"/>
              <a:alphaOff val="0"/>
            </a:schemeClr>
          </a:lnRef>
          <a:fillRef idx="1">
            <a:schemeClr val="dk2">
              <a:tint val="60000"/>
              <a:hueOff val="0"/>
              <a:satOff val="0"/>
              <a:lumOff val="0"/>
              <a:alphaOff val="0"/>
            </a:schemeClr>
          </a:fillRef>
          <a:effectRef idx="0">
            <a:schemeClr val="dk2">
              <a:tint val="60000"/>
              <a:hueOff val="0"/>
              <a:satOff val="0"/>
              <a:lumOff val="0"/>
              <a:alphaOff val="0"/>
            </a:schemeClr>
          </a:effectRef>
          <a:fontRef idx="minor">
            <a:schemeClr val="dk2">
              <a:hueOff val="0"/>
              <a:satOff val="0"/>
              <a:lumOff val="0"/>
              <a:alphaOff val="0"/>
            </a:schemeClr>
          </a:fontRef>
        </p:style>
        <p:txBody>
          <a:bodyPr spcFirstLastPara="0" vert="horz" wrap="square" lIns="-1" tIns="104365" rIns="123174" bIns="104364" numCol="1" spcCol="1270" anchor="ctr" anchorCtr="0">
            <a:noAutofit/>
          </a:bodyPr>
          <a:lstStyle/>
          <a:p>
            <a:pPr marL="0" lvl="0" indent="0" algn="ctr" defTabSz="400050">
              <a:lnSpc>
                <a:spcPct val="90000"/>
              </a:lnSpc>
              <a:spcBef>
                <a:spcPct val="0"/>
              </a:spcBef>
              <a:spcAft>
                <a:spcPct val="35000"/>
              </a:spcAft>
              <a:buNone/>
            </a:pPr>
            <a:endParaRPr lang="en-GB" sz="900" kern="1200"/>
          </a:p>
        </p:txBody>
      </p:sp>
    </p:spTree>
    <p:extLst>
      <p:ext uri="{BB962C8B-B14F-4D97-AF65-F5344CB8AC3E}">
        <p14:creationId xmlns:p14="http://schemas.microsoft.com/office/powerpoint/2010/main" val="1811816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50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5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animBg="1"/>
      <p:bldP spid="8" grpId="0" animBg="1"/>
      <p:bldP spid="9" grpId="0" animBg="1"/>
      <p:bldP spid="10" grpId="0" animBg="1"/>
      <p:bldP spid="11" grpId="0" animBg="1"/>
      <p:bldP spid="12" grpId="0" animBg="1"/>
      <p:bldP spid="13" grpId="0" animBg="1"/>
      <p:bldP spid="1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95C629-6F7A-4C4B-B369-91EF05F04C4C}"/>
              </a:ext>
            </a:extLst>
          </p:cNvPr>
          <p:cNvSpPr>
            <a:spLocks noGrp="1"/>
          </p:cNvSpPr>
          <p:nvPr>
            <p:ph type="title"/>
          </p:nvPr>
        </p:nvSpPr>
        <p:spPr/>
        <p:txBody>
          <a:bodyPr/>
          <a:lstStyle/>
          <a:p>
            <a:r>
              <a:rPr lang="en-GB" dirty="0"/>
              <a:t>The Gibbs Reflective Cycle</a:t>
            </a:r>
          </a:p>
        </p:txBody>
      </p:sp>
      <p:sp>
        <p:nvSpPr>
          <p:cNvPr id="3" name="Content Placeholder 2">
            <a:extLst>
              <a:ext uri="{FF2B5EF4-FFF2-40B4-BE49-F238E27FC236}">
                <a16:creationId xmlns:a16="http://schemas.microsoft.com/office/drawing/2014/main" id="{0B86B0D9-9F46-4912-9288-FA8FB5D03A43}"/>
              </a:ext>
            </a:extLst>
          </p:cNvPr>
          <p:cNvSpPr>
            <a:spLocks noGrp="1"/>
          </p:cNvSpPr>
          <p:nvPr>
            <p:ph idx="1"/>
          </p:nvPr>
        </p:nvSpPr>
        <p:spPr/>
        <p:txBody>
          <a:bodyPr/>
          <a:lstStyle/>
          <a:p>
            <a:pPr marL="0" indent="0">
              <a:buNone/>
            </a:pPr>
            <a:r>
              <a:rPr lang="en-GB" dirty="0"/>
              <a:t>Graham Gibbs (1988) adapted the experiential learning cycle to acknowledge the importance of feelings and emotions in learning. </a:t>
            </a:r>
          </a:p>
          <a:p>
            <a:pPr marL="0" indent="0">
              <a:buNone/>
            </a:pPr>
            <a:endParaRPr lang="en-GB" dirty="0"/>
          </a:p>
          <a:p>
            <a:pPr marL="0" indent="0">
              <a:buNone/>
            </a:pPr>
            <a:r>
              <a:rPr lang="en-GB" dirty="0"/>
              <a:t>Let look at this cycle together. </a:t>
            </a:r>
          </a:p>
        </p:txBody>
      </p:sp>
    </p:spTree>
    <p:extLst>
      <p:ext uri="{BB962C8B-B14F-4D97-AF65-F5344CB8AC3E}">
        <p14:creationId xmlns:p14="http://schemas.microsoft.com/office/powerpoint/2010/main" val="3448691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Gibb’s reflective cycle</a:t>
            </a:r>
          </a:p>
        </p:txBody>
      </p:sp>
      <p:sp>
        <p:nvSpPr>
          <p:cNvPr id="17" name="Freeform 16"/>
          <p:cNvSpPr/>
          <p:nvPr/>
        </p:nvSpPr>
        <p:spPr>
          <a:xfrm>
            <a:off x="3854920" y="1114527"/>
            <a:ext cx="1626126" cy="1369698"/>
          </a:xfrm>
          <a:custGeom>
            <a:avLst/>
            <a:gdLst>
              <a:gd name="connsiteX0" fmla="*/ 0 w 1369698"/>
              <a:gd name="connsiteY0" fmla="*/ 684849 h 1369698"/>
              <a:gd name="connsiteX1" fmla="*/ 684849 w 1369698"/>
              <a:gd name="connsiteY1" fmla="*/ 0 h 1369698"/>
              <a:gd name="connsiteX2" fmla="*/ 1369698 w 1369698"/>
              <a:gd name="connsiteY2" fmla="*/ 684849 h 1369698"/>
              <a:gd name="connsiteX3" fmla="*/ 684849 w 1369698"/>
              <a:gd name="connsiteY3" fmla="*/ 1369698 h 1369698"/>
              <a:gd name="connsiteX4" fmla="*/ 0 w 1369698"/>
              <a:gd name="connsiteY4" fmla="*/ 684849 h 1369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9698" h="1369698">
                <a:moveTo>
                  <a:pt x="0" y="684849"/>
                </a:moveTo>
                <a:cubicBezTo>
                  <a:pt x="0" y="306617"/>
                  <a:pt x="306617" y="0"/>
                  <a:pt x="684849" y="0"/>
                </a:cubicBezTo>
                <a:cubicBezTo>
                  <a:pt x="1063081" y="0"/>
                  <a:pt x="1369698" y="306617"/>
                  <a:pt x="1369698" y="684849"/>
                </a:cubicBezTo>
                <a:cubicBezTo>
                  <a:pt x="1369698" y="1063081"/>
                  <a:pt x="1063081" y="1369698"/>
                  <a:pt x="684849" y="1369698"/>
                </a:cubicBezTo>
                <a:cubicBezTo>
                  <a:pt x="306617" y="1369698"/>
                  <a:pt x="0" y="1063081"/>
                  <a:pt x="0" y="684849"/>
                </a:cubicBez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218368" tIns="218368" rIns="218368" bIns="218368" numCol="1" spcCol="1270" anchor="ctr" anchorCtr="0">
            <a:noAutofit/>
          </a:bodyPr>
          <a:lstStyle/>
          <a:p>
            <a:pPr lvl="0" algn="ctr" defTabSz="622300">
              <a:lnSpc>
                <a:spcPct val="90000"/>
              </a:lnSpc>
              <a:spcBef>
                <a:spcPct val="0"/>
              </a:spcBef>
              <a:spcAft>
                <a:spcPct val="35000"/>
              </a:spcAft>
            </a:pPr>
            <a:r>
              <a:rPr lang="en-US" kern="1200" dirty="0"/>
              <a:t>Description</a:t>
            </a:r>
            <a:endParaRPr lang="en-US" sz="1400" kern="1200" dirty="0"/>
          </a:p>
        </p:txBody>
      </p:sp>
      <p:sp>
        <p:nvSpPr>
          <p:cNvPr id="18" name="Freeform 17"/>
          <p:cNvSpPr/>
          <p:nvPr/>
        </p:nvSpPr>
        <p:spPr>
          <a:xfrm rot="1800000">
            <a:off x="5283809" y="2128456"/>
            <a:ext cx="235655" cy="462273"/>
          </a:xfrm>
          <a:custGeom>
            <a:avLst/>
            <a:gdLst>
              <a:gd name="connsiteX0" fmla="*/ 0 w 123284"/>
              <a:gd name="connsiteY0" fmla="*/ 92455 h 462273"/>
              <a:gd name="connsiteX1" fmla="*/ 61642 w 123284"/>
              <a:gd name="connsiteY1" fmla="*/ 92455 h 462273"/>
              <a:gd name="connsiteX2" fmla="*/ 61642 w 123284"/>
              <a:gd name="connsiteY2" fmla="*/ 0 h 462273"/>
              <a:gd name="connsiteX3" fmla="*/ 123284 w 123284"/>
              <a:gd name="connsiteY3" fmla="*/ 231137 h 462273"/>
              <a:gd name="connsiteX4" fmla="*/ 61642 w 123284"/>
              <a:gd name="connsiteY4" fmla="*/ 462273 h 462273"/>
              <a:gd name="connsiteX5" fmla="*/ 61642 w 123284"/>
              <a:gd name="connsiteY5" fmla="*/ 369818 h 462273"/>
              <a:gd name="connsiteX6" fmla="*/ 0 w 123284"/>
              <a:gd name="connsiteY6" fmla="*/ 369818 h 462273"/>
              <a:gd name="connsiteX7" fmla="*/ 0 w 123284"/>
              <a:gd name="connsiteY7" fmla="*/ 92455 h 46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284" h="462273">
                <a:moveTo>
                  <a:pt x="0" y="92455"/>
                </a:moveTo>
                <a:lnTo>
                  <a:pt x="61642" y="92455"/>
                </a:lnTo>
                <a:lnTo>
                  <a:pt x="61642" y="0"/>
                </a:lnTo>
                <a:lnTo>
                  <a:pt x="123284" y="231137"/>
                </a:lnTo>
                <a:lnTo>
                  <a:pt x="61642" y="462273"/>
                </a:lnTo>
                <a:lnTo>
                  <a:pt x="61642" y="369818"/>
                </a:lnTo>
                <a:lnTo>
                  <a:pt x="0" y="369818"/>
                </a:lnTo>
                <a:lnTo>
                  <a:pt x="0" y="92455"/>
                </a:lnTo>
                <a:close/>
              </a:path>
            </a:pathLst>
          </a:custGeom>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0" tIns="92454" rIns="36984" bIns="92455" numCol="1" spcCol="1270" anchor="ctr" anchorCtr="0">
            <a:noAutofit/>
          </a:bodyPr>
          <a:lstStyle/>
          <a:p>
            <a:pPr lvl="0" algn="ctr" defTabSz="933450">
              <a:lnSpc>
                <a:spcPct val="90000"/>
              </a:lnSpc>
              <a:spcBef>
                <a:spcPct val="0"/>
              </a:spcBef>
              <a:spcAft>
                <a:spcPct val="35000"/>
              </a:spcAft>
            </a:pPr>
            <a:endParaRPr lang="en-US" sz="2100" kern="1200"/>
          </a:p>
        </p:txBody>
      </p:sp>
      <p:sp>
        <p:nvSpPr>
          <p:cNvPr id="19" name="Freeform 18"/>
          <p:cNvSpPr/>
          <p:nvPr/>
        </p:nvSpPr>
        <p:spPr>
          <a:xfrm>
            <a:off x="5463573" y="1957063"/>
            <a:ext cx="1369698" cy="1369698"/>
          </a:xfrm>
          <a:custGeom>
            <a:avLst/>
            <a:gdLst>
              <a:gd name="connsiteX0" fmla="*/ 0 w 1369698"/>
              <a:gd name="connsiteY0" fmla="*/ 684849 h 1369698"/>
              <a:gd name="connsiteX1" fmla="*/ 684849 w 1369698"/>
              <a:gd name="connsiteY1" fmla="*/ 0 h 1369698"/>
              <a:gd name="connsiteX2" fmla="*/ 1369698 w 1369698"/>
              <a:gd name="connsiteY2" fmla="*/ 684849 h 1369698"/>
              <a:gd name="connsiteX3" fmla="*/ 684849 w 1369698"/>
              <a:gd name="connsiteY3" fmla="*/ 1369698 h 1369698"/>
              <a:gd name="connsiteX4" fmla="*/ 0 w 1369698"/>
              <a:gd name="connsiteY4" fmla="*/ 684849 h 1369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9698" h="1369698">
                <a:moveTo>
                  <a:pt x="0" y="684849"/>
                </a:moveTo>
                <a:cubicBezTo>
                  <a:pt x="0" y="306617"/>
                  <a:pt x="306617" y="0"/>
                  <a:pt x="684849" y="0"/>
                </a:cubicBezTo>
                <a:cubicBezTo>
                  <a:pt x="1063081" y="0"/>
                  <a:pt x="1369698" y="306617"/>
                  <a:pt x="1369698" y="684849"/>
                </a:cubicBezTo>
                <a:cubicBezTo>
                  <a:pt x="1369698" y="1063081"/>
                  <a:pt x="1063081" y="1369698"/>
                  <a:pt x="684849" y="1369698"/>
                </a:cubicBezTo>
                <a:cubicBezTo>
                  <a:pt x="306617" y="1369698"/>
                  <a:pt x="0" y="1063081"/>
                  <a:pt x="0" y="684849"/>
                </a:cubicBezTo>
                <a:close/>
              </a:path>
            </a:pathLst>
          </a:custGeom>
        </p:spPr>
        <p:style>
          <a:lnRef idx="2">
            <a:schemeClr val="lt1">
              <a:hueOff val="0"/>
              <a:satOff val="0"/>
              <a:lumOff val="0"/>
              <a:alphaOff val="0"/>
            </a:schemeClr>
          </a:lnRef>
          <a:fillRef idx="1">
            <a:schemeClr val="accent3">
              <a:hueOff val="2250053"/>
              <a:satOff val="-3376"/>
              <a:lumOff val="-549"/>
              <a:alphaOff val="0"/>
            </a:schemeClr>
          </a:fillRef>
          <a:effectRef idx="0">
            <a:schemeClr val="accent3">
              <a:hueOff val="2250053"/>
              <a:satOff val="-3376"/>
              <a:lumOff val="-549"/>
              <a:alphaOff val="0"/>
            </a:schemeClr>
          </a:effectRef>
          <a:fontRef idx="minor">
            <a:schemeClr val="lt1"/>
          </a:fontRef>
        </p:style>
        <p:txBody>
          <a:bodyPr spcFirstLastPara="0" vert="horz" wrap="square" lIns="223448" tIns="223448" rIns="223448" bIns="223448" numCol="1" spcCol="1270" anchor="ctr" anchorCtr="0">
            <a:noAutofit/>
          </a:bodyPr>
          <a:lstStyle/>
          <a:p>
            <a:pPr lvl="0" algn="ctr" defTabSz="800100">
              <a:lnSpc>
                <a:spcPct val="90000"/>
              </a:lnSpc>
              <a:spcBef>
                <a:spcPct val="0"/>
              </a:spcBef>
              <a:spcAft>
                <a:spcPct val="35000"/>
              </a:spcAft>
            </a:pPr>
            <a:r>
              <a:rPr lang="en-US" sz="1800" kern="1200" dirty="0"/>
              <a:t>Feelings</a:t>
            </a:r>
            <a:endParaRPr lang="en-US" sz="1400" kern="1200" dirty="0"/>
          </a:p>
        </p:txBody>
      </p:sp>
      <p:sp>
        <p:nvSpPr>
          <p:cNvPr id="20" name="Freeform 19"/>
          <p:cNvSpPr/>
          <p:nvPr/>
        </p:nvSpPr>
        <p:spPr>
          <a:xfrm rot="5400000">
            <a:off x="5914737" y="3223357"/>
            <a:ext cx="123284" cy="462273"/>
          </a:xfrm>
          <a:custGeom>
            <a:avLst/>
            <a:gdLst>
              <a:gd name="connsiteX0" fmla="*/ 0 w 123284"/>
              <a:gd name="connsiteY0" fmla="*/ 92455 h 462273"/>
              <a:gd name="connsiteX1" fmla="*/ 61642 w 123284"/>
              <a:gd name="connsiteY1" fmla="*/ 92455 h 462273"/>
              <a:gd name="connsiteX2" fmla="*/ 61642 w 123284"/>
              <a:gd name="connsiteY2" fmla="*/ 0 h 462273"/>
              <a:gd name="connsiteX3" fmla="*/ 123284 w 123284"/>
              <a:gd name="connsiteY3" fmla="*/ 231137 h 462273"/>
              <a:gd name="connsiteX4" fmla="*/ 61642 w 123284"/>
              <a:gd name="connsiteY4" fmla="*/ 462273 h 462273"/>
              <a:gd name="connsiteX5" fmla="*/ 61642 w 123284"/>
              <a:gd name="connsiteY5" fmla="*/ 369818 h 462273"/>
              <a:gd name="connsiteX6" fmla="*/ 0 w 123284"/>
              <a:gd name="connsiteY6" fmla="*/ 369818 h 462273"/>
              <a:gd name="connsiteX7" fmla="*/ 0 w 123284"/>
              <a:gd name="connsiteY7" fmla="*/ 92455 h 46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284" h="462273">
                <a:moveTo>
                  <a:pt x="0" y="92455"/>
                </a:moveTo>
                <a:lnTo>
                  <a:pt x="61642" y="92455"/>
                </a:lnTo>
                <a:lnTo>
                  <a:pt x="61642" y="0"/>
                </a:lnTo>
                <a:lnTo>
                  <a:pt x="123284" y="231137"/>
                </a:lnTo>
                <a:lnTo>
                  <a:pt x="61642" y="462273"/>
                </a:lnTo>
                <a:lnTo>
                  <a:pt x="61642" y="369818"/>
                </a:lnTo>
                <a:lnTo>
                  <a:pt x="0" y="369818"/>
                </a:lnTo>
                <a:lnTo>
                  <a:pt x="0" y="92455"/>
                </a:lnTo>
                <a:close/>
              </a:path>
            </a:pathLst>
          </a:custGeom>
        </p:spPr>
        <p:style>
          <a:lnRef idx="0">
            <a:schemeClr val="lt1">
              <a:hueOff val="0"/>
              <a:satOff val="0"/>
              <a:lumOff val="0"/>
              <a:alphaOff val="0"/>
            </a:schemeClr>
          </a:lnRef>
          <a:fillRef idx="1">
            <a:schemeClr val="accent3">
              <a:hueOff val="2250053"/>
              <a:satOff val="-3376"/>
              <a:lumOff val="-549"/>
              <a:alphaOff val="0"/>
            </a:schemeClr>
          </a:fillRef>
          <a:effectRef idx="0">
            <a:schemeClr val="accent3">
              <a:hueOff val="2250053"/>
              <a:satOff val="-3376"/>
              <a:lumOff val="-549"/>
              <a:alphaOff val="0"/>
            </a:schemeClr>
          </a:effectRef>
          <a:fontRef idx="minor">
            <a:schemeClr val="lt1"/>
          </a:fontRef>
        </p:style>
        <p:txBody>
          <a:bodyPr spcFirstLastPara="0" vert="horz" wrap="square" lIns="1" tIns="92454" rIns="36984" bIns="92456" numCol="1" spcCol="1270" anchor="ctr" anchorCtr="0">
            <a:noAutofit/>
          </a:bodyPr>
          <a:lstStyle/>
          <a:p>
            <a:pPr lvl="0" algn="ctr" defTabSz="933450">
              <a:lnSpc>
                <a:spcPct val="90000"/>
              </a:lnSpc>
              <a:spcBef>
                <a:spcPct val="0"/>
              </a:spcBef>
              <a:spcAft>
                <a:spcPct val="35000"/>
              </a:spcAft>
            </a:pPr>
            <a:endParaRPr lang="en-US" sz="2100" kern="1200"/>
          </a:p>
        </p:txBody>
      </p:sp>
      <p:sp>
        <p:nvSpPr>
          <p:cNvPr id="21" name="Freeform 20"/>
          <p:cNvSpPr/>
          <p:nvPr/>
        </p:nvSpPr>
        <p:spPr>
          <a:xfrm>
            <a:off x="5291529" y="3544498"/>
            <a:ext cx="1520301" cy="1369698"/>
          </a:xfrm>
          <a:custGeom>
            <a:avLst/>
            <a:gdLst>
              <a:gd name="connsiteX0" fmla="*/ 0 w 1369698"/>
              <a:gd name="connsiteY0" fmla="*/ 684849 h 1369698"/>
              <a:gd name="connsiteX1" fmla="*/ 684849 w 1369698"/>
              <a:gd name="connsiteY1" fmla="*/ 0 h 1369698"/>
              <a:gd name="connsiteX2" fmla="*/ 1369698 w 1369698"/>
              <a:gd name="connsiteY2" fmla="*/ 684849 h 1369698"/>
              <a:gd name="connsiteX3" fmla="*/ 684849 w 1369698"/>
              <a:gd name="connsiteY3" fmla="*/ 1369698 h 1369698"/>
              <a:gd name="connsiteX4" fmla="*/ 0 w 1369698"/>
              <a:gd name="connsiteY4" fmla="*/ 684849 h 1369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9698" h="1369698">
                <a:moveTo>
                  <a:pt x="0" y="684849"/>
                </a:moveTo>
                <a:cubicBezTo>
                  <a:pt x="0" y="306617"/>
                  <a:pt x="306617" y="0"/>
                  <a:pt x="684849" y="0"/>
                </a:cubicBezTo>
                <a:cubicBezTo>
                  <a:pt x="1063081" y="0"/>
                  <a:pt x="1369698" y="306617"/>
                  <a:pt x="1369698" y="684849"/>
                </a:cubicBezTo>
                <a:cubicBezTo>
                  <a:pt x="1369698" y="1063081"/>
                  <a:pt x="1063081" y="1369698"/>
                  <a:pt x="684849" y="1369698"/>
                </a:cubicBezTo>
                <a:cubicBezTo>
                  <a:pt x="306617" y="1369698"/>
                  <a:pt x="0" y="1063081"/>
                  <a:pt x="0" y="684849"/>
                </a:cubicBezTo>
                <a:close/>
              </a:path>
            </a:pathLst>
          </a:custGeom>
        </p:spPr>
        <p:style>
          <a:lnRef idx="2">
            <a:schemeClr val="lt1">
              <a:hueOff val="0"/>
              <a:satOff val="0"/>
              <a:lumOff val="0"/>
              <a:alphaOff val="0"/>
            </a:schemeClr>
          </a:lnRef>
          <a:fillRef idx="1">
            <a:schemeClr val="accent3">
              <a:hueOff val="4500106"/>
              <a:satOff val="-6752"/>
              <a:lumOff val="-1098"/>
              <a:alphaOff val="0"/>
            </a:schemeClr>
          </a:fillRef>
          <a:effectRef idx="0">
            <a:schemeClr val="accent3">
              <a:hueOff val="4500106"/>
              <a:satOff val="-6752"/>
              <a:lumOff val="-1098"/>
              <a:alphaOff val="0"/>
            </a:schemeClr>
          </a:effectRef>
          <a:fontRef idx="minor">
            <a:schemeClr val="lt1"/>
          </a:fontRef>
        </p:style>
        <p:txBody>
          <a:bodyPr spcFirstLastPara="0" vert="horz" wrap="square" lIns="218368" tIns="218368" rIns="218368" bIns="218368" numCol="1" spcCol="1270" anchor="ctr" anchorCtr="0">
            <a:noAutofit/>
          </a:bodyPr>
          <a:lstStyle/>
          <a:p>
            <a:pPr lvl="0" algn="ctr" defTabSz="622300">
              <a:lnSpc>
                <a:spcPct val="90000"/>
              </a:lnSpc>
              <a:spcBef>
                <a:spcPct val="0"/>
              </a:spcBef>
              <a:spcAft>
                <a:spcPct val="35000"/>
              </a:spcAft>
            </a:pPr>
            <a:r>
              <a:rPr lang="en-US" kern="1200" dirty="0"/>
              <a:t>Evaluation</a:t>
            </a:r>
            <a:endParaRPr lang="en-US" sz="1400" kern="1200" dirty="0"/>
          </a:p>
        </p:txBody>
      </p:sp>
      <p:sp>
        <p:nvSpPr>
          <p:cNvPr id="22" name="Freeform 21"/>
          <p:cNvSpPr/>
          <p:nvPr/>
        </p:nvSpPr>
        <p:spPr>
          <a:xfrm rot="19800000">
            <a:off x="5248236" y="4383014"/>
            <a:ext cx="123284" cy="462274"/>
          </a:xfrm>
          <a:custGeom>
            <a:avLst/>
            <a:gdLst>
              <a:gd name="connsiteX0" fmla="*/ 0 w 123284"/>
              <a:gd name="connsiteY0" fmla="*/ 92455 h 462273"/>
              <a:gd name="connsiteX1" fmla="*/ 61642 w 123284"/>
              <a:gd name="connsiteY1" fmla="*/ 92455 h 462273"/>
              <a:gd name="connsiteX2" fmla="*/ 61642 w 123284"/>
              <a:gd name="connsiteY2" fmla="*/ 0 h 462273"/>
              <a:gd name="connsiteX3" fmla="*/ 123284 w 123284"/>
              <a:gd name="connsiteY3" fmla="*/ 231137 h 462273"/>
              <a:gd name="connsiteX4" fmla="*/ 61642 w 123284"/>
              <a:gd name="connsiteY4" fmla="*/ 462273 h 462273"/>
              <a:gd name="connsiteX5" fmla="*/ 61642 w 123284"/>
              <a:gd name="connsiteY5" fmla="*/ 369818 h 462273"/>
              <a:gd name="connsiteX6" fmla="*/ 0 w 123284"/>
              <a:gd name="connsiteY6" fmla="*/ 369818 h 462273"/>
              <a:gd name="connsiteX7" fmla="*/ 0 w 123284"/>
              <a:gd name="connsiteY7" fmla="*/ 92455 h 46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284" h="462273">
                <a:moveTo>
                  <a:pt x="123283" y="369818"/>
                </a:moveTo>
                <a:lnTo>
                  <a:pt x="61642" y="369818"/>
                </a:lnTo>
                <a:lnTo>
                  <a:pt x="61642" y="462273"/>
                </a:lnTo>
                <a:lnTo>
                  <a:pt x="1" y="231136"/>
                </a:lnTo>
                <a:lnTo>
                  <a:pt x="61642" y="0"/>
                </a:lnTo>
                <a:lnTo>
                  <a:pt x="61642" y="92455"/>
                </a:lnTo>
                <a:lnTo>
                  <a:pt x="123283" y="92455"/>
                </a:lnTo>
                <a:lnTo>
                  <a:pt x="123283" y="369818"/>
                </a:lnTo>
                <a:close/>
              </a:path>
            </a:pathLst>
          </a:custGeom>
        </p:spPr>
        <p:style>
          <a:lnRef idx="0">
            <a:schemeClr val="lt1">
              <a:hueOff val="0"/>
              <a:satOff val="0"/>
              <a:lumOff val="0"/>
              <a:alphaOff val="0"/>
            </a:schemeClr>
          </a:lnRef>
          <a:fillRef idx="1">
            <a:schemeClr val="accent3">
              <a:hueOff val="4500106"/>
              <a:satOff val="-6752"/>
              <a:lumOff val="-1098"/>
              <a:alphaOff val="0"/>
            </a:schemeClr>
          </a:fillRef>
          <a:effectRef idx="0">
            <a:schemeClr val="accent3">
              <a:hueOff val="4500106"/>
              <a:satOff val="-6752"/>
              <a:lumOff val="-1098"/>
              <a:alphaOff val="0"/>
            </a:schemeClr>
          </a:effectRef>
          <a:fontRef idx="minor">
            <a:schemeClr val="lt1"/>
          </a:fontRef>
        </p:style>
        <p:txBody>
          <a:bodyPr spcFirstLastPara="0" vert="horz" wrap="square" lIns="36984" tIns="92455" rIns="0" bIns="92455" numCol="1" spcCol="1270" anchor="ctr" anchorCtr="0">
            <a:noAutofit/>
          </a:bodyPr>
          <a:lstStyle/>
          <a:p>
            <a:pPr lvl="0" algn="ctr" defTabSz="933450">
              <a:lnSpc>
                <a:spcPct val="90000"/>
              </a:lnSpc>
              <a:spcBef>
                <a:spcPct val="0"/>
              </a:spcBef>
              <a:spcAft>
                <a:spcPct val="35000"/>
              </a:spcAft>
            </a:pPr>
            <a:endParaRPr lang="en-US" sz="2100" kern="1200"/>
          </a:p>
        </p:txBody>
      </p:sp>
      <p:sp>
        <p:nvSpPr>
          <p:cNvPr id="23" name="Freeform 22"/>
          <p:cNvSpPr/>
          <p:nvPr/>
        </p:nvSpPr>
        <p:spPr>
          <a:xfrm>
            <a:off x="3953986" y="4316729"/>
            <a:ext cx="1369698" cy="1369698"/>
          </a:xfrm>
          <a:custGeom>
            <a:avLst/>
            <a:gdLst>
              <a:gd name="connsiteX0" fmla="*/ 0 w 1369698"/>
              <a:gd name="connsiteY0" fmla="*/ 684849 h 1369698"/>
              <a:gd name="connsiteX1" fmla="*/ 684849 w 1369698"/>
              <a:gd name="connsiteY1" fmla="*/ 0 h 1369698"/>
              <a:gd name="connsiteX2" fmla="*/ 1369698 w 1369698"/>
              <a:gd name="connsiteY2" fmla="*/ 684849 h 1369698"/>
              <a:gd name="connsiteX3" fmla="*/ 684849 w 1369698"/>
              <a:gd name="connsiteY3" fmla="*/ 1369698 h 1369698"/>
              <a:gd name="connsiteX4" fmla="*/ 0 w 1369698"/>
              <a:gd name="connsiteY4" fmla="*/ 684849 h 1369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9698" h="1369698">
                <a:moveTo>
                  <a:pt x="0" y="684849"/>
                </a:moveTo>
                <a:cubicBezTo>
                  <a:pt x="0" y="306617"/>
                  <a:pt x="306617" y="0"/>
                  <a:pt x="684849" y="0"/>
                </a:cubicBezTo>
                <a:cubicBezTo>
                  <a:pt x="1063081" y="0"/>
                  <a:pt x="1369698" y="306617"/>
                  <a:pt x="1369698" y="684849"/>
                </a:cubicBezTo>
                <a:cubicBezTo>
                  <a:pt x="1369698" y="1063081"/>
                  <a:pt x="1063081" y="1369698"/>
                  <a:pt x="684849" y="1369698"/>
                </a:cubicBezTo>
                <a:cubicBezTo>
                  <a:pt x="306617" y="1369698"/>
                  <a:pt x="0" y="1063081"/>
                  <a:pt x="0" y="684849"/>
                </a:cubicBezTo>
                <a:close/>
              </a:path>
            </a:pathLst>
          </a:custGeom>
        </p:spPr>
        <p:style>
          <a:lnRef idx="2">
            <a:schemeClr val="lt1">
              <a:hueOff val="0"/>
              <a:satOff val="0"/>
              <a:lumOff val="0"/>
              <a:alphaOff val="0"/>
            </a:schemeClr>
          </a:lnRef>
          <a:fillRef idx="1">
            <a:schemeClr val="accent3">
              <a:hueOff val="6750158"/>
              <a:satOff val="-10128"/>
              <a:lumOff val="-1647"/>
              <a:alphaOff val="0"/>
            </a:schemeClr>
          </a:fillRef>
          <a:effectRef idx="0">
            <a:schemeClr val="accent3">
              <a:hueOff val="6750158"/>
              <a:satOff val="-10128"/>
              <a:lumOff val="-1647"/>
              <a:alphaOff val="0"/>
            </a:schemeClr>
          </a:effectRef>
          <a:fontRef idx="minor">
            <a:schemeClr val="lt1"/>
          </a:fontRef>
        </p:style>
        <p:txBody>
          <a:bodyPr spcFirstLastPara="0" vert="horz" wrap="square" lIns="223448" tIns="223448" rIns="223448" bIns="223448" numCol="1" spcCol="1270" anchor="ctr" anchorCtr="0">
            <a:noAutofit/>
          </a:bodyPr>
          <a:lstStyle/>
          <a:p>
            <a:pPr lvl="0" algn="ctr" defTabSz="800100">
              <a:lnSpc>
                <a:spcPct val="90000"/>
              </a:lnSpc>
              <a:spcBef>
                <a:spcPct val="0"/>
              </a:spcBef>
              <a:spcAft>
                <a:spcPct val="35000"/>
              </a:spcAft>
            </a:pPr>
            <a:r>
              <a:rPr lang="en-US" sz="1800" kern="1200" dirty="0"/>
              <a:t>Analysis</a:t>
            </a:r>
            <a:endParaRPr lang="en-US" sz="1400" kern="1200" dirty="0"/>
          </a:p>
        </p:txBody>
      </p:sp>
      <p:sp>
        <p:nvSpPr>
          <p:cNvPr id="24" name="Freeform 23"/>
          <p:cNvSpPr/>
          <p:nvPr/>
        </p:nvSpPr>
        <p:spPr>
          <a:xfrm rot="1800000">
            <a:off x="3910692" y="4385636"/>
            <a:ext cx="123285" cy="462274"/>
          </a:xfrm>
          <a:custGeom>
            <a:avLst/>
            <a:gdLst>
              <a:gd name="connsiteX0" fmla="*/ 0 w 123284"/>
              <a:gd name="connsiteY0" fmla="*/ 92455 h 462273"/>
              <a:gd name="connsiteX1" fmla="*/ 61642 w 123284"/>
              <a:gd name="connsiteY1" fmla="*/ 92455 h 462273"/>
              <a:gd name="connsiteX2" fmla="*/ 61642 w 123284"/>
              <a:gd name="connsiteY2" fmla="*/ 0 h 462273"/>
              <a:gd name="connsiteX3" fmla="*/ 123284 w 123284"/>
              <a:gd name="connsiteY3" fmla="*/ 231137 h 462273"/>
              <a:gd name="connsiteX4" fmla="*/ 61642 w 123284"/>
              <a:gd name="connsiteY4" fmla="*/ 462273 h 462273"/>
              <a:gd name="connsiteX5" fmla="*/ 61642 w 123284"/>
              <a:gd name="connsiteY5" fmla="*/ 369818 h 462273"/>
              <a:gd name="connsiteX6" fmla="*/ 0 w 123284"/>
              <a:gd name="connsiteY6" fmla="*/ 369818 h 462273"/>
              <a:gd name="connsiteX7" fmla="*/ 0 w 123284"/>
              <a:gd name="connsiteY7" fmla="*/ 92455 h 46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284" h="462273">
                <a:moveTo>
                  <a:pt x="123283" y="369818"/>
                </a:moveTo>
                <a:lnTo>
                  <a:pt x="61642" y="369818"/>
                </a:lnTo>
                <a:lnTo>
                  <a:pt x="61642" y="462273"/>
                </a:lnTo>
                <a:lnTo>
                  <a:pt x="1" y="231136"/>
                </a:lnTo>
                <a:lnTo>
                  <a:pt x="61642" y="0"/>
                </a:lnTo>
                <a:lnTo>
                  <a:pt x="61642" y="92455"/>
                </a:lnTo>
                <a:lnTo>
                  <a:pt x="123283" y="92455"/>
                </a:lnTo>
                <a:lnTo>
                  <a:pt x="123283" y="369818"/>
                </a:lnTo>
                <a:close/>
              </a:path>
            </a:pathLst>
          </a:custGeom>
        </p:spPr>
        <p:style>
          <a:lnRef idx="0">
            <a:schemeClr val="lt1">
              <a:hueOff val="0"/>
              <a:satOff val="0"/>
              <a:lumOff val="0"/>
              <a:alphaOff val="0"/>
            </a:schemeClr>
          </a:lnRef>
          <a:fillRef idx="1">
            <a:schemeClr val="accent3">
              <a:hueOff val="6750158"/>
              <a:satOff val="-10128"/>
              <a:lumOff val="-1647"/>
              <a:alphaOff val="0"/>
            </a:schemeClr>
          </a:fillRef>
          <a:effectRef idx="0">
            <a:schemeClr val="accent3">
              <a:hueOff val="6750158"/>
              <a:satOff val="-10128"/>
              <a:lumOff val="-1647"/>
              <a:alphaOff val="0"/>
            </a:schemeClr>
          </a:effectRef>
          <a:fontRef idx="minor">
            <a:schemeClr val="lt1"/>
          </a:fontRef>
        </p:style>
        <p:txBody>
          <a:bodyPr spcFirstLastPara="0" vert="horz" wrap="square" lIns="36984" tIns="92455" rIns="1" bIns="92455" numCol="1" spcCol="1270" anchor="ctr" anchorCtr="0">
            <a:noAutofit/>
          </a:bodyPr>
          <a:lstStyle/>
          <a:p>
            <a:pPr lvl="0" algn="ctr" defTabSz="933450">
              <a:lnSpc>
                <a:spcPct val="90000"/>
              </a:lnSpc>
              <a:spcBef>
                <a:spcPct val="0"/>
              </a:spcBef>
              <a:spcAft>
                <a:spcPct val="35000"/>
              </a:spcAft>
            </a:pPr>
            <a:endParaRPr lang="en-US" sz="2100" kern="1200"/>
          </a:p>
        </p:txBody>
      </p:sp>
      <p:sp>
        <p:nvSpPr>
          <p:cNvPr id="25" name="Freeform 24"/>
          <p:cNvSpPr/>
          <p:nvPr/>
        </p:nvSpPr>
        <p:spPr>
          <a:xfrm>
            <a:off x="2465837" y="3651686"/>
            <a:ext cx="1670907" cy="1262510"/>
          </a:xfrm>
          <a:custGeom>
            <a:avLst/>
            <a:gdLst>
              <a:gd name="connsiteX0" fmla="*/ 0 w 1369698"/>
              <a:gd name="connsiteY0" fmla="*/ 684849 h 1369698"/>
              <a:gd name="connsiteX1" fmla="*/ 684849 w 1369698"/>
              <a:gd name="connsiteY1" fmla="*/ 0 h 1369698"/>
              <a:gd name="connsiteX2" fmla="*/ 1369698 w 1369698"/>
              <a:gd name="connsiteY2" fmla="*/ 684849 h 1369698"/>
              <a:gd name="connsiteX3" fmla="*/ 684849 w 1369698"/>
              <a:gd name="connsiteY3" fmla="*/ 1369698 h 1369698"/>
              <a:gd name="connsiteX4" fmla="*/ 0 w 1369698"/>
              <a:gd name="connsiteY4" fmla="*/ 684849 h 1369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9698" h="1369698">
                <a:moveTo>
                  <a:pt x="0" y="684849"/>
                </a:moveTo>
                <a:cubicBezTo>
                  <a:pt x="0" y="306617"/>
                  <a:pt x="306617" y="0"/>
                  <a:pt x="684849" y="0"/>
                </a:cubicBezTo>
                <a:cubicBezTo>
                  <a:pt x="1063081" y="0"/>
                  <a:pt x="1369698" y="306617"/>
                  <a:pt x="1369698" y="684849"/>
                </a:cubicBezTo>
                <a:cubicBezTo>
                  <a:pt x="1369698" y="1063081"/>
                  <a:pt x="1063081" y="1369698"/>
                  <a:pt x="684849" y="1369698"/>
                </a:cubicBezTo>
                <a:cubicBezTo>
                  <a:pt x="306617" y="1369698"/>
                  <a:pt x="0" y="1063081"/>
                  <a:pt x="0" y="684849"/>
                </a:cubicBezTo>
                <a:close/>
              </a:path>
            </a:pathLst>
          </a:custGeom>
        </p:spPr>
        <p:style>
          <a:lnRef idx="2">
            <a:schemeClr val="lt1">
              <a:hueOff val="0"/>
              <a:satOff val="0"/>
              <a:lumOff val="0"/>
              <a:alphaOff val="0"/>
            </a:schemeClr>
          </a:lnRef>
          <a:fillRef idx="1">
            <a:schemeClr val="accent3">
              <a:hueOff val="9000211"/>
              <a:satOff val="-13504"/>
              <a:lumOff val="-2196"/>
              <a:alphaOff val="0"/>
            </a:schemeClr>
          </a:fillRef>
          <a:effectRef idx="0">
            <a:schemeClr val="accent3">
              <a:hueOff val="9000211"/>
              <a:satOff val="-13504"/>
              <a:lumOff val="-2196"/>
              <a:alphaOff val="0"/>
            </a:schemeClr>
          </a:effectRef>
          <a:fontRef idx="minor">
            <a:schemeClr val="lt1"/>
          </a:fontRef>
        </p:style>
        <p:txBody>
          <a:bodyPr spcFirstLastPara="0" vert="horz" wrap="square" lIns="225988" tIns="225988" rIns="225988" bIns="225988" numCol="1" spcCol="1270" anchor="ctr" anchorCtr="0">
            <a:noAutofit/>
          </a:bodyPr>
          <a:lstStyle/>
          <a:p>
            <a:pPr lvl="0" algn="ctr" defTabSz="889000">
              <a:lnSpc>
                <a:spcPct val="90000"/>
              </a:lnSpc>
              <a:spcBef>
                <a:spcPct val="0"/>
              </a:spcBef>
              <a:spcAft>
                <a:spcPct val="35000"/>
              </a:spcAft>
            </a:pPr>
            <a:r>
              <a:rPr lang="en-US" kern="1200" dirty="0"/>
              <a:t>Conclusion</a:t>
            </a:r>
            <a:endParaRPr lang="en-US" sz="1200" kern="1200" dirty="0"/>
          </a:p>
        </p:txBody>
      </p:sp>
      <p:sp>
        <p:nvSpPr>
          <p:cNvPr id="26" name="Freeform 25"/>
          <p:cNvSpPr/>
          <p:nvPr/>
        </p:nvSpPr>
        <p:spPr>
          <a:xfrm rot="16200000">
            <a:off x="3239649" y="3228600"/>
            <a:ext cx="123284" cy="462273"/>
          </a:xfrm>
          <a:custGeom>
            <a:avLst/>
            <a:gdLst>
              <a:gd name="connsiteX0" fmla="*/ 0 w 123284"/>
              <a:gd name="connsiteY0" fmla="*/ 92455 h 462273"/>
              <a:gd name="connsiteX1" fmla="*/ 61642 w 123284"/>
              <a:gd name="connsiteY1" fmla="*/ 92455 h 462273"/>
              <a:gd name="connsiteX2" fmla="*/ 61642 w 123284"/>
              <a:gd name="connsiteY2" fmla="*/ 0 h 462273"/>
              <a:gd name="connsiteX3" fmla="*/ 123284 w 123284"/>
              <a:gd name="connsiteY3" fmla="*/ 231137 h 462273"/>
              <a:gd name="connsiteX4" fmla="*/ 61642 w 123284"/>
              <a:gd name="connsiteY4" fmla="*/ 462273 h 462273"/>
              <a:gd name="connsiteX5" fmla="*/ 61642 w 123284"/>
              <a:gd name="connsiteY5" fmla="*/ 369818 h 462273"/>
              <a:gd name="connsiteX6" fmla="*/ 0 w 123284"/>
              <a:gd name="connsiteY6" fmla="*/ 369818 h 462273"/>
              <a:gd name="connsiteX7" fmla="*/ 0 w 123284"/>
              <a:gd name="connsiteY7" fmla="*/ 92455 h 46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284" h="462273">
                <a:moveTo>
                  <a:pt x="0" y="92455"/>
                </a:moveTo>
                <a:lnTo>
                  <a:pt x="61642" y="92455"/>
                </a:lnTo>
                <a:lnTo>
                  <a:pt x="61642" y="0"/>
                </a:lnTo>
                <a:lnTo>
                  <a:pt x="123284" y="231137"/>
                </a:lnTo>
                <a:lnTo>
                  <a:pt x="61642" y="462273"/>
                </a:lnTo>
                <a:lnTo>
                  <a:pt x="61642" y="369818"/>
                </a:lnTo>
                <a:lnTo>
                  <a:pt x="0" y="369818"/>
                </a:lnTo>
                <a:lnTo>
                  <a:pt x="0" y="92455"/>
                </a:lnTo>
                <a:close/>
              </a:path>
            </a:pathLst>
          </a:custGeom>
        </p:spPr>
        <p:style>
          <a:lnRef idx="0">
            <a:schemeClr val="lt1">
              <a:hueOff val="0"/>
              <a:satOff val="0"/>
              <a:lumOff val="0"/>
              <a:alphaOff val="0"/>
            </a:schemeClr>
          </a:lnRef>
          <a:fillRef idx="1">
            <a:schemeClr val="accent3">
              <a:hueOff val="9000211"/>
              <a:satOff val="-13504"/>
              <a:lumOff val="-2196"/>
              <a:alphaOff val="0"/>
            </a:schemeClr>
          </a:fillRef>
          <a:effectRef idx="0">
            <a:schemeClr val="accent3">
              <a:hueOff val="9000211"/>
              <a:satOff val="-13504"/>
              <a:lumOff val="-2196"/>
              <a:alphaOff val="0"/>
            </a:schemeClr>
          </a:effectRef>
          <a:fontRef idx="minor">
            <a:schemeClr val="lt1"/>
          </a:fontRef>
        </p:style>
        <p:txBody>
          <a:bodyPr spcFirstLastPara="0" vert="horz" wrap="square" lIns="-1" tIns="92455" rIns="36986" bIns="92455" numCol="1" spcCol="1270" anchor="ctr" anchorCtr="0">
            <a:noAutofit/>
          </a:bodyPr>
          <a:lstStyle/>
          <a:p>
            <a:pPr lvl="0" algn="ctr" defTabSz="933450">
              <a:lnSpc>
                <a:spcPct val="90000"/>
              </a:lnSpc>
              <a:spcBef>
                <a:spcPct val="0"/>
              </a:spcBef>
              <a:spcAft>
                <a:spcPct val="35000"/>
              </a:spcAft>
            </a:pPr>
            <a:endParaRPr lang="en-US" sz="2100" kern="1200"/>
          </a:p>
        </p:txBody>
      </p:sp>
      <p:sp>
        <p:nvSpPr>
          <p:cNvPr id="27" name="Freeform 26"/>
          <p:cNvSpPr/>
          <p:nvPr/>
        </p:nvSpPr>
        <p:spPr>
          <a:xfrm>
            <a:off x="2461297" y="2000035"/>
            <a:ext cx="1524843" cy="1369698"/>
          </a:xfrm>
          <a:custGeom>
            <a:avLst/>
            <a:gdLst>
              <a:gd name="connsiteX0" fmla="*/ 0 w 1369698"/>
              <a:gd name="connsiteY0" fmla="*/ 684849 h 1369698"/>
              <a:gd name="connsiteX1" fmla="*/ 684849 w 1369698"/>
              <a:gd name="connsiteY1" fmla="*/ 0 h 1369698"/>
              <a:gd name="connsiteX2" fmla="*/ 1369698 w 1369698"/>
              <a:gd name="connsiteY2" fmla="*/ 684849 h 1369698"/>
              <a:gd name="connsiteX3" fmla="*/ 684849 w 1369698"/>
              <a:gd name="connsiteY3" fmla="*/ 1369698 h 1369698"/>
              <a:gd name="connsiteX4" fmla="*/ 0 w 1369698"/>
              <a:gd name="connsiteY4" fmla="*/ 684849 h 13696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69698" h="1369698">
                <a:moveTo>
                  <a:pt x="0" y="684849"/>
                </a:moveTo>
                <a:cubicBezTo>
                  <a:pt x="0" y="306617"/>
                  <a:pt x="306617" y="0"/>
                  <a:pt x="684849" y="0"/>
                </a:cubicBezTo>
                <a:cubicBezTo>
                  <a:pt x="1063081" y="0"/>
                  <a:pt x="1369698" y="306617"/>
                  <a:pt x="1369698" y="684849"/>
                </a:cubicBezTo>
                <a:cubicBezTo>
                  <a:pt x="1369698" y="1063081"/>
                  <a:pt x="1063081" y="1369698"/>
                  <a:pt x="684849" y="1369698"/>
                </a:cubicBezTo>
                <a:cubicBezTo>
                  <a:pt x="306617" y="1369698"/>
                  <a:pt x="0" y="1063081"/>
                  <a:pt x="0" y="684849"/>
                </a:cubicBezTo>
                <a:close/>
              </a:path>
            </a:pathLst>
          </a:custGeom>
        </p:spPr>
        <p:style>
          <a:lnRef idx="2">
            <a:schemeClr val="lt1">
              <a:hueOff val="0"/>
              <a:satOff val="0"/>
              <a:lumOff val="0"/>
              <a:alphaOff val="0"/>
            </a:schemeClr>
          </a:lnRef>
          <a:fillRef idx="1">
            <a:schemeClr val="accent3">
              <a:hueOff val="11250264"/>
              <a:satOff val="-16880"/>
              <a:lumOff val="-2745"/>
              <a:alphaOff val="0"/>
            </a:schemeClr>
          </a:fillRef>
          <a:effectRef idx="0">
            <a:schemeClr val="accent3">
              <a:hueOff val="11250264"/>
              <a:satOff val="-16880"/>
              <a:lumOff val="-2745"/>
              <a:alphaOff val="0"/>
            </a:schemeClr>
          </a:effectRef>
          <a:fontRef idx="minor">
            <a:schemeClr val="lt1"/>
          </a:fontRef>
        </p:style>
        <p:txBody>
          <a:bodyPr spcFirstLastPara="0" vert="horz" wrap="square" lIns="218368" tIns="218368" rIns="218368" bIns="218368" numCol="1" spcCol="1270" anchor="ctr" anchorCtr="0">
            <a:noAutofit/>
          </a:bodyPr>
          <a:lstStyle/>
          <a:p>
            <a:pPr lvl="0" algn="ctr" defTabSz="622300">
              <a:lnSpc>
                <a:spcPct val="90000"/>
              </a:lnSpc>
              <a:spcBef>
                <a:spcPct val="0"/>
              </a:spcBef>
              <a:spcAft>
                <a:spcPct val="35000"/>
              </a:spcAft>
            </a:pPr>
            <a:r>
              <a:rPr lang="en-US" sz="2000" kern="1200" dirty="0"/>
              <a:t>Action Plan</a:t>
            </a:r>
          </a:p>
        </p:txBody>
      </p:sp>
      <p:sp>
        <p:nvSpPr>
          <p:cNvPr id="28" name="Freeform 27"/>
          <p:cNvSpPr/>
          <p:nvPr/>
        </p:nvSpPr>
        <p:spPr>
          <a:xfrm rot="19800000">
            <a:off x="3906151" y="2068943"/>
            <a:ext cx="123284" cy="462273"/>
          </a:xfrm>
          <a:custGeom>
            <a:avLst/>
            <a:gdLst>
              <a:gd name="connsiteX0" fmla="*/ 0 w 123284"/>
              <a:gd name="connsiteY0" fmla="*/ 92455 h 462273"/>
              <a:gd name="connsiteX1" fmla="*/ 61642 w 123284"/>
              <a:gd name="connsiteY1" fmla="*/ 92455 h 462273"/>
              <a:gd name="connsiteX2" fmla="*/ 61642 w 123284"/>
              <a:gd name="connsiteY2" fmla="*/ 0 h 462273"/>
              <a:gd name="connsiteX3" fmla="*/ 123284 w 123284"/>
              <a:gd name="connsiteY3" fmla="*/ 231137 h 462273"/>
              <a:gd name="connsiteX4" fmla="*/ 61642 w 123284"/>
              <a:gd name="connsiteY4" fmla="*/ 462273 h 462273"/>
              <a:gd name="connsiteX5" fmla="*/ 61642 w 123284"/>
              <a:gd name="connsiteY5" fmla="*/ 369818 h 462273"/>
              <a:gd name="connsiteX6" fmla="*/ 0 w 123284"/>
              <a:gd name="connsiteY6" fmla="*/ 369818 h 462273"/>
              <a:gd name="connsiteX7" fmla="*/ 0 w 123284"/>
              <a:gd name="connsiteY7" fmla="*/ 92455 h 462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3284" h="462273">
                <a:moveTo>
                  <a:pt x="0" y="92455"/>
                </a:moveTo>
                <a:lnTo>
                  <a:pt x="61642" y="92455"/>
                </a:lnTo>
                <a:lnTo>
                  <a:pt x="61642" y="0"/>
                </a:lnTo>
                <a:lnTo>
                  <a:pt x="123284" y="231137"/>
                </a:lnTo>
                <a:lnTo>
                  <a:pt x="61642" y="462273"/>
                </a:lnTo>
                <a:lnTo>
                  <a:pt x="61642" y="369818"/>
                </a:lnTo>
                <a:lnTo>
                  <a:pt x="0" y="369818"/>
                </a:lnTo>
                <a:lnTo>
                  <a:pt x="0" y="92455"/>
                </a:lnTo>
                <a:close/>
              </a:path>
            </a:pathLst>
          </a:custGeom>
        </p:spPr>
        <p:style>
          <a:lnRef idx="0">
            <a:schemeClr val="lt1">
              <a:hueOff val="0"/>
              <a:satOff val="0"/>
              <a:lumOff val="0"/>
              <a:alphaOff val="0"/>
            </a:schemeClr>
          </a:lnRef>
          <a:fillRef idx="1">
            <a:schemeClr val="accent3">
              <a:hueOff val="11250264"/>
              <a:satOff val="-16880"/>
              <a:lumOff val="-2745"/>
              <a:alphaOff val="0"/>
            </a:schemeClr>
          </a:fillRef>
          <a:effectRef idx="0">
            <a:schemeClr val="accent3">
              <a:hueOff val="11250264"/>
              <a:satOff val="-16880"/>
              <a:lumOff val="-2745"/>
              <a:alphaOff val="0"/>
            </a:schemeClr>
          </a:effectRef>
          <a:fontRef idx="minor">
            <a:schemeClr val="lt1"/>
          </a:fontRef>
        </p:style>
        <p:txBody>
          <a:bodyPr spcFirstLastPara="0" vert="horz" wrap="square" lIns="0" tIns="92454" rIns="36984" bIns="92455" numCol="1" spcCol="1270" anchor="ctr" anchorCtr="0">
            <a:noAutofit/>
          </a:bodyPr>
          <a:lstStyle/>
          <a:p>
            <a:pPr lvl="0" algn="ctr" defTabSz="933450">
              <a:lnSpc>
                <a:spcPct val="90000"/>
              </a:lnSpc>
              <a:spcBef>
                <a:spcPct val="0"/>
              </a:spcBef>
              <a:spcAft>
                <a:spcPct val="35000"/>
              </a:spcAft>
            </a:pPr>
            <a:endParaRPr lang="en-US" sz="2100" kern="1200"/>
          </a:p>
        </p:txBody>
      </p:sp>
      <p:sp>
        <p:nvSpPr>
          <p:cNvPr id="9" name="Rectangular Callout 8"/>
          <p:cNvSpPr/>
          <p:nvPr/>
        </p:nvSpPr>
        <p:spPr>
          <a:xfrm>
            <a:off x="7236296" y="1217662"/>
            <a:ext cx="1800200" cy="848804"/>
          </a:xfrm>
          <a:prstGeom prst="wedgeRectCallout">
            <a:avLst>
              <a:gd name="adj1" fmla="val -142433"/>
              <a:gd name="adj2" fmla="val -2040"/>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1600" dirty="0">
                <a:solidFill>
                  <a:schemeClr val="bg2">
                    <a:lumMod val="75000"/>
                  </a:schemeClr>
                </a:solidFill>
              </a:rPr>
              <a:t>What Happened?</a:t>
            </a:r>
          </a:p>
          <a:p>
            <a:endParaRPr lang="en-GB" sz="1400" dirty="0">
              <a:solidFill>
                <a:schemeClr val="bg2">
                  <a:lumMod val="75000"/>
                </a:schemeClr>
              </a:solidFill>
            </a:endParaRPr>
          </a:p>
        </p:txBody>
      </p:sp>
      <p:sp>
        <p:nvSpPr>
          <p:cNvPr id="11" name="Rectangular Callout 10"/>
          <p:cNvSpPr/>
          <p:nvPr/>
        </p:nvSpPr>
        <p:spPr>
          <a:xfrm>
            <a:off x="6876256" y="2766858"/>
            <a:ext cx="2160240" cy="884828"/>
          </a:xfrm>
          <a:prstGeom prst="wedgeRectCallout">
            <a:avLst>
              <a:gd name="adj1" fmla="val -70800"/>
              <a:gd name="adj2" fmla="val -3149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1500" dirty="0">
                <a:solidFill>
                  <a:schemeClr val="bg2">
                    <a:lumMod val="75000"/>
                  </a:schemeClr>
                </a:solidFill>
              </a:rPr>
              <a:t>What were you thinking and feeling at the time? </a:t>
            </a:r>
          </a:p>
        </p:txBody>
      </p:sp>
      <p:sp>
        <p:nvSpPr>
          <p:cNvPr id="12" name="Rectangular Callout 11"/>
          <p:cNvSpPr/>
          <p:nvPr/>
        </p:nvSpPr>
        <p:spPr>
          <a:xfrm>
            <a:off x="6876256" y="4509120"/>
            <a:ext cx="2160240" cy="1008112"/>
          </a:xfrm>
          <a:prstGeom prst="wedgeRectCallout">
            <a:avLst>
              <a:gd name="adj1" fmla="val -72835"/>
              <a:gd name="adj2" fmla="val -31083"/>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1600" dirty="0">
                <a:solidFill>
                  <a:schemeClr val="bg2">
                    <a:lumMod val="75000"/>
                  </a:schemeClr>
                </a:solidFill>
              </a:rPr>
              <a:t>What was good and bad about the experience?</a:t>
            </a:r>
          </a:p>
        </p:txBody>
      </p:sp>
      <p:sp>
        <p:nvSpPr>
          <p:cNvPr id="13" name="Rectangular Callout 12"/>
          <p:cNvSpPr/>
          <p:nvPr/>
        </p:nvSpPr>
        <p:spPr>
          <a:xfrm>
            <a:off x="241176" y="4653136"/>
            <a:ext cx="2160240" cy="936103"/>
          </a:xfrm>
          <a:prstGeom prst="wedgeRectCallout">
            <a:avLst>
              <a:gd name="adj1" fmla="val 131482"/>
              <a:gd name="adj2" fmla="val 14241"/>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1500" dirty="0">
                <a:solidFill>
                  <a:schemeClr val="bg2">
                    <a:lumMod val="75000"/>
                  </a:schemeClr>
                </a:solidFill>
              </a:rPr>
              <a:t>What sense can you make out of the situation?</a:t>
            </a:r>
          </a:p>
          <a:p>
            <a:endParaRPr lang="en-GB" sz="1200" dirty="0">
              <a:solidFill>
                <a:schemeClr val="bg2">
                  <a:lumMod val="75000"/>
                </a:schemeClr>
              </a:solidFill>
            </a:endParaRPr>
          </a:p>
        </p:txBody>
      </p:sp>
      <p:sp>
        <p:nvSpPr>
          <p:cNvPr id="14" name="Rectangular Callout 13"/>
          <p:cNvSpPr/>
          <p:nvPr/>
        </p:nvSpPr>
        <p:spPr>
          <a:xfrm>
            <a:off x="241176" y="3264252"/>
            <a:ext cx="2009634" cy="681723"/>
          </a:xfrm>
          <a:prstGeom prst="wedgeRectCallout">
            <a:avLst>
              <a:gd name="adj1" fmla="val 75722"/>
              <a:gd name="adj2" fmla="val 57525"/>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1600" dirty="0">
                <a:solidFill>
                  <a:schemeClr val="bg2">
                    <a:lumMod val="75000"/>
                  </a:schemeClr>
                </a:solidFill>
              </a:rPr>
              <a:t>What else could you have done?</a:t>
            </a:r>
          </a:p>
        </p:txBody>
      </p:sp>
      <p:sp>
        <p:nvSpPr>
          <p:cNvPr id="15" name="Rectangular Callout 14"/>
          <p:cNvSpPr/>
          <p:nvPr/>
        </p:nvSpPr>
        <p:spPr>
          <a:xfrm>
            <a:off x="241176" y="1844823"/>
            <a:ext cx="1810544" cy="922033"/>
          </a:xfrm>
          <a:prstGeom prst="wedgeRectCallout">
            <a:avLst>
              <a:gd name="adj1" fmla="val 67989"/>
              <a:gd name="adj2" fmla="val 36346"/>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r>
              <a:rPr lang="en-GB" sz="1500" dirty="0">
                <a:solidFill>
                  <a:schemeClr val="bg2">
                    <a:lumMod val="75000"/>
                  </a:schemeClr>
                </a:solidFill>
              </a:rPr>
              <a:t>If it arose again, what would you do?</a:t>
            </a:r>
            <a:endParaRPr lang="en-GB" sz="1200" dirty="0">
              <a:solidFill>
                <a:schemeClr val="bg2">
                  <a:lumMod val="75000"/>
                </a:schemeClr>
              </a:solidFill>
            </a:endParaRPr>
          </a:p>
        </p:txBody>
      </p:sp>
    </p:spTree>
    <p:extLst>
      <p:ext uri="{BB962C8B-B14F-4D97-AF65-F5344CB8AC3E}">
        <p14:creationId xmlns:p14="http://schemas.microsoft.com/office/powerpoint/2010/main" val="625400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left)">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left)">
                                      <p:cBhvr>
                                        <p:cTn id="17" dur="500"/>
                                        <p:tgtEl>
                                          <p:spTgt spid="18"/>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fade">
                                      <p:cBhvr>
                                        <p:cTn id="21" dur="500"/>
                                        <p:tgtEl>
                                          <p:spTgt spid="19"/>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up)">
                                      <p:cBhvr>
                                        <p:cTn id="31" dur="500"/>
                                        <p:tgtEl>
                                          <p:spTgt spid="20"/>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500"/>
                                        <p:tgtEl>
                                          <p:spTgt spid="21"/>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grpId="0" nodeType="click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wipe(left)">
                                      <p:cBhvr>
                                        <p:cTn id="40" dur="5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2" fill="hold" grpId="0" nodeType="clickEffect">
                                  <p:stCondLst>
                                    <p:cond delay="0"/>
                                  </p:stCondLst>
                                  <p:childTnLst>
                                    <p:set>
                                      <p:cBhvr>
                                        <p:cTn id="44" dur="1" fill="hold">
                                          <p:stCondLst>
                                            <p:cond delay="0"/>
                                          </p:stCondLst>
                                        </p:cTn>
                                        <p:tgtEl>
                                          <p:spTgt spid="22"/>
                                        </p:tgtEl>
                                        <p:attrNameLst>
                                          <p:attrName>style.visibility</p:attrName>
                                        </p:attrNameLst>
                                      </p:cBhvr>
                                      <p:to>
                                        <p:strVal val="visible"/>
                                      </p:to>
                                    </p:set>
                                    <p:animEffect transition="in" filter="wipe(right)">
                                      <p:cBhvr>
                                        <p:cTn id="45" dur="500"/>
                                        <p:tgtEl>
                                          <p:spTgt spid="22"/>
                                        </p:tgtEl>
                                      </p:cBhvr>
                                    </p:animEffect>
                                  </p:childTnLst>
                                </p:cTn>
                              </p:par>
                            </p:childTnLst>
                          </p:cTn>
                        </p:par>
                        <p:par>
                          <p:cTn id="46" fill="hold">
                            <p:stCondLst>
                              <p:cond delay="500"/>
                            </p:stCondLst>
                            <p:childTnLst>
                              <p:par>
                                <p:cTn id="47" presetID="10" presetClass="entr" presetSubtype="0"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Effect transition="in" filter="fade">
                                      <p:cBhvr>
                                        <p:cTn id="49" dur="500"/>
                                        <p:tgtEl>
                                          <p:spTgt spid="23"/>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2" fill="hold" grpId="0" nodeType="click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wipe(right)">
                                      <p:cBhvr>
                                        <p:cTn id="54" dur="500"/>
                                        <p:tgtEl>
                                          <p:spTgt spid="13"/>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2" fill="hold" grpId="0" nodeType="click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right)">
                                      <p:cBhvr>
                                        <p:cTn id="59" dur="500"/>
                                        <p:tgtEl>
                                          <p:spTgt spid="24"/>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500"/>
                                        <p:tgtEl>
                                          <p:spTgt spid="25"/>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2" fill="hold" grpId="0" nodeType="clickEffect">
                                  <p:stCondLst>
                                    <p:cond delay="0"/>
                                  </p:stCondLst>
                                  <p:childTnLst>
                                    <p:set>
                                      <p:cBhvr>
                                        <p:cTn id="67" dur="1" fill="hold">
                                          <p:stCondLst>
                                            <p:cond delay="0"/>
                                          </p:stCondLst>
                                        </p:cTn>
                                        <p:tgtEl>
                                          <p:spTgt spid="14"/>
                                        </p:tgtEl>
                                        <p:attrNameLst>
                                          <p:attrName>style.visibility</p:attrName>
                                        </p:attrNameLst>
                                      </p:cBhvr>
                                      <p:to>
                                        <p:strVal val="visible"/>
                                      </p:to>
                                    </p:set>
                                    <p:animEffect transition="in" filter="wipe(right)">
                                      <p:cBhvr>
                                        <p:cTn id="68" dur="500"/>
                                        <p:tgtEl>
                                          <p:spTgt spid="14"/>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wipe(down)">
                                      <p:cBhvr>
                                        <p:cTn id="73" dur="500"/>
                                        <p:tgtEl>
                                          <p:spTgt spid="26"/>
                                        </p:tgtEl>
                                      </p:cBhvr>
                                    </p:animEffect>
                                  </p:childTnLst>
                                </p:cTn>
                              </p:par>
                            </p:childTnLst>
                          </p:cTn>
                        </p:par>
                        <p:par>
                          <p:cTn id="74" fill="hold">
                            <p:stCondLst>
                              <p:cond delay="500"/>
                            </p:stCondLst>
                            <p:childTnLst>
                              <p:par>
                                <p:cTn id="75" presetID="10" presetClass="entr" presetSubtype="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fade">
                                      <p:cBhvr>
                                        <p:cTn id="77" dur="500"/>
                                        <p:tgtEl>
                                          <p:spTgt spid="27"/>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2"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wipe(right)">
                                      <p:cBhvr>
                                        <p:cTn id="82" dur="500"/>
                                        <p:tgtEl>
                                          <p:spTgt spid="15"/>
                                        </p:tgtEl>
                                      </p:cBhvr>
                                    </p:animEffect>
                                  </p:childTnLst>
                                </p:cTn>
                              </p:par>
                            </p:childTnLst>
                          </p:cTn>
                        </p:par>
                        <p:par>
                          <p:cTn id="83" fill="hold">
                            <p:stCondLst>
                              <p:cond delay="500"/>
                            </p:stCondLst>
                            <p:childTnLst>
                              <p:par>
                                <p:cTn id="84" presetID="22" presetClass="entr" presetSubtype="8" fill="hold" grpId="0" nodeType="afterEffect">
                                  <p:stCondLst>
                                    <p:cond delay="0"/>
                                  </p:stCondLst>
                                  <p:childTnLst>
                                    <p:set>
                                      <p:cBhvr>
                                        <p:cTn id="85" dur="1" fill="hold">
                                          <p:stCondLst>
                                            <p:cond delay="0"/>
                                          </p:stCondLst>
                                        </p:cTn>
                                        <p:tgtEl>
                                          <p:spTgt spid="28"/>
                                        </p:tgtEl>
                                        <p:attrNameLst>
                                          <p:attrName>style.visibility</p:attrName>
                                        </p:attrNameLst>
                                      </p:cBhvr>
                                      <p:to>
                                        <p:strVal val="visible"/>
                                      </p:to>
                                    </p:set>
                                    <p:animEffect transition="in" filter="wipe(left)">
                                      <p:cBhvr>
                                        <p:cTn id="8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9" grpId="0" animBg="1"/>
      <p:bldP spid="11" grpId="0" animBg="1"/>
      <p:bldP spid="12"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F814B7-F6C6-4252-976F-D8EBC8EF2D79}"/>
              </a:ext>
            </a:extLst>
          </p:cNvPr>
          <p:cNvSpPr>
            <a:spLocks noGrp="1"/>
          </p:cNvSpPr>
          <p:nvPr>
            <p:ph type="title"/>
          </p:nvPr>
        </p:nvSpPr>
        <p:spPr/>
        <p:txBody>
          <a:bodyPr/>
          <a:lstStyle/>
          <a:p>
            <a:r>
              <a:rPr lang="en-GB" dirty="0"/>
              <a:t>Summary</a:t>
            </a:r>
          </a:p>
        </p:txBody>
      </p:sp>
      <p:sp>
        <p:nvSpPr>
          <p:cNvPr id="3" name="Content Placeholder 2"/>
          <p:cNvSpPr>
            <a:spLocks noGrp="1"/>
          </p:cNvSpPr>
          <p:nvPr>
            <p:ph idx="1"/>
          </p:nvPr>
        </p:nvSpPr>
        <p:spPr/>
        <p:txBody>
          <a:bodyPr/>
          <a:lstStyle/>
          <a:p>
            <a:r>
              <a:rPr lang="en-GB" dirty="0"/>
              <a:t>Can you identify the steps of reflection?</a:t>
            </a:r>
          </a:p>
        </p:txBody>
      </p:sp>
      <p:pic>
        <p:nvPicPr>
          <p:cNvPr id="4" name="Picture 1">
            <a:extLst>
              <a:ext uri="{FF2B5EF4-FFF2-40B4-BE49-F238E27FC236}">
                <a16:creationId xmlns:a16="http://schemas.microsoft.com/office/drawing/2014/main" id="{57A2770E-33FC-4834-AD2A-DCC61B82EAFE}"/>
              </a:ext>
            </a:extLst>
          </p:cNvPr>
          <p:cNvPicPr>
            <a:picLocks noChangeAspect="1"/>
          </p:cNvPicPr>
          <p:nvPr/>
        </p:nvPicPr>
        <p:blipFill>
          <a:blip r:embed="rId2" cstate="print"/>
          <a:srcRect/>
          <a:stretch>
            <a:fillRect/>
          </a:stretch>
        </p:blipFill>
        <p:spPr bwMode="auto">
          <a:xfrm>
            <a:off x="3360570" y="3807043"/>
            <a:ext cx="2422861" cy="1334683"/>
          </a:xfrm>
          <a:prstGeom prst="rect">
            <a:avLst/>
          </a:prstGeom>
          <a:noFill/>
          <a:ln w="9525">
            <a:noFill/>
            <a:miter lim="800000"/>
            <a:headEnd/>
            <a:tailEnd/>
          </a:ln>
        </p:spPr>
      </p:pic>
    </p:spTree>
    <p:extLst>
      <p:ext uri="{BB962C8B-B14F-4D97-AF65-F5344CB8AC3E}">
        <p14:creationId xmlns:p14="http://schemas.microsoft.com/office/powerpoint/2010/main" val="2011787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2070A-DF9B-44FB-8374-487192F5ABB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76724B73-A809-4D18-B3F2-21A5CCAF531B}"/>
              </a:ext>
            </a:extLst>
          </p:cNvPr>
          <p:cNvSpPr>
            <a:spLocks noGrp="1"/>
          </p:cNvSpPr>
          <p:nvPr>
            <p:ph idx="1"/>
          </p:nvPr>
        </p:nvSpPr>
        <p:spPr/>
        <p:txBody>
          <a:bodyPr>
            <a:normAutofit/>
          </a:bodyPr>
          <a:lstStyle/>
          <a:p>
            <a:pPr marL="0" indent="0">
              <a:buNone/>
            </a:pPr>
            <a:r>
              <a:rPr lang="en-GB" sz="2000" dirty="0" err="1"/>
              <a:t>Bassot</a:t>
            </a:r>
            <a:r>
              <a:rPr lang="en-GB" sz="2000" dirty="0"/>
              <a:t>, B. (2020) </a:t>
            </a:r>
            <a:r>
              <a:rPr lang="en-GB" sz="2000" i="1" dirty="0"/>
              <a:t>The Reflective Journal</a:t>
            </a:r>
            <a:r>
              <a:rPr lang="en-GB" sz="2000" dirty="0"/>
              <a:t>, London: Red Globe Press</a:t>
            </a:r>
          </a:p>
          <a:p>
            <a:pPr marL="0" indent="0">
              <a:buNone/>
            </a:pPr>
            <a:endParaRPr lang="en-GB" sz="2000" dirty="0"/>
          </a:p>
          <a:p>
            <a:pPr marL="0" indent="0">
              <a:buNone/>
            </a:pPr>
            <a:r>
              <a:rPr lang="en-GB" sz="2000" dirty="0"/>
              <a:t>Driscoll, J (2007) </a:t>
            </a:r>
            <a:r>
              <a:rPr lang="en-GB" sz="2000" i="1" dirty="0"/>
              <a:t>Practising Clinical Supervision: A reflective approach for healthcare professionals</a:t>
            </a:r>
            <a:r>
              <a:rPr lang="en-GB" sz="2000" dirty="0"/>
              <a:t>, Edinburgh: </a:t>
            </a:r>
            <a:r>
              <a:rPr lang="en-GB" sz="2000" dirty="0" err="1"/>
              <a:t>Balliere</a:t>
            </a:r>
            <a:r>
              <a:rPr lang="en-GB" sz="2000" dirty="0"/>
              <a:t> Tindall, Elsevier</a:t>
            </a:r>
          </a:p>
          <a:p>
            <a:pPr marL="0" indent="0">
              <a:buNone/>
            </a:pPr>
            <a:endParaRPr lang="en-GB" sz="2000" dirty="0"/>
          </a:p>
          <a:p>
            <a:pPr marL="0" indent="0">
              <a:buNone/>
            </a:pPr>
            <a:r>
              <a:rPr lang="en-GB" sz="2000" dirty="0"/>
              <a:t>Gibbs, G. (1998) </a:t>
            </a:r>
            <a:r>
              <a:rPr lang="en-GB" sz="2000" i="1" dirty="0"/>
              <a:t>Learning By Doing : A guide to teaching and learning methods</a:t>
            </a:r>
            <a:r>
              <a:rPr lang="en-GB" sz="2000" dirty="0"/>
              <a:t>, Oxford: Further Education Unit, Oxford Polytechnic</a:t>
            </a:r>
          </a:p>
          <a:p>
            <a:pPr marL="0" indent="0">
              <a:buNone/>
            </a:pPr>
            <a:endParaRPr lang="en-GB" sz="2000" dirty="0"/>
          </a:p>
          <a:p>
            <a:pPr marL="0" indent="0">
              <a:buNone/>
            </a:pPr>
            <a:r>
              <a:rPr lang="en-GB" sz="2000" dirty="0"/>
              <a:t>Kolb, D (1984) </a:t>
            </a:r>
            <a:r>
              <a:rPr lang="en-GB" sz="2000" i="1" dirty="0"/>
              <a:t>Experiential Learning: Experience as the source of Learning and development</a:t>
            </a:r>
            <a:r>
              <a:rPr lang="en-GB" sz="2000" dirty="0"/>
              <a:t>, Englewood Cliffs, NJ: Prentice Hall.</a:t>
            </a:r>
          </a:p>
        </p:txBody>
      </p:sp>
    </p:spTree>
    <p:extLst>
      <p:ext uri="{BB962C8B-B14F-4D97-AF65-F5344CB8AC3E}">
        <p14:creationId xmlns:p14="http://schemas.microsoft.com/office/powerpoint/2010/main" val="118214677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21913553D3EB4479A5F0D40DB0A3B87" ma:contentTypeVersion="7" ma:contentTypeDescription="Create a new document." ma:contentTypeScope="" ma:versionID="5c99d3f7400ecb08608f19776d26427f">
  <xsd:schema xmlns:xsd="http://www.w3.org/2001/XMLSchema" xmlns:xs="http://www.w3.org/2001/XMLSchema" xmlns:p="http://schemas.microsoft.com/office/2006/metadata/properties" xmlns:ns3="e2529e2e-246e-4beb-bcc0-0746cc8768ab" targetNamespace="http://schemas.microsoft.com/office/2006/metadata/properties" ma:root="true" ma:fieldsID="c65664f06f67c141f4e5f44021e00214" ns3:_="">
    <xsd:import namespace="e2529e2e-246e-4beb-bcc0-0746cc8768ab"/>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EventHashCode" minOccurs="0"/>
                <xsd:element ref="ns3:MediaServiceGenerationTime"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2529e2e-246e-4beb-bcc0-0746cc8768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EventHashCode" ma:index="11" nillable="true" ma:displayName="MediaServiceEventHashCode" ma:hidden="true" ma:internalName="MediaServiceEventHashCode"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2.xml><?xml version="1.0" encoding="utf-8"?>
<ds:datastoreItem xmlns:ds="http://schemas.openxmlformats.org/officeDocument/2006/customXml" ds:itemID="{DAE99662-478F-44BE-BBDA-472DED1080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2529e2e-246e-4beb-bcc0-0746cc8768a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5FC5585-51CA-4C4C-9028-AEC8FAD67B8B}">
  <ds:schemaRefs>
    <ds:schemaRef ds:uri="http://schemas.microsoft.com/office/infopath/2007/PartnerControls"/>
    <ds:schemaRef ds:uri="http://purl.org/dc/dcmitype/"/>
    <ds:schemaRef ds:uri="http://purl.org/dc/elements/1.1/"/>
    <ds:schemaRef ds:uri="http://www.w3.org/XML/1998/namespace"/>
    <ds:schemaRef ds:uri="http://schemas.openxmlformats.org/package/2006/metadata/core-properties"/>
    <ds:schemaRef ds:uri="http://purl.org/dc/terms/"/>
    <ds:schemaRef ds:uri="http://schemas.microsoft.com/office/2006/documentManagement/types"/>
    <ds:schemaRef ds:uri="e2529e2e-246e-4beb-bcc0-0746cc8768ab"/>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39837</TotalTime>
  <Words>876</Words>
  <Application>Microsoft Office PowerPoint</Application>
  <PresentationFormat>On-screen Show (4:3)</PresentationFormat>
  <Paragraphs>104</Paragraphs>
  <Slides>14</Slides>
  <Notes>7</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Myriad Pro</vt:lpstr>
      <vt:lpstr>20140311PresentationUWTSDTemplate</vt:lpstr>
      <vt:lpstr>BALM – Level 5    Developing Workplace Critical Thinking  (BMSW 5101) Reflective Writing</vt:lpstr>
      <vt:lpstr>In this session we will…..</vt:lpstr>
      <vt:lpstr>PowerPoint Presentation</vt:lpstr>
      <vt:lpstr>Task 3 – Reflective report</vt:lpstr>
      <vt:lpstr>What is reflective writing?</vt:lpstr>
      <vt:lpstr>Importance of reflective writing</vt:lpstr>
      <vt:lpstr>Models of reflection</vt:lpstr>
      <vt:lpstr>PowerPoint Presentation</vt:lpstr>
      <vt:lpstr>PowerPoint Presentation</vt:lpstr>
      <vt:lpstr>PowerPoint Presentation</vt:lpstr>
      <vt:lpstr>The Gibbs Reflective Cycle</vt:lpstr>
      <vt:lpstr>The Gibb’s reflective cycle</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Rebecca Stewart</cp:lastModifiedBy>
  <cp:revision>188</cp:revision>
  <dcterms:created xsi:type="dcterms:W3CDTF">2015-04-14T15:21:28Z</dcterms:created>
  <dcterms:modified xsi:type="dcterms:W3CDTF">2022-11-06T23:00:38Z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0x010100321913553D3EB4479A5F0D40DB0A3B87</vt:lpwstr>
  </property>
</Properties>
</file>