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8"/>
  </p:notesMasterIdLst>
  <p:sldIdLst>
    <p:sldId id="256" r:id="rId2"/>
    <p:sldId id="265" r:id="rId3"/>
    <p:sldId id="257" r:id="rId4"/>
    <p:sldId id="258" r:id="rId5"/>
    <p:sldId id="259" r:id="rId6"/>
    <p:sldId id="260" r:id="rId7"/>
    <p:sldId id="261" r:id="rId8"/>
    <p:sldId id="262" r:id="rId9"/>
    <p:sldId id="263" r:id="rId10"/>
    <p:sldId id="268" r:id="rId11"/>
    <p:sldId id="269" r:id="rId12"/>
    <p:sldId id="270" r:id="rId13"/>
    <p:sldId id="271" r:id="rId14"/>
    <p:sldId id="273" r:id="rId15"/>
    <p:sldId id="264" r:id="rId16"/>
    <p:sldId id="266"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67" y="6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F60C44-DFA8-427B-B487-6E0A1EC291E8}" type="datetimeFigureOut">
              <a:rPr lang="en-GB" smtClean="0"/>
              <a:t>26/10/2020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CC296B-EA0D-4A2C-BD38-89038A9699D2}" type="slidenum">
              <a:rPr lang="en-GB" smtClean="0"/>
              <a:t>‹#›</a:t>
            </a:fld>
            <a:endParaRPr lang="en-GB"/>
          </a:p>
        </p:txBody>
      </p:sp>
    </p:spTree>
    <p:extLst>
      <p:ext uri="{BB962C8B-B14F-4D97-AF65-F5344CB8AC3E}">
        <p14:creationId xmlns:p14="http://schemas.microsoft.com/office/powerpoint/2010/main" val="18335257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defRPr/>
            </a:pPr>
            <a:fld id="{AA422D8C-CDE9-4554-A23A-6392DA43EAA6}" type="slidenum">
              <a:rPr lang="en-GB" altLang="en-US" smtClean="0"/>
              <a:pPr eaLnBrk="1" hangingPunct="1">
                <a:defRPr/>
              </a:pPr>
              <a:t>11</a:t>
            </a:fld>
            <a:endParaRPr lang="en-GB" altLang="en-US" smtClean="0"/>
          </a:p>
        </p:txBody>
      </p:sp>
      <p:sp>
        <p:nvSpPr>
          <p:cNvPr id="10242" name="Rectangle 2"/>
          <p:cNvSpPr>
            <a:spLocks noGrp="1" noRot="1" noChangeAspect="1" noChangeArrowheads="1" noTextEdit="1"/>
          </p:cNvSpPr>
          <p:nvPr>
            <p:ph type="sldImg"/>
          </p:nvPr>
        </p:nvSpPr>
        <p:spPr>
          <a:ln/>
          <a:extLst>
            <a:ext uri="{FAA26D3D-D897-4be2-8F04-BA451C77F1D7}"/>
          </a:extLst>
        </p:spPr>
      </p:sp>
      <p:sp>
        <p:nvSpPr>
          <p:cNvPr id="10243" name="Rectangle 3"/>
          <p:cNvSpPr>
            <a:spLocks noGrp="1" noChangeArrowheads="1"/>
          </p:cNvSpPr>
          <p:nvPr>
            <p:ph type="body" idx="1"/>
          </p:nvPr>
        </p:nvSpPr>
        <p:spPr/>
        <p:txBody>
          <a:bodyPr/>
          <a:lstStyle/>
          <a:p>
            <a:pPr eaLnBrk="1" hangingPunct="1">
              <a:defRPr/>
            </a:pPr>
            <a:endParaRPr lang="en-US" dirty="0" smtClean="0"/>
          </a:p>
        </p:txBody>
      </p:sp>
    </p:spTree>
    <p:extLst>
      <p:ext uri="{BB962C8B-B14F-4D97-AF65-F5344CB8AC3E}">
        <p14:creationId xmlns:p14="http://schemas.microsoft.com/office/powerpoint/2010/main" val="38957157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defRPr/>
            </a:pPr>
            <a:fld id="{5C8C3826-7267-459B-A8F6-4385751AAEBC}" type="slidenum">
              <a:rPr lang="en-GB" altLang="en-US" smtClean="0"/>
              <a:pPr eaLnBrk="1" hangingPunct="1">
                <a:defRPr/>
              </a:pPr>
              <a:t>12</a:t>
            </a:fld>
            <a:endParaRPr lang="en-GB" altLang="en-US" smtClean="0"/>
          </a:p>
        </p:txBody>
      </p:sp>
      <p:sp>
        <p:nvSpPr>
          <p:cNvPr id="12290" name="Rectangle 2"/>
          <p:cNvSpPr>
            <a:spLocks noGrp="1" noRot="1" noChangeAspect="1" noChangeArrowheads="1" noTextEdit="1"/>
          </p:cNvSpPr>
          <p:nvPr>
            <p:ph type="sldImg"/>
          </p:nvPr>
        </p:nvSpPr>
        <p:spPr>
          <a:ln/>
          <a:extLst>
            <a:ext uri="{FAA26D3D-D897-4be2-8F04-BA451C77F1D7}"/>
          </a:extLst>
        </p:spPr>
      </p:sp>
      <p:sp>
        <p:nvSpPr>
          <p:cNvPr id="12291" name="Rectangle 3"/>
          <p:cNvSpPr>
            <a:spLocks noGrp="1" noChangeArrowheads="1"/>
          </p:cNvSpPr>
          <p:nvPr>
            <p:ph type="body" idx="1"/>
          </p:nvPr>
        </p:nvSpPr>
        <p:spPr/>
        <p:txBody>
          <a:bodyPr/>
          <a:lstStyle/>
          <a:p>
            <a:pPr eaLnBrk="1" hangingPunct="1">
              <a:defRPr/>
            </a:pPr>
            <a:endParaRPr lang="en-US" dirty="0" smtClean="0"/>
          </a:p>
        </p:txBody>
      </p:sp>
    </p:spTree>
    <p:extLst>
      <p:ext uri="{BB962C8B-B14F-4D97-AF65-F5344CB8AC3E}">
        <p14:creationId xmlns:p14="http://schemas.microsoft.com/office/powerpoint/2010/main" val="374189400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10/26/2020</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10/26/2020</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10/26/2020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10/26/2020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10/26/2020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10/26/2020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smtClean="0"/>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10/26/2020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10/26/2020</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10/26/2020</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10/26/2020</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10/26/2020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10/26/2020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10/26/2020</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10/26/2020</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Refining your </a:t>
            </a:r>
            <a:r>
              <a:rPr lang="en-GB" dirty="0" smtClean="0"/>
              <a:t>Draft Project Proposal </a:t>
            </a:r>
            <a:endParaRPr lang="en-GB" dirty="0"/>
          </a:p>
        </p:txBody>
      </p:sp>
      <p:sp>
        <p:nvSpPr>
          <p:cNvPr id="3" name="Subtitle 2"/>
          <p:cNvSpPr>
            <a:spLocks noGrp="1"/>
          </p:cNvSpPr>
          <p:nvPr>
            <p:ph type="subTitle" idx="1"/>
          </p:nvPr>
        </p:nvSpPr>
        <p:spPr/>
        <p:txBody>
          <a:bodyPr>
            <a:normAutofit/>
          </a:bodyPr>
          <a:lstStyle/>
          <a:p>
            <a:r>
              <a:rPr lang="en-GB" dirty="0" smtClean="0"/>
              <a:t>Week 5 </a:t>
            </a:r>
            <a:r>
              <a:rPr lang="en-GB" dirty="0" smtClean="0"/>
              <a:t>- BMSS6007 </a:t>
            </a:r>
            <a:endParaRPr lang="en-GB" dirty="0" smtClean="0"/>
          </a:p>
        </p:txBody>
      </p:sp>
    </p:spTree>
    <p:extLst>
      <p:ext uri="{BB962C8B-B14F-4D97-AF65-F5344CB8AC3E}">
        <p14:creationId xmlns:p14="http://schemas.microsoft.com/office/powerpoint/2010/main" val="4178353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Week 5</a:t>
            </a:r>
            <a:endParaRPr lang="en-GB" dirty="0"/>
          </a:p>
        </p:txBody>
      </p:sp>
      <p:sp>
        <p:nvSpPr>
          <p:cNvPr id="3" name="Content Placeholder 2"/>
          <p:cNvSpPr>
            <a:spLocks noGrp="1"/>
          </p:cNvSpPr>
          <p:nvPr>
            <p:ph idx="1"/>
          </p:nvPr>
        </p:nvSpPr>
        <p:spPr/>
        <p:txBody>
          <a:bodyPr/>
          <a:lstStyle/>
          <a:p>
            <a:r>
              <a:rPr lang="en-GB" dirty="0" smtClean="0"/>
              <a:t>By the end of week 5 you should have:</a:t>
            </a:r>
          </a:p>
          <a:p>
            <a:endParaRPr lang="en-GB" dirty="0" smtClean="0"/>
          </a:p>
          <a:p>
            <a:r>
              <a:rPr lang="en-GB" dirty="0" smtClean="0"/>
              <a:t>Contacted a member of staff / your allocated supervisor</a:t>
            </a:r>
          </a:p>
          <a:p>
            <a:r>
              <a:rPr lang="en-GB" dirty="0" smtClean="0"/>
              <a:t>Have discussed your initial ideas</a:t>
            </a:r>
          </a:p>
          <a:p>
            <a:r>
              <a:rPr lang="en-GB" dirty="0" smtClean="0"/>
              <a:t>Submitted a plan / draft proposal to your supervisor if you required early feedback</a:t>
            </a:r>
          </a:p>
          <a:p>
            <a:r>
              <a:rPr lang="en-GB" dirty="0" smtClean="0"/>
              <a:t>Submitted your proposal to the </a:t>
            </a:r>
            <a:r>
              <a:rPr lang="en-GB" dirty="0" err="1" smtClean="0"/>
              <a:t>Turnitin</a:t>
            </a:r>
            <a:r>
              <a:rPr lang="en-GB" dirty="0" smtClean="0"/>
              <a:t> link on Moodle – Friday 30</a:t>
            </a:r>
            <a:r>
              <a:rPr lang="en-GB" baseline="30000" dirty="0" smtClean="0"/>
              <a:t>th</a:t>
            </a:r>
            <a:r>
              <a:rPr lang="en-GB" dirty="0" smtClean="0"/>
              <a:t> October</a:t>
            </a:r>
          </a:p>
          <a:p>
            <a:r>
              <a:rPr lang="en-GB" dirty="0" smtClean="0"/>
              <a:t>Started to work through the ‘Stage 1 resources – design and explore’ </a:t>
            </a:r>
          </a:p>
          <a:p>
            <a:endParaRPr lang="en-GB" dirty="0" smtClean="0"/>
          </a:p>
          <a:p>
            <a:endParaRPr lang="en-GB" dirty="0"/>
          </a:p>
        </p:txBody>
      </p:sp>
    </p:spTree>
    <p:extLst>
      <p:ext uri="{BB962C8B-B14F-4D97-AF65-F5344CB8AC3E}">
        <p14:creationId xmlns:p14="http://schemas.microsoft.com/office/powerpoint/2010/main" val="18042254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Proposal-Specific Advice:  </a:t>
            </a:r>
            <a:endParaRPr lang="en-GB" dirty="0"/>
          </a:p>
        </p:txBody>
      </p:sp>
      <p:sp>
        <p:nvSpPr>
          <p:cNvPr id="3" name="Content Placeholder 2"/>
          <p:cNvSpPr>
            <a:spLocks noGrp="1"/>
          </p:cNvSpPr>
          <p:nvPr>
            <p:ph idx="1"/>
          </p:nvPr>
        </p:nvSpPr>
        <p:spPr>
          <a:xfrm>
            <a:off x="685800" y="2194560"/>
            <a:ext cx="10820400" cy="4308877"/>
          </a:xfrm>
        </p:spPr>
        <p:txBody>
          <a:bodyPr>
            <a:normAutofit/>
          </a:bodyPr>
          <a:lstStyle/>
          <a:p>
            <a:r>
              <a:rPr lang="en-GB" dirty="0" smtClean="0"/>
              <a:t>Understand </a:t>
            </a:r>
            <a:r>
              <a:rPr lang="en-GB" dirty="0"/>
              <a:t>that the proposal will be a negotiated document, so be prepared to draft, redraft, and resubmit it. </a:t>
            </a:r>
          </a:p>
          <a:p>
            <a:pPr lvl="1"/>
            <a:r>
              <a:rPr lang="en-GB" dirty="0"/>
              <a:t>Think of the proposal as an introduction to your thesis—not a chapter, not an extensive literature review, not an opportunity to rehearse the major conflicts in your field. </a:t>
            </a:r>
          </a:p>
          <a:p>
            <a:pPr lvl="1"/>
            <a:r>
              <a:rPr lang="en-GB" dirty="0"/>
              <a:t>You are “bridging the gap” between existing work and your work. </a:t>
            </a:r>
          </a:p>
          <a:p>
            <a:pPr lvl="1"/>
            <a:r>
              <a:rPr lang="en-GB" dirty="0"/>
              <a:t>Remember that the proposal is not a contract that determines what your thesis will demonstrate. </a:t>
            </a:r>
          </a:p>
          <a:p>
            <a:r>
              <a:rPr lang="en-GB" dirty="0"/>
              <a:t>You will likely modify and refine your scope, argument, and methods. </a:t>
            </a:r>
          </a:p>
          <a:p>
            <a:r>
              <a:rPr lang="en-GB" dirty="0"/>
              <a:t>Remember that your proposal is not meant to limit your ideas, but to help you think in practical terms about how you intend to research and write your dissertation.</a:t>
            </a:r>
          </a:p>
          <a:p>
            <a:endParaRPr lang="en-GB" dirty="0"/>
          </a:p>
        </p:txBody>
      </p:sp>
    </p:spTree>
    <p:extLst>
      <p:ext uri="{BB962C8B-B14F-4D97-AF65-F5344CB8AC3E}">
        <p14:creationId xmlns:p14="http://schemas.microsoft.com/office/powerpoint/2010/main" val="13654488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Title</a:t>
            </a:r>
            <a:endParaRPr lang="en-GB" dirty="0"/>
          </a:p>
        </p:txBody>
      </p:sp>
      <p:sp>
        <p:nvSpPr>
          <p:cNvPr id="3" name="Content Placeholder 2"/>
          <p:cNvSpPr>
            <a:spLocks noGrp="1"/>
          </p:cNvSpPr>
          <p:nvPr>
            <p:ph idx="1"/>
          </p:nvPr>
        </p:nvSpPr>
        <p:spPr>
          <a:xfrm>
            <a:off x="685800" y="1670180"/>
            <a:ext cx="10820400" cy="4548505"/>
          </a:xfrm>
        </p:spPr>
        <p:txBody>
          <a:bodyPr>
            <a:normAutofit/>
          </a:bodyPr>
          <a:lstStyle/>
          <a:p>
            <a:pPr marL="0" indent="0">
              <a:buNone/>
            </a:pPr>
            <a:endParaRPr lang="en-GB" dirty="0"/>
          </a:p>
          <a:p>
            <a:r>
              <a:rPr lang="en-GB" dirty="0"/>
              <a:t>At this early stage, you need only provide a working title. </a:t>
            </a:r>
          </a:p>
          <a:p>
            <a:r>
              <a:rPr lang="en-GB" dirty="0"/>
              <a:t>You can decide on the exact wording for your title when you are nearer to completing your dissertation. </a:t>
            </a:r>
          </a:p>
          <a:p>
            <a:r>
              <a:rPr lang="en-GB" dirty="0"/>
              <a:t>Nevertheless, even at the start, aim to create a title that conveys the idea of your investigation. </a:t>
            </a:r>
          </a:p>
          <a:p>
            <a:r>
              <a:rPr lang="en-GB" dirty="0"/>
              <a:t>Normally, a title beginning “A study in . . .” is too vague; decide whether you want to compare, collate, assess, etc. </a:t>
            </a:r>
          </a:p>
          <a:p>
            <a:r>
              <a:rPr lang="en-GB" dirty="0"/>
              <a:t>A good title should: </a:t>
            </a:r>
          </a:p>
          <a:p>
            <a:pPr lvl="1"/>
            <a:r>
              <a:rPr lang="en-GB" dirty="0"/>
              <a:t>Orient your readers to the topic you will research. </a:t>
            </a:r>
          </a:p>
          <a:p>
            <a:pPr lvl="1"/>
            <a:r>
              <a:rPr lang="en-GB" dirty="0"/>
              <a:t>Indicate the type of study you will conduct. </a:t>
            </a:r>
          </a:p>
          <a:p>
            <a:r>
              <a:rPr lang="en-GB" dirty="0"/>
              <a:t>Examples: Have a look at a couple of research articles in your chosen area. </a:t>
            </a:r>
          </a:p>
          <a:p>
            <a:endParaRPr lang="en-GB" dirty="0"/>
          </a:p>
        </p:txBody>
      </p:sp>
    </p:spTree>
    <p:extLst>
      <p:ext uri="{BB962C8B-B14F-4D97-AF65-F5344CB8AC3E}">
        <p14:creationId xmlns:p14="http://schemas.microsoft.com/office/powerpoint/2010/main" val="16799936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04012" y="982088"/>
            <a:ext cx="8610600" cy="1293028"/>
          </a:xfrm>
        </p:spPr>
        <p:txBody>
          <a:bodyPr>
            <a:normAutofit fontScale="90000"/>
          </a:bodyPr>
          <a:lstStyle/>
          <a:p>
            <a:r>
              <a:rPr lang="en-GB" b="1" dirty="0"/>
              <a:t>The introduction helps put your project in </a:t>
            </a:r>
            <a:r>
              <a:rPr lang="en-GB" b="1" dirty="0" smtClean="0"/>
              <a:t>perspective with </a:t>
            </a:r>
            <a:r>
              <a:rPr lang="en-GB" b="1" dirty="0"/>
              <a:t>other projects on similar topics. </a:t>
            </a:r>
            <a:r>
              <a:rPr lang="en-GB" dirty="0"/>
              <a:t/>
            </a:r>
            <a:br>
              <a:rPr lang="en-GB" dirty="0"/>
            </a:b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Generally</a:t>
            </a:r>
            <a:r>
              <a:rPr lang="en-GB" dirty="0"/>
              <a:t>, the introduction provides necessary background information to your study and provides readers with some sense of your overall research interest. </a:t>
            </a:r>
          </a:p>
          <a:p>
            <a:r>
              <a:rPr lang="en-GB" dirty="0"/>
              <a:t>A good introduction should: </a:t>
            </a:r>
          </a:p>
          <a:p>
            <a:pPr lvl="1"/>
            <a:r>
              <a:rPr lang="en-GB" dirty="0"/>
              <a:t>Establish the general territory (real world or research) in which the research is placed.  </a:t>
            </a:r>
          </a:p>
          <a:p>
            <a:pPr lvl="1"/>
            <a:r>
              <a:rPr lang="en-GB" dirty="0"/>
              <a:t>Describe the broad foundations of your study, including some references to existing literature and/or empirically observable situations. </a:t>
            </a:r>
          </a:p>
          <a:p>
            <a:r>
              <a:rPr lang="en-GB" dirty="0"/>
              <a:t>In other words, the introduction needs to provide sufficient background for readers to understand where your study is coming from. </a:t>
            </a:r>
          </a:p>
          <a:p>
            <a:r>
              <a:rPr lang="en-GB" dirty="0"/>
              <a:t>Indicate the general scope of your project, but do not go into so much detail that later sections (purpose/literature review) become irrelevant. </a:t>
            </a:r>
            <a:endParaRPr lang="en-GB" dirty="0" smtClean="0"/>
          </a:p>
          <a:p>
            <a:r>
              <a:rPr lang="en-GB" dirty="0"/>
              <a:t>Provide an overview of the sections that will appear in your proposal (optional).  </a:t>
            </a:r>
          </a:p>
          <a:p>
            <a:r>
              <a:rPr lang="en-GB" dirty="0"/>
              <a:t>Engage the readers.</a:t>
            </a:r>
          </a:p>
          <a:p>
            <a:endParaRPr lang="en-GB" dirty="0"/>
          </a:p>
          <a:p>
            <a:endParaRPr lang="en-GB" dirty="0"/>
          </a:p>
        </p:txBody>
      </p:sp>
    </p:spTree>
    <p:extLst>
      <p:ext uri="{BB962C8B-B14F-4D97-AF65-F5344CB8AC3E}">
        <p14:creationId xmlns:p14="http://schemas.microsoft.com/office/powerpoint/2010/main" val="2075087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Statement of the Problem </a:t>
            </a:r>
            <a:endParaRPr lang="en-GB" dirty="0"/>
          </a:p>
        </p:txBody>
      </p:sp>
      <p:sp>
        <p:nvSpPr>
          <p:cNvPr id="3" name="Content Placeholder 2"/>
          <p:cNvSpPr>
            <a:spLocks noGrp="1"/>
          </p:cNvSpPr>
          <p:nvPr>
            <p:ph idx="1"/>
          </p:nvPr>
        </p:nvSpPr>
        <p:spPr/>
        <p:txBody>
          <a:bodyPr>
            <a:normAutofit/>
          </a:bodyPr>
          <a:lstStyle/>
          <a:p>
            <a:r>
              <a:rPr lang="en-GB" dirty="0" smtClean="0"/>
              <a:t>This </a:t>
            </a:r>
            <a:r>
              <a:rPr lang="en-GB" dirty="0"/>
              <a:t>section may be incorporated in your introduction. </a:t>
            </a:r>
          </a:p>
          <a:p>
            <a:r>
              <a:rPr lang="en-GB" dirty="0"/>
              <a:t>At some point you need to clearly identify the problem or knowledge gap that your project is responding to. </a:t>
            </a:r>
          </a:p>
          <a:p>
            <a:r>
              <a:rPr lang="en-GB" dirty="0"/>
              <a:t>This section should answer the question: “What is the gap that needs to be filled?” and/or “What is the problem that needs to be solved?” </a:t>
            </a:r>
          </a:p>
          <a:p>
            <a:r>
              <a:rPr lang="en-GB" dirty="0"/>
              <a:t>State the problem clearly early in a paragraph. </a:t>
            </a:r>
          </a:p>
          <a:p>
            <a:r>
              <a:rPr lang="en-GB" dirty="0"/>
              <a:t>Limit the variables you address in stating your problem or question. </a:t>
            </a:r>
          </a:p>
          <a:p>
            <a:r>
              <a:rPr lang="en-GB" dirty="0"/>
              <a:t>You may want to consider framing your problem “statement” as a question, since you are really seeking to answer a question (or a set of questions) in your study.</a:t>
            </a:r>
          </a:p>
          <a:p>
            <a:pPr marL="0" indent="0">
              <a:buNone/>
            </a:pPr>
            <a:endParaRPr lang="en-GB" dirty="0"/>
          </a:p>
          <a:p>
            <a:endParaRPr lang="en-GB" dirty="0"/>
          </a:p>
        </p:txBody>
      </p:sp>
    </p:spTree>
    <p:extLst>
      <p:ext uri="{BB962C8B-B14F-4D97-AF65-F5344CB8AC3E}">
        <p14:creationId xmlns:p14="http://schemas.microsoft.com/office/powerpoint/2010/main" val="29588434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3711" y="1304304"/>
            <a:ext cx="11584577" cy="1293028"/>
          </a:xfrm>
        </p:spPr>
        <p:txBody>
          <a:bodyPr>
            <a:normAutofit fontScale="90000"/>
          </a:bodyPr>
          <a:lstStyle/>
          <a:p>
            <a:r>
              <a:rPr lang="en-GB" b="1" dirty="0"/>
              <a:t>Purpose/Aims/Rationale/Research Questions </a:t>
            </a:r>
            <a:r>
              <a:rPr lang="en-GB" dirty="0"/>
              <a:t/>
            </a:r>
            <a:br>
              <a:rPr lang="en-GB" dirty="0"/>
            </a:br>
            <a:endParaRPr lang="en-GB" dirty="0"/>
          </a:p>
        </p:txBody>
      </p:sp>
      <p:sp>
        <p:nvSpPr>
          <p:cNvPr id="3" name="Content Placeholder 2"/>
          <p:cNvSpPr>
            <a:spLocks noGrp="1"/>
          </p:cNvSpPr>
          <p:nvPr>
            <p:ph idx="1"/>
          </p:nvPr>
        </p:nvSpPr>
        <p:spPr/>
        <p:txBody>
          <a:bodyPr>
            <a:normAutofit/>
          </a:bodyPr>
          <a:lstStyle/>
          <a:p>
            <a:r>
              <a:rPr lang="en-GB" dirty="0" smtClean="0"/>
              <a:t>Most </a:t>
            </a:r>
            <a:r>
              <a:rPr lang="en-GB" dirty="0"/>
              <a:t>proposals include a clear statement of the research objectives, including a description of the questions the research seeks to answer or the hypotheses the research advances. </a:t>
            </a:r>
          </a:p>
          <a:p>
            <a:r>
              <a:rPr lang="en-GB" dirty="0"/>
              <a:t>This may be included as part of the introduction, or it may be a separate section. </a:t>
            </a:r>
          </a:p>
          <a:p>
            <a:r>
              <a:rPr lang="en-GB" dirty="0"/>
              <a:t>Once you begin your dissertation research, you may find that your aims change in emphasis or in number. </a:t>
            </a:r>
          </a:p>
          <a:p>
            <a:r>
              <a:rPr lang="en-GB" dirty="0"/>
              <a:t>What is essential for you at this point, though, is to specify for your readers—and for yourself—the precise focus of your research and to identify key concepts you will be studying. </a:t>
            </a:r>
          </a:p>
          <a:p>
            <a:endParaRPr lang="en-GB" dirty="0"/>
          </a:p>
        </p:txBody>
      </p:sp>
    </p:spTree>
    <p:extLst>
      <p:ext uri="{BB962C8B-B14F-4D97-AF65-F5344CB8AC3E}">
        <p14:creationId xmlns:p14="http://schemas.microsoft.com/office/powerpoint/2010/main" val="1120303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15588" y="1234636"/>
            <a:ext cx="9503229" cy="1293028"/>
          </a:xfrm>
        </p:spPr>
        <p:txBody>
          <a:bodyPr>
            <a:normAutofit fontScale="90000"/>
          </a:bodyPr>
          <a:lstStyle/>
          <a:p>
            <a:r>
              <a:rPr lang="en-GB" dirty="0"/>
              <a:t>A clear statement of purpose will:  </a:t>
            </a:r>
            <a:br>
              <a:rPr lang="en-GB" dirty="0"/>
            </a:br>
            <a:endParaRPr lang="en-GB" dirty="0"/>
          </a:p>
        </p:txBody>
      </p:sp>
      <p:sp>
        <p:nvSpPr>
          <p:cNvPr id="3" name="Content Placeholder 2"/>
          <p:cNvSpPr>
            <a:spLocks noGrp="1"/>
          </p:cNvSpPr>
          <p:nvPr>
            <p:ph idx="1"/>
          </p:nvPr>
        </p:nvSpPr>
        <p:spPr/>
        <p:txBody>
          <a:bodyPr/>
          <a:lstStyle/>
          <a:p>
            <a:r>
              <a:rPr lang="en-GB" dirty="0" smtClean="0"/>
              <a:t>Explain </a:t>
            </a:r>
            <a:r>
              <a:rPr lang="en-GB" dirty="0"/>
              <a:t>the goals and research objectives of the study (what do you hope to find?).  </a:t>
            </a:r>
          </a:p>
          <a:p>
            <a:r>
              <a:rPr lang="en-GB" dirty="0"/>
              <a:t>Show the original contributions of your study by explaining how your research questions or approach are different from previous research (what will you add to the field of knowledge?). </a:t>
            </a:r>
          </a:p>
          <a:p>
            <a:r>
              <a:rPr lang="en-GB" dirty="0"/>
              <a:t>Provide a more detailed account of the points summarized in the introduction. </a:t>
            </a:r>
          </a:p>
          <a:p>
            <a:r>
              <a:rPr lang="en-GB" dirty="0"/>
              <a:t>Include a rationale for the study (why should we study this?). </a:t>
            </a:r>
          </a:p>
          <a:p>
            <a:endParaRPr lang="en-GB" dirty="0"/>
          </a:p>
          <a:p>
            <a:endParaRPr lang="en-GB" dirty="0"/>
          </a:p>
        </p:txBody>
      </p:sp>
    </p:spTree>
    <p:extLst>
      <p:ext uri="{BB962C8B-B14F-4D97-AF65-F5344CB8AC3E}">
        <p14:creationId xmlns:p14="http://schemas.microsoft.com/office/powerpoint/2010/main" val="2807513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9151" y="1128267"/>
            <a:ext cx="8610600" cy="1293028"/>
          </a:xfrm>
        </p:spPr>
        <p:txBody>
          <a:bodyPr/>
          <a:lstStyle/>
          <a:p>
            <a:r>
              <a:rPr lang="en-GB" b="1" dirty="0"/>
              <a:t>In addition, this section may: </a:t>
            </a:r>
            <a:r>
              <a:rPr lang="en-GB" dirty="0"/>
              <a:t/>
            </a:r>
            <a:br>
              <a:rPr lang="en-GB" dirty="0"/>
            </a:br>
            <a:endParaRPr lang="en-GB" dirty="0"/>
          </a:p>
        </p:txBody>
      </p:sp>
      <p:sp>
        <p:nvSpPr>
          <p:cNvPr id="3" name="Content Placeholder 2"/>
          <p:cNvSpPr>
            <a:spLocks noGrp="1"/>
          </p:cNvSpPr>
          <p:nvPr>
            <p:ph idx="1"/>
          </p:nvPr>
        </p:nvSpPr>
        <p:spPr/>
        <p:txBody>
          <a:bodyPr/>
          <a:lstStyle/>
          <a:p>
            <a:r>
              <a:rPr lang="en-GB" dirty="0" smtClean="0"/>
              <a:t>Describe </a:t>
            </a:r>
            <a:r>
              <a:rPr lang="en-GB" dirty="0"/>
              <a:t>the research questions and/or hypotheses of the study. </a:t>
            </a:r>
          </a:p>
          <a:p>
            <a:r>
              <a:rPr lang="en-GB" dirty="0"/>
              <a:t>Include a subsection defining important terms, especially if they will be new to some readers or if you will use them in an unfamiliar way. </a:t>
            </a:r>
          </a:p>
          <a:p>
            <a:r>
              <a:rPr lang="en-GB" dirty="0"/>
              <a:t>State limitations of the research. </a:t>
            </a:r>
          </a:p>
          <a:p>
            <a:r>
              <a:rPr lang="en-GB" dirty="0"/>
              <a:t>Provide a rationale for the particular subjects of the study.</a:t>
            </a:r>
          </a:p>
          <a:p>
            <a:endParaRPr lang="en-GB" dirty="0"/>
          </a:p>
        </p:txBody>
      </p:sp>
    </p:spTree>
    <p:extLst>
      <p:ext uri="{BB962C8B-B14F-4D97-AF65-F5344CB8AC3E}">
        <p14:creationId xmlns:p14="http://schemas.microsoft.com/office/powerpoint/2010/main" val="27360909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1981200" y="1334343"/>
            <a:ext cx="8229600" cy="1143000"/>
          </a:xfrm>
        </p:spPr>
        <p:txBody>
          <a:bodyPr>
            <a:normAutofit fontScale="90000"/>
          </a:bodyPr>
          <a:lstStyle/>
          <a:p>
            <a:pPr eaLnBrk="1" hangingPunct="1">
              <a:defRPr/>
            </a:pPr>
            <a:r>
              <a:rPr lang="en-GB" dirty="0" smtClean="0"/>
              <a:t>Outline </a:t>
            </a:r>
            <a:r>
              <a:rPr lang="en-GB" dirty="0"/>
              <a:t>of proposed methodology for the study - providing a strong rationale for the choices made. </a:t>
            </a:r>
          </a:p>
        </p:txBody>
      </p:sp>
      <p:sp>
        <p:nvSpPr>
          <p:cNvPr id="28675" name="Rectangle 3"/>
          <p:cNvSpPr>
            <a:spLocks noGrp="1" noChangeArrowheads="1"/>
          </p:cNvSpPr>
          <p:nvPr>
            <p:ph type="body" idx="1"/>
          </p:nvPr>
        </p:nvSpPr>
        <p:spPr/>
        <p:txBody>
          <a:bodyPr/>
          <a:lstStyle/>
          <a:p>
            <a:pPr eaLnBrk="1" hangingPunct="1">
              <a:defRPr/>
            </a:pPr>
            <a:endParaRPr lang="en-GB" dirty="0" smtClean="0"/>
          </a:p>
          <a:p>
            <a:pPr eaLnBrk="1" hangingPunct="1">
              <a:buFont typeface="Wingdings" panose="05000000000000000000" pitchFamily="2" charset="2"/>
              <a:buNone/>
              <a:defRPr/>
            </a:pPr>
            <a:endParaRPr lang="en-GB" dirty="0" smtClean="0"/>
          </a:p>
          <a:p>
            <a:pPr eaLnBrk="1" hangingPunct="1">
              <a:buFont typeface="Wingdings" panose="05000000000000000000" pitchFamily="2" charset="2"/>
              <a:buNone/>
              <a:defRPr/>
            </a:pPr>
            <a:r>
              <a:rPr lang="en-GB" dirty="0" smtClean="0"/>
              <a:t>If gathering data / provided with data…</a:t>
            </a:r>
          </a:p>
          <a:p>
            <a:pPr>
              <a:defRPr/>
            </a:pPr>
            <a:r>
              <a:rPr lang="en-GB" dirty="0"/>
              <a:t>Design – what?</a:t>
            </a:r>
          </a:p>
          <a:p>
            <a:pPr eaLnBrk="1" hangingPunct="1">
              <a:defRPr/>
            </a:pPr>
            <a:r>
              <a:rPr lang="en-GB" dirty="0" smtClean="0"/>
              <a:t>Participants </a:t>
            </a:r>
            <a:r>
              <a:rPr lang="en-GB" dirty="0" smtClean="0"/>
              <a:t>– who?</a:t>
            </a:r>
          </a:p>
          <a:p>
            <a:pPr eaLnBrk="1" hangingPunct="1">
              <a:defRPr/>
            </a:pPr>
            <a:r>
              <a:rPr lang="en-GB" dirty="0" smtClean="0"/>
              <a:t>Procedures – how</a:t>
            </a:r>
            <a:r>
              <a:rPr lang="en-GB" dirty="0" smtClean="0"/>
              <a:t>?</a:t>
            </a:r>
            <a:endParaRPr lang="en-GB" dirty="0" smtClean="0"/>
          </a:p>
        </p:txBody>
      </p:sp>
    </p:spTree>
    <p:extLst>
      <p:ext uri="{BB962C8B-B14F-4D97-AF65-F5344CB8AC3E}">
        <p14:creationId xmlns:p14="http://schemas.microsoft.com/office/powerpoint/2010/main" val="417069133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defRPr/>
            </a:pPr>
            <a:r>
              <a:rPr lang="en-GB" dirty="0" smtClean="0"/>
              <a:t>Participants</a:t>
            </a:r>
          </a:p>
        </p:txBody>
      </p:sp>
      <p:sp>
        <p:nvSpPr>
          <p:cNvPr id="9219" name="Rectangle 3"/>
          <p:cNvSpPr>
            <a:spLocks noGrp="1" noChangeArrowheads="1"/>
          </p:cNvSpPr>
          <p:nvPr>
            <p:ph type="body" idx="1"/>
          </p:nvPr>
        </p:nvSpPr>
        <p:spPr>
          <a:xfrm>
            <a:off x="1673290" y="2294457"/>
            <a:ext cx="8229600" cy="4895850"/>
          </a:xfrm>
        </p:spPr>
        <p:txBody>
          <a:bodyPr/>
          <a:lstStyle/>
          <a:p>
            <a:pPr eaLnBrk="1" hangingPunct="1">
              <a:defRPr/>
            </a:pPr>
            <a:r>
              <a:rPr lang="en-GB" dirty="0" smtClean="0"/>
              <a:t>Examine the proposed participant sample for your project. </a:t>
            </a:r>
          </a:p>
          <a:p>
            <a:pPr eaLnBrk="1" hangingPunct="1">
              <a:defRPr/>
            </a:pPr>
            <a:r>
              <a:rPr lang="en-GB" dirty="0" smtClean="0"/>
              <a:t>For your project, consider the following…</a:t>
            </a:r>
          </a:p>
          <a:p>
            <a:pPr lvl="1" eaLnBrk="1" hangingPunct="1">
              <a:defRPr/>
            </a:pPr>
            <a:r>
              <a:rPr lang="en-GB" dirty="0" smtClean="0"/>
              <a:t>Is it realistic?</a:t>
            </a:r>
          </a:p>
          <a:p>
            <a:pPr lvl="1" eaLnBrk="1" hangingPunct="1">
              <a:defRPr/>
            </a:pPr>
            <a:r>
              <a:rPr lang="en-GB" dirty="0" smtClean="0"/>
              <a:t>Is the number appropriate?</a:t>
            </a:r>
          </a:p>
          <a:p>
            <a:pPr lvl="1" eaLnBrk="1" hangingPunct="1">
              <a:defRPr/>
            </a:pPr>
            <a:r>
              <a:rPr lang="en-GB" dirty="0" smtClean="0"/>
              <a:t>Is it appropriate for the proposed study? </a:t>
            </a:r>
          </a:p>
          <a:p>
            <a:pPr lvl="1" eaLnBrk="1" hangingPunct="1">
              <a:defRPr/>
            </a:pPr>
            <a:r>
              <a:rPr lang="en-GB" dirty="0" smtClean="0"/>
              <a:t>Are there any potential problems with the sample that you need to be aware of?</a:t>
            </a:r>
            <a:endParaRPr lang="en-GB" dirty="0"/>
          </a:p>
          <a:p>
            <a:pPr marL="457200" lvl="1" indent="0">
              <a:buNone/>
              <a:defRPr/>
            </a:pPr>
            <a:r>
              <a:rPr lang="en-GB" dirty="0" smtClean="0"/>
              <a:t>If in doubt, ask!</a:t>
            </a:r>
          </a:p>
        </p:txBody>
      </p:sp>
    </p:spTree>
    <p:extLst>
      <p:ext uri="{BB962C8B-B14F-4D97-AF65-F5344CB8AC3E}">
        <p14:creationId xmlns:p14="http://schemas.microsoft.com/office/powerpoint/2010/main" val="173569095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defRPr/>
            </a:pPr>
            <a:r>
              <a:rPr lang="en-GB" smtClean="0"/>
              <a:t>Procedures and Design</a:t>
            </a:r>
          </a:p>
        </p:txBody>
      </p:sp>
      <p:sp>
        <p:nvSpPr>
          <p:cNvPr id="11267" name="Rectangle 3"/>
          <p:cNvSpPr>
            <a:spLocks noGrp="1" noChangeArrowheads="1"/>
          </p:cNvSpPr>
          <p:nvPr>
            <p:ph type="body" idx="1"/>
          </p:nvPr>
        </p:nvSpPr>
        <p:spPr/>
        <p:txBody>
          <a:bodyPr/>
          <a:lstStyle/>
          <a:p>
            <a:pPr eaLnBrk="1" hangingPunct="1">
              <a:defRPr/>
            </a:pPr>
            <a:r>
              <a:rPr lang="en-GB" sz="2400" dirty="0"/>
              <a:t>Look at the method for your proposed project.</a:t>
            </a:r>
          </a:p>
          <a:p>
            <a:pPr lvl="1" eaLnBrk="1" hangingPunct="1">
              <a:defRPr/>
            </a:pPr>
            <a:r>
              <a:rPr lang="en-GB" sz="2400" dirty="0"/>
              <a:t>Interview (type) / survey / lab data / questionnaires / systematic review / narrative literature review</a:t>
            </a:r>
          </a:p>
          <a:p>
            <a:pPr eaLnBrk="1" hangingPunct="1">
              <a:defRPr/>
            </a:pPr>
            <a:r>
              <a:rPr lang="en-GB" sz="2400" dirty="0"/>
              <a:t>Is this appropriate to answer the question?</a:t>
            </a:r>
          </a:p>
          <a:p>
            <a:pPr lvl="1" eaLnBrk="1" hangingPunct="1">
              <a:defRPr/>
            </a:pPr>
            <a:r>
              <a:rPr lang="en-GB" sz="2400" dirty="0"/>
              <a:t>Why narrative rather than SR</a:t>
            </a:r>
          </a:p>
          <a:p>
            <a:pPr eaLnBrk="1" hangingPunct="1">
              <a:defRPr/>
            </a:pPr>
            <a:r>
              <a:rPr lang="en-GB" sz="2400" dirty="0"/>
              <a:t>Would any different methods be better to answer the question?</a:t>
            </a:r>
          </a:p>
          <a:p>
            <a:pPr lvl="1" eaLnBrk="1" hangingPunct="1">
              <a:defRPr/>
            </a:pPr>
            <a:r>
              <a:rPr lang="en-GB" dirty="0"/>
              <a:t>Motivation to exercise – several measures available + </a:t>
            </a:r>
            <a:r>
              <a:rPr lang="en-GB" dirty="0" err="1"/>
              <a:t>qual</a:t>
            </a:r>
            <a:r>
              <a:rPr lang="en-GB" dirty="0"/>
              <a:t> methods</a:t>
            </a:r>
          </a:p>
          <a:p>
            <a:pPr eaLnBrk="1" hangingPunct="1">
              <a:defRPr/>
            </a:pPr>
            <a:r>
              <a:rPr lang="en-GB" sz="2400" dirty="0"/>
              <a:t>Is it possible / realistic to add any further methods to gather information.</a:t>
            </a:r>
          </a:p>
          <a:p>
            <a:pPr lvl="1" eaLnBrk="1" hangingPunct="1">
              <a:defRPr/>
            </a:pPr>
            <a:r>
              <a:rPr lang="en-GB" dirty="0"/>
              <a:t>Mixed methods – questionnaire and follow up interview </a:t>
            </a:r>
          </a:p>
        </p:txBody>
      </p:sp>
    </p:spTree>
    <p:extLst>
      <p:ext uri="{BB962C8B-B14F-4D97-AF65-F5344CB8AC3E}">
        <p14:creationId xmlns:p14="http://schemas.microsoft.com/office/powerpoint/2010/main" val="237808675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1021930" y="1146434"/>
            <a:ext cx="9708273" cy="1143000"/>
          </a:xfrm>
        </p:spPr>
        <p:txBody>
          <a:bodyPr>
            <a:normAutofit fontScale="90000"/>
          </a:bodyPr>
          <a:lstStyle/>
          <a:p>
            <a:pPr eaLnBrk="1" hangingPunct="1">
              <a:defRPr/>
            </a:pPr>
            <a:r>
              <a:rPr lang="en-GB" dirty="0" smtClean="0"/>
              <a:t>Identification </a:t>
            </a:r>
            <a:r>
              <a:rPr lang="en-GB" dirty="0"/>
              <a:t>of data analysis methods to be used. </a:t>
            </a:r>
            <a:br>
              <a:rPr lang="en-GB" dirty="0"/>
            </a:br>
            <a:endParaRPr lang="en-GB" dirty="0"/>
          </a:p>
        </p:txBody>
      </p:sp>
      <p:sp>
        <p:nvSpPr>
          <p:cNvPr id="29699" name="Rectangle 3"/>
          <p:cNvSpPr>
            <a:spLocks noGrp="1" noChangeArrowheads="1"/>
          </p:cNvSpPr>
          <p:nvPr>
            <p:ph type="body" idx="1"/>
          </p:nvPr>
        </p:nvSpPr>
        <p:spPr>
          <a:xfrm>
            <a:off x="685800" y="2194560"/>
            <a:ext cx="10820400" cy="4262224"/>
          </a:xfrm>
        </p:spPr>
        <p:txBody>
          <a:bodyPr>
            <a:normAutofit fontScale="92500" lnSpcReduction="10000"/>
          </a:bodyPr>
          <a:lstStyle/>
          <a:p>
            <a:pPr eaLnBrk="1" hangingPunct="1">
              <a:lnSpc>
                <a:spcPct val="80000"/>
              </a:lnSpc>
              <a:buFont typeface="Wingdings" charset="0"/>
              <a:buChar char="Ø"/>
              <a:defRPr/>
            </a:pPr>
            <a:r>
              <a:rPr lang="en-GB" sz="2800" dirty="0"/>
              <a:t>Literature review – How will this be managed? Checklist of criteria for inclusion / databases to include / timescale / languages / dates of publication</a:t>
            </a:r>
          </a:p>
          <a:p>
            <a:pPr eaLnBrk="1" hangingPunct="1">
              <a:lnSpc>
                <a:spcPct val="80000"/>
              </a:lnSpc>
              <a:buFont typeface="Wingdings" charset="0"/>
              <a:buChar char="Ø"/>
              <a:defRPr/>
            </a:pPr>
            <a:r>
              <a:rPr lang="en-GB" sz="2800" dirty="0"/>
              <a:t>Statistical analysis? </a:t>
            </a:r>
          </a:p>
          <a:p>
            <a:pPr lvl="1" eaLnBrk="1" hangingPunct="1">
              <a:lnSpc>
                <a:spcPct val="80000"/>
              </a:lnSpc>
              <a:buFont typeface="Wingdings" charset="0"/>
              <a:buChar char="l"/>
              <a:defRPr/>
            </a:pPr>
            <a:r>
              <a:rPr lang="en-GB" sz="2400" dirty="0"/>
              <a:t>Questionnaires</a:t>
            </a:r>
          </a:p>
          <a:p>
            <a:pPr eaLnBrk="1" hangingPunct="1">
              <a:lnSpc>
                <a:spcPct val="80000"/>
              </a:lnSpc>
              <a:buFont typeface="Wingdings" charset="0"/>
              <a:buChar char="Ø"/>
              <a:defRPr/>
            </a:pPr>
            <a:r>
              <a:rPr lang="en-GB" sz="2800" dirty="0"/>
              <a:t>Parametric / non parametric (scale answers / frequency of yes or no answers)?</a:t>
            </a:r>
          </a:p>
          <a:p>
            <a:pPr lvl="1" eaLnBrk="1" hangingPunct="1">
              <a:lnSpc>
                <a:spcPct val="80000"/>
              </a:lnSpc>
              <a:buFont typeface="Wingdings" charset="0"/>
              <a:buChar char="l"/>
              <a:defRPr/>
            </a:pPr>
            <a:r>
              <a:rPr lang="en-GB" sz="2400" dirty="0"/>
              <a:t>If you do not know what data analysis you will need, speak to a member of staff from your area of study abut this...</a:t>
            </a:r>
          </a:p>
          <a:p>
            <a:pPr eaLnBrk="1" hangingPunct="1">
              <a:lnSpc>
                <a:spcPct val="80000"/>
              </a:lnSpc>
              <a:buFont typeface="Wingdings" charset="0"/>
              <a:buChar char="Ø"/>
              <a:defRPr/>
            </a:pPr>
            <a:r>
              <a:rPr lang="en-GB" sz="2800" dirty="0"/>
              <a:t>Analysis of qualitative data?</a:t>
            </a:r>
          </a:p>
          <a:p>
            <a:pPr lvl="1" eaLnBrk="1" hangingPunct="1">
              <a:lnSpc>
                <a:spcPct val="80000"/>
              </a:lnSpc>
              <a:buFont typeface="Wingdings" charset="0"/>
              <a:buChar char="l"/>
              <a:defRPr/>
            </a:pPr>
            <a:r>
              <a:rPr lang="en-GB" sz="2400" dirty="0"/>
              <a:t>Interviews</a:t>
            </a:r>
          </a:p>
          <a:p>
            <a:pPr lvl="1" eaLnBrk="1" hangingPunct="1">
              <a:lnSpc>
                <a:spcPct val="80000"/>
              </a:lnSpc>
              <a:buFont typeface="Wingdings" charset="0"/>
              <a:buChar char="l"/>
              <a:defRPr/>
            </a:pPr>
            <a:r>
              <a:rPr lang="en-GB" sz="2400" dirty="0"/>
              <a:t>Open ended questionnaires</a:t>
            </a:r>
          </a:p>
          <a:p>
            <a:pPr marL="457200" lvl="1" indent="0" eaLnBrk="1" hangingPunct="1">
              <a:lnSpc>
                <a:spcPct val="80000"/>
              </a:lnSpc>
              <a:buNone/>
              <a:defRPr/>
            </a:pPr>
            <a:endParaRPr lang="en-GB" sz="2400" dirty="0"/>
          </a:p>
          <a:p>
            <a:pPr eaLnBrk="1" hangingPunct="1">
              <a:lnSpc>
                <a:spcPct val="80000"/>
              </a:lnSpc>
              <a:buFont typeface="Wingdings" charset="0"/>
              <a:buChar char="Ø"/>
              <a:defRPr/>
            </a:pPr>
            <a:endParaRPr lang="en-GB" sz="2800" dirty="0"/>
          </a:p>
        </p:txBody>
      </p:sp>
      <p:sp>
        <p:nvSpPr>
          <p:cNvPr id="29700" name="Rectangle 4"/>
          <p:cNvSpPr>
            <a:spLocks noChangeArrowheads="1"/>
          </p:cNvSpPr>
          <p:nvPr/>
        </p:nvSpPr>
        <p:spPr bwMode="auto">
          <a:xfrm>
            <a:off x="1577975" y="2971801"/>
            <a:ext cx="1841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eaLnBrk="1" hangingPunct="1">
              <a:defRPr/>
            </a:pPr>
            <a:endParaRPr lang="en-GB">
              <a:solidFill>
                <a:schemeClr val="tx2"/>
              </a:solidFill>
              <a:latin typeface="Arial" charset="0"/>
              <a:ea typeface="ＭＳ Ｐゴシック" charset="0"/>
            </a:endParaRPr>
          </a:p>
        </p:txBody>
      </p:sp>
    </p:spTree>
    <p:extLst>
      <p:ext uri="{BB962C8B-B14F-4D97-AF65-F5344CB8AC3E}">
        <p14:creationId xmlns:p14="http://schemas.microsoft.com/office/powerpoint/2010/main" val="363139523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1124566" y="1787040"/>
            <a:ext cx="9820242" cy="1143000"/>
          </a:xfrm>
        </p:spPr>
        <p:txBody>
          <a:bodyPr>
            <a:normAutofit fontScale="90000"/>
          </a:bodyPr>
          <a:lstStyle/>
          <a:p>
            <a:pPr eaLnBrk="1" hangingPunct="1">
              <a:defRPr/>
            </a:pPr>
            <a:r>
              <a:rPr lang="en-GB" dirty="0" smtClean="0"/>
              <a:t>Outline </a:t>
            </a:r>
            <a:r>
              <a:rPr lang="en-GB" dirty="0"/>
              <a:t>of proposed timetable for the completion of the sections of the dissertation. </a:t>
            </a:r>
          </a:p>
        </p:txBody>
      </p:sp>
      <p:sp>
        <p:nvSpPr>
          <p:cNvPr id="30723" name="Rectangle 3"/>
          <p:cNvSpPr>
            <a:spLocks noGrp="1" noChangeArrowheads="1"/>
          </p:cNvSpPr>
          <p:nvPr>
            <p:ph type="body" idx="1"/>
          </p:nvPr>
        </p:nvSpPr>
        <p:spPr>
          <a:xfrm>
            <a:off x="1300065" y="3845314"/>
            <a:ext cx="8229600" cy="3633788"/>
          </a:xfrm>
        </p:spPr>
        <p:txBody>
          <a:bodyPr/>
          <a:lstStyle/>
          <a:p>
            <a:pPr eaLnBrk="1" hangingPunct="1">
              <a:defRPr/>
            </a:pPr>
            <a:r>
              <a:rPr lang="en-GB" dirty="0" smtClean="0"/>
              <a:t>Completely up to </a:t>
            </a:r>
            <a:r>
              <a:rPr lang="en-GB" dirty="0" smtClean="0"/>
              <a:t>you however check this is realistic.</a:t>
            </a:r>
            <a:endParaRPr lang="en-GB" dirty="0" smtClean="0"/>
          </a:p>
          <a:p>
            <a:pPr eaLnBrk="1" hangingPunct="1">
              <a:defRPr/>
            </a:pPr>
            <a:r>
              <a:rPr lang="en-GB" dirty="0" smtClean="0"/>
              <a:t>Be honest…when do you have other commitments to consider.</a:t>
            </a:r>
          </a:p>
          <a:p>
            <a:pPr eaLnBrk="1" hangingPunct="1">
              <a:defRPr/>
            </a:pPr>
            <a:r>
              <a:rPr lang="en-GB" dirty="0" smtClean="0"/>
              <a:t>Discuss with the rest of your group how long you foresee each section taking to complete.</a:t>
            </a:r>
          </a:p>
        </p:txBody>
      </p:sp>
    </p:spTree>
    <p:extLst>
      <p:ext uri="{BB962C8B-B14F-4D97-AF65-F5344CB8AC3E}">
        <p14:creationId xmlns:p14="http://schemas.microsoft.com/office/powerpoint/2010/main" val="411771580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Proposal section examples…</a:t>
            </a:r>
            <a:endParaRPr lang="en-GB" dirty="0"/>
          </a:p>
        </p:txBody>
      </p:sp>
      <p:sp>
        <p:nvSpPr>
          <p:cNvPr id="3" name="Content Placeholder 2"/>
          <p:cNvSpPr>
            <a:spLocks noGrp="1"/>
          </p:cNvSpPr>
          <p:nvPr>
            <p:ph idx="1"/>
          </p:nvPr>
        </p:nvSpPr>
        <p:spPr/>
        <p:txBody>
          <a:bodyPr/>
          <a:lstStyle/>
          <a:p>
            <a:r>
              <a:rPr lang="en-GB" dirty="0" smtClean="0"/>
              <a:t>Have a look through those provided on Teams / Moodle if you have not already done so. </a:t>
            </a:r>
            <a:endParaRPr lang="en-GB" dirty="0"/>
          </a:p>
        </p:txBody>
      </p:sp>
    </p:spTree>
    <p:extLst>
      <p:ext uri="{BB962C8B-B14F-4D97-AF65-F5344CB8AC3E}">
        <p14:creationId xmlns:p14="http://schemas.microsoft.com/office/powerpoint/2010/main" val="6462090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41984" y="764373"/>
            <a:ext cx="9164216" cy="1293028"/>
          </a:xfrm>
        </p:spPr>
        <p:txBody>
          <a:bodyPr>
            <a:normAutofit fontScale="90000"/>
          </a:bodyPr>
          <a:lstStyle/>
          <a:p>
            <a:r>
              <a:rPr lang="en-GB" dirty="0" smtClean="0"/>
              <a:t>Programme group - proposal tutorials available Wednesday 28</a:t>
            </a:r>
            <a:r>
              <a:rPr lang="en-GB" baseline="30000" dirty="0" smtClean="0"/>
              <a:t>th</a:t>
            </a:r>
            <a:r>
              <a:rPr lang="en-GB" dirty="0" smtClean="0"/>
              <a:t> October. </a:t>
            </a:r>
            <a:endParaRPr lang="en-GB" dirty="0"/>
          </a:p>
        </p:txBody>
      </p:sp>
      <p:sp>
        <p:nvSpPr>
          <p:cNvPr id="3" name="Content Placeholder 2"/>
          <p:cNvSpPr>
            <a:spLocks noGrp="1"/>
          </p:cNvSpPr>
          <p:nvPr>
            <p:ph idx="1"/>
          </p:nvPr>
        </p:nvSpPr>
        <p:spPr/>
        <p:txBody>
          <a:bodyPr/>
          <a:lstStyle/>
          <a:p>
            <a:endParaRPr lang="en-GB" dirty="0" smtClean="0"/>
          </a:p>
          <a:p>
            <a:endParaRPr lang="en-GB" dirty="0"/>
          </a:p>
          <a:p>
            <a:pPr marL="0" indent="0">
              <a:buNone/>
            </a:pPr>
            <a:r>
              <a:rPr lang="en-GB" dirty="0"/>
              <a:t>Programme group </a:t>
            </a:r>
            <a:r>
              <a:rPr lang="en-GB" dirty="0" smtClean="0"/>
              <a:t>tutorials – refining your project proposal - available </a:t>
            </a:r>
            <a:r>
              <a:rPr lang="en-GB" dirty="0"/>
              <a:t>Wednesday 28</a:t>
            </a:r>
            <a:r>
              <a:rPr lang="en-GB" baseline="30000" dirty="0"/>
              <a:t>th</a:t>
            </a:r>
            <a:r>
              <a:rPr lang="en-GB" dirty="0"/>
              <a:t> October. </a:t>
            </a:r>
            <a:endParaRPr lang="en-GB" dirty="0" smtClean="0"/>
          </a:p>
          <a:p>
            <a:r>
              <a:rPr lang="en-GB" dirty="0" smtClean="0"/>
              <a:t>11.00 -11.20am – Health, Nutrition and Lifestyle</a:t>
            </a:r>
          </a:p>
          <a:p>
            <a:r>
              <a:rPr lang="en-GB" dirty="0" smtClean="0"/>
              <a:t>11.30 -11.50am – Outdoor </a:t>
            </a:r>
            <a:r>
              <a:rPr lang="en-GB" dirty="0"/>
              <a:t>A</a:t>
            </a:r>
            <a:r>
              <a:rPr lang="en-GB" dirty="0" smtClean="0"/>
              <a:t>dventure Education</a:t>
            </a:r>
          </a:p>
          <a:p>
            <a:r>
              <a:rPr lang="en-GB" dirty="0" smtClean="0"/>
              <a:t>12.00 -12.20pm – Sport and Exercise Science</a:t>
            </a:r>
          </a:p>
          <a:p>
            <a:r>
              <a:rPr lang="en-GB" dirty="0" smtClean="0"/>
              <a:t>12.30 – 12.50pm – Physical Education</a:t>
            </a:r>
          </a:p>
          <a:p>
            <a:endParaRPr lang="en-GB" dirty="0"/>
          </a:p>
          <a:p>
            <a:pPr marL="0" indent="0">
              <a:buNone/>
            </a:pPr>
            <a:endParaRPr lang="en-GB" dirty="0"/>
          </a:p>
        </p:txBody>
      </p:sp>
    </p:spTree>
    <p:extLst>
      <p:ext uri="{BB962C8B-B14F-4D97-AF65-F5344CB8AC3E}">
        <p14:creationId xmlns:p14="http://schemas.microsoft.com/office/powerpoint/2010/main" val="2859752594"/>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TM04033937[[fn=Vapor Trail]]</Template>
  <TotalTime>283</TotalTime>
  <Words>1242</Words>
  <Application>Microsoft Office PowerPoint</Application>
  <PresentationFormat>Widescreen</PresentationFormat>
  <Paragraphs>107</Paragraphs>
  <Slides>16</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ＭＳ Ｐゴシック</vt:lpstr>
      <vt:lpstr>Arial</vt:lpstr>
      <vt:lpstr>Calibri</vt:lpstr>
      <vt:lpstr>Century Gothic</vt:lpstr>
      <vt:lpstr>Wingdings</vt:lpstr>
      <vt:lpstr>Vapor Trail</vt:lpstr>
      <vt:lpstr>Refining your Draft Project Proposal </vt:lpstr>
      <vt:lpstr>Week 5</vt:lpstr>
      <vt:lpstr>Proposal-Specific Advice:  </vt:lpstr>
      <vt:lpstr>Title</vt:lpstr>
      <vt:lpstr>The introduction helps put your project in perspective with other projects on similar topics.  </vt:lpstr>
      <vt:lpstr>Statement of the Problem </vt:lpstr>
      <vt:lpstr>Purpose/Aims/Rationale/Research Questions  </vt:lpstr>
      <vt:lpstr>A clear statement of purpose will:   </vt:lpstr>
      <vt:lpstr>In addition, this section may:  </vt:lpstr>
      <vt:lpstr>Outline of proposed methodology for the study - providing a strong rationale for the choices made. </vt:lpstr>
      <vt:lpstr>Participants</vt:lpstr>
      <vt:lpstr>Procedures and Design</vt:lpstr>
      <vt:lpstr>Identification of data analysis methods to be used.  </vt:lpstr>
      <vt:lpstr>Outline of proposed timetable for the completion of the sections of the dissertation. </vt:lpstr>
      <vt:lpstr>Proposal section examples…</vt:lpstr>
      <vt:lpstr>Programme group - proposal tutorials available Wednesday 28th October.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Connaughton, Declan</dc:creator>
  <cp:lastModifiedBy>Administrator</cp:lastModifiedBy>
  <cp:revision>11</cp:revision>
  <dcterms:created xsi:type="dcterms:W3CDTF">2019-10-28T20:49:49Z</dcterms:created>
  <dcterms:modified xsi:type="dcterms:W3CDTF">2020-10-26T20:00:24Z</dcterms:modified>
</cp:coreProperties>
</file>