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8" d="100"/>
          <a:sy n="78" d="100"/>
        </p:scale>
        <p:origin x="-11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0" name="Date Placeholder 9"/>
          <p:cNvSpPr>
            <a:spLocks noGrp="1"/>
          </p:cNvSpPr>
          <p:nvPr>
            <p:ph type="dt" sz="half" idx="10"/>
          </p:nvPr>
        </p:nvSpPr>
        <p:spPr>
          <a:xfrm>
            <a:off x="5562600" y="6509004"/>
            <a:ext cx="3002280" cy="274320"/>
          </a:xfrm>
        </p:spPr>
        <p:txBody>
          <a:bodyPr vert="horz" rtlCol="0"/>
          <a:lstStyle>
            <a:extLst/>
          </a:lstStyle>
          <a:p>
            <a:fld id="{F1840B85-C3D3-4157-9F1F-726B9E0D9C7C}" type="datetimeFigureOut">
              <a:rPr lang="en-GB" smtClean="0"/>
              <a:t>06/02/2017</a:t>
            </a:fld>
            <a:endParaRPr lang="en-GB"/>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1AFC2223-FD73-42C3-B23E-0CA3E45AB0B2}" type="slidenum">
              <a:rPr lang="en-GB" smtClean="0"/>
              <a:t>‹#›</a:t>
            </a:fld>
            <a:endParaRPr lang="en-GB"/>
          </a:p>
        </p:txBody>
      </p:sp>
      <p:sp>
        <p:nvSpPr>
          <p:cNvPr id="12" name="Footer Placeholder 11"/>
          <p:cNvSpPr>
            <a:spLocks noGrp="1"/>
          </p:cNvSpPr>
          <p:nvPr>
            <p:ph type="ftr" sz="quarter" idx="12"/>
          </p:nvPr>
        </p:nvSpPr>
        <p:spPr>
          <a:xfrm>
            <a:off x="1600200" y="6509004"/>
            <a:ext cx="3907464" cy="274320"/>
          </a:xfrm>
        </p:spPr>
        <p:txBody>
          <a:bodyPr vert="horz" rtlCol="0"/>
          <a:lstStyle>
            <a:extLst/>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1840B85-C3D3-4157-9F1F-726B9E0D9C7C}" type="datetimeFigureOut">
              <a:rPr lang="en-GB" smtClean="0"/>
              <a:t>06/02/2017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AFC2223-FD73-42C3-B23E-0CA3E45AB0B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extLst/>
          </a:lstStyle>
          <a:p>
            <a:fld id="{F1840B85-C3D3-4157-9F1F-726B9E0D9C7C}" type="datetimeFigureOut">
              <a:rPr lang="en-GB" smtClean="0"/>
              <a:t>06/02/2017</a:t>
            </a:fld>
            <a:endParaRPr lang="en-GB"/>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1AFC2223-FD73-42C3-B23E-0CA3E45AB0B2}" type="slidenum">
              <a:rPr lang="en-GB" smtClean="0"/>
              <a:t>‹#›</a:t>
            </a:fld>
            <a:endParaRPr lang="en-GB"/>
          </a:p>
        </p:txBody>
      </p:sp>
      <p:sp>
        <p:nvSpPr>
          <p:cNvPr id="10" name="Footer Placeholder 9"/>
          <p:cNvSpPr>
            <a:spLocks noGrp="1"/>
          </p:cNvSpPr>
          <p:nvPr>
            <p:ph type="ftr" sz="quarter" idx="12"/>
          </p:nvPr>
        </p:nvSpPr>
        <p:spPr>
          <a:xfrm>
            <a:off x="1600200" y="6513670"/>
            <a:ext cx="3907464" cy="274320"/>
          </a:xfrm>
        </p:spPr>
        <p:txBody>
          <a:bodyPr vert="horz" rtlCol="0"/>
          <a:lstStyle>
            <a:extLst/>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1840B85-C3D3-4157-9F1F-726B9E0D9C7C}" type="datetimeFigureOut">
              <a:rPr lang="en-GB" smtClean="0"/>
              <a:t>06/02/2017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a:xfrm>
            <a:off x="8641080" y="6514568"/>
            <a:ext cx="464288" cy="274320"/>
          </a:xfrm>
        </p:spPr>
        <p:txBody>
          <a:bodyPr/>
          <a:lstStyle>
            <a:extLst/>
          </a:lstStyle>
          <a:p>
            <a:fld id="{1AFC2223-FD73-42C3-B23E-0CA3E45AB0B2}" type="slidenum">
              <a:rPr lang="en-GB" smtClean="0"/>
              <a:t>‹#›</a:t>
            </a:fld>
            <a:endParaRPr lang="en-GB"/>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F1840B85-C3D3-4157-9F1F-726B9E0D9C7C}" type="datetimeFigureOut">
              <a:rPr lang="en-GB" smtClean="0"/>
              <a:t>06/02/2017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a:xfrm>
            <a:off x="8641080" y="6514568"/>
            <a:ext cx="464288" cy="274320"/>
          </a:xfrm>
        </p:spPr>
        <p:txBody>
          <a:bodyPr/>
          <a:lstStyle>
            <a:extLst/>
          </a:lstStyle>
          <a:p>
            <a:fld id="{1AFC2223-FD73-42C3-B23E-0CA3E45AB0B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F1840B85-C3D3-4157-9F1F-726B9E0D9C7C}" type="datetimeFigureOut">
              <a:rPr lang="en-GB" smtClean="0"/>
              <a:t>06/02/2017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1AFC2223-FD73-42C3-B23E-0CA3E45AB0B2}" type="slidenum">
              <a:rPr lang="en-GB" smtClean="0"/>
              <a:t>‹#›</a:t>
            </a:fld>
            <a:endParaRPr lang="en-GB"/>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F1840B85-C3D3-4157-9F1F-726B9E0D9C7C}" type="datetimeFigureOut">
              <a:rPr lang="en-GB" smtClean="0"/>
              <a:t>06/02/2017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1AFC2223-FD73-42C3-B23E-0CA3E45AB0B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extLst/>
          </a:lstStyle>
          <a:p>
            <a:fld id="{F1840B85-C3D3-4157-9F1F-726B9E0D9C7C}" type="datetimeFigureOut">
              <a:rPr lang="en-GB" smtClean="0"/>
              <a:t>06/02/2017</a:t>
            </a:fld>
            <a:endParaRPr lang="en-GB"/>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1AFC2223-FD73-42C3-B23E-0CA3E45AB0B2}" type="slidenum">
              <a:rPr lang="en-GB" smtClean="0"/>
              <a:t>‹#›</a:t>
            </a:fld>
            <a:endParaRPr lang="en-GB"/>
          </a:p>
        </p:txBody>
      </p:sp>
      <p:sp>
        <p:nvSpPr>
          <p:cNvPr id="11" name="Footer Placeholder 10"/>
          <p:cNvSpPr>
            <a:spLocks noGrp="1"/>
          </p:cNvSpPr>
          <p:nvPr>
            <p:ph type="ftr" sz="quarter" idx="12"/>
          </p:nvPr>
        </p:nvSpPr>
        <p:spPr>
          <a:xfrm>
            <a:off x="1600200" y="6513670"/>
            <a:ext cx="3907464" cy="274320"/>
          </a:xfrm>
        </p:spPr>
        <p:txBody>
          <a:bodyPr vert="horz" rtlCol="0"/>
          <a:lstStyle>
            <a:extLst/>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extLst/>
          </a:lstStyle>
          <a:p>
            <a:fld id="{F1840B85-C3D3-4157-9F1F-726B9E0D9C7C}" type="datetimeFigureOut">
              <a:rPr lang="en-GB" smtClean="0"/>
              <a:t>06/02/2017</a:t>
            </a:fld>
            <a:endParaRPr lang="en-GB"/>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1AFC2223-FD73-42C3-B23E-0CA3E45AB0B2}" type="slidenum">
              <a:rPr lang="en-GB" smtClean="0"/>
              <a:t>‹#›</a:t>
            </a:fld>
            <a:endParaRPr lang="en-GB"/>
          </a:p>
        </p:txBody>
      </p:sp>
      <p:sp>
        <p:nvSpPr>
          <p:cNvPr id="10" name="Footer Placeholder 9"/>
          <p:cNvSpPr>
            <a:spLocks noGrp="1"/>
          </p:cNvSpPr>
          <p:nvPr>
            <p:ph type="ftr" sz="quarter" idx="12"/>
          </p:nvPr>
        </p:nvSpPr>
        <p:spPr>
          <a:xfrm>
            <a:off x="1600200" y="6509004"/>
            <a:ext cx="3907464" cy="274320"/>
          </a:xfrm>
        </p:spPr>
        <p:txBody>
          <a:bodyPr vert="horz" rtlCol="0"/>
          <a:lstStyle>
            <a:extLst/>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1840B85-C3D3-4157-9F1F-726B9E0D9C7C}" type="datetimeFigureOut">
              <a:rPr lang="en-GB" smtClean="0"/>
              <a:t>06/02/2017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AFC2223-FD73-42C3-B23E-0CA3E45AB0B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1840B85-C3D3-4157-9F1F-726B9E0D9C7C}" type="datetimeFigureOut">
              <a:rPr lang="en-GB" smtClean="0"/>
              <a:t>06/02/2017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AFC2223-FD73-42C3-B23E-0CA3E45AB0B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GB"/>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F1840B85-C3D3-4157-9F1F-726B9E0D9C7C}" type="datetimeFigureOut">
              <a:rPr lang="en-GB" smtClean="0"/>
              <a:t>06/02/2017</a:t>
            </a:fld>
            <a:endParaRPr lang="en-GB"/>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1AFC2223-FD73-42C3-B23E-0CA3E45AB0B2}" type="slidenum">
              <a:rPr lang="en-GB" smtClean="0"/>
              <a:t>‹#›</a:t>
            </a:fld>
            <a:endParaRPr lang="en-GB"/>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TRRS5008</a:t>
            </a:r>
            <a:endParaRPr lang="en-GB" dirty="0"/>
          </a:p>
        </p:txBody>
      </p:sp>
      <p:sp>
        <p:nvSpPr>
          <p:cNvPr id="3" name="Subtitle 2"/>
          <p:cNvSpPr>
            <a:spLocks noGrp="1"/>
          </p:cNvSpPr>
          <p:nvPr>
            <p:ph type="subTitle" idx="1"/>
          </p:nvPr>
        </p:nvSpPr>
        <p:spPr/>
        <p:txBody>
          <a:bodyPr/>
          <a:lstStyle/>
          <a:p>
            <a:r>
              <a:rPr lang="en-GB" dirty="0" smtClean="0"/>
              <a:t>Alternative </a:t>
            </a:r>
            <a:r>
              <a:rPr lang="en-GB" dirty="0" err="1" smtClean="0"/>
              <a:t>Spritualities</a:t>
            </a:r>
            <a:r>
              <a:rPr lang="en-GB" dirty="0" smtClean="0"/>
              <a:t> </a:t>
            </a:r>
          </a:p>
          <a:p>
            <a:endParaRPr lang="en-GB" dirty="0"/>
          </a:p>
        </p:txBody>
      </p:sp>
    </p:spTree>
    <p:extLst>
      <p:ext uri="{BB962C8B-B14F-4D97-AF65-F5344CB8AC3E}">
        <p14:creationId xmlns:p14="http://schemas.microsoft.com/office/powerpoint/2010/main" val="31413894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
            </a:r>
            <a:br>
              <a:rPr lang="en-GB" dirty="0"/>
            </a:br>
            <a:r>
              <a:rPr lang="en-GB" sz="4000" b="1" dirty="0"/>
              <a:t>Empirical data of church decline</a:t>
            </a:r>
            <a:endParaRPr lang="en-GB" sz="4000" dirty="0"/>
          </a:p>
        </p:txBody>
      </p:sp>
      <p:sp>
        <p:nvSpPr>
          <p:cNvPr id="3" name="Content Placeholder 2"/>
          <p:cNvSpPr>
            <a:spLocks noGrp="1"/>
          </p:cNvSpPr>
          <p:nvPr>
            <p:ph idx="1"/>
          </p:nvPr>
        </p:nvSpPr>
        <p:spPr/>
        <p:txBody>
          <a:bodyPr>
            <a:normAutofit lnSpcReduction="10000"/>
          </a:bodyPr>
          <a:lstStyle/>
          <a:p>
            <a:r>
              <a:rPr lang="en-GB" dirty="0"/>
              <a:t>The English church attendance surveys (1979-2005) have provided a 25-year narrative of church decline (1991a; Brierley: 2000; Brierley: 2003; Brierley: 2006). </a:t>
            </a:r>
            <a:endParaRPr lang="en-GB" dirty="0" smtClean="0"/>
          </a:p>
          <a:p>
            <a:r>
              <a:rPr lang="en-GB" dirty="0"/>
              <a:t>The Census of Religious Worship in 1851 was conducted under the leadership of Horace Mann, the Registrar General (Mann: 1853). </a:t>
            </a:r>
            <a:endParaRPr lang="en-GB" dirty="0" smtClean="0"/>
          </a:p>
          <a:p>
            <a:r>
              <a:rPr lang="en-GB" dirty="0"/>
              <a:t>Sunday 30 March 1851</a:t>
            </a:r>
          </a:p>
        </p:txBody>
      </p:sp>
    </p:spTree>
    <p:extLst>
      <p:ext uri="{BB962C8B-B14F-4D97-AF65-F5344CB8AC3E}">
        <p14:creationId xmlns:p14="http://schemas.microsoft.com/office/powerpoint/2010/main" val="361168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First, Mann’s attendance figures revealed an unexpectedly low attendance for the Established Church – </a:t>
            </a:r>
            <a:r>
              <a:rPr lang="en-GB" dirty="0" err="1"/>
              <a:t>ie</a:t>
            </a:r>
            <a:r>
              <a:rPr lang="en-GB" dirty="0"/>
              <a:t> Anglicans</a:t>
            </a:r>
          </a:p>
          <a:p>
            <a:r>
              <a:rPr lang="en-GB" dirty="0"/>
              <a:t>Anglicans 5,292,551; </a:t>
            </a:r>
            <a:endParaRPr lang="en-GB" dirty="0" smtClean="0"/>
          </a:p>
          <a:p>
            <a:r>
              <a:rPr lang="en-GB" dirty="0" smtClean="0"/>
              <a:t>Roman </a:t>
            </a:r>
            <a:r>
              <a:rPr lang="en-GB" dirty="0"/>
              <a:t>Catholics 383,630; </a:t>
            </a:r>
            <a:endParaRPr lang="en-GB" dirty="0" smtClean="0"/>
          </a:p>
          <a:p>
            <a:r>
              <a:rPr lang="en-GB" dirty="0" smtClean="0"/>
              <a:t>Free </a:t>
            </a:r>
            <a:r>
              <a:rPr lang="en-GB" dirty="0"/>
              <a:t>Churches 5,116,410. </a:t>
            </a:r>
          </a:p>
          <a:p>
            <a:endParaRPr lang="en-GB" dirty="0"/>
          </a:p>
        </p:txBody>
      </p:sp>
    </p:spTree>
    <p:extLst>
      <p:ext uri="{BB962C8B-B14F-4D97-AF65-F5344CB8AC3E}">
        <p14:creationId xmlns:p14="http://schemas.microsoft.com/office/powerpoint/2010/main" val="3391805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143000"/>
          </a:xfrm>
        </p:spPr>
        <p:txBody>
          <a:bodyPr>
            <a:normAutofit fontScale="90000"/>
          </a:bodyPr>
          <a:lstStyle/>
          <a:p>
            <a:pPr algn="ctr"/>
            <a:r>
              <a:rPr lang="en-GB" sz="3200" dirty="0"/>
              <a:t>Compton census of 1676 (Snell and Ell: </a:t>
            </a:r>
            <a:r>
              <a:rPr lang="en-GB" sz="3200" dirty="0" smtClean="0"/>
              <a:t>2000). </a:t>
            </a:r>
            <a:r>
              <a:rPr lang="en-GB" sz="3200" dirty="0"/>
              <a:t/>
            </a:r>
            <a:br>
              <a:rPr lang="en-GB" sz="3200" dirty="0"/>
            </a:br>
            <a:endParaRPr lang="en-GB" sz="3200" dirty="0"/>
          </a:p>
        </p:txBody>
      </p:sp>
      <p:sp>
        <p:nvSpPr>
          <p:cNvPr id="3" name="Content Placeholder 2"/>
          <p:cNvSpPr>
            <a:spLocks noGrp="1"/>
          </p:cNvSpPr>
          <p:nvPr>
            <p:ph idx="1"/>
          </p:nvPr>
        </p:nvSpPr>
        <p:spPr/>
        <p:txBody>
          <a:bodyPr>
            <a:normAutofit/>
          </a:bodyPr>
          <a:lstStyle/>
          <a:p>
            <a:r>
              <a:rPr lang="en-GB" dirty="0" smtClean="0"/>
              <a:t>Anglican 95.31%</a:t>
            </a:r>
          </a:p>
          <a:p>
            <a:r>
              <a:rPr lang="en-GB" dirty="0" smtClean="0"/>
              <a:t>RC </a:t>
            </a:r>
            <a:r>
              <a:rPr lang="en-GB" dirty="0"/>
              <a:t>0.8</a:t>
            </a:r>
            <a:r>
              <a:rPr lang="en-GB" dirty="0" smtClean="0"/>
              <a:t>%</a:t>
            </a:r>
          </a:p>
          <a:p>
            <a:r>
              <a:rPr lang="en-GB" dirty="0" smtClean="0"/>
              <a:t>Free </a:t>
            </a:r>
            <a:r>
              <a:rPr lang="en-GB" dirty="0"/>
              <a:t>3.89%. </a:t>
            </a:r>
            <a:endParaRPr lang="en-GB" dirty="0" smtClean="0"/>
          </a:p>
          <a:p>
            <a:r>
              <a:rPr lang="en-GB" dirty="0" smtClean="0"/>
              <a:t>In </a:t>
            </a:r>
            <a:r>
              <a:rPr lang="en-GB" dirty="0"/>
              <a:t>1851, this had become: Anglican 49%, RC 3.6%, Free 47.4%. </a:t>
            </a:r>
            <a:endParaRPr lang="en-GB" dirty="0" smtClean="0"/>
          </a:p>
          <a:p>
            <a:r>
              <a:rPr lang="en-GB" dirty="0" smtClean="0"/>
              <a:t>1700 </a:t>
            </a:r>
            <a:r>
              <a:rPr lang="en-GB" dirty="0"/>
              <a:t>to </a:t>
            </a:r>
            <a:r>
              <a:rPr lang="en-GB" dirty="0" smtClean="0"/>
              <a:t>1851dissenters </a:t>
            </a:r>
            <a:r>
              <a:rPr lang="en-GB" dirty="0"/>
              <a:t>formed </a:t>
            </a:r>
            <a:r>
              <a:rPr lang="en-GB" dirty="0" smtClean="0"/>
              <a:t>70 new </a:t>
            </a:r>
            <a:r>
              <a:rPr lang="en-GB" dirty="0"/>
              <a:t>Free Church sects and </a:t>
            </a:r>
            <a:r>
              <a:rPr lang="en-GB" dirty="0" smtClean="0"/>
              <a:t>denominations.</a:t>
            </a:r>
            <a:endParaRPr lang="en-GB" dirty="0"/>
          </a:p>
          <a:p>
            <a:endParaRPr lang="en-GB" dirty="0"/>
          </a:p>
        </p:txBody>
      </p:sp>
    </p:spTree>
    <p:extLst>
      <p:ext uri="{BB962C8B-B14F-4D97-AF65-F5344CB8AC3E}">
        <p14:creationId xmlns:p14="http://schemas.microsoft.com/office/powerpoint/2010/main" val="4104240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pPr marL="0" indent="0">
              <a:buNone/>
            </a:pPr>
            <a:r>
              <a:rPr lang="en-GB" dirty="0"/>
              <a:t>Brierley’s (2006) church attendance surveys produced the following results:</a:t>
            </a:r>
          </a:p>
          <a:p>
            <a:r>
              <a:rPr lang="en-GB" dirty="0"/>
              <a:t>1979 12%</a:t>
            </a:r>
          </a:p>
          <a:p>
            <a:r>
              <a:rPr lang="en-GB" dirty="0"/>
              <a:t>1989 10%</a:t>
            </a:r>
          </a:p>
          <a:p>
            <a:r>
              <a:rPr lang="en-GB" dirty="0"/>
              <a:t>1998 7.5%</a:t>
            </a:r>
          </a:p>
          <a:p>
            <a:r>
              <a:rPr lang="en-GB" dirty="0"/>
              <a:t>2005 6.3</a:t>
            </a:r>
            <a:r>
              <a:rPr lang="en-GB" dirty="0" smtClean="0"/>
              <a:t>%</a:t>
            </a:r>
          </a:p>
          <a:p>
            <a:endParaRPr lang="en-GB" dirty="0"/>
          </a:p>
          <a:p>
            <a:pPr marL="0" indent="0">
              <a:buNone/>
            </a:pPr>
            <a:r>
              <a:rPr lang="en-GB" dirty="0"/>
              <a:t>Robin Gill (2003) identifies long-term denominational trends:</a:t>
            </a:r>
          </a:p>
          <a:p>
            <a:r>
              <a:rPr lang="en-GB" dirty="0" smtClean="0"/>
              <a:t>1821-1851 </a:t>
            </a:r>
            <a:r>
              <a:rPr lang="en-GB" dirty="0"/>
              <a:t>general increase</a:t>
            </a:r>
          </a:p>
          <a:p>
            <a:r>
              <a:rPr lang="en-GB" dirty="0" smtClean="0"/>
              <a:t>1851-1880s </a:t>
            </a:r>
            <a:r>
              <a:rPr lang="en-GB" dirty="0"/>
              <a:t>Free Church increase &amp; Anglican decline</a:t>
            </a:r>
          </a:p>
          <a:p>
            <a:r>
              <a:rPr lang="en-GB" dirty="0" smtClean="0"/>
              <a:t>1880s-1919 </a:t>
            </a:r>
            <a:r>
              <a:rPr lang="en-GB" dirty="0"/>
              <a:t>general Protestant decline;</a:t>
            </a:r>
          </a:p>
          <a:p>
            <a:r>
              <a:rPr lang="en-GB" dirty="0" smtClean="0"/>
              <a:t>1920-2000 </a:t>
            </a:r>
            <a:r>
              <a:rPr lang="en-GB" dirty="0"/>
              <a:t>continuing decline.</a:t>
            </a:r>
          </a:p>
          <a:p>
            <a:endParaRPr lang="en-GB" dirty="0"/>
          </a:p>
        </p:txBody>
      </p:sp>
    </p:spTree>
    <p:extLst>
      <p:ext uri="{BB962C8B-B14F-4D97-AF65-F5344CB8AC3E}">
        <p14:creationId xmlns:p14="http://schemas.microsoft.com/office/powerpoint/2010/main" val="2608745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a:t>More recently, the general trend of decline accelerated further in the 1960s and 1990s. We can further identify among Roman Catholics in England a pattern of late-onset decline, with church attendance holding up better until recent decades, when the decline became rapid, even vertiginous. The empirical data is unambiguous. Less people have been attending Church, and the Christian religion has been losing social and religious significance. This dramatic decline has been described as ‘the death of God’ (Bruce: 2002) and, somewhat more modestly, but no less starkly, ‘the death of Christian Britain’ (Brown: 2001).</a:t>
            </a:r>
          </a:p>
        </p:txBody>
      </p:sp>
    </p:spTree>
    <p:extLst>
      <p:ext uri="{BB962C8B-B14F-4D97-AF65-F5344CB8AC3E}">
        <p14:creationId xmlns:p14="http://schemas.microsoft.com/office/powerpoint/2010/main" val="1835904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6048672"/>
          </a:xfrm>
        </p:spPr>
        <p:txBody>
          <a:bodyPr>
            <a:normAutofit fontScale="40000" lnSpcReduction="20000"/>
          </a:bodyPr>
          <a:lstStyle/>
          <a:p>
            <a:r>
              <a:rPr lang="en-GB" dirty="0" smtClean="0"/>
              <a:t>Brierley</a:t>
            </a:r>
            <a:r>
              <a:rPr lang="en-GB" dirty="0"/>
              <a:t>, Peter W. (1991a) 'Christian' England: What the 1989 English Church Census Reveals, London, MARC Europe.</a:t>
            </a:r>
          </a:p>
          <a:p>
            <a:r>
              <a:rPr lang="en-GB" dirty="0"/>
              <a:t>Brierley, Peter W. &amp; Georgina Sanger (Eds.) (1999) Religious Trends 2, London, Christian Research; Harper Collins.</a:t>
            </a:r>
          </a:p>
          <a:p>
            <a:r>
              <a:rPr lang="en-GB" dirty="0"/>
              <a:t>Brierley, Peter W. (2000) The Tide Is Running Out: What the English Church Attendance Survey </a:t>
            </a:r>
            <a:r>
              <a:rPr lang="en-GB" dirty="0" err="1"/>
              <a:t>Reveals,London</a:t>
            </a:r>
            <a:r>
              <a:rPr lang="en-GB" dirty="0"/>
              <a:t>, Christian Research.</a:t>
            </a:r>
          </a:p>
          <a:p>
            <a:r>
              <a:rPr lang="en-GB" dirty="0"/>
              <a:t>Brierley, Peter W. (Ed.) (2001) Religious Trends 3, London, Christian Research.</a:t>
            </a:r>
          </a:p>
          <a:p>
            <a:r>
              <a:rPr lang="en-GB" dirty="0"/>
              <a:t>Brierley, Peter W. (2003) Turning the Tide, London, Christian Research.</a:t>
            </a:r>
          </a:p>
          <a:p>
            <a:r>
              <a:rPr lang="en-GB" dirty="0"/>
              <a:t>Brierley, Peter W. (2006) Pulling out of the Nosedive: A Contemporary Picture of Churchgoing - What the 2005 English Church Census Reveals, London, Christian Research.</a:t>
            </a:r>
          </a:p>
          <a:p>
            <a:r>
              <a:rPr lang="en-GB" dirty="0"/>
              <a:t>Brierley, Peter W., Deborah Davies &amp; Boyd Myers (Eds.) (1998) Religious Trends 1, London; </a:t>
            </a:r>
            <a:r>
              <a:rPr lang="en-GB" dirty="0" err="1"/>
              <a:t>Carlisle,Christian</a:t>
            </a:r>
            <a:r>
              <a:rPr lang="en-GB" dirty="0"/>
              <a:t> Research; Paternoster.</a:t>
            </a:r>
          </a:p>
          <a:p>
            <a:r>
              <a:rPr lang="en-GB" dirty="0"/>
              <a:t>Brierley, Peter W. &amp; Georgina Sanger (Eds.) (1999) Religious Trends 2, London, Christian Research; Harper Collins.</a:t>
            </a:r>
          </a:p>
          <a:p>
            <a:r>
              <a:rPr lang="en-GB" dirty="0"/>
              <a:t>Brown, Callum G. (2001) The Death of Christian Britain: Understanding Secularisation 1800-2000, London, Routledge.</a:t>
            </a:r>
          </a:p>
          <a:p>
            <a:r>
              <a:rPr lang="en-GB" dirty="0"/>
              <a:t>Bruce, Steve (1995) Religion in Modern Britain, Oxford, OUP.</a:t>
            </a:r>
          </a:p>
          <a:p>
            <a:r>
              <a:rPr lang="en-GB" dirty="0"/>
              <a:t>Bruce, Steve (1996) Religion in the Modern World: From Cathedrals to Cults, Oxford, OUP.</a:t>
            </a:r>
          </a:p>
          <a:p>
            <a:r>
              <a:rPr lang="en-GB" dirty="0"/>
              <a:t>Bruce, Steve (2001) Christianity in Britain, R.I.P. Sociology of Religion, 62, 191-203.</a:t>
            </a:r>
          </a:p>
          <a:p>
            <a:r>
              <a:rPr lang="en-GB" dirty="0"/>
              <a:t>Bruce, Steve (2002) God Is Dead: Secularization in the West, Oxford, Blackwell.</a:t>
            </a:r>
          </a:p>
          <a:p>
            <a:r>
              <a:rPr lang="en-GB" dirty="0"/>
              <a:t>Bruce, Steve (2003) The Demise of Christianity in Britain. in Davie, G., P. </a:t>
            </a:r>
            <a:r>
              <a:rPr lang="en-GB" dirty="0" err="1"/>
              <a:t>Heelas</a:t>
            </a:r>
            <a:r>
              <a:rPr lang="en-GB" dirty="0"/>
              <a:t> &amp; L. </a:t>
            </a:r>
            <a:r>
              <a:rPr lang="en-GB" dirty="0" err="1"/>
              <a:t>Woodhead</a:t>
            </a:r>
            <a:r>
              <a:rPr lang="en-GB" dirty="0"/>
              <a:t> (Eds.)Predicting Religion. Aldershot, </a:t>
            </a:r>
            <a:r>
              <a:rPr lang="en-GB" dirty="0" err="1"/>
              <a:t>Ashgate</a:t>
            </a:r>
            <a:r>
              <a:rPr lang="en-GB" dirty="0"/>
              <a:t>.</a:t>
            </a:r>
          </a:p>
          <a:p>
            <a:r>
              <a:rPr lang="en-GB" dirty="0"/>
              <a:t>Bruce, Steve (2007) Secularization and the Impotence of Individualized Religion. The Hedgehog Review, 8, 35-45.</a:t>
            </a:r>
          </a:p>
          <a:p>
            <a:r>
              <a:rPr lang="en-GB" dirty="0" smtClean="0"/>
              <a:t>Gill</a:t>
            </a:r>
            <a:r>
              <a:rPr lang="en-GB" dirty="0"/>
              <a:t>, Robin (1993) The Myth of the Empty Church, London, SPCK.</a:t>
            </a:r>
          </a:p>
          <a:p>
            <a:r>
              <a:rPr lang="en-GB" dirty="0"/>
              <a:t>Gill, Robin (2003) The "Empty Church" Revisited, Aldershot, </a:t>
            </a:r>
            <a:r>
              <a:rPr lang="en-GB" dirty="0" err="1" smtClean="0"/>
              <a:t>Ashgate</a:t>
            </a:r>
            <a:endParaRPr lang="en-GB" dirty="0"/>
          </a:p>
          <a:p>
            <a:r>
              <a:rPr lang="en-GB" dirty="0"/>
              <a:t>Mann, H (1853) Census of Great Britain, 1851: Religious Worship, England and Wales. Reports and </a:t>
            </a:r>
            <a:r>
              <a:rPr lang="en-GB" dirty="0" err="1"/>
              <a:t>Tables.Presented</a:t>
            </a:r>
            <a:r>
              <a:rPr lang="en-GB" dirty="0"/>
              <a:t> to Both Houses of Parliament by Command of Her Majesty., London, Eyre &amp; </a:t>
            </a:r>
            <a:r>
              <a:rPr lang="en-GB" dirty="0" err="1"/>
              <a:t>Spottiswoode</a:t>
            </a:r>
            <a:r>
              <a:rPr lang="en-GB" dirty="0"/>
              <a:t> for Her Majesty's Stationery Office</a:t>
            </a:r>
            <a:r>
              <a:rPr lang="en-GB" dirty="0" smtClean="0"/>
              <a:t>.</a:t>
            </a:r>
            <a:endParaRPr lang="en-GB" dirty="0"/>
          </a:p>
          <a:p>
            <a:r>
              <a:rPr lang="en-GB" dirty="0"/>
              <a:t>Snell, K. D. M. &amp; Paul S. Ell (2000) Rival </a:t>
            </a:r>
            <a:r>
              <a:rPr lang="en-GB" dirty="0" err="1"/>
              <a:t>Jerusalems</a:t>
            </a:r>
            <a:r>
              <a:rPr lang="en-GB" dirty="0"/>
              <a:t>: The Geography of Victorian Religion, Cambridge, Cambridge University Press.</a:t>
            </a:r>
          </a:p>
        </p:txBody>
      </p:sp>
    </p:spTree>
    <p:extLst>
      <p:ext uri="{BB962C8B-B14F-4D97-AF65-F5344CB8AC3E}">
        <p14:creationId xmlns:p14="http://schemas.microsoft.com/office/powerpoint/2010/main" val="165954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19</TotalTime>
  <Words>769</Words>
  <Application>Microsoft Office PowerPoint</Application>
  <PresentationFormat>On-screen Show (4:3)</PresentationFormat>
  <Paragraphs>47</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Foundry</vt:lpstr>
      <vt:lpstr>TRRS5008</vt:lpstr>
      <vt:lpstr> Empirical data of church decline</vt:lpstr>
      <vt:lpstr>PowerPoint Presentation</vt:lpstr>
      <vt:lpstr>Compton census of 1676 (Snell and Ell: 2000).  </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4</cp:revision>
  <dcterms:created xsi:type="dcterms:W3CDTF">2017-02-06T11:42:58Z</dcterms:created>
  <dcterms:modified xsi:type="dcterms:W3CDTF">2017-02-06T12:02:53Z</dcterms:modified>
</cp:coreProperties>
</file>