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61" r:id="rId5"/>
    <p:sldId id="264" r:id="rId6"/>
    <p:sldId id="263" r:id="rId7"/>
    <p:sldId id="265" r:id="rId8"/>
    <p:sldId id="266" r:id="rId9"/>
    <p:sldId id="267" r:id="rId10"/>
    <p:sldId id="268" r:id="rId11"/>
    <p:sldId id="269" r:id="rId12"/>
    <p:sldId id="270" r:id="rId13"/>
    <p:sldId id="271" r:id="rId14"/>
    <p:sldId id="274" r:id="rId15"/>
    <p:sldId id="272" r:id="rId16"/>
    <p:sldId id="273" r:id="rId17"/>
    <p:sldId id="259" r:id="rId18"/>
  </p:sldIdLst>
  <p:sldSz cx="12192000" cy="6858000"/>
  <p:notesSz cx="7086600" cy="9372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F07C"/>
    <a:srgbClr val="E5E523"/>
    <a:srgbClr val="05C10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12EB27-8B9C-4E77-B411-2F4FE585E709}" v="255" dt="2024-04-12T12:33:04.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0" d="100"/>
          <a:sy n="60" d="100"/>
        </p:scale>
        <p:origin x="1140"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7DC1-0586-DBDF-0413-B82F8BB26C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1490C1-673E-C5E5-1E37-49358531D0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D0A9C0-A8CD-EDD8-A709-70462DD9934B}"/>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5" name="Footer Placeholder 4">
            <a:extLst>
              <a:ext uri="{FF2B5EF4-FFF2-40B4-BE49-F238E27FC236}">
                <a16:creationId xmlns:a16="http://schemas.microsoft.com/office/drawing/2014/main" id="{F9CF0786-EA16-C01E-C491-7771F13BC5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44D63-FB08-82D3-E0D6-31C9EB3C3822}"/>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1099527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1DF65-1C3F-3C40-F675-4786D1B855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B81A67-C495-8883-0429-4EE689A3C5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2B8C0-EC87-0008-4E9A-25C4E9ED8ECF}"/>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5" name="Footer Placeholder 4">
            <a:extLst>
              <a:ext uri="{FF2B5EF4-FFF2-40B4-BE49-F238E27FC236}">
                <a16:creationId xmlns:a16="http://schemas.microsoft.com/office/drawing/2014/main" id="{1BDE7ABC-9316-5D23-FE50-51445DC48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D82196-E1A5-DE3D-E8A3-C8CA72ACDCEF}"/>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3109543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6C749-743A-2589-5955-4C1D0CB185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4C1D39-3D23-ED40-540A-FA034C1906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F34881-A0F7-4B0E-F161-E0BA159A71B5}"/>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5" name="Footer Placeholder 4">
            <a:extLst>
              <a:ext uri="{FF2B5EF4-FFF2-40B4-BE49-F238E27FC236}">
                <a16:creationId xmlns:a16="http://schemas.microsoft.com/office/drawing/2014/main" id="{D360329A-CB49-3B7B-4141-71F931E080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A36D7D-C8EE-F93E-2E18-714965911D79}"/>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2244169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C5F3E-4E55-32FA-0123-DD72C526EA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7A76F7-1AAC-0C79-5970-43CF20CC47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671811-026A-7197-2B83-2460B63FD0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BA8211-2727-1ED7-CBF3-7FB0D7B98795}"/>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6" name="Footer Placeholder 5">
            <a:extLst>
              <a:ext uri="{FF2B5EF4-FFF2-40B4-BE49-F238E27FC236}">
                <a16:creationId xmlns:a16="http://schemas.microsoft.com/office/drawing/2014/main" id="{EDF0B8E2-9714-E8FC-A133-4C4D12DEC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BDF75-558E-474A-6277-557BBBF4FC37}"/>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3680855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DB-C8BC-286F-0426-62E3647B4B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34AD87-7FA2-9B78-F226-F854EDDEF7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CB2A21-CFAD-8A29-C7C8-1A311CE90B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A75F07-B148-8E51-E0D3-506683219A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FC2FA5-83AB-5506-AE8B-60D0A3AD0E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F0F040-65D5-BF60-7C90-82E8FD2A2309}"/>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8" name="Footer Placeholder 7">
            <a:extLst>
              <a:ext uri="{FF2B5EF4-FFF2-40B4-BE49-F238E27FC236}">
                <a16:creationId xmlns:a16="http://schemas.microsoft.com/office/drawing/2014/main" id="{CCAAD61C-A921-6EAE-B64B-A38B509D11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B235F3-7158-74DF-CA53-FDB26DECEBC0}"/>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2809796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FFFD3-A20E-C6A7-41A5-CCDE24DD14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91503E-9326-51F9-24C8-1511664E4F1F}"/>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4" name="Footer Placeholder 3">
            <a:extLst>
              <a:ext uri="{FF2B5EF4-FFF2-40B4-BE49-F238E27FC236}">
                <a16:creationId xmlns:a16="http://schemas.microsoft.com/office/drawing/2014/main" id="{55C7CC99-6104-10F7-17B9-42BB502613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E6EEC3-D0E6-21AC-E3A9-DE251AEE538A}"/>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2956806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30AF5D-EFEF-E7F2-2600-3A2BECF27A0B}"/>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3" name="Footer Placeholder 2">
            <a:extLst>
              <a:ext uri="{FF2B5EF4-FFF2-40B4-BE49-F238E27FC236}">
                <a16:creationId xmlns:a16="http://schemas.microsoft.com/office/drawing/2014/main" id="{0C9823CF-4E16-4C52-F362-6A2C249E83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E85E8C-CF44-04EF-22AB-138FCAD1360F}"/>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402727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98F4B-448F-5DB5-E9E0-72FE7C4A85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783FDE-2D90-A4B2-6731-DEFDFE21B3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4EC2B7-3789-54F8-87CF-D9CD7A9379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2CB365-8107-9371-6508-C03D0837EE10}"/>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6" name="Footer Placeholder 5">
            <a:extLst>
              <a:ext uri="{FF2B5EF4-FFF2-40B4-BE49-F238E27FC236}">
                <a16:creationId xmlns:a16="http://schemas.microsoft.com/office/drawing/2014/main" id="{B549F639-EC93-A988-1677-A37047EFB3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8CA01-C558-B2E6-B922-11BEA7A0076F}"/>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1983150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CD37-AFEC-50DB-55DE-304B6F4F41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F19CC3-F927-EFCC-2E82-8298CC933D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CBDBBF-AF81-5E27-23FC-BADF510422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3F0A36-A5BE-04ED-BFBC-203F77080E60}"/>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6" name="Footer Placeholder 5">
            <a:extLst>
              <a:ext uri="{FF2B5EF4-FFF2-40B4-BE49-F238E27FC236}">
                <a16:creationId xmlns:a16="http://schemas.microsoft.com/office/drawing/2014/main" id="{0A22F673-6A6A-30CB-E737-EDA53CC41B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64FED9-31B8-85F3-BFA3-152083C71D4C}"/>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1054820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5C53-6637-6062-8851-9CFD2FB3EB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6811C5-7A6D-612E-3A7E-5677345315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9F3FC-F79E-0F2E-A7EF-C096F7D451CB}"/>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5" name="Footer Placeholder 4">
            <a:extLst>
              <a:ext uri="{FF2B5EF4-FFF2-40B4-BE49-F238E27FC236}">
                <a16:creationId xmlns:a16="http://schemas.microsoft.com/office/drawing/2014/main" id="{1C5DF3A5-D160-2EE3-5B85-1E8C96A3C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9B5B08-2674-49C9-1646-B70C434C8569}"/>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2871981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95BEDB-C6D2-BADD-B419-0788DA65BD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6334D9-3BA5-5186-32EA-731BE2ADBB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596CF-2568-0F27-47EB-2E12C5B530E5}"/>
              </a:ext>
            </a:extLst>
          </p:cNvPr>
          <p:cNvSpPr>
            <a:spLocks noGrp="1"/>
          </p:cNvSpPr>
          <p:nvPr>
            <p:ph type="dt" sz="half" idx="10"/>
          </p:nvPr>
        </p:nvSpPr>
        <p:spPr/>
        <p:txBody>
          <a:bodyPr/>
          <a:lstStyle/>
          <a:p>
            <a:fld id="{D27E92A7-9E13-4CC2-967A-479BD7E3C170}" type="datetimeFigureOut">
              <a:rPr lang="en-GB" smtClean="0"/>
              <a:t>08/04/2024</a:t>
            </a:fld>
            <a:endParaRPr lang="en-GB"/>
          </a:p>
        </p:txBody>
      </p:sp>
      <p:sp>
        <p:nvSpPr>
          <p:cNvPr id="5" name="Footer Placeholder 4">
            <a:extLst>
              <a:ext uri="{FF2B5EF4-FFF2-40B4-BE49-F238E27FC236}">
                <a16:creationId xmlns:a16="http://schemas.microsoft.com/office/drawing/2014/main" id="{6DE43EAD-48AC-BC9A-9F2D-E27E339EED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7178B0-9471-D859-7554-DBD76C383A50}"/>
              </a:ext>
            </a:extLst>
          </p:cNvPr>
          <p:cNvSpPr>
            <a:spLocks noGrp="1"/>
          </p:cNvSpPr>
          <p:nvPr>
            <p:ph type="sldNum" sz="quarter" idx="12"/>
          </p:nvPr>
        </p:nvSpPr>
        <p:spPr/>
        <p:txBody>
          <a:bodyPr/>
          <a:lstStyle/>
          <a:p>
            <a:fld id="{628576F4-04FC-4F34-932B-5656CC529D4A}" type="slidenum">
              <a:rPr lang="en-GB" smtClean="0"/>
              <a:t>‹#›</a:t>
            </a:fld>
            <a:endParaRPr lang="en-GB"/>
          </a:p>
        </p:txBody>
      </p:sp>
    </p:spTree>
    <p:extLst>
      <p:ext uri="{BB962C8B-B14F-4D97-AF65-F5344CB8AC3E}">
        <p14:creationId xmlns:p14="http://schemas.microsoft.com/office/powerpoint/2010/main" val="379284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94389D-4A24-8B1C-7941-64468D6A25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C7BF4C-A6A6-C390-88F1-CEDE9199E1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155CF0-5C30-7159-A200-19DD275391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E92A7-9E13-4CC2-967A-479BD7E3C170}" type="datetimeFigureOut">
              <a:rPr lang="en-GB" smtClean="0"/>
              <a:t>08/04/2024</a:t>
            </a:fld>
            <a:endParaRPr lang="en-GB"/>
          </a:p>
        </p:txBody>
      </p:sp>
      <p:sp>
        <p:nvSpPr>
          <p:cNvPr id="5" name="Footer Placeholder 4">
            <a:extLst>
              <a:ext uri="{FF2B5EF4-FFF2-40B4-BE49-F238E27FC236}">
                <a16:creationId xmlns:a16="http://schemas.microsoft.com/office/drawing/2014/main" id="{3F9D5920-EF3C-45AD-A7EE-9D10DDBF1C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1729E4-2E07-842D-CDEC-B1C7973601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8576F4-04FC-4F34-932B-5656CC529D4A}" type="slidenum">
              <a:rPr lang="en-GB" smtClean="0"/>
              <a:t>‹#›</a:t>
            </a:fld>
            <a:endParaRPr lang="en-GB"/>
          </a:p>
        </p:txBody>
      </p:sp>
    </p:spTree>
    <p:extLst>
      <p:ext uri="{BB962C8B-B14F-4D97-AF65-F5344CB8AC3E}">
        <p14:creationId xmlns:p14="http://schemas.microsoft.com/office/powerpoint/2010/main" val="2044732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2.png"/><Relationship Id="rId2" Type="http://schemas.microsoft.com/office/2007/relationships/media" Target="../media/media16.m4a"/><Relationship Id="rId1" Type="http://schemas.openxmlformats.org/officeDocument/2006/relationships/tags" Target="../tags/tag13.xml"/><Relationship Id="rId6" Type="http://schemas.openxmlformats.org/officeDocument/2006/relationships/image" Target="../media/image7.jpeg"/><Relationship Id="rId5" Type="http://schemas.openxmlformats.org/officeDocument/2006/relationships/image" Target="../media/image16.jpeg"/><Relationship Id="rId4"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dreammakerr.com/procrastination-statistics/"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encyclopedia.com/humanities/dictionaries-thesauruses-pictures-and-press-releases/procrastination-thief-time" TargetMode="External"/><Relationship Id="rId5" Type="http://schemas.openxmlformats.org/officeDocument/2006/relationships/hyperlink" Target="https://www.uwslondon.ac.uk/mental-health/anxiety/how-to-deal-with-social-anxiety-in-university/" TargetMode="Externa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9C8D6F-C618-3202-B04F-5B5F16D0A7A1}"/>
              </a:ext>
            </a:extLst>
          </p:cNvPr>
          <p:cNvPicPr>
            <a:picLocks noChangeAspect="1"/>
          </p:cNvPicPr>
          <p:nvPr/>
        </p:nvPicPr>
        <p:blipFill>
          <a:blip r:embed="rId4"/>
          <a:stretch>
            <a:fillRect/>
          </a:stretch>
        </p:blipFill>
        <p:spPr>
          <a:xfrm>
            <a:off x="0" y="0"/>
            <a:ext cx="12191999" cy="6858000"/>
          </a:xfrm>
          <a:prstGeom prst="rect">
            <a:avLst/>
          </a:prstGeom>
        </p:spPr>
      </p:pic>
      <p:sp>
        <p:nvSpPr>
          <p:cNvPr id="3" name="Subtitle 2">
            <a:extLst>
              <a:ext uri="{FF2B5EF4-FFF2-40B4-BE49-F238E27FC236}">
                <a16:creationId xmlns:a16="http://schemas.microsoft.com/office/drawing/2014/main" id="{618432C1-684E-C53F-6C2A-B38A3F542508}"/>
              </a:ext>
            </a:extLst>
          </p:cNvPr>
          <p:cNvSpPr>
            <a:spLocks noGrp="1"/>
          </p:cNvSpPr>
          <p:nvPr>
            <p:ph type="subTitle" idx="1"/>
          </p:nvPr>
        </p:nvSpPr>
        <p:spPr/>
        <p:txBody>
          <a:bodyPr/>
          <a:lstStyle/>
          <a:p>
            <a:r>
              <a:rPr lang="en-GB" dirty="0">
                <a:solidFill>
                  <a:schemeClr val="bg2">
                    <a:lumMod val="25000"/>
                  </a:schemeClr>
                </a:solidFill>
                <a:latin typeface="ADLaM Display" panose="020F0502020204030204" pitchFamily="2" charset="0"/>
                <a:ea typeface="ADLaM Display" panose="020F0502020204030204" pitchFamily="2" charset="0"/>
                <a:cs typeface="ADLaM Display" panose="020F0502020204030204" pitchFamily="2" charset="0"/>
              </a:rPr>
              <a:t>By Lucy Richards </a:t>
            </a:r>
          </a:p>
        </p:txBody>
      </p:sp>
      <p:pic>
        <p:nvPicPr>
          <p:cNvPr id="11" name="Audio 10">
            <a:hlinkClick r:id="" action="ppaction://media"/>
            <a:extLst>
              <a:ext uri="{FF2B5EF4-FFF2-40B4-BE49-F238E27FC236}">
                <a16:creationId xmlns:a16="http://schemas.microsoft.com/office/drawing/2014/main" id="{937530C6-AE90-EE66-2B6F-B357525575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7794658"/>
      </p:ext>
    </p:extLst>
  </p:cSld>
  <p:clrMapOvr>
    <a:masterClrMapping/>
  </p:clrMapOvr>
  <mc:AlternateContent xmlns:mc="http://schemas.openxmlformats.org/markup-compatibility/2006">
    <mc:Choice xmlns:p14="http://schemas.microsoft.com/office/powerpoint/2010/main" Requires="p14">
      <p:transition spd="slow" p14:dur="2000" advTm="4730"/>
    </mc:Choice>
    <mc:Fallback>
      <p:transition spd="slow" advTm="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4FE1-4ED3-A531-8BFD-54644B5DF3B0}"/>
              </a:ext>
            </a:extLst>
          </p:cNvPr>
          <p:cNvSpPr>
            <a:spLocks noGrp="1"/>
          </p:cNvSpPr>
          <p:nvPr>
            <p:ph type="title"/>
          </p:nvPr>
        </p:nvSpPr>
        <p:spPr>
          <a:xfrm>
            <a:off x="838200" y="153369"/>
            <a:ext cx="10515600" cy="1325563"/>
          </a:xfrm>
        </p:spPr>
        <p:txBody>
          <a:bodyPr>
            <a:normAutofit/>
          </a:bodyPr>
          <a:lstStyle/>
          <a:p>
            <a:pPr algn="ctr"/>
            <a:r>
              <a:rPr lang="en-GB" sz="5400" u="sng" dirty="0">
                <a:solidFill>
                  <a:schemeClr val="accent1">
                    <a:lumMod val="50000"/>
                  </a:schemeClr>
                </a:solidFill>
                <a:latin typeface="ADLaM Display" panose="02010000000000000000" pitchFamily="2" charset="0"/>
                <a:ea typeface="ADLaM Display" panose="02010000000000000000" pitchFamily="2" charset="0"/>
                <a:cs typeface="ADLaM Display" panose="02010000000000000000" pitchFamily="2" charset="0"/>
              </a:rPr>
              <a:t>Are you a procrastinator? </a:t>
            </a:r>
          </a:p>
        </p:txBody>
      </p:sp>
      <p:pic>
        <p:nvPicPr>
          <p:cNvPr id="3074" name="Picture 2" descr="Checklist PNG Images Transparent Background | PNG Play">
            <a:extLst>
              <a:ext uri="{FF2B5EF4-FFF2-40B4-BE49-F238E27FC236}">
                <a16:creationId xmlns:a16="http://schemas.microsoft.com/office/drawing/2014/main" id="{957EDCF0-8193-0C57-BFB3-ACA0052FF1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407774">
            <a:off x="8381574" y="2441217"/>
            <a:ext cx="4171071" cy="417107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5B4E968-A89B-2309-FCC8-0B79FAA7683D}"/>
              </a:ext>
            </a:extLst>
          </p:cNvPr>
          <p:cNvSpPr txBox="1"/>
          <p:nvPr/>
        </p:nvSpPr>
        <p:spPr>
          <a:xfrm>
            <a:off x="0" y="1469474"/>
            <a:ext cx="10072254" cy="861774"/>
          </a:xfrm>
          <a:prstGeom prst="rect">
            <a:avLst/>
          </a:prstGeom>
          <a:noFill/>
        </p:spPr>
        <p:txBody>
          <a:bodyPr wrap="square" rtlCol="0">
            <a:spAutoFit/>
          </a:bodyPr>
          <a:lstStyle/>
          <a:p>
            <a:r>
              <a:rPr lang="en-GB" sz="3200" dirty="0">
                <a:latin typeface="ADLaM Display" panose="02010000000000000000" pitchFamily="2" charset="0"/>
                <a:ea typeface="ADLaM Display" panose="02010000000000000000" pitchFamily="2" charset="0"/>
                <a:cs typeface="ADLaM Display" panose="02010000000000000000" pitchFamily="2" charset="0"/>
              </a:rPr>
              <a:t>- You check social media and emails constantly?</a:t>
            </a:r>
          </a:p>
          <a:p>
            <a:endParaRPr lang="en-GB" dirty="0"/>
          </a:p>
        </p:txBody>
      </p:sp>
      <p:sp>
        <p:nvSpPr>
          <p:cNvPr id="4" name="TextBox 3">
            <a:extLst>
              <a:ext uri="{FF2B5EF4-FFF2-40B4-BE49-F238E27FC236}">
                <a16:creationId xmlns:a16="http://schemas.microsoft.com/office/drawing/2014/main" id="{67BBE220-926E-6F0D-D322-FA22E4B37E98}"/>
              </a:ext>
            </a:extLst>
          </p:cNvPr>
          <p:cNvSpPr txBox="1"/>
          <p:nvPr/>
        </p:nvSpPr>
        <p:spPr>
          <a:xfrm>
            <a:off x="138557" y="5707235"/>
            <a:ext cx="4930376" cy="584775"/>
          </a:xfrm>
          <a:prstGeom prst="rect">
            <a:avLst/>
          </a:prstGeom>
          <a:noFill/>
        </p:spPr>
        <p:txBody>
          <a:bodyPr wrap="square" rtlCol="0">
            <a:spAutoFit/>
          </a:bodyPr>
          <a:lstStyle/>
          <a:p>
            <a:r>
              <a:rPr lang="en-GB" sz="3200" dirty="0">
                <a:latin typeface="ADLaM Display" panose="02010000000000000000" pitchFamily="2" charset="0"/>
                <a:ea typeface="ADLaM Display" panose="02010000000000000000" pitchFamily="2" charset="0"/>
                <a:cs typeface="ADLaM Display" panose="02010000000000000000" pitchFamily="2" charset="0"/>
              </a:rPr>
              <a:t>- You are often late?</a:t>
            </a:r>
          </a:p>
        </p:txBody>
      </p:sp>
      <p:sp>
        <p:nvSpPr>
          <p:cNvPr id="5" name="TextBox 4">
            <a:extLst>
              <a:ext uri="{FF2B5EF4-FFF2-40B4-BE49-F238E27FC236}">
                <a16:creationId xmlns:a16="http://schemas.microsoft.com/office/drawing/2014/main" id="{106DB6E6-6E6C-006C-1239-6EDE8DBF22E4}"/>
              </a:ext>
            </a:extLst>
          </p:cNvPr>
          <p:cNvSpPr txBox="1"/>
          <p:nvPr/>
        </p:nvSpPr>
        <p:spPr>
          <a:xfrm>
            <a:off x="84342" y="2140476"/>
            <a:ext cx="9677866" cy="861774"/>
          </a:xfrm>
          <a:prstGeom prst="rect">
            <a:avLst/>
          </a:prstGeom>
          <a:noFill/>
        </p:spPr>
        <p:txBody>
          <a:bodyPr wrap="square" rtlCol="0">
            <a:spAutoFit/>
          </a:bodyPr>
          <a:lstStyle/>
          <a:p>
            <a:r>
              <a:rPr lang="en-GB" sz="1800" dirty="0">
                <a:latin typeface="ADLaM Display" panose="02010000000000000000" pitchFamily="2" charset="0"/>
                <a:ea typeface="ADLaM Display" panose="02010000000000000000" pitchFamily="2" charset="0"/>
                <a:cs typeface="ADLaM Display" panose="02010000000000000000" pitchFamily="2" charset="0"/>
              </a:rPr>
              <a:t>- </a:t>
            </a:r>
            <a:r>
              <a:rPr lang="en-GB" sz="3200" dirty="0">
                <a:latin typeface="ADLaM Display" panose="02010000000000000000" pitchFamily="2" charset="0"/>
                <a:ea typeface="ADLaM Display" panose="02010000000000000000" pitchFamily="2" charset="0"/>
                <a:cs typeface="ADLaM Display" panose="02010000000000000000" pitchFamily="2" charset="0"/>
              </a:rPr>
              <a:t>You find it hard to start working on something?</a:t>
            </a:r>
          </a:p>
          <a:p>
            <a:endParaRPr lang="en-GB" dirty="0"/>
          </a:p>
        </p:txBody>
      </p:sp>
      <p:sp>
        <p:nvSpPr>
          <p:cNvPr id="6" name="TextBox 5">
            <a:extLst>
              <a:ext uri="{FF2B5EF4-FFF2-40B4-BE49-F238E27FC236}">
                <a16:creationId xmlns:a16="http://schemas.microsoft.com/office/drawing/2014/main" id="{71F73ADB-F115-42DD-1190-CE343C079F23}"/>
              </a:ext>
            </a:extLst>
          </p:cNvPr>
          <p:cNvSpPr txBox="1"/>
          <p:nvPr/>
        </p:nvSpPr>
        <p:spPr>
          <a:xfrm>
            <a:off x="138557" y="4630016"/>
            <a:ext cx="9240982" cy="1077218"/>
          </a:xfrm>
          <a:prstGeom prst="rect">
            <a:avLst/>
          </a:prstGeom>
          <a:noFill/>
        </p:spPr>
        <p:txBody>
          <a:bodyPr wrap="square" rtlCol="0">
            <a:spAutoFit/>
          </a:bodyPr>
          <a:lstStyle/>
          <a:p>
            <a:r>
              <a:rPr lang="en-GB" sz="3200" dirty="0">
                <a:latin typeface="ADLaM Display" panose="02010000000000000000" pitchFamily="2" charset="0"/>
                <a:ea typeface="ADLaM Display" panose="02010000000000000000" pitchFamily="2" charset="0"/>
                <a:cs typeface="ADLaM Display" panose="02010000000000000000" pitchFamily="2" charset="0"/>
              </a:rPr>
              <a:t>- You often complain about how hard things are, or how busy you are? </a:t>
            </a:r>
          </a:p>
        </p:txBody>
      </p:sp>
      <p:sp>
        <p:nvSpPr>
          <p:cNvPr id="7" name="TextBox 6">
            <a:extLst>
              <a:ext uri="{FF2B5EF4-FFF2-40B4-BE49-F238E27FC236}">
                <a16:creationId xmlns:a16="http://schemas.microsoft.com/office/drawing/2014/main" id="{6D7013E8-7096-CCDB-3D79-44F91127512C}"/>
              </a:ext>
            </a:extLst>
          </p:cNvPr>
          <p:cNvSpPr txBox="1"/>
          <p:nvPr/>
        </p:nvSpPr>
        <p:spPr>
          <a:xfrm>
            <a:off x="84342" y="3520050"/>
            <a:ext cx="8833474" cy="1354217"/>
          </a:xfrm>
          <a:prstGeom prst="rect">
            <a:avLst/>
          </a:prstGeom>
          <a:noFill/>
        </p:spPr>
        <p:txBody>
          <a:bodyPr wrap="square" rtlCol="0">
            <a:spAutoFit/>
          </a:bodyPr>
          <a:lstStyle/>
          <a:p>
            <a:r>
              <a:rPr lang="en-GB" sz="3200" dirty="0">
                <a:latin typeface="ADLaM Display" panose="02010000000000000000" pitchFamily="2" charset="0"/>
                <a:ea typeface="ADLaM Display" panose="02010000000000000000" pitchFamily="2" charset="0"/>
                <a:cs typeface="ADLaM Display" panose="02010000000000000000" pitchFamily="2" charset="0"/>
              </a:rPr>
              <a:t>- You have too many things on your mind, or on your to-do list?</a:t>
            </a:r>
          </a:p>
          <a:p>
            <a:endParaRPr lang="en-GB" dirty="0"/>
          </a:p>
        </p:txBody>
      </p:sp>
      <p:sp>
        <p:nvSpPr>
          <p:cNvPr id="8" name="TextBox 7">
            <a:extLst>
              <a:ext uri="{FF2B5EF4-FFF2-40B4-BE49-F238E27FC236}">
                <a16:creationId xmlns:a16="http://schemas.microsoft.com/office/drawing/2014/main" id="{14F935B8-EEA5-853F-91E5-7DEDC3F6B2BA}"/>
              </a:ext>
            </a:extLst>
          </p:cNvPr>
          <p:cNvSpPr txBox="1"/>
          <p:nvPr/>
        </p:nvSpPr>
        <p:spPr>
          <a:xfrm>
            <a:off x="84342" y="2886231"/>
            <a:ext cx="7603363" cy="861774"/>
          </a:xfrm>
          <a:prstGeom prst="rect">
            <a:avLst/>
          </a:prstGeom>
          <a:noFill/>
        </p:spPr>
        <p:txBody>
          <a:bodyPr wrap="none" rtlCol="0">
            <a:spAutoFit/>
          </a:bodyPr>
          <a:lstStyle/>
          <a:p>
            <a:r>
              <a:rPr lang="en-GB" sz="3200" dirty="0">
                <a:latin typeface="ADLaM Display" panose="02010000000000000000" pitchFamily="2" charset="0"/>
                <a:ea typeface="ADLaM Display" panose="02010000000000000000" pitchFamily="2" charset="0"/>
                <a:cs typeface="ADLaM Display" panose="02010000000000000000" pitchFamily="2" charset="0"/>
              </a:rPr>
              <a:t>- You don’t make a plan for your day?</a:t>
            </a:r>
          </a:p>
          <a:p>
            <a:endParaRPr lang="en-GB" dirty="0"/>
          </a:p>
        </p:txBody>
      </p:sp>
      <p:pic>
        <p:nvPicPr>
          <p:cNvPr id="13" name="Audio 12">
            <a:hlinkClick r:id="" action="ppaction://media"/>
            <a:extLst>
              <a:ext uri="{FF2B5EF4-FFF2-40B4-BE49-F238E27FC236}">
                <a16:creationId xmlns:a16="http://schemas.microsoft.com/office/drawing/2014/main" id="{A3D91F9B-7271-37CC-9433-EBB4F0AEAE4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743609734"/>
      </p:ext>
    </p:extLst>
  </p:cSld>
  <p:clrMapOvr>
    <a:masterClrMapping/>
  </p:clrMapOvr>
  <mc:AlternateContent xmlns:mc="http://schemas.openxmlformats.org/markup-compatibility/2006">
    <mc:Choice xmlns:p14="http://schemas.microsoft.com/office/powerpoint/2010/main" Requires="p14">
      <p:transition spd="slow" p14:dur="2000" advTm="24031"/>
    </mc:Choice>
    <mc:Fallback>
      <p:transition spd="slow" advTm="24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ppt_x"/>
                                          </p:val>
                                        </p:tav>
                                        <p:tav tm="100000">
                                          <p:val>
                                            <p:strVal val="#ppt_x"/>
                                          </p:val>
                                        </p:tav>
                                      </p:tavLst>
                                    </p:anim>
                                    <p:anim calcmode="lin" valueType="num">
                                      <p:cBhvr additive="base">
                                        <p:cTn id="3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additive="base">
                                        <p:cTn id="41" dur="500" fill="hold"/>
                                        <p:tgtEl>
                                          <p:spTgt spid="4"/>
                                        </p:tgtEl>
                                        <p:attrNameLst>
                                          <p:attrName>ppt_x</p:attrName>
                                        </p:attrNameLst>
                                      </p:cBhvr>
                                      <p:tavLst>
                                        <p:tav tm="0">
                                          <p:val>
                                            <p:strVal val="#ppt_x"/>
                                          </p:val>
                                        </p:tav>
                                        <p:tav tm="100000">
                                          <p:val>
                                            <p:strVal val="#ppt_x"/>
                                          </p:val>
                                        </p:tav>
                                      </p:tavLst>
                                    </p:anim>
                                    <p:anim calcmode="lin" valueType="num">
                                      <p:cBhvr additive="base">
                                        <p:cTn id="4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13"/>
                </p:tgtEl>
              </p:cMediaNode>
            </p:audio>
          </p:childTnLst>
        </p:cTn>
      </p:par>
    </p:tnLst>
    <p:bldLst>
      <p:bldP spid="3" grpId="0"/>
      <p:bldP spid="4" grpId="0"/>
      <p:bldP spid="5" grpId="0"/>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40 Procrastination Quotes | 2021 Edition | Free Images - QuoteFancy">
            <a:extLst>
              <a:ext uri="{FF2B5EF4-FFF2-40B4-BE49-F238E27FC236}">
                <a16:creationId xmlns:a16="http://schemas.microsoft.com/office/drawing/2014/main" id="{798F9556-1C22-85DD-D0CA-831A5DDD31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BF2569-C04D-56E6-A718-8D5C3601CAA8}"/>
              </a:ext>
            </a:extLst>
          </p:cNvPr>
          <p:cNvSpPr txBox="1"/>
          <p:nvPr/>
        </p:nvSpPr>
        <p:spPr>
          <a:xfrm>
            <a:off x="2722418" y="561761"/>
            <a:ext cx="6747164" cy="707886"/>
          </a:xfrm>
          <a:prstGeom prst="rect">
            <a:avLst/>
          </a:prstGeom>
          <a:noFill/>
        </p:spPr>
        <p:txBody>
          <a:bodyPr wrap="square" rtlCol="0">
            <a:spAutoFit/>
          </a:bodyPr>
          <a:lstStyle/>
          <a:p>
            <a:pPr algn="ctr"/>
            <a:r>
              <a:rPr lang="en-GB" sz="4000" b="1" dirty="0">
                <a:solidFill>
                  <a:schemeClr val="bg1"/>
                </a:solidFill>
              </a:rPr>
              <a:t>According to Edward Young..</a:t>
            </a:r>
          </a:p>
        </p:txBody>
      </p:sp>
      <p:pic>
        <p:nvPicPr>
          <p:cNvPr id="4" name="Audio 3">
            <a:hlinkClick r:id="" action="ppaction://media"/>
            <a:extLst>
              <a:ext uri="{FF2B5EF4-FFF2-40B4-BE49-F238E27FC236}">
                <a16:creationId xmlns:a16="http://schemas.microsoft.com/office/drawing/2014/main" id="{BF3F4325-52BA-FA90-7657-975DE6A0CB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4081272"/>
      </p:ext>
    </p:extLst>
  </p:cSld>
  <p:clrMapOvr>
    <a:masterClrMapping/>
  </p:clrMapOvr>
  <mc:AlternateContent xmlns:mc="http://schemas.openxmlformats.org/markup-compatibility/2006">
    <mc:Choice xmlns:p14="http://schemas.microsoft.com/office/powerpoint/2010/main" Requires="p14">
      <p:transition spd="slow" p14:dur="2000" advTm="9135"/>
    </mc:Choice>
    <mc:Fallback>
      <p:transition spd="slow" advTm="9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302A9C-380D-8D78-EE6B-94BF67F84917}"/>
              </a:ext>
            </a:extLst>
          </p:cNvPr>
          <p:cNvSpPr txBox="1"/>
          <p:nvPr/>
        </p:nvSpPr>
        <p:spPr>
          <a:xfrm>
            <a:off x="236806" y="425470"/>
            <a:ext cx="11718387" cy="6432530"/>
          </a:xfrm>
          <a:prstGeom prst="rect">
            <a:avLst/>
          </a:prstGeom>
          <a:noFill/>
        </p:spPr>
        <p:txBody>
          <a:bodyPr wrap="square" rtlCol="0">
            <a:spAutoFit/>
          </a:bodyPr>
          <a:lstStyle/>
          <a:p>
            <a:r>
              <a:rPr lang="en-GB" sz="3600" b="1" dirty="0">
                <a:latin typeface="ADLaM Display" panose="02010000000000000000" pitchFamily="2" charset="0"/>
                <a:ea typeface="ADLaM Display" panose="02010000000000000000" pitchFamily="2" charset="0"/>
                <a:cs typeface="ADLaM Display" panose="02010000000000000000" pitchFamily="2" charset="0"/>
              </a:rPr>
              <a:t>Did you answer yes to any of these? If so, don’t worry, its completely normal to procrastinate a little in life… </a:t>
            </a:r>
          </a:p>
          <a:p>
            <a:endParaRPr lang="en-GB" sz="3200" dirty="0">
              <a:latin typeface="ADLaM Display" panose="02010000000000000000" pitchFamily="2" charset="0"/>
              <a:ea typeface="ADLaM Display" panose="02010000000000000000" pitchFamily="2" charset="0"/>
              <a:cs typeface="ADLaM Display" panose="02010000000000000000" pitchFamily="2" charset="0"/>
            </a:endParaRPr>
          </a:p>
          <a:p>
            <a:endParaRPr lang="en-GB" sz="3200" dirty="0">
              <a:latin typeface="ADLaM Display" panose="02010000000000000000" pitchFamily="2" charset="0"/>
              <a:ea typeface="ADLaM Display" panose="02010000000000000000" pitchFamily="2" charset="0"/>
              <a:cs typeface="ADLaM Display" panose="02010000000000000000" pitchFamily="2" charset="0"/>
            </a:endParaRPr>
          </a:p>
          <a:p>
            <a:endParaRPr lang="en-GB" sz="3200" dirty="0">
              <a:latin typeface="ADLaM Display" panose="02010000000000000000" pitchFamily="2" charset="0"/>
              <a:ea typeface="ADLaM Display" panose="02010000000000000000" pitchFamily="2" charset="0"/>
              <a:cs typeface="ADLaM Display" panose="02010000000000000000" pitchFamily="2" charset="0"/>
            </a:endParaRPr>
          </a:p>
          <a:p>
            <a:endParaRPr lang="en-GB" sz="3200" dirty="0">
              <a:latin typeface="ADLaM Display" panose="02010000000000000000" pitchFamily="2" charset="0"/>
              <a:ea typeface="ADLaM Display" panose="02010000000000000000" pitchFamily="2" charset="0"/>
              <a:cs typeface="ADLaM Display" panose="02010000000000000000" pitchFamily="2" charset="0"/>
            </a:endParaRPr>
          </a:p>
          <a:p>
            <a:endParaRPr lang="en-GB" sz="3200" dirty="0">
              <a:latin typeface="ADLaM Display" panose="02010000000000000000" pitchFamily="2" charset="0"/>
              <a:ea typeface="ADLaM Display" panose="02010000000000000000" pitchFamily="2" charset="0"/>
              <a:cs typeface="ADLaM Display" panose="02010000000000000000" pitchFamily="2" charset="0"/>
            </a:endParaRPr>
          </a:p>
          <a:p>
            <a:endParaRPr lang="en-GB" sz="3600" dirty="0">
              <a:latin typeface="ADLaM Display" panose="02010000000000000000" pitchFamily="2" charset="0"/>
              <a:ea typeface="ADLaM Display" panose="02010000000000000000" pitchFamily="2" charset="0"/>
              <a:cs typeface="ADLaM Display" panose="02010000000000000000" pitchFamily="2" charset="0"/>
            </a:endParaRPr>
          </a:p>
          <a:p>
            <a:r>
              <a:rPr lang="en-GB" sz="3600" dirty="0">
                <a:latin typeface="ADLaM Display" panose="02010000000000000000" pitchFamily="2" charset="0"/>
                <a:ea typeface="ADLaM Display" panose="02010000000000000000" pitchFamily="2" charset="0"/>
                <a:cs typeface="ADLaM Display" panose="02010000000000000000" pitchFamily="2" charset="0"/>
              </a:rPr>
              <a:t>But looking at ways to overcome procrastination can be really beneficial to you and your working life and can help you to avoid stressful situations. </a:t>
            </a:r>
          </a:p>
        </p:txBody>
      </p:sp>
      <p:pic>
        <p:nvPicPr>
          <p:cNvPr id="1026" name="Picture 2" descr="vector illustration procrastination businessman which delay his - Zoomly">
            <a:extLst>
              <a:ext uri="{FF2B5EF4-FFF2-40B4-BE49-F238E27FC236}">
                <a16:creationId xmlns:a16="http://schemas.microsoft.com/office/drawing/2014/main" id="{67068AE2-CE19-C7E9-1B68-95CDD144AF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4995" y="1932038"/>
            <a:ext cx="7322007" cy="2993923"/>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3A7762F7-FBB5-3C90-E89E-37C3D788CD34}"/>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671241087"/>
      </p:ext>
    </p:extLst>
  </p:cSld>
  <p:clrMapOvr>
    <a:masterClrMapping/>
  </p:clrMapOvr>
  <mc:AlternateContent xmlns:mc="http://schemas.openxmlformats.org/markup-compatibility/2006">
    <mc:Choice xmlns:p14="http://schemas.microsoft.com/office/powerpoint/2010/main" Requires="p14">
      <p:transition spd="slow" p14:dur="2000" advTm="24075"/>
    </mc:Choice>
    <mc:Fallback>
      <p:transition spd="slow" advTm="24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80">
                                          <p:stCondLst>
                                            <p:cond delay="0"/>
                                          </p:stCondLst>
                                        </p:cTn>
                                        <p:tgtEl>
                                          <p:spTgt spid="3">
                                            <p:txEl>
                                              <p:pRg st="0" end="0"/>
                                            </p:txEl>
                                          </p:spTgt>
                                        </p:tgtEl>
                                      </p:cBhvr>
                                    </p:animEffect>
                                    <p:anim calcmode="lin" valueType="num">
                                      <p:cBhvr>
                                        <p:cTn id="12"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
                                            <p:txEl>
                                              <p:pRg st="0" end="0"/>
                                            </p:txEl>
                                          </p:spTgt>
                                        </p:tgtEl>
                                      </p:cBhvr>
                                      <p:to x="100000" y="60000"/>
                                    </p:animScale>
                                    <p:animScale>
                                      <p:cBhvr>
                                        <p:cTn id="18" dur="166" decel="50000">
                                          <p:stCondLst>
                                            <p:cond delay="676"/>
                                          </p:stCondLst>
                                        </p:cTn>
                                        <p:tgtEl>
                                          <p:spTgt spid="3">
                                            <p:txEl>
                                              <p:pRg st="0" end="0"/>
                                            </p:txEl>
                                          </p:spTgt>
                                        </p:tgtEl>
                                      </p:cBhvr>
                                      <p:to x="100000" y="100000"/>
                                    </p:animScale>
                                    <p:animScale>
                                      <p:cBhvr>
                                        <p:cTn id="19" dur="26">
                                          <p:stCondLst>
                                            <p:cond delay="1312"/>
                                          </p:stCondLst>
                                        </p:cTn>
                                        <p:tgtEl>
                                          <p:spTgt spid="3">
                                            <p:txEl>
                                              <p:pRg st="0" end="0"/>
                                            </p:txEl>
                                          </p:spTgt>
                                        </p:tgtEl>
                                      </p:cBhvr>
                                      <p:to x="100000" y="80000"/>
                                    </p:animScale>
                                    <p:animScale>
                                      <p:cBhvr>
                                        <p:cTn id="20" dur="166" decel="50000">
                                          <p:stCondLst>
                                            <p:cond delay="1338"/>
                                          </p:stCondLst>
                                        </p:cTn>
                                        <p:tgtEl>
                                          <p:spTgt spid="3">
                                            <p:txEl>
                                              <p:pRg st="0" end="0"/>
                                            </p:txEl>
                                          </p:spTgt>
                                        </p:tgtEl>
                                      </p:cBhvr>
                                      <p:to x="100000" y="100000"/>
                                    </p:animScale>
                                    <p:animScale>
                                      <p:cBhvr>
                                        <p:cTn id="21" dur="26">
                                          <p:stCondLst>
                                            <p:cond delay="1642"/>
                                          </p:stCondLst>
                                        </p:cTn>
                                        <p:tgtEl>
                                          <p:spTgt spid="3">
                                            <p:txEl>
                                              <p:pRg st="0" end="0"/>
                                            </p:txEl>
                                          </p:spTgt>
                                        </p:tgtEl>
                                      </p:cBhvr>
                                      <p:to x="100000" y="90000"/>
                                    </p:animScale>
                                    <p:animScale>
                                      <p:cBhvr>
                                        <p:cTn id="22" dur="166" decel="50000">
                                          <p:stCondLst>
                                            <p:cond delay="1668"/>
                                          </p:stCondLst>
                                        </p:cTn>
                                        <p:tgtEl>
                                          <p:spTgt spid="3">
                                            <p:txEl>
                                              <p:pRg st="0" end="0"/>
                                            </p:txEl>
                                          </p:spTgt>
                                        </p:tgtEl>
                                      </p:cBhvr>
                                      <p:to x="100000" y="100000"/>
                                    </p:animScale>
                                    <p:animScale>
                                      <p:cBhvr>
                                        <p:cTn id="23" dur="26">
                                          <p:stCondLst>
                                            <p:cond delay="1808"/>
                                          </p:stCondLst>
                                        </p:cTn>
                                        <p:tgtEl>
                                          <p:spTgt spid="3">
                                            <p:txEl>
                                              <p:pRg st="0" end="0"/>
                                            </p:txEl>
                                          </p:spTgt>
                                        </p:tgtEl>
                                      </p:cBhvr>
                                      <p:to x="100000" y="95000"/>
                                    </p:animScale>
                                    <p:animScale>
                                      <p:cBhvr>
                                        <p:cTn id="24" dur="166" decel="50000">
                                          <p:stCondLst>
                                            <p:cond delay="1834"/>
                                          </p:stCondLst>
                                        </p:cTn>
                                        <p:tgtEl>
                                          <p:spTgt spid="3">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1000"/>
                                        <p:tgtEl>
                                          <p:spTgt spid="3">
                                            <p:txEl>
                                              <p:pRg st="7" end="7"/>
                                            </p:txEl>
                                          </p:spTgt>
                                        </p:tgtEl>
                                      </p:cBhvr>
                                    </p:animEffect>
                                    <p:anim calcmode="lin" valueType="num">
                                      <p:cBhvr>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5FE6327-3686-5A87-4C32-040E6C7FBCFD}"/>
              </a:ext>
            </a:extLst>
          </p:cNvPr>
          <p:cNvPicPr>
            <a:picLocks noChangeAspect="1"/>
          </p:cNvPicPr>
          <p:nvPr/>
        </p:nvPicPr>
        <p:blipFill rotWithShape="1">
          <a:blip r:embed="rId5"/>
          <a:srcRect l="15739" r="2784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EA414C8B-0FF7-C0D1-4218-283FBA8AAC0A}"/>
              </a:ext>
            </a:extLst>
          </p:cNvPr>
          <p:cNvSpPr>
            <a:spLocks noGrp="1"/>
          </p:cNvSpPr>
          <p:nvPr>
            <p:ph type="title"/>
          </p:nvPr>
        </p:nvSpPr>
        <p:spPr>
          <a:xfrm>
            <a:off x="288814" y="405494"/>
            <a:ext cx="6144069" cy="687304"/>
          </a:xfrm>
        </p:spPr>
        <p:txBody>
          <a:bodyPr vert="horz" lIns="91440" tIns="45720" rIns="91440" bIns="45720" rtlCol="0" anchor="b">
            <a:noAutofit/>
          </a:bodyPr>
          <a:lstStyle/>
          <a:p>
            <a:r>
              <a:rPr lang="en-US" sz="6000" b="1" dirty="0">
                <a:latin typeface="ADLaM Display" panose="02010000000000000000" pitchFamily="2" charset="0"/>
                <a:ea typeface="ADLaM Display" panose="02010000000000000000" pitchFamily="2" charset="0"/>
                <a:cs typeface="ADLaM Display" panose="02010000000000000000" pitchFamily="2" charset="0"/>
              </a:rPr>
              <a:t>Did you know? </a:t>
            </a:r>
          </a:p>
        </p:txBody>
      </p:sp>
      <p:sp>
        <p:nvSpPr>
          <p:cNvPr id="3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6858D17-553B-60A5-D27D-1045BCA36017}"/>
              </a:ext>
            </a:extLst>
          </p:cNvPr>
          <p:cNvSpPr txBox="1"/>
          <p:nvPr/>
        </p:nvSpPr>
        <p:spPr>
          <a:xfrm>
            <a:off x="465210" y="1092798"/>
            <a:ext cx="4670097" cy="547021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dirty="0">
                <a:latin typeface="ADLaM Display" panose="02010000000000000000" pitchFamily="2" charset="0"/>
                <a:ea typeface="ADLaM Display" panose="02010000000000000000" pitchFamily="2" charset="0"/>
                <a:cs typeface="ADLaM Display" panose="02010000000000000000" pitchFamily="2" charset="0"/>
              </a:rPr>
              <a:t>According to procrastination statistics (2023)…</a:t>
            </a:r>
          </a:p>
          <a:p>
            <a:pPr indent="-228600">
              <a:lnSpc>
                <a:spcPct val="90000"/>
              </a:lnSpc>
              <a:spcAft>
                <a:spcPts val="600"/>
              </a:spcAft>
              <a:buFont typeface="Arial" panose="020B0604020202020204" pitchFamily="34" charset="0"/>
              <a:buChar char="•"/>
            </a:pPr>
            <a:endParaRPr lang="en-US" sz="1900" dirty="0">
              <a:latin typeface="ADLaM Display" panose="02010000000000000000" pitchFamily="2" charset="0"/>
              <a:ea typeface="ADLaM Display" panose="02010000000000000000" pitchFamily="2" charset="0"/>
              <a:cs typeface="ADLaM Display" panose="02010000000000000000" pitchFamily="2" charset="0"/>
            </a:endParaRPr>
          </a:p>
          <a:p>
            <a:pPr indent="-228600">
              <a:lnSpc>
                <a:spcPct val="90000"/>
              </a:lnSpc>
              <a:spcAft>
                <a:spcPts val="600"/>
              </a:spcAft>
              <a:buFont typeface="Arial" panose="020B0604020202020204" pitchFamily="34" charset="0"/>
              <a:buChar char="•"/>
            </a:pPr>
            <a:r>
              <a:rPr lang="en-US" sz="1900" dirty="0">
                <a:latin typeface="ADLaM Display" panose="02010000000000000000" pitchFamily="2" charset="0"/>
                <a:ea typeface="ADLaM Display" panose="02010000000000000000" pitchFamily="2" charset="0"/>
                <a:cs typeface="ADLaM Display" panose="02010000000000000000" pitchFamily="2" charset="0"/>
              </a:rPr>
              <a:t> 26% of people say that they are chronic procrastinators.</a:t>
            </a:r>
          </a:p>
          <a:p>
            <a:pPr indent="-228600">
              <a:lnSpc>
                <a:spcPct val="90000"/>
              </a:lnSpc>
              <a:spcAft>
                <a:spcPts val="600"/>
              </a:spcAft>
              <a:buFont typeface="Arial" panose="020B0604020202020204" pitchFamily="34" charset="0"/>
              <a:buChar char="•"/>
            </a:pPr>
            <a:endParaRPr lang="en-US" sz="1900" dirty="0">
              <a:latin typeface="ADLaM Display" panose="02010000000000000000" pitchFamily="2" charset="0"/>
              <a:ea typeface="ADLaM Display" panose="02010000000000000000" pitchFamily="2" charset="0"/>
              <a:cs typeface="ADLaM Display" panose="02010000000000000000" pitchFamily="2" charset="0"/>
            </a:endParaRPr>
          </a:p>
          <a:p>
            <a:pPr indent="-228600">
              <a:lnSpc>
                <a:spcPct val="90000"/>
              </a:lnSpc>
              <a:spcAft>
                <a:spcPts val="600"/>
              </a:spcAft>
              <a:buFont typeface="Arial" panose="020B0604020202020204" pitchFamily="34" charset="0"/>
              <a:buChar char="•"/>
            </a:pPr>
            <a:r>
              <a:rPr lang="en-US" sz="1900" dirty="0">
                <a:latin typeface="ADLaM Display" panose="02010000000000000000" pitchFamily="2" charset="0"/>
                <a:ea typeface="ADLaM Display" panose="02010000000000000000" pitchFamily="2" charset="0"/>
                <a:cs typeface="ADLaM Display" panose="02010000000000000000" pitchFamily="2" charset="0"/>
              </a:rPr>
              <a:t>The average person spends 55 minutes per day putting off tasks.  </a:t>
            </a:r>
          </a:p>
          <a:p>
            <a:pPr indent="-228600">
              <a:lnSpc>
                <a:spcPct val="90000"/>
              </a:lnSpc>
              <a:spcAft>
                <a:spcPts val="600"/>
              </a:spcAft>
              <a:buFont typeface="Arial" panose="020B0604020202020204" pitchFamily="34" charset="0"/>
              <a:buChar char="•"/>
            </a:pPr>
            <a:r>
              <a:rPr lang="en-US" sz="1900" b="0" i="0" dirty="0">
                <a:effectLst/>
                <a:latin typeface="ADLaM Display" panose="02010000000000000000" pitchFamily="2" charset="0"/>
                <a:ea typeface="ADLaM Display" panose="02010000000000000000" pitchFamily="2" charset="0"/>
                <a:cs typeface="ADLaM Display" panose="02010000000000000000" pitchFamily="2" charset="0"/>
              </a:rPr>
              <a:t>Students who procrastinate have lower grades than those who don’t.</a:t>
            </a:r>
          </a:p>
          <a:p>
            <a:pPr indent="-228600">
              <a:lnSpc>
                <a:spcPct val="90000"/>
              </a:lnSpc>
              <a:spcAft>
                <a:spcPts val="600"/>
              </a:spcAft>
              <a:buFont typeface="Arial" panose="020B0604020202020204" pitchFamily="34" charset="0"/>
              <a:buChar char="•"/>
            </a:pPr>
            <a:endParaRPr lang="en-US" sz="1900" b="0" i="0" dirty="0">
              <a:effectLst/>
              <a:latin typeface="ADLaM Display" panose="02010000000000000000" pitchFamily="2" charset="0"/>
              <a:ea typeface="ADLaM Display" panose="02010000000000000000" pitchFamily="2" charset="0"/>
              <a:cs typeface="ADLaM Display" panose="02010000000000000000" pitchFamily="2" charset="0"/>
            </a:endParaRPr>
          </a:p>
          <a:p>
            <a:pPr indent="-228600">
              <a:lnSpc>
                <a:spcPct val="90000"/>
              </a:lnSpc>
              <a:spcAft>
                <a:spcPts val="600"/>
              </a:spcAft>
              <a:buFont typeface="Arial" panose="020B0604020202020204" pitchFamily="34" charset="0"/>
              <a:buChar char="•"/>
            </a:pPr>
            <a:r>
              <a:rPr lang="en-US" sz="1900" dirty="0">
                <a:latin typeface="ADLaM Display" panose="02010000000000000000" pitchFamily="2" charset="0"/>
                <a:ea typeface="ADLaM Display" panose="02010000000000000000" pitchFamily="2" charset="0"/>
                <a:cs typeface="ADLaM Display" panose="02010000000000000000" pitchFamily="2" charset="0"/>
              </a:rPr>
              <a:t>People who procrastinate are more likely to experience anxiety and depression.</a:t>
            </a:r>
          </a:p>
          <a:p>
            <a:pPr indent="-228600">
              <a:lnSpc>
                <a:spcPct val="90000"/>
              </a:lnSpc>
              <a:spcAft>
                <a:spcPts val="600"/>
              </a:spcAft>
              <a:buFont typeface="Arial" panose="020B0604020202020204" pitchFamily="34" charset="0"/>
              <a:buChar char="•"/>
            </a:pPr>
            <a:endParaRPr lang="en-US" sz="1900" b="0" i="0" dirty="0">
              <a:effectLst/>
              <a:latin typeface="ADLaM Display" panose="02010000000000000000" pitchFamily="2" charset="0"/>
              <a:ea typeface="ADLaM Display" panose="02010000000000000000" pitchFamily="2" charset="0"/>
              <a:cs typeface="ADLaM Display" panose="02010000000000000000" pitchFamily="2" charset="0"/>
            </a:endParaRPr>
          </a:p>
          <a:p>
            <a:pPr indent="-228600">
              <a:lnSpc>
                <a:spcPct val="90000"/>
              </a:lnSpc>
              <a:spcAft>
                <a:spcPts val="600"/>
              </a:spcAft>
              <a:buFont typeface="Arial" panose="020B0604020202020204" pitchFamily="34" charset="0"/>
              <a:buChar char="•"/>
            </a:pPr>
            <a:r>
              <a:rPr lang="en-US" sz="1900" dirty="0">
                <a:latin typeface="ADLaM Display" panose="02010000000000000000" pitchFamily="2" charset="0"/>
                <a:ea typeface="ADLaM Display" panose="02010000000000000000" pitchFamily="2" charset="0"/>
                <a:cs typeface="ADLaM Display" panose="02010000000000000000" pitchFamily="2" charset="0"/>
              </a:rPr>
              <a:t>For most people who procrastinate, they are not lazy, it is often that they overworked and stressed</a:t>
            </a:r>
            <a:r>
              <a:rPr lang="en-US" sz="1500" dirty="0"/>
              <a:t>. </a:t>
            </a:r>
          </a:p>
        </p:txBody>
      </p:sp>
      <p:pic>
        <p:nvPicPr>
          <p:cNvPr id="7" name="Audio 6">
            <a:hlinkClick r:id="" action="ppaction://media"/>
            <a:extLst>
              <a:ext uri="{FF2B5EF4-FFF2-40B4-BE49-F238E27FC236}">
                <a16:creationId xmlns:a16="http://schemas.microsoft.com/office/drawing/2014/main" id="{42A426AB-03F9-371F-F8A4-ED0AAD00888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909253620"/>
      </p:ext>
    </p:extLst>
  </p:cSld>
  <p:clrMapOvr>
    <a:masterClrMapping/>
  </p:clrMapOvr>
  <mc:AlternateContent xmlns:mc="http://schemas.openxmlformats.org/markup-compatibility/2006">
    <mc:Choice xmlns:p14="http://schemas.microsoft.com/office/powerpoint/2010/main" Requires="p14">
      <p:transition spd="slow" p14:dur="2000" advTm="29966"/>
    </mc:Choice>
    <mc:Fallback>
      <p:transition spd="slow" advTm="29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2053F2-DB2B-AC30-1F79-98FF1DEADCF5}"/>
              </a:ext>
            </a:extLst>
          </p:cNvPr>
          <p:cNvSpPr txBox="1"/>
          <p:nvPr/>
        </p:nvSpPr>
        <p:spPr>
          <a:xfrm>
            <a:off x="-506863" y="130251"/>
            <a:ext cx="11875690" cy="769441"/>
          </a:xfrm>
          <a:prstGeom prst="rect">
            <a:avLst/>
          </a:prstGeom>
          <a:noFill/>
        </p:spPr>
        <p:txBody>
          <a:bodyPr wrap="square" rtlCol="0">
            <a:spAutoFit/>
          </a:bodyPr>
          <a:lstStyle/>
          <a:p>
            <a:pPr algn="ctr"/>
            <a:r>
              <a:rPr lang="en-GB" sz="4400" dirty="0">
                <a:latin typeface="ADLaM Display" panose="02010000000000000000" pitchFamily="2" charset="0"/>
                <a:ea typeface="ADLaM Display" panose="02010000000000000000" pitchFamily="2" charset="0"/>
                <a:cs typeface="ADLaM Display" panose="02010000000000000000" pitchFamily="2" charset="0"/>
              </a:rPr>
              <a:t>Ways to overcome procrastination.. </a:t>
            </a:r>
          </a:p>
        </p:txBody>
      </p:sp>
      <p:sp>
        <p:nvSpPr>
          <p:cNvPr id="5" name="Rectangle 4">
            <a:extLst>
              <a:ext uri="{FF2B5EF4-FFF2-40B4-BE49-F238E27FC236}">
                <a16:creationId xmlns:a16="http://schemas.microsoft.com/office/drawing/2014/main" id="{C9DBA215-F6E3-C393-646D-6A3D7B1A1118}"/>
              </a:ext>
            </a:extLst>
          </p:cNvPr>
          <p:cNvSpPr/>
          <p:nvPr/>
        </p:nvSpPr>
        <p:spPr>
          <a:xfrm>
            <a:off x="6713699" y="3429000"/>
            <a:ext cx="4924119" cy="3121649"/>
          </a:xfrm>
          <a:prstGeom prst="rect">
            <a:avLst/>
          </a:prstGeom>
          <a:solidFill>
            <a:srgbClr val="7030A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‘Eat the frog’. Start the day off by completing the most difficult or stressful task first thing. This way, you won’t spend the day worrying and you will feel a sense of accomplishment which may propel you through your other tasks!</a:t>
            </a:r>
          </a:p>
        </p:txBody>
      </p:sp>
      <p:sp>
        <p:nvSpPr>
          <p:cNvPr id="6" name="TextBox 5">
            <a:extLst>
              <a:ext uri="{FF2B5EF4-FFF2-40B4-BE49-F238E27FC236}">
                <a16:creationId xmlns:a16="http://schemas.microsoft.com/office/drawing/2014/main" id="{52312DC9-B434-0486-CBE0-EFB0372DFCE8}"/>
              </a:ext>
            </a:extLst>
          </p:cNvPr>
          <p:cNvSpPr txBox="1"/>
          <p:nvPr/>
        </p:nvSpPr>
        <p:spPr>
          <a:xfrm>
            <a:off x="6136147" y="920949"/>
            <a:ext cx="5430982" cy="2308324"/>
          </a:xfrm>
          <a:prstGeom prst="rect">
            <a:avLst/>
          </a:prstGeom>
          <a:solidFill>
            <a:srgbClr val="FF0000"/>
          </a:solidFill>
        </p:spPr>
        <p:txBody>
          <a:bodyPr wrap="square" rtlCol="0">
            <a:spAutoFit/>
          </a:bodyPr>
          <a:lstStyle/>
          <a:p>
            <a:pPr algn="ct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Give yourself ‘30 </a:t>
            </a:r>
            <a:r>
              <a:rPr lang="en-GB" sz="2400" dirty="0" err="1">
                <a:solidFill>
                  <a:schemeClr val="bg1"/>
                </a:solidFill>
                <a:latin typeface="ADLaM Display" panose="02010000000000000000" pitchFamily="2" charset="0"/>
                <a:ea typeface="ADLaM Display" panose="02010000000000000000" pitchFamily="2" charset="0"/>
                <a:cs typeface="ADLaM Display" panose="02010000000000000000" pitchFamily="2" charset="0"/>
              </a:rPr>
              <a:t>minute’windows</a:t>
            </a: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 to work on tasks. This way you may feel more focused and get more done within the time limit, than if you had endless hours to complete it..</a:t>
            </a:r>
          </a:p>
        </p:txBody>
      </p:sp>
      <p:sp>
        <p:nvSpPr>
          <p:cNvPr id="7" name="TextBox 6">
            <a:extLst>
              <a:ext uri="{FF2B5EF4-FFF2-40B4-BE49-F238E27FC236}">
                <a16:creationId xmlns:a16="http://schemas.microsoft.com/office/drawing/2014/main" id="{4FB79FF7-3D67-A2B7-4CDB-F5BA038512AA}"/>
              </a:ext>
            </a:extLst>
          </p:cNvPr>
          <p:cNvSpPr txBox="1"/>
          <p:nvPr/>
        </p:nvSpPr>
        <p:spPr>
          <a:xfrm>
            <a:off x="735139" y="3196028"/>
            <a:ext cx="5256628" cy="1569660"/>
          </a:xfrm>
          <a:prstGeom prst="rect">
            <a:avLst/>
          </a:prstGeom>
          <a:solidFill>
            <a:srgbClr val="05C10E"/>
          </a:solidFill>
        </p:spPr>
        <p:txBody>
          <a:bodyPr wrap="square" rtlCol="0">
            <a:spAutoFit/>
          </a:bodyPr>
          <a:lstStyle/>
          <a:p>
            <a:pPr algn="ctr"/>
            <a:r>
              <a:rPr lang="en-GB" sz="2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a:t>
            </a: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Trick yourself’. Record deadlines a week earlier than they are actually due, this will ensure you are always ahead of schedule!</a:t>
            </a:r>
            <a:endParaRPr lang="en-GB" sz="2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8" name="TextBox 7">
            <a:extLst>
              <a:ext uri="{FF2B5EF4-FFF2-40B4-BE49-F238E27FC236}">
                <a16:creationId xmlns:a16="http://schemas.microsoft.com/office/drawing/2014/main" id="{896D17B5-67A7-3DFE-DBB0-0436F18E1AB4}"/>
              </a:ext>
            </a:extLst>
          </p:cNvPr>
          <p:cNvSpPr txBox="1"/>
          <p:nvPr/>
        </p:nvSpPr>
        <p:spPr>
          <a:xfrm>
            <a:off x="554182" y="4911867"/>
            <a:ext cx="5541818" cy="1815882"/>
          </a:xfrm>
          <a:prstGeom prst="rect">
            <a:avLst/>
          </a:prstGeom>
          <a:solidFill>
            <a:srgbClr val="FFFF00"/>
          </a:solidFill>
        </p:spPr>
        <p:txBody>
          <a:bodyPr wrap="square" rtlCol="0">
            <a:spAutoFit/>
          </a:bodyPr>
          <a:lstStyle/>
          <a:p>
            <a:pPr algn="ctr"/>
            <a:r>
              <a:rPr lang="en-GB" sz="28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Minimise distractions! Turn your phone off when working on tasks to prevent deviating and losing focus!</a:t>
            </a:r>
          </a:p>
        </p:txBody>
      </p:sp>
      <p:sp>
        <p:nvSpPr>
          <p:cNvPr id="9" name="TextBox 8">
            <a:extLst>
              <a:ext uri="{FF2B5EF4-FFF2-40B4-BE49-F238E27FC236}">
                <a16:creationId xmlns:a16="http://schemas.microsoft.com/office/drawing/2014/main" id="{D941846C-1211-9339-F582-EBBEABE6D9C9}"/>
              </a:ext>
            </a:extLst>
          </p:cNvPr>
          <p:cNvSpPr txBox="1"/>
          <p:nvPr/>
        </p:nvSpPr>
        <p:spPr>
          <a:xfrm>
            <a:off x="1384648" y="971657"/>
            <a:ext cx="4246132" cy="2031325"/>
          </a:xfrm>
          <a:prstGeom prst="rect">
            <a:avLst/>
          </a:prstGeom>
          <a:solidFill>
            <a:srgbClr val="002060"/>
          </a:solidFill>
        </p:spPr>
        <p:txBody>
          <a:bodyPr wrap="square" rtlCol="0">
            <a:spAutoFit/>
          </a:bodyPr>
          <a:lstStyle/>
          <a:p>
            <a:pPr algn="ctr"/>
            <a:r>
              <a:rPr lang="en-GB" sz="28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Start by creating a to do list and prioritize the tasks from most to least important.</a:t>
            </a:r>
          </a:p>
          <a:p>
            <a:endParaRPr lang="en-GB" sz="1400" dirty="0"/>
          </a:p>
        </p:txBody>
      </p:sp>
      <p:pic>
        <p:nvPicPr>
          <p:cNvPr id="11" name="Audio 10">
            <a:hlinkClick r:id="" action="ppaction://media"/>
            <a:extLst>
              <a:ext uri="{FF2B5EF4-FFF2-40B4-BE49-F238E27FC236}">
                <a16:creationId xmlns:a16="http://schemas.microsoft.com/office/drawing/2014/main" id="{A04F06F3-74AA-668D-0614-2CBDF59F967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39128288"/>
      </p:ext>
    </p:extLst>
  </p:cSld>
  <p:clrMapOvr>
    <a:masterClrMapping/>
  </p:clrMapOvr>
  <mc:AlternateContent xmlns:mc="http://schemas.openxmlformats.org/markup-compatibility/2006">
    <mc:Choice xmlns:p14="http://schemas.microsoft.com/office/powerpoint/2010/main" Requires="p14">
      <p:transition spd="slow" p14:dur="2000" advTm="65157"/>
    </mc:Choice>
    <mc:Fallback>
      <p:transition spd="slow" advTm="65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fltVal val="0"/>
                                          </p:val>
                                        </p:tav>
                                        <p:tav tm="100000">
                                          <p:val>
                                            <p:strVal val="#ppt_w"/>
                                          </p:val>
                                        </p:tav>
                                      </p:tavLst>
                                    </p:anim>
                                    <p:anim calcmode="lin" valueType="num">
                                      <p:cBhvr>
                                        <p:cTn id="12" dur="1000" fill="hold"/>
                                        <p:tgtEl>
                                          <p:spTgt spid="4"/>
                                        </p:tgtEl>
                                        <p:attrNameLst>
                                          <p:attrName>ppt_h</p:attrName>
                                        </p:attrNameLst>
                                      </p:cBhvr>
                                      <p:tavLst>
                                        <p:tav tm="0">
                                          <p:val>
                                            <p:fltVal val="0"/>
                                          </p:val>
                                        </p:tav>
                                        <p:tav tm="100000">
                                          <p:val>
                                            <p:strVal val="#ppt_h"/>
                                          </p:val>
                                        </p:tav>
                                      </p:tavLst>
                                    </p:anim>
                                    <p:anim calcmode="lin" valueType="num">
                                      <p:cBhvr>
                                        <p:cTn id="13" dur="1000" fill="hold"/>
                                        <p:tgtEl>
                                          <p:spTgt spid="4"/>
                                        </p:tgtEl>
                                        <p:attrNameLst>
                                          <p:attrName>style.rotation</p:attrName>
                                        </p:attrNameLst>
                                      </p:cBhvr>
                                      <p:tavLst>
                                        <p:tav tm="0">
                                          <p:val>
                                            <p:fltVal val="90"/>
                                          </p:val>
                                        </p:tav>
                                        <p:tav tm="100000">
                                          <p:val>
                                            <p:fltVal val="0"/>
                                          </p:val>
                                        </p:tav>
                                      </p:tavLst>
                                    </p:anim>
                                    <p:animEffect transition="in" filter="fade">
                                      <p:cBhvr>
                                        <p:cTn id="14" dur="1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fade">
                                      <p:cBhvr>
                                        <p:cTn id="40" dur="1000"/>
                                        <p:tgtEl>
                                          <p:spTgt spid="5"/>
                                        </p:tgtEl>
                                      </p:cBhvr>
                                    </p:animEffect>
                                    <p:anim calcmode="lin" valueType="num">
                                      <p:cBhvr>
                                        <p:cTn id="41" dur="1000" fill="hold"/>
                                        <p:tgtEl>
                                          <p:spTgt spid="5"/>
                                        </p:tgtEl>
                                        <p:attrNameLst>
                                          <p:attrName>ppt_x</p:attrName>
                                        </p:attrNameLst>
                                      </p:cBhvr>
                                      <p:tavLst>
                                        <p:tav tm="0">
                                          <p:val>
                                            <p:strVal val="#ppt_x"/>
                                          </p:val>
                                        </p:tav>
                                        <p:tav tm="100000">
                                          <p:val>
                                            <p:strVal val="#ppt_x"/>
                                          </p:val>
                                        </p:tav>
                                      </p:tavLst>
                                    </p:anim>
                                    <p:anim calcmode="lin" valueType="num">
                                      <p:cBhvr>
                                        <p:cTn id="4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1000"/>
                                        <p:tgtEl>
                                          <p:spTgt spid="8"/>
                                        </p:tgtEl>
                                      </p:cBhvr>
                                    </p:animEffect>
                                    <p:anim calcmode="lin" valueType="num">
                                      <p:cBhvr>
                                        <p:cTn id="48" dur="1000" fill="hold"/>
                                        <p:tgtEl>
                                          <p:spTgt spid="8"/>
                                        </p:tgtEl>
                                        <p:attrNameLst>
                                          <p:attrName>ppt_x</p:attrName>
                                        </p:attrNameLst>
                                      </p:cBhvr>
                                      <p:tavLst>
                                        <p:tav tm="0">
                                          <p:val>
                                            <p:strVal val="#ppt_x"/>
                                          </p:val>
                                        </p:tav>
                                        <p:tav tm="100000">
                                          <p:val>
                                            <p:strVal val="#ppt_x"/>
                                          </p:val>
                                        </p:tav>
                                      </p:tavLst>
                                    </p:anim>
                                    <p:anim calcmode="lin" valueType="num">
                                      <p:cBhvr>
                                        <p:cTn id="4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0" fill="hold" display="0">
                  <p:stCondLst>
                    <p:cond delay="indefinite"/>
                  </p:stCondLst>
                  <p:endCondLst>
                    <p:cond evt="onStopAudio" delay="0">
                      <p:tgtEl>
                        <p:sldTgt/>
                      </p:tgtEl>
                    </p:cond>
                  </p:endCondLst>
                </p:cTn>
                <p:tgtEl>
                  <p:spTgt spid="11"/>
                </p:tgtEl>
              </p:cMediaNode>
            </p:audio>
          </p:childTnLst>
        </p:cTn>
      </p:par>
    </p:tnLst>
    <p:bldLst>
      <p:bldP spid="4" grpId="0"/>
      <p:bldP spid="5" grpId="0" animBg="1"/>
      <p:bldP spid="6" grpId="0" animBg="1"/>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thletic Wallpapers - Wallpaper Cave">
            <a:extLst>
              <a:ext uri="{FF2B5EF4-FFF2-40B4-BE49-F238E27FC236}">
                <a16:creationId xmlns:a16="http://schemas.microsoft.com/office/drawing/2014/main" id="{6682A8A3-16F8-8017-D5AD-D7A571C139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0F92F40-4514-7C99-D8EF-D1FFB547FF5C}"/>
              </a:ext>
            </a:extLst>
          </p:cNvPr>
          <p:cNvSpPr>
            <a:spLocks noGrp="1"/>
          </p:cNvSpPr>
          <p:nvPr>
            <p:ph type="title"/>
          </p:nvPr>
        </p:nvSpPr>
        <p:spPr>
          <a:xfrm>
            <a:off x="-96982" y="1764434"/>
            <a:ext cx="12614564" cy="1325563"/>
          </a:xfrm>
        </p:spPr>
        <p:txBody>
          <a:bodyPr>
            <a:normAutofit/>
          </a:bodyPr>
          <a:lstStyle/>
          <a:p>
            <a:pPr algn="ctr"/>
            <a:r>
              <a:rPr lang="en-GB" dirty="0">
                <a:highlight>
                  <a:srgbClr val="C0C0C0"/>
                </a:highlight>
                <a:latin typeface="ADLaM Display" panose="02010000000000000000" pitchFamily="2" charset="0"/>
                <a:ea typeface="ADLaM Display" panose="02010000000000000000" pitchFamily="2" charset="0"/>
                <a:cs typeface="ADLaM Display" panose="02010000000000000000" pitchFamily="2" charset="0"/>
              </a:rPr>
              <a:t>Balancing sports training,</a:t>
            </a:r>
            <a:br>
              <a:rPr lang="en-GB" dirty="0">
                <a:highlight>
                  <a:srgbClr val="C0C0C0"/>
                </a:highlight>
                <a:latin typeface="ADLaM Display" panose="02010000000000000000" pitchFamily="2" charset="0"/>
                <a:ea typeface="ADLaM Display" panose="02010000000000000000" pitchFamily="2" charset="0"/>
                <a:cs typeface="ADLaM Display" panose="02010000000000000000" pitchFamily="2" charset="0"/>
              </a:rPr>
            </a:br>
            <a:r>
              <a:rPr lang="en-GB" dirty="0">
                <a:highlight>
                  <a:srgbClr val="C0C0C0"/>
                </a:highlight>
                <a:latin typeface="ADLaM Display" panose="02010000000000000000" pitchFamily="2" charset="0"/>
                <a:ea typeface="ADLaM Display" panose="02010000000000000000" pitchFamily="2" charset="0"/>
                <a:cs typeface="ADLaM Display" panose="02010000000000000000" pitchFamily="2" charset="0"/>
              </a:rPr>
              <a:t> studies and work…</a:t>
            </a:r>
          </a:p>
        </p:txBody>
      </p:sp>
      <p:pic>
        <p:nvPicPr>
          <p:cNvPr id="5" name="Audio 4">
            <a:hlinkClick r:id="" action="ppaction://media"/>
            <a:extLst>
              <a:ext uri="{FF2B5EF4-FFF2-40B4-BE49-F238E27FC236}">
                <a16:creationId xmlns:a16="http://schemas.microsoft.com/office/drawing/2014/main" id="{3A3370E3-E753-7566-A760-E80E5B266C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6285609"/>
      </p:ext>
    </p:extLst>
  </p:cSld>
  <p:clrMapOvr>
    <a:masterClrMapping/>
  </p:clrMapOvr>
  <mc:AlternateContent xmlns:mc="http://schemas.openxmlformats.org/markup-compatibility/2006">
    <mc:Choice xmlns:p14="http://schemas.microsoft.com/office/powerpoint/2010/main" Requires="p14">
      <p:transition spd="slow" p14:dur="2000" advTm="6545"/>
    </mc:Choice>
    <mc:Fallback>
      <p:transition spd="slow" advTm="6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E6E126-85A8-FDF6-DA41-EE7052703EA9}"/>
              </a:ext>
            </a:extLst>
          </p:cNvPr>
          <p:cNvPicPr>
            <a:picLocks noChangeAspect="1"/>
          </p:cNvPicPr>
          <p:nvPr/>
        </p:nvPicPr>
        <p:blipFill>
          <a:blip r:embed="rId5"/>
          <a:stretch>
            <a:fillRect/>
          </a:stretch>
        </p:blipFill>
        <p:spPr>
          <a:xfrm>
            <a:off x="0" y="1916"/>
            <a:ext cx="12191999" cy="6856084"/>
          </a:xfrm>
          <a:prstGeom prst="rect">
            <a:avLst/>
          </a:prstGeom>
        </p:spPr>
      </p:pic>
      <p:sp>
        <p:nvSpPr>
          <p:cNvPr id="2" name="Title 1">
            <a:extLst>
              <a:ext uri="{FF2B5EF4-FFF2-40B4-BE49-F238E27FC236}">
                <a16:creationId xmlns:a16="http://schemas.microsoft.com/office/drawing/2014/main" id="{A43301DD-623C-632F-2F14-5B2724F149AC}"/>
              </a:ext>
            </a:extLst>
          </p:cNvPr>
          <p:cNvSpPr>
            <a:spLocks noGrp="1"/>
          </p:cNvSpPr>
          <p:nvPr>
            <p:ph type="title"/>
          </p:nvPr>
        </p:nvSpPr>
        <p:spPr>
          <a:xfrm>
            <a:off x="838200" y="2119746"/>
            <a:ext cx="10515600" cy="2300288"/>
          </a:xfrm>
        </p:spPr>
        <p:txBody>
          <a:bodyPr>
            <a:noAutofit/>
          </a:bodyPr>
          <a:lstStyle/>
          <a:p>
            <a:pPr algn="ctr"/>
            <a:r>
              <a:rPr lang="en-GB" sz="3600" dirty="0">
                <a:highlight>
                  <a:srgbClr val="C0C0C0"/>
                </a:highlight>
                <a:latin typeface="ADLaM Display" panose="02010000000000000000" pitchFamily="2" charset="0"/>
                <a:ea typeface="ADLaM Display" panose="02010000000000000000" pitchFamily="2" charset="0"/>
                <a:cs typeface="ADLaM Display" panose="02010000000000000000" pitchFamily="2" charset="0"/>
              </a:rPr>
              <a:t>It is often hard to strike a balance between sports training, keeping up to date with your studies, and fitting in a part time job, as well as all the other tasks life throws our way. This was something I certainly struggled with in my first University semester.</a:t>
            </a:r>
          </a:p>
        </p:txBody>
      </p:sp>
      <p:pic>
        <p:nvPicPr>
          <p:cNvPr id="5" name="Audio 4">
            <a:hlinkClick r:id="" action="ppaction://media"/>
            <a:extLst>
              <a:ext uri="{FF2B5EF4-FFF2-40B4-BE49-F238E27FC236}">
                <a16:creationId xmlns:a16="http://schemas.microsoft.com/office/drawing/2014/main" id="{8AF67A67-03C0-3ED7-4CDF-280CD555E129}"/>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180645947"/>
      </p:ext>
    </p:extLst>
  </p:cSld>
  <p:clrMapOvr>
    <a:masterClrMapping/>
  </p:clrMapOvr>
  <mc:AlternateContent xmlns:mc="http://schemas.openxmlformats.org/markup-compatibility/2006">
    <mc:Choice xmlns:p14="http://schemas.microsoft.com/office/powerpoint/2010/main" Requires="p14">
      <p:transition spd="slow" p14:dur="2000" advTm="19114"/>
    </mc:Choice>
    <mc:Fallback>
      <p:transition spd="slow" advTm="19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E334B0F-A9B4-AA6B-8322-8DC935E1153B}"/>
              </a:ext>
            </a:extLst>
          </p:cNvPr>
          <p:cNvPicPr>
            <a:picLocks noChangeAspect="1"/>
          </p:cNvPicPr>
          <p:nvPr/>
        </p:nvPicPr>
        <p:blipFill rotWithShape="1">
          <a:blip r:embed="rId5"/>
          <a:srcRect l="4332" t="9091" r="31024"/>
          <a:stretch/>
        </p:blipFill>
        <p:spPr>
          <a:xfrm>
            <a:off x="3522468" y="10"/>
            <a:ext cx="8669532" cy="6857990"/>
          </a:xfrm>
          <a:prstGeom prst="rect">
            <a:avLst/>
          </a:prstGeom>
        </p:spPr>
      </p:pic>
      <p:sp>
        <p:nvSpPr>
          <p:cNvPr id="21" name="Rectangle 2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C10F92-9B6A-2451-67B8-D991DC030FEA}"/>
              </a:ext>
            </a:extLst>
          </p:cNvPr>
          <p:cNvSpPr>
            <a:spLocks noGrp="1"/>
          </p:cNvSpPr>
          <p:nvPr>
            <p:ph type="title"/>
          </p:nvPr>
        </p:nvSpPr>
        <p:spPr>
          <a:xfrm>
            <a:off x="302778" y="555372"/>
            <a:ext cx="7014444" cy="1124712"/>
          </a:xfrm>
        </p:spPr>
        <p:txBody>
          <a:bodyPr vert="horz" lIns="91440" tIns="45720" rIns="91440" bIns="45720" rtlCol="0" anchor="b">
            <a:normAutofit fontScale="90000"/>
          </a:bodyPr>
          <a:lstStyle/>
          <a:p>
            <a:pPr algn="ctr"/>
            <a:r>
              <a:rPr lang="en-US"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Discipline over motivation..</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EEA0C45-05CA-BA48-7E78-7819DDDCEBF9}"/>
              </a:ext>
            </a:extLst>
          </p:cNvPr>
          <p:cNvSpPr txBox="1"/>
          <p:nvPr/>
        </p:nvSpPr>
        <p:spPr>
          <a:xfrm>
            <a:off x="302778" y="2428811"/>
            <a:ext cx="5724906" cy="3207258"/>
          </a:xfrm>
          <a:prstGeom prst="rect">
            <a:avLst/>
          </a:prstGeom>
        </p:spPr>
        <p:txBody>
          <a:bodyPr vert="horz" lIns="91440" tIns="45720" rIns="91440" bIns="45720" rtlCol="0" anchor="t">
            <a:normAutofit/>
          </a:bodyPr>
          <a:lstStyle/>
          <a:p>
            <a:pPr indent="-228600" algn="ctr">
              <a:lnSpc>
                <a:spcPct val="90000"/>
              </a:lnSpc>
              <a:spcAft>
                <a:spcPts val="600"/>
              </a:spcAft>
              <a:buFont typeface="Arial" panose="020B0604020202020204" pitchFamily="34" charset="0"/>
              <a:buChar char="•"/>
            </a:pPr>
            <a:r>
              <a:rPr lang="en-US" sz="3200" dirty="0">
                <a:solidFill>
                  <a:schemeClr val="bg1"/>
                </a:solidFill>
              </a:rPr>
              <a:t>Motivation comes in waves, and you cannot rely on it. This is where discipline becomes your best friend. Sticking to your training schedule will ensure you stay consistent. Consistency is key in training!</a:t>
            </a:r>
          </a:p>
        </p:txBody>
      </p:sp>
      <p:pic>
        <p:nvPicPr>
          <p:cNvPr id="6" name="Audio 5">
            <a:hlinkClick r:id="" action="ppaction://media"/>
            <a:extLst>
              <a:ext uri="{FF2B5EF4-FFF2-40B4-BE49-F238E27FC236}">
                <a16:creationId xmlns:a16="http://schemas.microsoft.com/office/drawing/2014/main" id="{39F32160-FBBD-6348-60E6-1DCA6539BE9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16939720"/>
      </p:ext>
    </p:extLst>
  </p:cSld>
  <p:clrMapOvr>
    <a:masterClrMapping/>
  </p:clrMapOvr>
  <mc:AlternateContent xmlns:mc="http://schemas.openxmlformats.org/markup-compatibility/2006">
    <mc:Choice xmlns:p14="http://schemas.microsoft.com/office/powerpoint/2010/main" Requires="p14">
      <p:transition spd="slow" p14:dur="2000" advTm="21594"/>
    </mc:Choice>
    <mc:Fallback>
      <p:transition spd="slow" advTm="21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6"/>
                </p:tgtEl>
              </p:cMediaNode>
            </p:audio>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3" name="Rectangle 20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EA7CF-F9F5-E8AF-E60B-30000E7819D7}"/>
              </a:ext>
            </a:extLst>
          </p:cNvPr>
          <p:cNvSpPr>
            <a:spLocks noGrp="1"/>
          </p:cNvSpPr>
          <p:nvPr>
            <p:ph type="title"/>
          </p:nvPr>
        </p:nvSpPr>
        <p:spPr>
          <a:xfrm>
            <a:off x="98474" y="0"/>
            <a:ext cx="4769531" cy="1956841"/>
          </a:xfrm>
        </p:spPr>
        <p:txBody>
          <a:bodyPr vert="horz" lIns="91440" tIns="45720" rIns="91440" bIns="45720" rtlCol="0" anchor="b">
            <a:normAutofit fontScale="90000"/>
          </a:bodyPr>
          <a:lstStyle/>
          <a:p>
            <a:r>
              <a:rPr lang="en-US" sz="5000" dirty="0">
                <a:latin typeface="ADLaM Display" panose="02010000000000000000" pitchFamily="2" charset="0"/>
                <a:ea typeface="ADLaM Display" panose="02010000000000000000" pitchFamily="2" charset="0"/>
                <a:cs typeface="ADLaM Display" panose="02010000000000000000" pitchFamily="2" charset="0"/>
              </a:rPr>
              <a:t>Utilize windows of opportunity..</a:t>
            </a:r>
          </a:p>
        </p:txBody>
      </p:sp>
      <p:sp>
        <p:nvSpPr>
          <p:cNvPr id="207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2CC06D1-F2DB-1247-D3DA-7F941F262A95}"/>
              </a:ext>
            </a:extLst>
          </p:cNvPr>
          <p:cNvSpPr txBox="1"/>
          <p:nvPr/>
        </p:nvSpPr>
        <p:spPr>
          <a:xfrm>
            <a:off x="98474" y="2872898"/>
            <a:ext cx="5211703" cy="3985101"/>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3200" dirty="0">
                <a:latin typeface="ADLaM Display" panose="02010000000000000000" pitchFamily="2" charset="0"/>
                <a:ea typeface="ADLaM Display" panose="02010000000000000000" pitchFamily="2" charset="0"/>
                <a:cs typeface="ADLaM Display" panose="02010000000000000000" pitchFamily="2" charset="0"/>
              </a:rPr>
              <a:t>Do you commute to work on a train, bus or car? Use this window of time to fit in some study time. Bring your laptop, books or even use your phone to do some research for your upcoming assignments! </a:t>
            </a:r>
          </a:p>
        </p:txBody>
      </p:sp>
      <p:pic>
        <p:nvPicPr>
          <p:cNvPr id="2050" name="Picture 2" descr="Is Your Business Ready for the Future of Commuting? - Corporate Vision ...">
            <a:extLst>
              <a:ext uri="{FF2B5EF4-FFF2-40B4-BE49-F238E27FC236}">
                <a16:creationId xmlns:a16="http://schemas.microsoft.com/office/drawing/2014/main" id="{70193D1D-9743-5ACE-4FE2-49772DAF99A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95" r="4018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9B667FCC-FA4E-A78B-7B9D-7600EF41C9B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38816748"/>
      </p:ext>
    </p:extLst>
  </p:cSld>
  <p:clrMapOvr>
    <a:masterClrMapping/>
  </p:clrMapOvr>
  <mc:AlternateContent xmlns:mc="http://schemas.openxmlformats.org/markup-compatibility/2006">
    <mc:Choice xmlns:p14="http://schemas.microsoft.com/office/powerpoint/2010/main" Requires="p14">
      <p:transition spd="slow" p14:dur="2000" advTm="27064"/>
    </mc:Choice>
    <mc:Fallback>
      <p:transition spd="slow" advTm="27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ircle(in)">
                                      <p:cBhvr>
                                        <p:cTn id="18"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bldLst>
      <p:bldP spid="2"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9" name="Rectangle 309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CE0D0-F95F-7824-1DE3-0534EBA7CC67}"/>
              </a:ext>
            </a:extLst>
          </p:cNvPr>
          <p:cNvSpPr>
            <a:spLocks noGrp="1"/>
          </p:cNvSpPr>
          <p:nvPr>
            <p:ph type="title"/>
          </p:nvPr>
        </p:nvSpPr>
        <p:spPr>
          <a:xfrm>
            <a:off x="429768" y="411480"/>
            <a:ext cx="11201400" cy="1106424"/>
          </a:xfrm>
        </p:spPr>
        <p:txBody>
          <a:bodyPr vert="horz" lIns="91440" tIns="45720" rIns="91440" bIns="45720" rtlCol="0" anchor="ctr">
            <a:normAutofit fontScale="90000"/>
          </a:bodyPr>
          <a:lstStyle/>
          <a:p>
            <a:r>
              <a:rPr lang="en-US" sz="8000" dirty="0">
                <a:latin typeface="ADLaM Display" panose="02010000000000000000" pitchFamily="2" charset="0"/>
                <a:ea typeface="ADLaM Display" panose="02010000000000000000" pitchFamily="2" charset="0"/>
                <a:cs typeface="ADLaM Display" panose="02010000000000000000" pitchFamily="2" charset="0"/>
              </a:rPr>
              <a:t>Be realistic</a:t>
            </a:r>
          </a:p>
        </p:txBody>
      </p:sp>
      <p:sp>
        <p:nvSpPr>
          <p:cNvPr id="3100" name="Rectangle 3099">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Image result for waitressing work background">
            <a:extLst>
              <a:ext uri="{FF2B5EF4-FFF2-40B4-BE49-F238E27FC236}">
                <a16:creationId xmlns:a16="http://schemas.microsoft.com/office/drawing/2014/main" id="{DE6B69D1-232D-4A45-D812-DA77EF7C49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73" r="1" b="1"/>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3101" name="Rectangle 3100">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76D8F26-226A-5EF8-329C-7AC22CCFC1F4}"/>
              </a:ext>
            </a:extLst>
          </p:cNvPr>
          <p:cNvSpPr txBox="1"/>
          <p:nvPr/>
        </p:nvSpPr>
        <p:spPr>
          <a:xfrm>
            <a:off x="7379989" y="1517904"/>
            <a:ext cx="5016582" cy="513607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400" dirty="0">
                <a:latin typeface="ADLaM Display" panose="02010000000000000000" pitchFamily="2" charset="0"/>
                <a:ea typeface="ADLaM Display" panose="02010000000000000000" pitchFamily="2" charset="0"/>
                <a:cs typeface="ADLaM Display" panose="02010000000000000000" pitchFamily="2" charset="0"/>
              </a:rPr>
              <a:t>Fitting in part time work around studying and training is no easy feat! Don’t try and be a hero and take on loads of hours at your part time job. This will only be a detriment to your studies. Even if its just one shift a week you can realistically manage, stick to that! There's plenty of time during the holiday’s to fit in work and earning extra income. </a:t>
            </a:r>
            <a:r>
              <a:rPr lang="en-US" sz="2400" dirty="0" err="1">
                <a:latin typeface="ADLaM Display" panose="02010000000000000000" pitchFamily="2" charset="0"/>
                <a:ea typeface="ADLaM Display" panose="02010000000000000000" pitchFamily="2" charset="0"/>
                <a:cs typeface="ADLaM Display" panose="02010000000000000000" pitchFamily="2" charset="0"/>
              </a:rPr>
              <a:t>Utilise</a:t>
            </a:r>
            <a:r>
              <a:rPr lang="en-US" sz="2400" dirty="0">
                <a:latin typeface="ADLaM Display" panose="02010000000000000000" pitchFamily="2" charset="0"/>
                <a:ea typeface="ADLaM Display" panose="02010000000000000000" pitchFamily="2" charset="0"/>
                <a:cs typeface="ADLaM Display" panose="02010000000000000000" pitchFamily="2" charset="0"/>
              </a:rPr>
              <a:t> your student finance!</a:t>
            </a:r>
          </a:p>
        </p:txBody>
      </p:sp>
      <p:pic>
        <p:nvPicPr>
          <p:cNvPr id="5" name="Audio 4">
            <a:hlinkClick r:id="" action="ppaction://media"/>
            <a:extLst>
              <a:ext uri="{FF2B5EF4-FFF2-40B4-BE49-F238E27FC236}">
                <a16:creationId xmlns:a16="http://schemas.microsoft.com/office/drawing/2014/main" id="{659EE5BD-91CF-0F50-B489-C21D86324F0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7195139"/>
      </p:ext>
    </p:extLst>
  </p:cSld>
  <p:clrMapOvr>
    <a:masterClrMapping/>
  </p:clrMapOvr>
  <mc:AlternateContent xmlns:mc="http://schemas.openxmlformats.org/markup-compatibility/2006">
    <mc:Choice xmlns:p14="http://schemas.microsoft.com/office/powerpoint/2010/main" Requires="p14">
      <p:transition spd="slow" p14:dur="2000" advTm="31673"/>
    </mc:Choice>
    <mc:Fallback>
      <p:transition spd="slow" advTm="31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ircle(in)">
                                      <p:cBhvr>
                                        <p:cTn id="18"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5"/>
                </p:tgtEl>
              </p:cMediaNode>
            </p:audio>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ocial Anxiety Wallpapers - Wallpaper Cave">
            <a:extLst>
              <a:ext uri="{FF2B5EF4-FFF2-40B4-BE49-F238E27FC236}">
                <a16:creationId xmlns:a16="http://schemas.microsoft.com/office/drawing/2014/main" id="{63CAE39F-CB81-CAE0-72C5-588D4E1E9E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2BA662-23B4-6449-BED3-3B85D6755923}"/>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Managing social anxiety at university </a:t>
            </a:r>
          </a:p>
        </p:txBody>
      </p:sp>
      <p:pic>
        <p:nvPicPr>
          <p:cNvPr id="4" name="Audio 3">
            <a:hlinkClick r:id="" action="ppaction://media"/>
            <a:extLst>
              <a:ext uri="{FF2B5EF4-FFF2-40B4-BE49-F238E27FC236}">
                <a16:creationId xmlns:a16="http://schemas.microsoft.com/office/drawing/2014/main" id="{0C48984C-E267-0D4A-ED89-25A9089103F9}"/>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57407311"/>
      </p:ext>
    </p:extLst>
  </p:cSld>
  <p:clrMapOvr>
    <a:masterClrMapping/>
  </p:clrMapOvr>
  <mc:AlternateContent xmlns:mc="http://schemas.openxmlformats.org/markup-compatibility/2006">
    <mc:Choice xmlns:p14="http://schemas.microsoft.com/office/powerpoint/2010/main" Requires="p14">
      <p:transition spd="slow" p14:dur="2000" advTm="9184"/>
    </mc:Choice>
    <mc:Fallback>
      <p:transition spd="slow" advTm="9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GoodTherapy | College Social Life Predicts Quality of Lif...">
            <a:extLst>
              <a:ext uri="{FF2B5EF4-FFF2-40B4-BE49-F238E27FC236}">
                <a16:creationId xmlns:a16="http://schemas.microsoft.com/office/drawing/2014/main" id="{2D537158-10B5-CBD9-2471-1CE7DF473A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432"/>
          <a:stretch/>
        </p:blipFill>
        <p:spPr bwMode="auto">
          <a:xfrm>
            <a:off x="0" y="1283368"/>
            <a:ext cx="12192000" cy="55746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267C6E1-23C3-A208-1AF4-B50E50AEF82D}"/>
              </a:ext>
            </a:extLst>
          </p:cNvPr>
          <p:cNvSpPr>
            <a:spLocks noGrp="1"/>
          </p:cNvSpPr>
          <p:nvPr>
            <p:ph type="title"/>
          </p:nvPr>
        </p:nvSpPr>
        <p:spPr>
          <a:xfrm>
            <a:off x="88232" y="0"/>
            <a:ext cx="12103768" cy="1690688"/>
          </a:xfrm>
        </p:spPr>
        <p:txBody>
          <a:bodyPr>
            <a:noAutofit/>
          </a:bodyPr>
          <a:lstStyle/>
          <a:p>
            <a:pPr algn="ctr"/>
            <a:r>
              <a:rPr lang="en-GB" sz="3200" dirty="0">
                <a:latin typeface="ADLaM Display" panose="02010000000000000000" pitchFamily="2" charset="0"/>
                <a:ea typeface="ADLaM Display" panose="02010000000000000000" pitchFamily="2" charset="0"/>
                <a:cs typeface="ADLaM Display" panose="02010000000000000000" pitchFamily="2" charset="0"/>
              </a:rPr>
              <a:t>For most students, university is a great opportunity to meet new friends, experience university night life, join social clubs and much more.</a:t>
            </a:r>
          </a:p>
        </p:txBody>
      </p:sp>
      <p:sp>
        <p:nvSpPr>
          <p:cNvPr id="3" name="TextBox 2">
            <a:extLst>
              <a:ext uri="{FF2B5EF4-FFF2-40B4-BE49-F238E27FC236}">
                <a16:creationId xmlns:a16="http://schemas.microsoft.com/office/drawing/2014/main" id="{F9AD66EF-FEEB-6600-D386-9B41BED7D344}"/>
              </a:ext>
            </a:extLst>
          </p:cNvPr>
          <p:cNvSpPr txBox="1"/>
          <p:nvPr/>
        </p:nvSpPr>
        <p:spPr>
          <a:xfrm>
            <a:off x="0" y="5574632"/>
            <a:ext cx="12015536" cy="954107"/>
          </a:xfrm>
          <a:prstGeom prst="rect">
            <a:avLst/>
          </a:prstGeom>
          <a:noFill/>
        </p:spPr>
        <p:txBody>
          <a:bodyPr wrap="square" rtlCol="0">
            <a:spAutoFit/>
          </a:bodyPr>
          <a:lstStyle/>
          <a:p>
            <a:pPr algn="ctr"/>
            <a:r>
              <a:rPr lang="en-GB" sz="2800" dirty="0">
                <a:latin typeface="ADLaM Display" panose="02010000000000000000" pitchFamily="2" charset="0"/>
                <a:ea typeface="ADLaM Display" panose="02010000000000000000" pitchFamily="2" charset="0"/>
                <a:cs typeface="ADLaM Display" panose="02010000000000000000" pitchFamily="2" charset="0"/>
              </a:rPr>
              <a:t>However, for some, these experiences fill them with dread, anxiety and ultimately make them feel unhappy. </a:t>
            </a:r>
          </a:p>
        </p:txBody>
      </p:sp>
      <p:pic>
        <p:nvPicPr>
          <p:cNvPr id="5" name="Audio 4">
            <a:hlinkClick r:id="" action="ppaction://media"/>
            <a:extLst>
              <a:ext uri="{FF2B5EF4-FFF2-40B4-BE49-F238E27FC236}">
                <a16:creationId xmlns:a16="http://schemas.microsoft.com/office/drawing/2014/main" id="{53FE9B7D-C6E1-68F3-3692-EDE27C952C6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0390380"/>
      </p:ext>
    </p:extLst>
  </p:cSld>
  <p:clrMapOvr>
    <a:masterClrMapping/>
  </p:clrMapOvr>
  <mc:AlternateContent xmlns:mc="http://schemas.openxmlformats.org/markup-compatibility/2006">
    <mc:Choice xmlns:p14="http://schemas.microsoft.com/office/powerpoint/2010/main" Requires="p14">
      <p:transition spd="slow" p14:dur="2000" advTm="23025"/>
    </mc:Choice>
    <mc:Fallback>
      <p:transition spd="slow" advTm="23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1000"/>
                                        <p:tgtEl>
                                          <p:spTgt spid="3"/>
                                        </p:tgtEl>
                                      </p:cBhvr>
                                    </p:animEffect>
                                    <p:anim calcmode="lin" valueType="num">
                                      <p:cBhvr>
                                        <p:cTn id="30" dur="1000" fill="hold"/>
                                        <p:tgtEl>
                                          <p:spTgt spid="3"/>
                                        </p:tgtEl>
                                        <p:attrNameLst>
                                          <p:attrName>ppt_x</p:attrName>
                                        </p:attrNameLst>
                                      </p:cBhvr>
                                      <p:tavLst>
                                        <p:tav tm="0">
                                          <p:val>
                                            <p:strVal val="#ppt_x"/>
                                          </p:val>
                                        </p:tav>
                                        <p:tav tm="100000">
                                          <p:val>
                                            <p:strVal val="#ppt_x"/>
                                          </p:val>
                                        </p:tav>
                                      </p:tavLst>
                                    </p:anim>
                                    <p:anim calcmode="lin" valueType="num">
                                      <p:cBhvr>
                                        <p:cTn id="3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5"/>
                </p:tgtEl>
              </p:cMediaNode>
            </p:audio>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3" name="Star: 7 Points 2">
            <a:extLst>
              <a:ext uri="{FF2B5EF4-FFF2-40B4-BE49-F238E27FC236}">
                <a16:creationId xmlns:a16="http://schemas.microsoft.com/office/drawing/2014/main" id="{1420B308-8B67-59F8-BCAA-D8D42BD17952}"/>
              </a:ext>
            </a:extLst>
          </p:cNvPr>
          <p:cNvSpPr/>
          <p:nvPr/>
        </p:nvSpPr>
        <p:spPr>
          <a:xfrm>
            <a:off x="112295" y="0"/>
            <a:ext cx="12079705" cy="6858000"/>
          </a:xfrm>
          <a:prstGeom prst="star7">
            <a:avLst/>
          </a:prstGeom>
          <a:solidFill>
            <a:srgbClr val="F3F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40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endParaRPr>
          </a:p>
          <a:p>
            <a:pPr algn="ctr"/>
            <a:r>
              <a:rPr lang="en-GB" sz="40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According to the University of the west of Scotland, 22% of students in the UK, suffer from some form of social anxiety.</a:t>
            </a:r>
          </a:p>
        </p:txBody>
      </p:sp>
      <p:pic>
        <p:nvPicPr>
          <p:cNvPr id="7" name="Audio 6">
            <a:hlinkClick r:id="" action="ppaction://media"/>
            <a:extLst>
              <a:ext uri="{FF2B5EF4-FFF2-40B4-BE49-F238E27FC236}">
                <a16:creationId xmlns:a16="http://schemas.microsoft.com/office/drawing/2014/main" id="{42666C09-0B7C-644A-C14C-B13098EBE00D}"/>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1114696"/>
      </p:ext>
    </p:extLst>
  </p:cSld>
  <p:clrMapOvr>
    <a:masterClrMapping/>
  </p:clrMapOvr>
  <mc:AlternateContent xmlns:mc="http://schemas.openxmlformats.org/markup-compatibility/2006">
    <mc:Choice xmlns:p14="http://schemas.microsoft.com/office/powerpoint/2010/main" Requires="p14">
      <p:transition spd="slow" p14:dur="2000" advTm="26341"/>
    </mc:Choice>
    <mc:Fallback>
      <p:transition spd="slow" advTm="26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500" fill="hold"/>
                                        <p:tgtEl>
                                          <p:spTgt spid="3"/>
                                        </p:tgtEl>
                                        <p:attrNameLst>
                                          <p:attrName>ppt_w</p:attrName>
                                        </p:attrNameLst>
                                      </p:cBhvr>
                                      <p:tavLst>
                                        <p:tav tm="0">
                                          <p:val>
                                            <p:fltVal val="0"/>
                                          </p:val>
                                        </p:tav>
                                        <p:tav tm="100000">
                                          <p:val>
                                            <p:strVal val="#ppt_w"/>
                                          </p:val>
                                        </p:tav>
                                      </p:tavLst>
                                    </p:anim>
                                    <p:anim calcmode="lin" valueType="num">
                                      <p:cBhvr>
                                        <p:cTn id="12" dur="500" fill="hold"/>
                                        <p:tgtEl>
                                          <p:spTgt spid="3"/>
                                        </p:tgtEl>
                                        <p:attrNameLst>
                                          <p:attrName>ppt_h</p:attrName>
                                        </p:attrNameLst>
                                      </p:cBhvr>
                                      <p:tavLst>
                                        <p:tav tm="0">
                                          <p:val>
                                            <p:fltVal val="0"/>
                                          </p:val>
                                        </p:tav>
                                        <p:tav tm="100000">
                                          <p:val>
                                            <p:strVal val="#ppt_h"/>
                                          </p:val>
                                        </p:tav>
                                      </p:tavLst>
                                    </p:anim>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7"/>
                </p:tgtEl>
              </p:cMediaNode>
            </p:audio>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839B-2065-4AD3-D0DE-1B7103EE1076}"/>
              </a:ext>
            </a:extLst>
          </p:cNvPr>
          <p:cNvSpPr>
            <a:spLocks noGrp="1"/>
          </p:cNvSpPr>
          <p:nvPr>
            <p:ph type="title"/>
          </p:nvPr>
        </p:nvSpPr>
        <p:spPr>
          <a:xfrm>
            <a:off x="625642" y="5358063"/>
            <a:ext cx="10648184" cy="1268350"/>
          </a:xfrm>
        </p:spPr>
        <p:txBody>
          <a:bodyPr vert="horz" lIns="91440" tIns="45720" rIns="91440" bIns="45720" rtlCol="0" anchor="b">
            <a:noAutofit/>
          </a:bodyPr>
          <a:lstStyle/>
          <a:p>
            <a:pPr algn="ctr"/>
            <a:r>
              <a:rPr lang="en-US" sz="28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For me, this is something I struggled with, in particular, embracing the common ‘</a:t>
            </a:r>
            <a:r>
              <a:rPr lang="en-US" sz="2800" dirty="0" err="1">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uni</a:t>
            </a:r>
            <a:r>
              <a:rPr lang="en-US" sz="28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 night life scene’, as this is something that would negatively impact my sports training. </a:t>
            </a:r>
          </a:p>
        </p:txBody>
      </p:sp>
      <p:pic>
        <p:nvPicPr>
          <p:cNvPr id="6146" name="Picture 2" descr="Night Club Wallpapers - Wallpaper Cave">
            <a:extLst>
              <a:ext uri="{FF2B5EF4-FFF2-40B4-BE49-F238E27FC236}">
                <a16:creationId xmlns:a16="http://schemas.microsoft.com/office/drawing/2014/main" id="{7A5FB70B-1C59-9151-6849-3227F48F971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926" b="20469"/>
          <a:stretch/>
        </p:blipFill>
        <p:spPr bwMode="auto">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9EB6A612-7B2C-0301-D117-0F2FEBDCB46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18695963"/>
      </p:ext>
    </p:extLst>
  </p:cSld>
  <p:clrMapOvr>
    <a:masterClrMapping/>
  </p:clrMapOvr>
  <mc:AlternateContent xmlns:mc="http://schemas.openxmlformats.org/markup-compatibility/2006">
    <mc:Choice xmlns:p14="http://schemas.microsoft.com/office/powerpoint/2010/main" Requires="p14">
      <p:transition spd="slow" p14:dur="2000" advTm="15933"/>
    </mc:Choice>
    <mc:Fallback>
      <p:transition spd="slow" advTm="15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7170" name="Picture 2" descr="Happy Yellow Smiley Faces | Yellow smiley face, Cute backgrounds ...">
            <a:extLst>
              <a:ext uri="{FF2B5EF4-FFF2-40B4-BE49-F238E27FC236}">
                <a16:creationId xmlns:a16="http://schemas.microsoft.com/office/drawing/2014/main" id="{6F0F6428-B352-D09D-361E-7BB9A3ED25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77150" y="-1"/>
            <a:ext cx="4514850" cy="6858001"/>
          </a:xfrm>
          <a:prstGeom prst="rect">
            <a:avLst/>
          </a:prstGeom>
          <a:blipFill>
            <a:blip r:embed="rId6"/>
            <a:tile tx="0" ty="0" sx="100000" sy="100000" flip="none" algn="tl"/>
          </a:blipFill>
        </p:spPr>
      </p:pic>
      <p:sp>
        <p:nvSpPr>
          <p:cNvPr id="2" name="Title 1">
            <a:extLst>
              <a:ext uri="{FF2B5EF4-FFF2-40B4-BE49-F238E27FC236}">
                <a16:creationId xmlns:a16="http://schemas.microsoft.com/office/drawing/2014/main" id="{ECE39325-14F7-6720-A512-A012A3FB62B7}"/>
              </a:ext>
            </a:extLst>
          </p:cNvPr>
          <p:cNvSpPr>
            <a:spLocks noGrp="1"/>
          </p:cNvSpPr>
          <p:nvPr>
            <p:ph type="title"/>
          </p:nvPr>
        </p:nvSpPr>
        <p:spPr>
          <a:xfrm>
            <a:off x="433138" y="798261"/>
            <a:ext cx="9224210" cy="1325563"/>
          </a:xfrm>
        </p:spPr>
        <p:txBody>
          <a:bodyPr>
            <a:noAutofit/>
          </a:bodyPr>
          <a:lstStyle/>
          <a:p>
            <a:r>
              <a:rPr lang="en-GB" b="1"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So you ask, what can I do </a:t>
            </a:r>
            <a:br>
              <a:rPr lang="en-GB" b="1"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br>
            <a:r>
              <a:rPr lang="en-GB" b="1"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to feel more comfortable </a:t>
            </a:r>
            <a:br>
              <a:rPr lang="en-GB" b="1"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br>
            <a:r>
              <a:rPr lang="en-GB" b="1"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at university? </a:t>
            </a:r>
          </a:p>
        </p:txBody>
      </p:sp>
      <p:sp>
        <p:nvSpPr>
          <p:cNvPr id="3" name="Cloud 2">
            <a:extLst>
              <a:ext uri="{FF2B5EF4-FFF2-40B4-BE49-F238E27FC236}">
                <a16:creationId xmlns:a16="http://schemas.microsoft.com/office/drawing/2014/main" id="{9DEDDD16-0B53-AA16-9733-F121062D3EF8}"/>
              </a:ext>
            </a:extLst>
          </p:cNvPr>
          <p:cNvSpPr/>
          <p:nvPr/>
        </p:nvSpPr>
        <p:spPr>
          <a:xfrm>
            <a:off x="7797466" y="481264"/>
            <a:ext cx="4274218" cy="2343357"/>
          </a:xfrm>
          <a:prstGeom prst="cloud">
            <a:avLst/>
          </a:prstGeom>
          <a:solidFill>
            <a:schemeClr val="tx2">
              <a:lumMod val="40000"/>
              <a:lumOff val="6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My Top Tips </a:t>
            </a:r>
          </a:p>
        </p:txBody>
      </p:sp>
      <p:sp>
        <p:nvSpPr>
          <p:cNvPr id="4" name="TextBox 3">
            <a:extLst>
              <a:ext uri="{FF2B5EF4-FFF2-40B4-BE49-F238E27FC236}">
                <a16:creationId xmlns:a16="http://schemas.microsoft.com/office/drawing/2014/main" id="{8340AFF6-AA75-B07D-B83D-7455E09B2CF6}"/>
              </a:ext>
            </a:extLst>
          </p:cNvPr>
          <p:cNvSpPr txBox="1"/>
          <p:nvPr/>
        </p:nvSpPr>
        <p:spPr>
          <a:xfrm>
            <a:off x="240632" y="2472019"/>
            <a:ext cx="10764253" cy="4524315"/>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Practice relaxation techniques, </a:t>
            </a:r>
          </a:p>
          <a:p>
            <a:pPr marL="285750" indent="-285750">
              <a:buFont typeface="Arial" panose="020B0604020202020204" pitchFamily="34" charset="0"/>
              <a:buChar char="•"/>
            </a:pPr>
            <a:r>
              <a:rPr lang="en-GB" sz="3600" dirty="0" err="1">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e.g</a:t>
            </a:r>
            <a:r>
              <a:rPr lang="en-GB" sz="3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 yoga and breathing</a:t>
            </a:r>
          </a:p>
          <a:p>
            <a:pPr marL="285750" indent="-285750">
              <a:buFont typeface="Arial" panose="020B0604020202020204" pitchFamily="34" charset="0"/>
              <a:buChar char="•"/>
            </a:pPr>
            <a:r>
              <a:rPr lang="en-GB" sz="3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Join societies with like-minded </a:t>
            </a:r>
          </a:p>
          <a:p>
            <a:pPr marL="285750" indent="-285750">
              <a:buFont typeface="Arial" panose="020B0604020202020204" pitchFamily="34" charset="0"/>
              <a:buChar char="•"/>
            </a:pPr>
            <a:r>
              <a:rPr lang="en-GB" sz="3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individuals</a:t>
            </a:r>
          </a:p>
          <a:p>
            <a:pPr marL="285750" indent="-285750">
              <a:buFont typeface="Arial" panose="020B0604020202020204" pitchFamily="34" charset="0"/>
              <a:buChar char="•"/>
            </a:pPr>
            <a:r>
              <a:rPr lang="en-GB" sz="3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Do things that make YOU happy</a:t>
            </a:r>
          </a:p>
          <a:p>
            <a:pPr marL="285750" indent="-285750">
              <a:buFont typeface="Arial" panose="020B0604020202020204" pitchFamily="34" charset="0"/>
              <a:buChar char="•"/>
            </a:pPr>
            <a:r>
              <a:rPr lang="en-GB" sz="3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Track your progress</a:t>
            </a:r>
          </a:p>
          <a:p>
            <a:pPr marL="285750" indent="-285750">
              <a:buFont typeface="Arial" panose="020B0604020202020204" pitchFamily="34" charset="0"/>
              <a:buChar char="•"/>
            </a:pPr>
            <a:r>
              <a:rPr lang="en-GB" sz="3600" dirty="0">
                <a:solidFill>
                  <a:schemeClr val="tx1">
                    <a:lumMod val="65000"/>
                    <a:lumOff val="35000"/>
                  </a:schemeClr>
                </a:solidFill>
                <a:latin typeface="ADLaM Display" panose="02010000000000000000" pitchFamily="2" charset="0"/>
                <a:ea typeface="ADLaM Display" panose="02010000000000000000" pitchFamily="2" charset="0"/>
                <a:cs typeface="ADLaM Display" panose="02010000000000000000" pitchFamily="2" charset="0"/>
              </a:rPr>
              <a:t>Embrace it and be yourself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 name="Audio 5">
            <a:hlinkClick r:id="" action="ppaction://media"/>
            <a:extLst>
              <a:ext uri="{FF2B5EF4-FFF2-40B4-BE49-F238E27FC236}">
                <a16:creationId xmlns:a16="http://schemas.microsoft.com/office/drawing/2014/main" id="{E6B6CC67-7CD9-2A1B-F7B8-DA290D7406DC}"/>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34596132"/>
      </p:ext>
    </p:extLst>
  </p:cSld>
  <p:clrMapOvr>
    <a:masterClrMapping/>
  </p:clrMapOvr>
  <mc:AlternateContent xmlns:mc="http://schemas.openxmlformats.org/markup-compatibility/2006">
    <mc:Choice xmlns:p14="http://schemas.microsoft.com/office/powerpoint/2010/main" Requires="p14">
      <p:transition spd="slow" p14:dur="2000" advTm="71625"/>
    </mc:Choice>
    <mc:Fallback>
      <p:transition spd="slow" advTm="71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p:cTn id="29" dur="1000" fill="hold"/>
                                        <p:tgtEl>
                                          <p:spTgt spid="3"/>
                                        </p:tgtEl>
                                        <p:attrNameLst>
                                          <p:attrName>ppt_w</p:attrName>
                                        </p:attrNameLst>
                                      </p:cBhvr>
                                      <p:tavLst>
                                        <p:tav tm="0">
                                          <p:val>
                                            <p:fltVal val="0"/>
                                          </p:val>
                                        </p:tav>
                                        <p:tav tm="100000">
                                          <p:val>
                                            <p:strVal val="#ppt_w"/>
                                          </p:val>
                                        </p:tav>
                                      </p:tavLst>
                                    </p:anim>
                                    <p:anim calcmode="lin" valueType="num">
                                      <p:cBhvr>
                                        <p:cTn id="30" dur="1000" fill="hold"/>
                                        <p:tgtEl>
                                          <p:spTgt spid="3"/>
                                        </p:tgtEl>
                                        <p:attrNameLst>
                                          <p:attrName>ppt_h</p:attrName>
                                        </p:attrNameLst>
                                      </p:cBhvr>
                                      <p:tavLst>
                                        <p:tav tm="0">
                                          <p:val>
                                            <p:fltVal val="0"/>
                                          </p:val>
                                        </p:tav>
                                        <p:tav tm="100000">
                                          <p:val>
                                            <p:strVal val="#ppt_h"/>
                                          </p:val>
                                        </p:tav>
                                      </p:tavLst>
                                    </p:anim>
                                    <p:anim calcmode="lin" valueType="num">
                                      <p:cBhvr>
                                        <p:cTn id="31" dur="1000" fill="hold"/>
                                        <p:tgtEl>
                                          <p:spTgt spid="3"/>
                                        </p:tgtEl>
                                        <p:attrNameLst>
                                          <p:attrName>style.rotation</p:attrName>
                                        </p:attrNameLst>
                                      </p:cBhvr>
                                      <p:tavLst>
                                        <p:tav tm="0">
                                          <p:val>
                                            <p:fltVal val="90"/>
                                          </p:val>
                                        </p:tav>
                                        <p:tav tm="100000">
                                          <p:val>
                                            <p:fltVal val="0"/>
                                          </p:val>
                                        </p:tav>
                                      </p:tavLst>
                                    </p:anim>
                                    <p:animEffect transition="in" filter="fade">
                                      <p:cBhvr>
                                        <p:cTn id="32" dur="1000"/>
                                        <p:tgtEl>
                                          <p:spTgt spid="3"/>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 calcmode="lin" valueType="num">
                                      <p:cBhvr additive="base">
                                        <p:cTn id="4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anim calcmode="lin" valueType="num">
                                      <p:cBhvr additive="base">
                                        <p:cTn id="6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 calcmode="lin" valueType="num">
                                      <p:cBhvr additive="base">
                                        <p:cTn id="6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6" end="6"/>
                                            </p:txEl>
                                          </p:spTgt>
                                        </p:tgtEl>
                                        <p:attrNameLst>
                                          <p:attrName>style.visibility</p:attrName>
                                        </p:attrNameLst>
                                      </p:cBhvr>
                                      <p:to>
                                        <p:strVal val="visible"/>
                                      </p:to>
                                    </p:set>
                                    <p:anim calcmode="lin" valueType="num">
                                      <p:cBhvr additive="base">
                                        <p:cTn id="7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6"/>
                </p:tgtEl>
              </p:cMediaNode>
            </p:audio>
          </p:childTnLst>
        </p:cTn>
      </p:par>
    </p:tnLst>
    <p:bldLst>
      <p:bldP spid="2" grpId="0"/>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99128-D56C-E93C-636D-F867B4BFCC89}"/>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Reference list </a:t>
            </a:r>
          </a:p>
        </p:txBody>
      </p:sp>
      <p:sp>
        <p:nvSpPr>
          <p:cNvPr id="3" name="Content Placeholder 2">
            <a:extLst>
              <a:ext uri="{FF2B5EF4-FFF2-40B4-BE49-F238E27FC236}">
                <a16:creationId xmlns:a16="http://schemas.microsoft.com/office/drawing/2014/main" id="{CF44D888-AAFB-B439-00AD-10960D734008}"/>
              </a:ext>
            </a:extLst>
          </p:cNvPr>
          <p:cNvSpPr>
            <a:spLocks noGrp="1"/>
          </p:cNvSpPr>
          <p:nvPr>
            <p:ph idx="1"/>
          </p:nvPr>
        </p:nvSpPr>
        <p:spPr/>
        <p:txBody>
          <a:bodyPr>
            <a:normAutofit fontScale="92500" lnSpcReduction="10000"/>
          </a:bodyPr>
          <a:lstStyle/>
          <a:p>
            <a:r>
              <a:rPr lang="en-US" dirty="0"/>
              <a:t>‘how to deal with social anxiety in university’. University of the west of Scotland (2023). </a:t>
            </a:r>
            <a:r>
              <a:rPr lang="en-US" dirty="0">
                <a:hlinkClick r:id="rId5">
                  <a:extLst>
                    <a:ext uri="{A12FA001-AC4F-418D-AE19-62706E023703}">
                      <ahyp:hlinkClr xmlns:ahyp="http://schemas.microsoft.com/office/drawing/2018/hyperlinkcolor" val="tx"/>
                    </a:ext>
                  </a:extLst>
                </a:hlinkClick>
              </a:rPr>
              <a:t>https://www.uwslondon.ac.uk/mental-health/anxiety/how-to-deal-with-social-anxiety-in-university/</a:t>
            </a:r>
            <a:endParaRPr lang="en-US" dirty="0"/>
          </a:p>
          <a:p>
            <a:endParaRPr lang="en-US" b="0" i="0" dirty="0">
              <a:effectLst/>
            </a:endParaRPr>
          </a:p>
          <a:p>
            <a:r>
              <a:rPr lang="en-US" b="0" i="0" dirty="0">
                <a:effectLst/>
              </a:rPr>
              <a:t>"procrastination is the thief of time ." </a:t>
            </a:r>
            <a:r>
              <a:rPr lang="en-US" b="0" i="0" u="sng" dirty="0">
                <a:effectLst/>
              </a:rPr>
              <a:t>The Oxford Dictionary of Phrase and Fable</a:t>
            </a:r>
            <a:r>
              <a:rPr lang="en-US" b="0" i="0" dirty="0">
                <a:effectLst/>
              </a:rPr>
              <a:t>. . Retrieved February 09, 2024 from Encyclopedia.com: </a:t>
            </a:r>
            <a:r>
              <a:rPr lang="en-US" b="0" i="0" u="none" strike="noStrike" dirty="0">
                <a:effectLst/>
                <a:hlinkClick r:id="rId6">
                  <a:extLst>
                    <a:ext uri="{A12FA001-AC4F-418D-AE19-62706E023703}">
                      <ahyp:hlinkClr xmlns:ahyp="http://schemas.microsoft.com/office/drawing/2018/hyperlinkcolor" val="tx"/>
                    </a:ext>
                  </a:extLst>
                </a:hlinkClick>
              </a:rPr>
              <a:t>https://www.encyclopedia.com/humanities/dictionaries-thesauruses-pictures-and-press-releases/procrastination-thief-time</a:t>
            </a:r>
            <a:endParaRPr lang="en-US" b="0" i="0" u="none" strike="noStrike" dirty="0">
              <a:effectLst/>
            </a:endParaRPr>
          </a:p>
          <a:p>
            <a:r>
              <a:rPr lang="en-US" i="0" dirty="0">
                <a:effectLst/>
              </a:rPr>
              <a:t>‘Procrastination Statistics, Facts, and Current Trends in (2023)’. </a:t>
            </a:r>
            <a:r>
              <a:rPr lang="en-US" dirty="0">
                <a:solidFill>
                  <a:srgbClr val="0563C1"/>
                </a:solidFill>
                <a:hlinkClick r:id="rId7">
                  <a:extLst>
                    <a:ext uri="{A12FA001-AC4F-418D-AE19-62706E023703}">
                      <ahyp:hlinkClr xmlns:ahyp="http://schemas.microsoft.com/office/drawing/2018/hyperlinkcolor" val="tx"/>
                    </a:ext>
                  </a:extLst>
                </a:hlinkClick>
              </a:rPr>
              <a:t>Procrastination Statistics, Facts, and Current Trends in (2023) - </a:t>
            </a:r>
            <a:r>
              <a:rPr lang="en-US" dirty="0" err="1">
                <a:solidFill>
                  <a:srgbClr val="0563C1"/>
                </a:solidFill>
                <a:hlinkClick r:id="rId7">
                  <a:extLst>
                    <a:ext uri="{A12FA001-AC4F-418D-AE19-62706E023703}">
                      <ahyp:hlinkClr xmlns:ahyp="http://schemas.microsoft.com/office/drawing/2018/hyperlinkcolor" val="tx"/>
                    </a:ext>
                  </a:extLst>
                </a:hlinkClick>
              </a:rPr>
              <a:t>DreamMaker</a:t>
            </a:r>
            <a:r>
              <a:rPr lang="en-US" dirty="0">
                <a:hlinkClick r:id="rId7">
                  <a:extLst>
                    <a:ext uri="{A12FA001-AC4F-418D-AE19-62706E023703}">
                      <ahyp:hlinkClr xmlns:ahyp="http://schemas.microsoft.com/office/drawing/2018/hyperlinkcolor" val="tx"/>
                    </a:ext>
                  </a:extLst>
                </a:hlinkClick>
              </a:rPr>
              <a:t> (dreammakerr.com)</a:t>
            </a:r>
            <a:r>
              <a:rPr lang="en-US" dirty="0"/>
              <a:t> (2024)</a:t>
            </a:r>
            <a:endParaRPr lang="en-US" i="0" dirty="0">
              <a:effectLst/>
            </a:endParaRPr>
          </a:p>
          <a:p>
            <a:endParaRPr lang="en-US" b="0" i="0" u="none" strike="noStrike" dirty="0">
              <a:solidFill>
                <a:srgbClr val="00529B"/>
              </a:solidFill>
              <a:effectLst/>
              <a:latin typeface="Arial" panose="020B0604020202020204" pitchFamily="34" charset="0"/>
            </a:endParaRPr>
          </a:p>
          <a:p>
            <a:endParaRPr lang="en-US" dirty="0"/>
          </a:p>
          <a:p>
            <a:endParaRPr lang="en-GB" dirty="0"/>
          </a:p>
        </p:txBody>
      </p:sp>
      <p:pic>
        <p:nvPicPr>
          <p:cNvPr id="5" name="Audio 4">
            <a:hlinkClick r:id="" action="ppaction://media"/>
            <a:extLst>
              <a:ext uri="{FF2B5EF4-FFF2-40B4-BE49-F238E27FC236}">
                <a16:creationId xmlns:a16="http://schemas.microsoft.com/office/drawing/2014/main" id="{6D12FE11-0887-494C-B40B-F2FBF02FD36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9736522"/>
      </p:ext>
    </p:extLst>
  </p:cSld>
  <p:clrMapOvr>
    <a:masterClrMapping/>
  </p:clrMapOvr>
  <mc:AlternateContent xmlns:mc="http://schemas.openxmlformats.org/markup-compatibility/2006">
    <mc:Choice xmlns:p14="http://schemas.microsoft.com/office/powerpoint/2010/main" Requires="p14">
      <p:transition spd="slow" p14:dur="2000" advTm="6099"/>
    </mc:Choice>
    <mc:Fallback>
      <p:transition spd="slow" advTm="6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5|4.1|3.1|2.5|3.6|4.6"/>
</p:tagLst>
</file>

<file path=ppt/tags/tag2.xml><?xml version="1.0" encoding="utf-8"?>
<p:tagLst xmlns:a="http://schemas.openxmlformats.org/drawingml/2006/main" xmlns:r="http://schemas.openxmlformats.org/officeDocument/2006/relationships" xmlns:p="http://schemas.openxmlformats.org/presentationml/2006/main">
  <p:tag name="TIMING" val="|0.9|13.2"/>
</p:tagLst>
</file>

<file path=ppt/tags/tag3.xml><?xml version="1.0" encoding="utf-8"?>
<p:tagLst xmlns:a="http://schemas.openxmlformats.org/drawingml/2006/main" xmlns:r="http://schemas.openxmlformats.org/officeDocument/2006/relationships" xmlns:p="http://schemas.openxmlformats.org/presentationml/2006/main">
  <p:tag name="TIMING" val="|1.5|5.3|7|3.9|5.4"/>
</p:tagLst>
</file>

<file path=ppt/tags/tag4.xml><?xml version="1.0" encoding="utf-8"?>
<p:tagLst xmlns:a="http://schemas.openxmlformats.org/drawingml/2006/main" xmlns:r="http://schemas.openxmlformats.org/officeDocument/2006/relationships" xmlns:p="http://schemas.openxmlformats.org/presentationml/2006/main">
  <p:tag name="TIMING" val="|0.9|5|6|11.7|10.8|15.6"/>
</p:tagLst>
</file>

<file path=ppt/tags/tag5.xml><?xml version="1.0" encoding="utf-8"?>
<p:tagLst xmlns:a="http://schemas.openxmlformats.org/drawingml/2006/main" xmlns:r="http://schemas.openxmlformats.org/officeDocument/2006/relationships" xmlns:p="http://schemas.openxmlformats.org/presentationml/2006/main">
  <p:tag name="TIMING" val="|0.7"/>
</p:tagLst>
</file>

<file path=ppt/tags/tag6.xml><?xml version="1.0" encoding="utf-8"?>
<p:tagLst xmlns:a="http://schemas.openxmlformats.org/drawingml/2006/main" xmlns:r="http://schemas.openxmlformats.org/officeDocument/2006/relationships" xmlns:p="http://schemas.openxmlformats.org/presentationml/2006/main">
  <p:tag name="TIMING" val="|0.9|5.5"/>
</p:tagLst>
</file>

<file path=ppt/tags/tag7.xml><?xml version="1.0" encoding="utf-8"?>
<p:tagLst xmlns:a="http://schemas.openxmlformats.org/drawingml/2006/main" xmlns:r="http://schemas.openxmlformats.org/officeDocument/2006/relationships" xmlns:p="http://schemas.openxmlformats.org/presentationml/2006/main">
  <p:tag name="TIMING" val="|1|3.5"/>
</p:tagLst>
</file>

<file path=ppt/tags/tag8.xml><?xml version="1.0" encoding="utf-8"?>
<p:tagLst xmlns:a="http://schemas.openxmlformats.org/drawingml/2006/main" xmlns:r="http://schemas.openxmlformats.org/officeDocument/2006/relationships" xmlns:p="http://schemas.openxmlformats.org/presentationml/2006/main">
  <p:tag name="TIMING" val="|0.6|1.7"/>
</p:tagLst>
</file>

<file path=ppt/tags/tag9.xml><?xml version="1.0" encoding="utf-8"?>
<p:tagLst xmlns:a="http://schemas.openxmlformats.org/drawingml/2006/main" xmlns:r="http://schemas.openxmlformats.org/officeDocument/2006/relationships" xmlns:p="http://schemas.openxmlformats.org/presentationml/2006/main">
  <p:tag name="TIMING" val="|3"/>
</p:tagLst>
</file>

<file path=ppt/tags/tag10.xml><?xml version="1.0" encoding="utf-8"?>
<p:tagLst xmlns:a="http://schemas.openxmlformats.org/drawingml/2006/main" xmlns:r="http://schemas.openxmlformats.org/officeDocument/2006/relationships" xmlns:p="http://schemas.openxmlformats.org/presentationml/2006/main">
  <p:tag name="TIMING" val="|2.3|10.8"/>
</p:tagLst>
</file>

<file path=ppt/tags/tag11.xml><?xml version="1.0" encoding="utf-8"?>
<p:tagLst xmlns:a="http://schemas.openxmlformats.org/drawingml/2006/main" xmlns:r="http://schemas.openxmlformats.org/officeDocument/2006/relationships" xmlns:p="http://schemas.openxmlformats.org/presentationml/2006/main">
  <p:tag name="TIMING" val="|0.8"/>
</p:tagLst>
</file>

<file path=ppt/tags/tag12.xml><?xml version="1.0" encoding="utf-8"?>
<p:tagLst xmlns:a="http://schemas.openxmlformats.org/drawingml/2006/main" xmlns:r="http://schemas.openxmlformats.org/officeDocument/2006/relationships" xmlns:p="http://schemas.openxmlformats.org/presentationml/2006/main">
  <p:tag name="TIMING" val="|1.1"/>
</p:tagLst>
</file>

<file path=ppt/tags/tag13.xml><?xml version="1.0" encoding="utf-8"?>
<p:tagLst xmlns:a="http://schemas.openxmlformats.org/drawingml/2006/main" xmlns:r="http://schemas.openxmlformats.org/officeDocument/2006/relationships" xmlns:p="http://schemas.openxmlformats.org/presentationml/2006/main">
  <p:tag name="TIMING" val="|0.6|6.6|1.8|2|6|1.2|16.8|2.6|17.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20617</TotalTime>
  <Words>866</Words>
  <Application>Microsoft Office PowerPoint</Application>
  <PresentationFormat>Widescreen</PresentationFormat>
  <Paragraphs>63</Paragraphs>
  <Slides>17</Slides>
  <Notes>0</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ADLaM Display</vt:lpstr>
      <vt:lpstr>Arial</vt:lpstr>
      <vt:lpstr>Calibri</vt:lpstr>
      <vt:lpstr>Calibri Light</vt:lpstr>
      <vt:lpstr>Office Theme</vt:lpstr>
      <vt:lpstr>PowerPoint Presentation</vt:lpstr>
      <vt:lpstr>Are you a procrastinator? </vt:lpstr>
      <vt:lpstr>PowerPoint Presentation</vt:lpstr>
      <vt:lpstr>PowerPoint Presentation</vt:lpstr>
      <vt:lpstr>Did you know? </vt:lpstr>
      <vt:lpstr>PowerPoint Presentation</vt:lpstr>
      <vt:lpstr>Balancing sports training,  studies and work…</vt:lpstr>
      <vt:lpstr>It is often hard to strike a balance between sports training, keeping up to date with your studies, and fitting in a part time job, as well as all the other tasks life throws our way. This was something I certainly struggled with in my first University semester.</vt:lpstr>
      <vt:lpstr>Discipline over motivation..</vt:lpstr>
      <vt:lpstr>Utilize windows of opportunity..</vt:lpstr>
      <vt:lpstr>Be realistic</vt:lpstr>
      <vt:lpstr>Managing social anxiety at university </vt:lpstr>
      <vt:lpstr>For most students, university is a great opportunity to meet new friends, experience university night life, join social clubs and much more.</vt:lpstr>
      <vt:lpstr>PowerPoint Presentation</vt:lpstr>
      <vt:lpstr>For me, this is something I struggled with, in particular, embracing the common ‘uni night life scene’, as this is something that would negatively impact my sports training. </vt:lpstr>
      <vt:lpstr>So you ask, what can I do  to feel more comfortable  at university?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Richards (2318074)</dc:creator>
  <cp:lastModifiedBy>Lucy Richards</cp:lastModifiedBy>
  <cp:revision>3</cp:revision>
  <cp:lastPrinted>2024-02-12T15:39:09Z</cp:lastPrinted>
  <dcterms:created xsi:type="dcterms:W3CDTF">2024-02-12T14:07:31Z</dcterms:created>
  <dcterms:modified xsi:type="dcterms:W3CDTF">2024-04-12T13:08:28Z</dcterms:modified>
</cp:coreProperties>
</file>