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 id="2147483687" r:id="rId2"/>
    <p:sldMasterId id="2147483701" r:id="rId3"/>
    <p:sldMasterId id="2147483715" r:id="rId4"/>
  </p:sldMasterIdLst>
  <p:notesMasterIdLst>
    <p:notesMasterId r:id="rId30"/>
  </p:notesMasterIdLst>
  <p:handoutMasterIdLst>
    <p:handoutMasterId r:id="rId31"/>
  </p:handoutMasterIdLst>
  <p:sldIdLst>
    <p:sldId id="256" r:id="rId5"/>
    <p:sldId id="257" r:id="rId6"/>
    <p:sldId id="287" r:id="rId7"/>
    <p:sldId id="288" r:id="rId8"/>
    <p:sldId id="258" r:id="rId9"/>
    <p:sldId id="289" r:id="rId10"/>
    <p:sldId id="308" r:id="rId11"/>
    <p:sldId id="291" r:id="rId12"/>
    <p:sldId id="259" r:id="rId13"/>
    <p:sldId id="307" r:id="rId14"/>
    <p:sldId id="292" r:id="rId15"/>
    <p:sldId id="293" r:id="rId16"/>
    <p:sldId id="294" r:id="rId17"/>
    <p:sldId id="295" r:id="rId18"/>
    <p:sldId id="296" r:id="rId19"/>
    <p:sldId id="301" r:id="rId20"/>
    <p:sldId id="260" r:id="rId21"/>
    <p:sldId id="270" r:id="rId22"/>
    <p:sldId id="309" r:id="rId23"/>
    <p:sldId id="271" r:id="rId24"/>
    <p:sldId id="272" r:id="rId25"/>
    <p:sldId id="279" r:id="rId26"/>
    <p:sldId id="280" r:id="rId27"/>
    <p:sldId id="281" r:id="rId28"/>
    <p:sldId id="286" r:id="rId29"/>
  </p:sldIdLst>
  <p:sldSz cx="9144000" cy="6858000" type="screen4x3"/>
  <p:notesSz cx="6669088" cy="9753600"/>
  <p:defaultTextStyle>
    <a:defPPr>
      <a:defRPr lang="en-GB"/>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661" autoAdjust="0"/>
    <p:restoredTop sz="86072" autoAdjust="0"/>
  </p:normalViewPr>
  <p:slideViewPr>
    <p:cSldViewPr>
      <p:cViewPr>
        <p:scale>
          <a:sx n="69" d="100"/>
          <a:sy n="69" d="100"/>
        </p:scale>
        <p:origin x="-1332"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370" name="Rectangle 2"/>
          <p:cNvSpPr>
            <a:spLocks noGrp="1" noChangeArrowheads="1"/>
          </p:cNvSpPr>
          <p:nvPr>
            <p:ph type="hdr" sz="quarter"/>
          </p:nvPr>
        </p:nvSpPr>
        <p:spPr bwMode="auto">
          <a:xfrm>
            <a:off x="0" y="0"/>
            <a:ext cx="2890250" cy="488383"/>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lvl1pPr>
              <a:defRPr sz="1200" smtClean="0"/>
            </a:lvl1pPr>
          </a:lstStyle>
          <a:p>
            <a:pPr>
              <a:defRPr/>
            </a:pPr>
            <a:endParaRPr lang="en-GB"/>
          </a:p>
        </p:txBody>
      </p:sp>
      <p:sp>
        <p:nvSpPr>
          <p:cNvPr id="58371" name="Rectangle 3"/>
          <p:cNvSpPr>
            <a:spLocks noGrp="1" noChangeArrowheads="1"/>
          </p:cNvSpPr>
          <p:nvPr>
            <p:ph type="dt" sz="quarter" idx="1"/>
          </p:nvPr>
        </p:nvSpPr>
        <p:spPr bwMode="auto">
          <a:xfrm>
            <a:off x="3778839" y="0"/>
            <a:ext cx="2890250" cy="488383"/>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lvl1pPr algn="r">
              <a:defRPr sz="1200" smtClean="0"/>
            </a:lvl1pPr>
          </a:lstStyle>
          <a:p>
            <a:pPr>
              <a:defRPr/>
            </a:pPr>
            <a:endParaRPr lang="en-GB"/>
          </a:p>
        </p:txBody>
      </p:sp>
      <p:sp>
        <p:nvSpPr>
          <p:cNvPr id="58372" name="Rectangle 4"/>
          <p:cNvSpPr>
            <a:spLocks noGrp="1" noChangeArrowheads="1"/>
          </p:cNvSpPr>
          <p:nvPr>
            <p:ph type="ftr" sz="quarter" idx="2"/>
          </p:nvPr>
        </p:nvSpPr>
        <p:spPr bwMode="auto">
          <a:xfrm>
            <a:off x="0" y="9265217"/>
            <a:ext cx="2890250" cy="488383"/>
          </a:xfrm>
          <a:prstGeom prst="rect">
            <a:avLst/>
          </a:prstGeom>
          <a:noFill/>
          <a:ln w="9525">
            <a:noFill/>
            <a:miter lim="800000"/>
            <a:headEnd/>
            <a:tailEnd/>
          </a:ln>
          <a:effectLst/>
        </p:spPr>
        <p:txBody>
          <a:bodyPr vert="horz" wrap="square" lIns="89840" tIns="44920" rIns="89840" bIns="44920" numCol="1" anchor="b" anchorCtr="0" compatLnSpc="1">
            <a:prstTxWarp prst="textNoShape">
              <a:avLst/>
            </a:prstTxWarp>
          </a:bodyPr>
          <a:lstStyle>
            <a:lvl1pPr>
              <a:defRPr sz="1200" smtClean="0"/>
            </a:lvl1pPr>
          </a:lstStyle>
          <a:p>
            <a:pPr>
              <a:defRPr/>
            </a:pPr>
            <a:endParaRPr lang="en-GB"/>
          </a:p>
        </p:txBody>
      </p:sp>
      <p:sp>
        <p:nvSpPr>
          <p:cNvPr id="58373" name="Rectangle 5"/>
          <p:cNvSpPr>
            <a:spLocks noGrp="1" noChangeArrowheads="1"/>
          </p:cNvSpPr>
          <p:nvPr>
            <p:ph type="sldNum" sz="quarter" idx="3"/>
          </p:nvPr>
        </p:nvSpPr>
        <p:spPr bwMode="auto">
          <a:xfrm>
            <a:off x="3778839" y="9265217"/>
            <a:ext cx="2890250" cy="488383"/>
          </a:xfrm>
          <a:prstGeom prst="rect">
            <a:avLst/>
          </a:prstGeom>
          <a:noFill/>
          <a:ln w="9525">
            <a:noFill/>
            <a:miter lim="800000"/>
            <a:headEnd/>
            <a:tailEnd/>
          </a:ln>
          <a:effectLst/>
        </p:spPr>
        <p:txBody>
          <a:bodyPr vert="horz" wrap="square" lIns="89840" tIns="44920" rIns="89840" bIns="44920" numCol="1" anchor="b" anchorCtr="0" compatLnSpc="1">
            <a:prstTxWarp prst="textNoShape">
              <a:avLst/>
            </a:prstTxWarp>
          </a:bodyPr>
          <a:lstStyle>
            <a:lvl1pPr algn="r">
              <a:defRPr sz="1200" smtClean="0"/>
            </a:lvl1pPr>
          </a:lstStyle>
          <a:p>
            <a:pPr>
              <a:defRPr/>
            </a:pPr>
            <a:fld id="{217E8B15-AF3B-40DC-91FA-31654EBCE4C4}" type="slidenum">
              <a:rPr lang="en-GB"/>
              <a:pPr>
                <a:defRPr/>
              </a:pPr>
              <a:t>‹#›</a:t>
            </a:fld>
            <a:endParaRPr lang="en-GB"/>
          </a:p>
        </p:txBody>
      </p:sp>
    </p:spTree>
    <p:extLst>
      <p:ext uri="{BB962C8B-B14F-4D97-AF65-F5344CB8AC3E}">
        <p14:creationId xmlns:p14="http://schemas.microsoft.com/office/powerpoint/2010/main" val="3545479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2890250" cy="488383"/>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lvl1pPr>
              <a:defRPr sz="1200" smtClean="0"/>
            </a:lvl1pPr>
          </a:lstStyle>
          <a:p>
            <a:pPr>
              <a:defRPr/>
            </a:pPr>
            <a:endParaRPr lang="en-GB"/>
          </a:p>
        </p:txBody>
      </p:sp>
      <p:sp>
        <p:nvSpPr>
          <p:cNvPr id="6147" name="Rectangle 3"/>
          <p:cNvSpPr>
            <a:spLocks noGrp="1" noChangeArrowheads="1"/>
          </p:cNvSpPr>
          <p:nvPr>
            <p:ph type="dt" idx="1"/>
          </p:nvPr>
        </p:nvSpPr>
        <p:spPr bwMode="auto">
          <a:xfrm>
            <a:off x="3778839" y="0"/>
            <a:ext cx="2890250" cy="488383"/>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lvl1pPr algn="r">
              <a:defRPr sz="1200" smtClean="0"/>
            </a:lvl1pPr>
          </a:lstStyle>
          <a:p>
            <a:pPr>
              <a:defRPr/>
            </a:pPr>
            <a:endParaRPr lang="en-GB"/>
          </a:p>
        </p:txBody>
      </p:sp>
      <p:sp>
        <p:nvSpPr>
          <p:cNvPr id="36868" name="Rectangle 4"/>
          <p:cNvSpPr>
            <a:spLocks noGrp="1" noRot="1" noChangeAspect="1" noChangeArrowheads="1" noTextEdit="1"/>
          </p:cNvSpPr>
          <p:nvPr>
            <p:ph type="sldImg" idx="2"/>
          </p:nvPr>
        </p:nvSpPr>
        <p:spPr bwMode="auto">
          <a:xfrm>
            <a:off x="896938" y="731838"/>
            <a:ext cx="4876800" cy="3657600"/>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888588" y="4632610"/>
            <a:ext cx="4891912" cy="4389197"/>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150" name="Rectangle 6"/>
          <p:cNvSpPr>
            <a:spLocks noGrp="1" noChangeArrowheads="1"/>
          </p:cNvSpPr>
          <p:nvPr>
            <p:ph type="ftr" sz="quarter" idx="4"/>
          </p:nvPr>
        </p:nvSpPr>
        <p:spPr bwMode="auto">
          <a:xfrm>
            <a:off x="0" y="9265217"/>
            <a:ext cx="2890250" cy="488383"/>
          </a:xfrm>
          <a:prstGeom prst="rect">
            <a:avLst/>
          </a:prstGeom>
          <a:noFill/>
          <a:ln w="9525">
            <a:noFill/>
            <a:miter lim="800000"/>
            <a:headEnd/>
            <a:tailEnd/>
          </a:ln>
          <a:effectLst/>
        </p:spPr>
        <p:txBody>
          <a:bodyPr vert="horz" wrap="square" lIns="89840" tIns="44920" rIns="89840" bIns="44920" numCol="1" anchor="b" anchorCtr="0" compatLnSpc="1">
            <a:prstTxWarp prst="textNoShape">
              <a:avLst/>
            </a:prstTxWarp>
          </a:bodyPr>
          <a:lstStyle>
            <a:lvl1pPr>
              <a:defRPr sz="1200" smtClean="0"/>
            </a:lvl1pPr>
          </a:lstStyle>
          <a:p>
            <a:pPr>
              <a:defRPr/>
            </a:pPr>
            <a:endParaRPr lang="en-GB"/>
          </a:p>
        </p:txBody>
      </p:sp>
      <p:sp>
        <p:nvSpPr>
          <p:cNvPr id="6151" name="Rectangle 7"/>
          <p:cNvSpPr>
            <a:spLocks noGrp="1" noChangeArrowheads="1"/>
          </p:cNvSpPr>
          <p:nvPr>
            <p:ph type="sldNum" sz="quarter" idx="5"/>
          </p:nvPr>
        </p:nvSpPr>
        <p:spPr bwMode="auto">
          <a:xfrm>
            <a:off x="3778839" y="9265217"/>
            <a:ext cx="2890250" cy="488383"/>
          </a:xfrm>
          <a:prstGeom prst="rect">
            <a:avLst/>
          </a:prstGeom>
          <a:noFill/>
          <a:ln w="9525">
            <a:noFill/>
            <a:miter lim="800000"/>
            <a:headEnd/>
            <a:tailEnd/>
          </a:ln>
          <a:effectLst/>
        </p:spPr>
        <p:txBody>
          <a:bodyPr vert="horz" wrap="square" lIns="89840" tIns="44920" rIns="89840" bIns="44920" numCol="1" anchor="b" anchorCtr="0" compatLnSpc="1">
            <a:prstTxWarp prst="textNoShape">
              <a:avLst/>
            </a:prstTxWarp>
          </a:bodyPr>
          <a:lstStyle>
            <a:lvl1pPr algn="r">
              <a:defRPr sz="1200" smtClean="0"/>
            </a:lvl1pPr>
          </a:lstStyle>
          <a:p>
            <a:pPr>
              <a:defRPr/>
            </a:pPr>
            <a:fld id="{0C6C9183-D746-4C1A-837D-ABB7553B5EED}" type="slidenum">
              <a:rPr lang="en-GB"/>
              <a:pPr>
                <a:defRPr/>
              </a:pPr>
              <a:t>‹#›</a:t>
            </a:fld>
            <a:endParaRPr lang="en-GB"/>
          </a:p>
        </p:txBody>
      </p:sp>
    </p:spTree>
    <p:extLst>
      <p:ext uri="{BB962C8B-B14F-4D97-AF65-F5344CB8AC3E}">
        <p14:creationId xmlns:p14="http://schemas.microsoft.com/office/powerpoint/2010/main" val="281234854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8104B4C0-D91D-4973-9981-068AB73A561A}" type="slidenum">
              <a:rPr lang="en-GB"/>
              <a:pPr/>
              <a:t>5</a:t>
            </a:fld>
            <a:endParaRPr lang="en-GB"/>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r>
              <a:rPr lang="en-GB" smtClean="0"/>
              <a:t>The basic marketing mix is often nicknamed the four Ps (product/place/price/promotion). The marketing mix can be expressed in a more customer orientated way as the 4 Cs…next slide</a:t>
            </a:r>
          </a:p>
          <a:p>
            <a:pPr eaLnBrk="1" hangingPunct="1"/>
            <a:endParaRPr lang="en-GB" smtClean="0"/>
          </a:p>
        </p:txBody>
      </p:sp>
    </p:spTree>
    <p:extLst>
      <p:ext uri="{BB962C8B-B14F-4D97-AF65-F5344CB8AC3E}">
        <p14:creationId xmlns:p14="http://schemas.microsoft.com/office/powerpoint/2010/main" val="67026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9DC4D8BD-A16E-4F57-96E9-16994BE6B90C}" type="slidenum">
              <a:rPr lang="en-GB"/>
              <a:pPr/>
              <a:t>9</a:t>
            </a:fld>
            <a:endParaRPr lang="en-GB"/>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r>
              <a:rPr lang="en-GB" smtClean="0"/>
              <a:t>Customer value = ‘product’ benefits from the buyer’s point of view</a:t>
            </a:r>
          </a:p>
          <a:p>
            <a:pPr eaLnBrk="1" hangingPunct="1"/>
            <a:r>
              <a:rPr lang="en-GB" smtClean="0"/>
              <a:t>Cost to the customer = ‘price’ plus the customer’s costs; e.g. travel</a:t>
            </a:r>
          </a:p>
          <a:p>
            <a:pPr eaLnBrk="1" hangingPunct="1"/>
            <a:r>
              <a:rPr lang="en-GB" smtClean="0"/>
              <a:t>Convenience for the buyer = equivalent to ‘place/channels of distribution</a:t>
            </a:r>
          </a:p>
          <a:p>
            <a:pPr eaLnBrk="1" hangingPunct="1"/>
            <a:r>
              <a:rPr lang="en-GB" smtClean="0"/>
              <a:t>Communication = a two way dialogue – not just promotion</a:t>
            </a:r>
          </a:p>
        </p:txBody>
      </p:sp>
    </p:spTree>
    <p:extLst>
      <p:ext uri="{BB962C8B-B14F-4D97-AF65-F5344CB8AC3E}">
        <p14:creationId xmlns:p14="http://schemas.microsoft.com/office/powerpoint/2010/main" val="635497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14A73D64-112D-4D68-BFE8-79F01A26644A}" type="slidenum">
              <a:rPr lang="en-GB" altLang="en-US"/>
              <a:pPr>
                <a:spcBef>
                  <a:spcPct val="0"/>
                </a:spcBef>
              </a:pPr>
              <a:t>11</a:t>
            </a:fld>
            <a:endParaRPr lang="en-GB" altLang="en-US"/>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3301AE76-44AC-44F9-9391-33B0C8F4EA38}" type="slidenum">
              <a:rPr lang="en-GB" altLang="en-US"/>
              <a:pPr>
                <a:spcBef>
                  <a:spcPct val="0"/>
                </a:spcBef>
              </a:pPr>
              <a:t>15</a:t>
            </a:fld>
            <a:endParaRPr lang="en-GB"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 </a:t>
            </a:r>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8DE8DB58-F660-41BA-8FC3-A814B9759418}" type="slidenum">
              <a:rPr lang="en-GB" altLang="en-US"/>
              <a:pPr>
                <a:spcBef>
                  <a:spcPct val="0"/>
                </a:spcBef>
              </a:pPr>
              <a:t>16</a:t>
            </a:fld>
            <a:endParaRPr lang="en-GB"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100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AAC2A7BB-50E1-4AA8-A211-58FEE4F28693}" type="slidenum">
              <a:rPr lang="en-GB"/>
              <a:pPr/>
              <a:t>17</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r>
              <a:rPr lang="en-GB" smtClean="0"/>
              <a:t>A product is everything that is capable of satisfying market needs. It encompasses product features and benefits but branding, packaging and after-sales service are also part of the product mix. Thus, a product is not just a physical thing. In marketing terms it includes peripheral but important elements, such as after sales service, guarantees, installation and fitting – anything that helps to distinguish the product from its competition and make the customer more likely to buy it. Particularly with fmcg, part of a product’s attractiveness is brand imagery and its packaging. Both of these are likely to emphasise the psychological benefits offered by the product. With organisational purchases, however the emphasis is more likely to be on fitness for functional purpose, quality and peripheral services (technical support, delivery, customisation, etc.).</a:t>
            </a:r>
          </a:p>
          <a:p>
            <a:pPr eaLnBrk="1" hangingPunct="1"/>
            <a:r>
              <a:rPr lang="en-GB" smtClean="0"/>
              <a:t>Product development is everything to do with the creation, development and management of products. It’s about not only what to make, but when to make it, how to make it, and how to ensure that it has a long and profitable life. The product mix is the range of products an organisation offers. </a:t>
            </a:r>
          </a:p>
        </p:txBody>
      </p:sp>
    </p:spTree>
    <p:extLst>
      <p:ext uri="{BB962C8B-B14F-4D97-AF65-F5344CB8AC3E}">
        <p14:creationId xmlns:p14="http://schemas.microsoft.com/office/powerpoint/2010/main" val="1353058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p>
            <a:fld id="{D0CF10E5-4334-451B-9A66-3FCA142D5D3C}" type="slidenum">
              <a:rPr lang="en-GB"/>
              <a:pPr/>
              <a:t>18</a:t>
            </a:fld>
            <a:endParaRPr lang="en-GB"/>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p:spPr>
        <p:txBody>
          <a:bodyPr/>
          <a:lstStyle/>
          <a:p>
            <a:pPr eaLnBrk="1" hangingPunct="1"/>
            <a:r>
              <a:rPr lang="en-GB" smtClean="0"/>
              <a:t>A service is any act or performance offered by one party to another which is intangible. Consumption of the service does not result in any transfer of ownership even though the service process may be attached to a physical product. For example, watching a football match on the television does not entail any transfer of ownership. Services are intangible in that they cannot be touched. For example, you can touch the television but not the football match. If you were at the stadium you could even touch the players but not while they are playing. Services are perishable because they cannot be stored. Hence, once a football match kicks off, unsold tickets stay unsold and those empty seats are lost. By the same token, once a train pulls out of a station, those seats are lost and can never be sold. Services in addition are produced and consumed at the very same time and because of this characteristic they are very heterogeneous. For example, watching a football match entails consuming a service while footballers are producing it. However, there is no guarantee that the same teams even with the same players will produce the same performance when meeting each other. </a:t>
            </a:r>
          </a:p>
        </p:txBody>
      </p:sp>
    </p:spTree>
    <p:extLst>
      <p:ext uri="{BB962C8B-B14F-4D97-AF65-F5344CB8AC3E}">
        <p14:creationId xmlns:p14="http://schemas.microsoft.com/office/powerpoint/2010/main" val="2284569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B344FE72-C445-43AD-AB1B-8021F6032DA4}" type="slidenum">
              <a:rPr lang="en-GB"/>
              <a:pPr/>
              <a:t>20</a:t>
            </a:fld>
            <a:endParaRPr lang="en-GB"/>
          </a:p>
        </p:txBody>
      </p:sp>
      <p:sp>
        <p:nvSpPr>
          <p:cNvPr id="49155" name="Rectangle 2"/>
          <p:cNvSpPr>
            <a:spLocks noGrp="1" noRot="1" noChangeAspect="1" noChangeArrowheads="1" noTextEdit="1"/>
          </p:cNvSpPr>
          <p:nvPr>
            <p:ph type="sldImg"/>
          </p:nvPr>
        </p:nvSpPr>
        <p:spPr>
          <a:solidFill>
            <a:srgbClr val="FFFFFF"/>
          </a:solidFill>
          <a:ln/>
        </p:spPr>
      </p:sp>
      <p:sp>
        <p:nvSpPr>
          <p:cNvPr id="49156"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smtClean="0"/>
              <a:t>According to Brassington and Pettitt, there are generic differences between services and physical goods in that: a) services are intangible and physical goods are tangible (they can be touched, smelt, sensed, etc.); b) customer involvement in the product process is total for services and almost non-existent for physical goods; c) people are part of the service delivery but they are not necessarily part of the product delivery; d) because services are variable and heterogeneous, there are deeper problems associated with maintaining their quality; e) services are harder for customers to evaluate because they are intangible; f) they don’t require inventories to store them; g) the timely delivery of service is crucial (imagine a train delay or cancellation and the disruptions it causes); h) services favour distribution channels that are standardised because their delivery and production occur simultaneously. </a:t>
            </a:r>
          </a:p>
        </p:txBody>
      </p:sp>
    </p:spTree>
    <p:extLst>
      <p:ext uri="{BB962C8B-B14F-4D97-AF65-F5344CB8AC3E}">
        <p14:creationId xmlns:p14="http://schemas.microsoft.com/office/powerpoint/2010/main" val="2578765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5300B4D7-BB14-44B6-A376-DD26E2478248}" type="slidenum">
              <a:rPr lang="en-GB"/>
              <a:pPr/>
              <a:t>21</a:t>
            </a:fld>
            <a:endParaRPr lang="en-GB"/>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r>
              <a:rPr lang="en-GB" smtClean="0"/>
              <a:t>The above are techniques to enhance the tangibility of service products. For example, on campus tours of prospective students, you can show them the premises and locations where lectures will be delivered and this physical evidence will be taken by prospective students as a cue for the expected quality of education they will obtain.</a:t>
            </a:r>
          </a:p>
        </p:txBody>
      </p:sp>
    </p:spTree>
    <p:extLst>
      <p:ext uri="{BB962C8B-B14F-4D97-AF65-F5344CB8AC3E}">
        <p14:creationId xmlns:p14="http://schemas.microsoft.com/office/powerpoint/2010/main" val="12303780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p>
            <a:fld id="{C55D3E54-3180-461E-AF28-B9FFED8FC970}" type="slidenum">
              <a:rPr lang="en-GB"/>
              <a:pPr/>
              <a:t>22</a:t>
            </a:fld>
            <a:endParaRPr lang="en-GB"/>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eaLnBrk="1" hangingPunct="1"/>
            <a:r>
              <a:rPr lang="en-GB" smtClean="0"/>
              <a:t>There are different ways of enhancing service productivity. For example, to speed up the payment process, Tesco has introduced self-service machines for payment purposes whereby customers do not have to cue for the cashier to become available. By the same token, public transport fares can be weighed according to whether it is rush hour or not with peaks at rush hour and lower prices at other, less busy times of the day.</a:t>
            </a:r>
          </a:p>
        </p:txBody>
      </p:sp>
    </p:spTree>
    <p:extLst>
      <p:ext uri="{BB962C8B-B14F-4D97-AF65-F5344CB8AC3E}">
        <p14:creationId xmlns:p14="http://schemas.microsoft.com/office/powerpoint/2010/main" val="16669050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25F9AEB2-6FE5-4B56-BDA4-DE7C08E69F8D}" type="slidenum">
              <a:rPr lang="en-GB"/>
              <a:pPr/>
              <a:t>25</a:t>
            </a:fld>
            <a:endParaRPr lang="en-GB"/>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r>
              <a:rPr lang="en-GB" smtClean="0"/>
              <a:t>The above are barriers to service quality. Misconceptions in particular arise because it is difficult to evaluate the quality of a service ex ante due to its intangibility. Obviously exaggerated promises (over-promising and under-delivering), inadequate delivery and inadequate resources are factors that dampen service delivery.</a:t>
            </a:r>
          </a:p>
        </p:txBody>
      </p:sp>
    </p:spTree>
    <p:extLst>
      <p:ext uri="{BB962C8B-B14F-4D97-AF65-F5344CB8AC3E}">
        <p14:creationId xmlns:p14="http://schemas.microsoft.com/office/powerpoint/2010/main" val="856601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C2D4A23E-0F65-4E32-97F4-5040ABBB954D}" type="datetimeFigureOut">
              <a:rPr lang="en-US" sz="2000">
                <a:solidFill>
                  <a:prstClr val="black"/>
                </a:solidFill>
                <a:latin typeface="Times" panose="02020603050405020304" pitchFamily="18" charset="0"/>
              </a:rPr>
              <a:pPr eaLnBrk="0" hangingPunct="0">
                <a:defRPr/>
              </a:pPr>
              <a:t>10/22/2018</a:t>
            </a:fld>
            <a:endParaRPr lang="en-GB" sz="2000">
              <a:solidFill>
                <a:prstClr val="black"/>
              </a:solidFill>
              <a:latin typeface="Times" panose="02020603050405020304"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12CEA7D-56AC-464A-8F2C-BCC63720EA77}" type="slidenum">
              <a:rPr lang="en-GB" altLang="en-US"/>
              <a:pPr>
                <a:defRPr/>
              </a:pPr>
              <a:t>‹#›</a:t>
            </a:fld>
            <a:endParaRPr lang="en-GB" altLang="en-US"/>
          </a:p>
        </p:txBody>
      </p:sp>
    </p:spTree>
    <p:extLst>
      <p:ext uri="{BB962C8B-B14F-4D97-AF65-F5344CB8AC3E}">
        <p14:creationId xmlns:p14="http://schemas.microsoft.com/office/powerpoint/2010/main" val="953268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pPr>
              <a:defRPr/>
            </a:pPr>
            <a:fld id="{73995BC6-F741-4E20-BC26-C04A0A414344}" type="slidenum">
              <a:rPr lang="en-GB" altLang="en-US"/>
              <a:pPr>
                <a:defRPr/>
              </a:pPr>
              <a:t>‹#›</a:t>
            </a:fld>
            <a:endParaRPr lang="en-GB" altLang="en-US"/>
          </a:p>
        </p:txBody>
      </p:sp>
    </p:spTree>
    <p:extLst>
      <p:ext uri="{BB962C8B-B14F-4D97-AF65-F5344CB8AC3E}">
        <p14:creationId xmlns:p14="http://schemas.microsoft.com/office/powerpoint/2010/main" val="4066995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B60AB0DC-1D16-4777-8B5E-182D45D2A70D}" type="datetimeFigureOut">
              <a:rPr lang="en-US" sz="2000">
                <a:solidFill>
                  <a:prstClr val="black"/>
                </a:solidFill>
                <a:latin typeface="Times" panose="02020603050405020304" pitchFamily="18" charset="0"/>
              </a:rPr>
              <a:pPr eaLnBrk="0" hangingPunct="0">
                <a:defRPr/>
              </a:pPr>
              <a:t>10/22/2018</a:t>
            </a:fld>
            <a:endParaRPr lang="en-GB" sz="2000">
              <a:solidFill>
                <a:prstClr val="black"/>
              </a:solidFill>
              <a:latin typeface="Times" panose="02020603050405020304"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2993D6E-33BB-48A3-BA0C-66908F6B1434}" type="slidenum">
              <a:rPr lang="en-GB" altLang="en-US"/>
              <a:pPr>
                <a:defRPr/>
              </a:pPr>
              <a:t>‹#›</a:t>
            </a:fld>
            <a:endParaRPr lang="en-GB" altLang="en-US"/>
          </a:p>
        </p:txBody>
      </p:sp>
    </p:spTree>
    <p:extLst>
      <p:ext uri="{BB962C8B-B14F-4D97-AF65-F5344CB8AC3E}">
        <p14:creationId xmlns:p14="http://schemas.microsoft.com/office/powerpoint/2010/main" val="3223030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B185C907-80CB-40A5-A3B0-9AB80E9ECA5D}" type="datetimeFigureOut">
              <a:rPr lang="en-US" sz="2000">
                <a:solidFill>
                  <a:prstClr val="black"/>
                </a:solidFill>
                <a:latin typeface="Times" panose="02020603050405020304" pitchFamily="18" charset="0"/>
              </a:rPr>
              <a:pPr eaLnBrk="0" hangingPunct="0">
                <a:defRPr/>
              </a:pPr>
              <a:t>10/22/2018</a:t>
            </a:fld>
            <a:endParaRPr lang="en-GB" sz="2000">
              <a:solidFill>
                <a:prstClr val="black"/>
              </a:solidFill>
              <a:latin typeface="Times" panose="02020603050405020304"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5BA574F-AB5C-4DB7-8B2C-FA78964B1608}" type="slidenum">
              <a:rPr lang="en-GB" altLang="en-US"/>
              <a:pPr>
                <a:defRPr/>
              </a:pPr>
              <a:t>‹#›</a:t>
            </a:fld>
            <a:endParaRPr lang="en-GB" altLang="en-US"/>
          </a:p>
        </p:txBody>
      </p:sp>
    </p:spTree>
    <p:extLst>
      <p:ext uri="{BB962C8B-B14F-4D97-AF65-F5344CB8AC3E}">
        <p14:creationId xmlns:p14="http://schemas.microsoft.com/office/powerpoint/2010/main" val="3585216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D861B775-C2AE-44EC-A8BB-27614BC49058}" type="datetimeFigureOut">
              <a:rPr lang="en-US" sz="2000">
                <a:solidFill>
                  <a:prstClr val="black"/>
                </a:solidFill>
                <a:latin typeface="Times" panose="02020603050405020304" pitchFamily="18" charset="0"/>
              </a:rPr>
              <a:pPr eaLnBrk="0" hangingPunct="0">
                <a:defRPr/>
              </a:pPr>
              <a:t>10/22/2018</a:t>
            </a:fld>
            <a:endParaRPr lang="en-GB" sz="2000">
              <a:solidFill>
                <a:prstClr val="black"/>
              </a:solidFill>
              <a:latin typeface="Times" panose="02020603050405020304"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D4606B8B-DB77-4763-BBB8-CB8B4A0A7E74}" type="slidenum">
              <a:rPr lang="en-GB" altLang="en-US"/>
              <a:pPr>
                <a:defRPr/>
              </a:pPr>
              <a:t>‹#›</a:t>
            </a:fld>
            <a:endParaRPr lang="en-GB" altLang="en-US"/>
          </a:p>
        </p:txBody>
      </p:sp>
    </p:spTree>
    <p:extLst>
      <p:ext uri="{BB962C8B-B14F-4D97-AF65-F5344CB8AC3E}">
        <p14:creationId xmlns:p14="http://schemas.microsoft.com/office/powerpoint/2010/main" val="1682665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1FACA6E7-1C38-46E4-A2AA-7EC024BE651A}" type="datetimeFigureOut">
              <a:rPr lang="en-US" sz="2000">
                <a:solidFill>
                  <a:prstClr val="black"/>
                </a:solidFill>
                <a:latin typeface="Times" panose="02020603050405020304" pitchFamily="18" charset="0"/>
              </a:rPr>
              <a:pPr eaLnBrk="0" hangingPunct="0">
                <a:defRPr/>
              </a:pPr>
              <a:t>10/22/2018</a:t>
            </a:fld>
            <a:endParaRPr lang="en-GB" sz="2000">
              <a:solidFill>
                <a:prstClr val="black"/>
              </a:solidFill>
              <a:latin typeface="Times" panose="02020603050405020304"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A11F48E-359B-4605-B974-D65C8CF592DF}" type="slidenum">
              <a:rPr lang="en-GB" altLang="en-US"/>
              <a:pPr>
                <a:defRPr/>
              </a:pPr>
              <a:t>‹#›</a:t>
            </a:fld>
            <a:endParaRPr lang="en-GB" altLang="en-US"/>
          </a:p>
        </p:txBody>
      </p:sp>
    </p:spTree>
    <p:extLst>
      <p:ext uri="{BB962C8B-B14F-4D97-AF65-F5344CB8AC3E}">
        <p14:creationId xmlns:p14="http://schemas.microsoft.com/office/powerpoint/2010/main" val="910956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3" name="Slide Number Placeholder 5"/>
          <p:cNvSpPr>
            <a:spLocks noGrp="1"/>
          </p:cNvSpPr>
          <p:nvPr>
            <p:ph type="sldNum" sz="quarter" idx="11"/>
          </p:nvPr>
        </p:nvSpPr>
        <p:spPr/>
        <p:txBody>
          <a:bodyPr/>
          <a:lstStyle>
            <a:lvl1pPr>
              <a:defRPr/>
            </a:lvl1pPr>
          </a:lstStyle>
          <a:p>
            <a:pPr>
              <a:defRPr/>
            </a:pPr>
            <a:fld id="{5B9AEF45-0B31-4600-BCC9-FE0C0082CBA1}" type="slidenum">
              <a:rPr lang="en-GB" altLang="en-US"/>
              <a:pPr>
                <a:defRPr/>
              </a:pPr>
              <a:t>‹#›</a:t>
            </a:fld>
            <a:endParaRPr lang="en-GB" altLang="en-US"/>
          </a:p>
        </p:txBody>
      </p:sp>
    </p:spTree>
    <p:extLst>
      <p:ext uri="{BB962C8B-B14F-4D97-AF65-F5344CB8AC3E}">
        <p14:creationId xmlns:p14="http://schemas.microsoft.com/office/powerpoint/2010/main" val="571036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07156592-CFF8-4F37-A05E-D5BD20B6C10F}" type="datetimeFigureOut">
              <a:rPr lang="en-US" sz="2000">
                <a:solidFill>
                  <a:prstClr val="black"/>
                </a:solidFill>
                <a:latin typeface="Times" panose="02020603050405020304" pitchFamily="18" charset="0"/>
              </a:rPr>
              <a:pPr eaLnBrk="0" hangingPunct="0">
                <a:defRPr/>
              </a:pPr>
              <a:t>10/22/2018</a:t>
            </a:fld>
            <a:endParaRPr lang="en-GB" sz="2000">
              <a:solidFill>
                <a:prstClr val="black"/>
              </a:solidFill>
              <a:latin typeface="Times" panose="02020603050405020304"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A97C6666-4C7D-4299-A3F4-9D68DB242965}" type="slidenum">
              <a:rPr lang="en-GB" altLang="en-US"/>
              <a:pPr>
                <a:defRPr/>
              </a:pPr>
              <a:t>‹#›</a:t>
            </a:fld>
            <a:endParaRPr lang="en-GB" altLang="en-US"/>
          </a:p>
        </p:txBody>
      </p:sp>
    </p:spTree>
    <p:extLst>
      <p:ext uri="{BB962C8B-B14F-4D97-AF65-F5344CB8AC3E}">
        <p14:creationId xmlns:p14="http://schemas.microsoft.com/office/powerpoint/2010/main" val="1072141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B219B97F-661E-4327-823B-46AA917BCC7A}" type="datetimeFigureOut">
              <a:rPr lang="en-US" sz="2000">
                <a:solidFill>
                  <a:prstClr val="black"/>
                </a:solidFill>
                <a:latin typeface="Times" panose="02020603050405020304" pitchFamily="18" charset="0"/>
              </a:rPr>
              <a:pPr eaLnBrk="0" hangingPunct="0">
                <a:defRPr/>
              </a:pPr>
              <a:t>10/22/2018</a:t>
            </a:fld>
            <a:endParaRPr lang="en-GB" sz="2000">
              <a:solidFill>
                <a:prstClr val="black"/>
              </a:solidFill>
              <a:latin typeface="Times" panose="02020603050405020304"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38A2C60A-C746-4B8F-803C-168BF02C4E87}" type="slidenum">
              <a:rPr lang="en-GB" altLang="en-US"/>
              <a:pPr>
                <a:defRPr/>
              </a:pPr>
              <a:t>‹#›</a:t>
            </a:fld>
            <a:endParaRPr lang="en-GB" altLang="en-US"/>
          </a:p>
        </p:txBody>
      </p:sp>
    </p:spTree>
    <p:extLst>
      <p:ext uri="{BB962C8B-B14F-4D97-AF65-F5344CB8AC3E}">
        <p14:creationId xmlns:p14="http://schemas.microsoft.com/office/powerpoint/2010/main" val="2009678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5C8E7102-4ACE-4B97-8B9C-B6A562985989}" type="datetimeFigureOut">
              <a:rPr lang="en-US" sz="2000">
                <a:solidFill>
                  <a:prstClr val="black"/>
                </a:solidFill>
                <a:latin typeface="Times" panose="02020603050405020304" pitchFamily="18" charset="0"/>
              </a:rPr>
              <a:pPr eaLnBrk="0" hangingPunct="0">
                <a:defRPr/>
              </a:pPr>
              <a:t>10/22/2018</a:t>
            </a:fld>
            <a:endParaRPr lang="en-GB" sz="2000">
              <a:solidFill>
                <a:prstClr val="black"/>
              </a:solidFill>
              <a:latin typeface="Times" panose="02020603050405020304"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7D9CFE82-DFB7-4436-8C6B-2D4D094D7B13}" type="slidenum">
              <a:rPr lang="en-GB" altLang="en-US"/>
              <a:pPr>
                <a:defRPr/>
              </a:pPr>
              <a:t>‹#›</a:t>
            </a:fld>
            <a:endParaRPr lang="en-GB" altLang="en-US"/>
          </a:p>
        </p:txBody>
      </p:sp>
    </p:spTree>
    <p:extLst>
      <p:ext uri="{BB962C8B-B14F-4D97-AF65-F5344CB8AC3E}">
        <p14:creationId xmlns:p14="http://schemas.microsoft.com/office/powerpoint/2010/main" val="1848589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3388DA5B-95B4-46AC-9E34-FBA2BCA5BAA9}" type="datetimeFigureOut">
              <a:rPr lang="en-US" sz="2000">
                <a:solidFill>
                  <a:prstClr val="black"/>
                </a:solidFill>
                <a:latin typeface="Times" panose="02020603050405020304" pitchFamily="18" charset="0"/>
              </a:rPr>
              <a:pPr eaLnBrk="0" hangingPunct="0">
                <a:defRPr/>
              </a:pPr>
              <a:t>10/22/2018</a:t>
            </a:fld>
            <a:endParaRPr lang="en-GB" sz="2000">
              <a:solidFill>
                <a:prstClr val="black"/>
              </a:solidFill>
              <a:latin typeface="Times" panose="02020603050405020304"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BB561FFD-ECC6-4BDC-8F05-271DE6202DBA}" type="slidenum">
              <a:rPr lang="en-GB" altLang="en-US"/>
              <a:pPr>
                <a:defRPr/>
              </a:pPr>
              <a:t>‹#›</a:t>
            </a:fld>
            <a:endParaRPr lang="en-GB" altLang="en-US"/>
          </a:p>
        </p:txBody>
      </p:sp>
    </p:spTree>
    <p:extLst>
      <p:ext uri="{BB962C8B-B14F-4D97-AF65-F5344CB8AC3E}">
        <p14:creationId xmlns:p14="http://schemas.microsoft.com/office/powerpoint/2010/main" val="3763422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752600" y="228600"/>
            <a:ext cx="6858000" cy="10668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1752600" y="1752600"/>
            <a:ext cx="6858000" cy="4343400"/>
          </a:xfrm>
        </p:spPr>
        <p:txBody>
          <a:bodyPr/>
          <a:lstStyle/>
          <a:p>
            <a:pPr lvl="0"/>
            <a:endParaRPr lang="en-GB" noProof="0" smtClean="0"/>
          </a:p>
        </p:txBody>
      </p:sp>
      <p:sp>
        <p:nvSpPr>
          <p:cNvPr id="4" name="Rectangle 4"/>
          <p:cNvSpPr>
            <a:spLocks noGrp="1" noChangeArrowheads="1"/>
          </p:cNvSpPr>
          <p:nvPr>
            <p:ph type="dt" sz="half" idx="10"/>
          </p:nvPr>
        </p:nvSpPr>
        <p:spPr>
          <a:xfrm>
            <a:off x="76200" y="6248400"/>
            <a:ext cx="1295400" cy="45720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250E10AF-FF3A-48FA-9D1A-B416AB049CB7}" type="slidenum">
              <a:rPr lang="en-US" altLang="en-US"/>
              <a:pPr/>
              <a:t>‹#›</a:t>
            </a:fld>
            <a:endParaRPr lang="en-US" altLang="en-US"/>
          </a:p>
        </p:txBody>
      </p:sp>
    </p:spTree>
    <p:extLst>
      <p:ext uri="{BB962C8B-B14F-4D97-AF65-F5344CB8AC3E}">
        <p14:creationId xmlns:p14="http://schemas.microsoft.com/office/powerpoint/2010/main" val="41633181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67260C89-1C6C-4F27-B7A2-B81FE46C0662}"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40236263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26842492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DDF97335-FBD4-48D8-832A-8976B815D5F8}"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24999265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2E5F1E62-0F09-496F-8CA0-5FD587C9110D}"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25848215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A21087AA-7D5D-4240-B9B7-3335993A781C}"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12612087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949941C4-3645-4846-8242-6BD4C78031A5}"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28596428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E883F067-F09D-48FB-A84B-9FE2C88F8378}"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25530381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846996F2-07F9-4EA3-BB00-CB70FE1F7330}"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24179156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28CE3BDA-6373-4C57-8305-D7D02E51B224}"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6049721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A9FB0674-F0B2-47E8-A770-A123889CF9E7}"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18871810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FBD8DCF5-F1F6-4E47-8963-3E9EDE489C4D}"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14535768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71513" y="635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6764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764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9"/>
          <p:cNvSpPr>
            <a:spLocks noGrp="1" noChangeArrowheads="1"/>
          </p:cNvSpPr>
          <p:nvPr>
            <p:ph type="dt" sz="half" idx="10"/>
          </p:nvPr>
        </p:nvSpPr>
        <p:spPr>
          <a:xfrm>
            <a:off x="6477000" y="76200"/>
            <a:ext cx="2514600" cy="288925"/>
          </a:xfrm>
          <a:prstGeom prst="rect">
            <a:avLst/>
          </a:prstGeom>
        </p:spPr>
        <p:txBody>
          <a:bodyPr/>
          <a:lstStyle>
            <a:lvl1pPr>
              <a:defRPr/>
            </a:lvl1pPr>
          </a:lstStyle>
          <a:p>
            <a:pPr fontAlgn="auto">
              <a:spcBef>
                <a:spcPts val="0"/>
              </a:spcBef>
              <a:spcAft>
                <a:spcPts val="0"/>
              </a:spcAft>
              <a:defRPr/>
            </a:pPr>
            <a:fld id="{D2CEB45F-BDA6-46D9-8C8F-60609F8D58AB}" type="datetime1">
              <a:rPr lang="en-US" altLang="en-US" sz="1800">
                <a:solidFill>
                  <a:prstClr val="black"/>
                </a:solidFill>
                <a:latin typeface="Calibri"/>
              </a:rPr>
              <a:pPr fontAlgn="auto">
                <a:spcBef>
                  <a:spcPts val="0"/>
                </a:spcBef>
                <a:spcAft>
                  <a:spcPts val="0"/>
                </a:spcAft>
                <a:defRPr/>
              </a:pPr>
              <a:t>10/22/2018</a:t>
            </a:fld>
            <a:endParaRPr lang="en-US" altLang="en-US" sz="1800">
              <a:solidFill>
                <a:prstClr val="black"/>
              </a:solidFill>
              <a:latin typeface="Calibri"/>
            </a:endParaRPr>
          </a:p>
        </p:txBody>
      </p:sp>
      <p:sp>
        <p:nvSpPr>
          <p:cNvPr id="6" name="Rectangle 10"/>
          <p:cNvSpPr>
            <a:spLocks noGrp="1" noChangeArrowheads="1"/>
          </p:cNvSpPr>
          <p:nvPr>
            <p:ph type="ftr" sz="quarter" idx="11"/>
          </p:nvPr>
        </p:nvSpPr>
        <p:spPr/>
        <p:txBody>
          <a:bodyPr wrap="square" numCol="1" anchorCtr="0" compatLnSpc="1">
            <a:prstTxWarp prst="textNoShape">
              <a:avLst/>
            </a:prstTxWarp>
          </a:bodyPr>
          <a:lstStyle>
            <a:lvl1pPr fontAlgn="base">
              <a:spcBef>
                <a:spcPct val="0"/>
              </a:spcBef>
              <a:spcAft>
                <a:spcPct val="0"/>
              </a:spcAft>
              <a:defRPr>
                <a:solidFill>
                  <a:srgbClr val="898989"/>
                </a:solidFill>
                <a:cs typeface="Arial" charset="0"/>
              </a:defRPr>
            </a:lvl1pPr>
          </a:lstStyle>
          <a:p>
            <a:pPr>
              <a:defRPr/>
            </a:pPr>
            <a:r>
              <a:rPr lang="en-US" altLang="en-US"/>
              <a:t>© The McGraw-Hill Companies, 2009</a:t>
            </a:r>
            <a:endParaRPr lang="en-GB" altLang="en-US"/>
          </a:p>
        </p:txBody>
      </p:sp>
      <p:sp>
        <p:nvSpPr>
          <p:cNvPr id="7" name="Rectangle 11"/>
          <p:cNvSpPr>
            <a:spLocks noGrp="1" noChangeArrowheads="1"/>
          </p:cNvSpPr>
          <p:nvPr>
            <p:ph type="sldNum" sz="quarter" idx="12"/>
          </p:nvPr>
        </p:nvSpPr>
        <p:spPr/>
        <p:txBody>
          <a:bodyPr/>
          <a:lstStyle>
            <a:lvl1pPr>
              <a:defRPr/>
            </a:lvl1pPr>
          </a:lstStyle>
          <a:p>
            <a:pPr>
              <a:defRPr/>
            </a:pPr>
            <a:fld id="{27392773-5DCA-450F-A423-0FFA877FA674}" type="slidenum">
              <a:rPr lang="en-GB" altLang="en-US"/>
              <a:pPr>
                <a:defRPr/>
              </a:pPr>
              <a:t>‹#›</a:t>
            </a:fld>
            <a:endParaRPr lang="en-GB" altLang="en-US"/>
          </a:p>
        </p:txBody>
      </p:sp>
    </p:spTree>
    <p:extLst>
      <p:ext uri="{BB962C8B-B14F-4D97-AF65-F5344CB8AC3E}">
        <p14:creationId xmlns:p14="http://schemas.microsoft.com/office/powerpoint/2010/main" val="5629221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5344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85800" y="1676400"/>
            <a:ext cx="7772400" cy="4495800"/>
          </a:xfrm>
        </p:spPr>
        <p:txBody>
          <a:bodyPr>
            <a:normAutofit/>
          </a:bodyPr>
          <a:lstStyle/>
          <a:p>
            <a:pPr lvl="0"/>
            <a:endParaRPr lang="en-US" noProof="0"/>
          </a:p>
        </p:txBody>
      </p:sp>
    </p:spTree>
    <p:extLst>
      <p:ext uri="{BB962C8B-B14F-4D97-AF65-F5344CB8AC3E}">
        <p14:creationId xmlns:p14="http://schemas.microsoft.com/office/powerpoint/2010/main" val="5396084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67260C89-1C6C-4F27-B7A2-B81FE46C0662}"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16164661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40149550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DDF97335-FBD4-48D8-832A-8976B815D5F8}"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14770478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2E5F1E62-0F09-496F-8CA0-5FD587C9110D}"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323161431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A21087AA-7D5D-4240-B9B7-3335993A781C}"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38522676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949941C4-3645-4846-8242-6BD4C78031A5}"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50374923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E883F067-F09D-48FB-A84B-9FE2C88F8378}"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19634268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846996F2-07F9-4EA3-BB00-CB70FE1F7330}"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16155172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28CE3BDA-6373-4C57-8305-D7D02E51B224}"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137103030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A9FB0674-F0B2-47E8-A770-A123889CF9E7}"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15076291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FBD8DCF5-F1F6-4E47-8963-3E9EDE489C4D}"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42345296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71513" y="635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6764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764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9"/>
          <p:cNvSpPr>
            <a:spLocks noGrp="1" noChangeArrowheads="1"/>
          </p:cNvSpPr>
          <p:nvPr>
            <p:ph type="dt" sz="half" idx="10"/>
          </p:nvPr>
        </p:nvSpPr>
        <p:spPr>
          <a:xfrm>
            <a:off x="6477000" y="76200"/>
            <a:ext cx="2514600" cy="288925"/>
          </a:xfrm>
          <a:prstGeom prst="rect">
            <a:avLst/>
          </a:prstGeom>
        </p:spPr>
        <p:txBody>
          <a:bodyPr/>
          <a:lstStyle>
            <a:lvl1pPr>
              <a:defRPr/>
            </a:lvl1pPr>
          </a:lstStyle>
          <a:p>
            <a:pPr fontAlgn="auto">
              <a:spcBef>
                <a:spcPts val="0"/>
              </a:spcBef>
              <a:spcAft>
                <a:spcPts val="0"/>
              </a:spcAft>
              <a:defRPr/>
            </a:pPr>
            <a:fld id="{D2CEB45F-BDA6-46D9-8C8F-60609F8D58AB}" type="datetime1">
              <a:rPr lang="en-US" altLang="en-US" sz="1800">
                <a:solidFill>
                  <a:prstClr val="black"/>
                </a:solidFill>
                <a:latin typeface="Calibri"/>
              </a:rPr>
              <a:pPr fontAlgn="auto">
                <a:spcBef>
                  <a:spcPts val="0"/>
                </a:spcBef>
                <a:spcAft>
                  <a:spcPts val="0"/>
                </a:spcAft>
                <a:defRPr/>
              </a:pPr>
              <a:t>10/22/2018</a:t>
            </a:fld>
            <a:endParaRPr lang="en-US" altLang="en-US" sz="1800">
              <a:solidFill>
                <a:prstClr val="black"/>
              </a:solidFill>
              <a:latin typeface="Calibri"/>
            </a:endParaRPr>
          </a:p>
        </p:txBody>
      </p:sp>
      <p:sp>
        <p:nvSpPr>
          <p:cNvPr id="6" name="Rectangle 10"/>
          <p:cNvSpPr>
            <a:spLocks noGrp="1" noChangeArrowheads="1"/>
          </p:cNvSpPr>
          <p:nvPr>
            <p:ph type="ftr" sz="quarter" idx="11"/>
          </p:nvPr>
        </p:nvSpPr>
        <p:spPr/>
        <p:txBody>
          <a:bodyPr wrap="square" numCol="1" anchorCtr="0" compatLnSpc="1">
            <a:prstTxWarp prst="textNoShape">
              <a:avLst/>
            </a:prstTxWarp>
          </a:bodyPr>
          <a:lstStyle>
            <a:lvl1pPr fontAlgn="base">
              <a:spcBef>
                <a:spcPct val="0"/>
              </a:spcBef>
              <a:spcAft>
                <a:spcPct val="0"/>
              </a:spcAft>
              <a:defRPr>
                <a:solidFill>
                  <a:srgbClr val="898989"/>
                </a:solidFill>
                <a:cs typeface="Arial" charset="0"/>
              </a:defRPr>
            </a:lvl1pPr>
          </a:lstStyle>
          <a:p>
            <a:pPr>
              <a:defRPr/>
            </a:pPr>
            <a:r>
              <a:rPr lang="en-US" altLang="en-US"/>
              <a:t>© The McGraw-Hill Companies, 2009</a:t>
            </a:r>
            <a:endParaRPr lang="en-GB" altLang="en-US"/>
          </a:p>
        </p:txBody>
      </p:sp>
      <p:sp>
        <p:nvSpPr>
          <p:cNvPr id="7" name="Rectangle 11"/>
          <p:cNvSpPr>
            <a:spLocks noGrp="1" noChangeArrowheads="1"/>
          </p:cNvSpPr>
          <p:nvPr>
            <p:ph type="sldNum" sz="quarter" idx="12"/>
          </p:nvPr>
        </p:nvSpPr>
        <p:spPr/>
        <p:txBody>
          <a:bodyPr/>
          <a:lstStyle>
            <a:lvl1pPr>
              <a:defRPr/>
            </a:lvl1pPr>
          </a:lstStyle>
          <a:p>
            <a:pPr>
              <a:defRPr/>
            </a:pPr>
            <a:fld id="{27392773-5DCA-450F-A423-0FFA877FA674}" type="slidenum">
              <a:rPr lang="en-GB" altLang="en-US"/>
              <a:pPr>
                <a:defRPr/>
              </a:pPr>
              <a:t>‹#›</a:t>
            </a:fld>
            <a:endParaRPr lang="en-GB" altLang="en-US"/>
          </a:p>
        </p:txBody>
      </p:sp>
    </p:spTree>
    <p:extLst>
      <p:ext uri="{BB962C8B-B14F-4D97-AF65-F5344CB8AC3E}">
        <p14:creationId xmlns:p14="http://schemas.microsoft.com/office/powerpoint/2010/main" val="28480720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5344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85800" y="1676400"/>
            <a:ext cx="7772400" cy="4495800"/>
          </a:xfrm>
        </p:spPr>
        <p:txBody>
          <a:bodyPr>
            <a:normAutofit/>
          </a:bodyPr>
          <a:lstStyle/>
          <a:p>
            <a:pPr lvl="0"/>
            <a:endParaRPr lang="en-US" noProof="0"/>
          </a:p>
        </p:txBody>
      </p:sp>
    </p:spTree>
    <p:extLst>
      <p:ext uri="{BB962C8B-B14F-4D97-AF65-F5344CB8AC3E}">
        <p14:creationId xmlns:p14="http://schemas.microsoft.com/office/powerpoint/2010/main" val="384019894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67260C89-1C6C-4F27-B7A2-B81FE46C0662}"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37373505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17082644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DDF97335-FBD4-48D8-832A-8976B815D5F8}"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22495623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2E5F1E62-0F09-496F-8CA0-5FD587C9110D}"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185888359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A21087AA-7D5D-4240-B9B7-3335993A781C}"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268545929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949941C4-3645-4846-8242-6BD4C78031A5}"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300213601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E883F067-F09D-48FB-A84B-9FE2C88F8378}"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195494146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846996F2-07F9-4EA3-BB00-CB70FE1F7330}"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281367932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28CE3BDA-6373-4C57-8305-D7D02E51B224}"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29923675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A9FB0674-F0B2-47E8-A770-A123889CF9E7}"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12708566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FBD8DCF5-F1F6-4E47-8963-3E9EDE489C4D}" type="datetimeFigureOut">
              <a:rPr lang="en-US" sz="2000">
                <a:solidFill>
                  <a:prstClr val="black"/>
                </a:solidFill>
                <a:latin typeface="Times" pitchFamily="18" charset="0"/>
              </a:rPr>
              <a:pPr eaLnBrk="0" hangingPunct="0">
                <a:defRPr/>
              </a:pPr>
              <a:t>10/22/2018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410766043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5344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85800" y="1676400"/>
            <a:ext cx="7772400" cy="4495800"/>
          </a:xfrm>
        </p:spPr>
        <p:txBody>
          <a:bodyPr>
            <a:normAutofit/>
          </a:bodyPr>
          <a:lstStyle/>
          <a:p>
            <a:pPr lvl="0"/>
            <a:endParaRPr lang="en-US" noProof="0"/>
          </a:p>
        </p:txBody>
      </p:sp>
    </p:spTree>
    <p:extLst>
      <p:ext uri="{BB962C8B-B14F-4D97-AF65-F5344CB8AC3E}">
        <p14:creationId xmlns:p14="http://schemas.microsoft.com/office/powerpoint/2010/main" val="2624865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jpe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slideLayout" Target="../slideLayouts/slideLayout38.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5" Type="http://schemas.openxmlformats.org/officeDocument/2006/relationships/image" Target="../media/image1.jpeg"/><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theme" Target="../theme/theme4.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hangingPunct="0">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panose="020B0604020202020204" pitchFamily="34" charset="0"/>
              </a:defRPr>
            </a:lvl1pPr>
          </a:lstStyle>
          <a:p>
            <a:pPr eaLnBrk="0" hangingPunct="0">
              <a:defRPr/>
            </a:pPr>
            <a:fld id="{17E275CF-ABEC-4A92-BDFF-6F307ACC36DF}" type="slidenum">
              <a:rPr lang="en-GB" altLang="en-US"/>
              <a:pPr eaLnBrk="0" hangingPunct="0">
                <a:defRPr/>
              </a:pPr>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94447956"/>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729" r:id="rId12"/>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hangingPunct="0">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hangingPunct="0"/>
            <a:fld id="{48C7085D-60A0-465E-99D1-E086C83C9623}" type="slidenum">
              <a:rPr lang="en-GB" altLang="en-US"/>
              <a:pPr eaLnBrk="0" hangingPunct="0"/>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530221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hangingPunct="0">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hangingPunct="0"/>
            <a:fld id="{48C7085D-60A0-465E-99D1-E086C83C9623}" type="slidenum">
              <a:rPr lang="en-GB" altLang="en-US"/>
              <a:pPr eaLnBrk="0" hangingPunct="0"/>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724224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hangingPunct="0">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hangingPunct="0"/>
            <a:fld id="{48C7085D-60A0-465E-99D1-E086C83C9623}" type="slidenum">
              <a:rPr lang="en-GB" altLang="en-US"/>
              <a:pPr eaLnBrk="0" hangingPunct="0"/>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07209592"/>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 id="2147483728" r:id="rId12"/>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type="subTitle" idx="1"/>
          </p:nvPr>
        </p:nvSpPr>
        <p:spPr>
          <a:xfrm>
            <a:off x="611560" y="2204864"/>
            <a:ext cx="6429420" cy="714380"/>
          </a:xfrm>
        </p:spPr>
        <p:txBody>
          <a:bodyPr/>
          <a:lstStyle/>
          <a:p>
            <a:pPr eaLnBrk="1" hangingPunct="1"/>
            <a:r>
              <a:rPr lang="en-GB" sz="4000" b="1" dirty="0" smtClean="0">
                <a:solidFill>
                  <a:schemeClr val="tx1"/>
                </a:solidFill>
              </a:rPr>
              <a:t>The Marketing Mix</a:t>
            </a:r>
          </a:p>
          <a:p>
            <a:pPr eaLnBrk="1" hangingPunct="1"/>
            <a:r>
              <a:rPr lang="en-GB" dirty="0" smtClean="0">
                <a:solidFill>
                  <a:schemeClr val="tx1"/>
                </a:solidFill>
              </a:rPr>
              <a:t>Product &amp; Service</a:t>
            </a:r>
          </a:p>
          <a:p>
            <a:pPr eaLnBrk="1" hangingPunct="1"/>
            <a:r>
              <a:rPr lang="en-GB" dirty="0" smtClean="0">
                <a:solidFill>
                  <a:schemeClr val="tx1"/>
                </a:solidFill>
              </a:rPr>
              <a:t>Suzanne Wells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317500" y="52388"/>
            <a:ext cx="8637588" cy="1431925"/>
          </a:xfrm>
        </p:spPr>
        <p:txBody>
          <a:bodyPr/>
          <a:lstStyle/>
          <a:p>
            <a:pPr eaLnBrk="1" hangingPunct="1"/>
            <a:r>
              <a:rPr lang="en-GB" smtClean="0"/>
              <a:t>By the end of this session, you should be able to:</a:t>
            </a:r>
          </a:p>
        </p:txBody>
      </p:sp>
      <p:sp>
        <p:nvSpPr>
          <p:cNvPr id="4099" name="Rectangle 3"/>
          <p:cNvSpPr>
            <a:spLocks noGrp="1" noChangeArrowheads="1"/>
          </p:cNvSpPr>
          <p:nvPr>
            <p:ph idx="1"/>
          </p:nvPr>
        </p:nvSpPr>
        <p:spPr/>
        <p:txBody>
          <a:bodyPr/>
          <a:lstStyle/>
          <a:p>
            <a:pPr eaLnBrk="1" hangingPunct="1"/>
            <a:r>
              <a:rPr lang="en-GB" smtClean="0"/>
              <a:t>Define the marketing mix</a:t>
            </a:r>
          </a:p>
          <a:p>
            <a:pPr eaLnBrk="1" hangingPunct="1"/>
            <a:r>
              <a:rPr lang="en-GB" smtClean="0"/>
              <a:t>Identify the key differences between the marketing mix for products and services</a:t>
            </a:r>
          </a:p>
          <a:p>
            <a:pPr eaLnBrk="1" hangingPunct="1"/>
            <a:r>
              <a:rPr lang="en-GB" smtClean="0"/>
              <a:t>Recall criteria affecting customers’ perception of quality service</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b="1" dirty="0" smtClean="0"/>
              <a:t>Reminder - Marketing defined</a:t>
            </a:r>
            <a:endParaRPr lang="en-US" altLang="en-US" b="1" dirty="0" smtClean="0"/>
          </a:p>
        </p:txBody>
      </p:sp>
      <p:sp>
        <p:nvSpPr>
          <p:cNvPr id="7171" name="Rectangle 3"/>
          <p:cNvSpPr>
            <a:spLocks noGrp="1" noChangeArrowheads="1"/>
          </p:cNvSpPr>
          <p:nvPr>
            <p:ph type="body" idx="1"/>
          </p:nvPr>
        </p:nvSpPr>
        <p:spPr>
          <a:xfrm>
            <a:off x="1528763" y="1600200"/>
            <a:ext cx="7435850" cy="4530725"/>
          </a:xfrm>
        </p:spPr>
        <p:txBody>
          <a:bodyPr/>
          <a:lstStyle/>
          <a:p>
            <a:pPr eaLnBrk="1" hangingPunct="1">
              <a:buFontTx/>
              <a:buNone/>
            </a:pPr>
            <a:r>
              <a:rPr lang="en-GB" altLang="en-US" dirty="0" smtClean="0"/>
              <a:t>	</a:t>
            </a:r>
            <a:r>
              <a:rPr lang="en-GB" altLang="en-US" i="1" dirty="0" smtClean="0"/>
              <a:t>“Marketing consists of organisational activities that facilitate and expedite satisfying exchange relationships in a dynamic environment through the creation, distribution, promotion and pricing of goods, services and ideas.”</a:t>
            </a:r>
          </a:p>
          <a:p>
            <a:pPr algn="r" eaLnBrk="1" hangingPunct="1">
              <a:buFontTx/>
              <a:buNone/>
            </a:pPr>
            <a:r>
              <a:rPr lang="en-GB" altLang="en-US" dirty="0" smtClean="0"/>
              <a:t>				</a:t>
            </a:r>
            <a:r>
              <a:rPr lang="en-GB" altLang="en-US" sz="2400" dirty="0" err="1" smtClean="0"/>
              <a:t>Dibb</a:t>
            </a:r>
            <a:r>
              <a:rPr lang="en-GB" altLang="en-US" sz="2400" dirty="0" smtClean="0"/>
              <a:t> et al, (2001) </a:t>
            </a:r>
            <a:r>
              <a:rPr lang="en-GB" altLang="en-US" sz="2400" dirty="0" err="1" smtClean="0"/>
              <a:t>pg</a:t>
            </a:r>
            <a:r>
              <a:rPr lang="en-GB" altLang="en-US" sz="2400" dirty="0" smtClean="0"/>
              <a:t> 5</a:t>
            </a:r>
          </a:p>
        </p:txBody>
      </p:sp>
      <p:sp>
        <p:nvSpPr>
          <p:cNvPr id="2" name="TextBox 1"/>
          <p:cNvSpPr txBox="1"/>
          <p:nvPr/>
        </p:nvSpPr>
        <p:spPr>
          <a:xfrm>
            <a:off x="3491880" y="5894071"/>
            <a:ext cx="5189241" cy="584775"/>
          </a:xfrm>
          <a:prstGeom prst="rect">
            <a:avLst/>
          </a:prstGeom>
          <a:noFill/>
        </p:spPr>
        <p:txBody>
          <a:bodyPr wrap="none" rtlCol="0">
            <a:spAutoFit/>
          </a:bodyPr>
          <a:lstStyle/>
          <a:p>
            <a:r>
              <a:rPr lang="en-GB" sz="3200" dirty="0" smtClean="0">
                <a:latin typeface="Calibri" panose="020F0502020204030204" pitchFamily="34" charset="0"/>
              </a:rPr>
              <a:t>So what is the marketing mix?</a:t>
            </a:r>
            <a:endParaRPr lang="en-GB" sz="3200" dirty="0">
              <a:latin typeface="Calibri" panose="020F0502020204030204" pitchFamily="34" charset="0"/>
            </a:endParaRPr>
          </a:p>
        </p:txBody>
      </p:sp>
    </p:spTree>
    <p:extLst>
      <p:ext uri="{BB962C8B-B14F-4D97-AF65-F5344CB8AC3E}">
        <p14:creationId xmlns:p14="http://schemas.microsoft.com/office/powerpoint/2010/main" val="4176877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b="1" smtClean="0"/>
              <a:t>Marketing mix</a:t>
            </a:r>
            <a:endParaRPr lang="en-US" altLang="en-US" b="1" smtClean="0"/>
          </a:p>
        </p:txBody>
      </p:sp>
      <p:sp>
        <p:nvSpPr>
          <p:cNvPr id="11267" name="Rectangle 3"/>
          <p:cNvSpPr>
            <a:spLocks noGrp="1" noChangeArrowheads="1"/>
          </p:cNvSpPr>
          <p:nvPr>
            <p:ph type="body" idx="1"/>
          </p:nvPr>
        </p:nvSpPr>
        <p:spPr>
          <a:xfrm>
            <a:off x="899592" y="1628800"/>
            <a:ext cx="7480300" cy="4530725"/>
          </a:xfrm>
        </p:spPr>
        <p:txBody>
          <a:bodyPr/>
          <a:lstStyle/>
          <a:p>
            <a:pPr eaLnBrk="1" hangingPunct="1"/>
            <a:r>
              <a:rPr lang="en-GB" altLang="en-US" sz="2800" dirty="0" smtClean="0"/>
              <a:t>This is the set of tools that the business uses to pursue its marketing objectives in the target market. Categorised into the 4 Ps of marketing: product, price, promotion, place. </a:t>
            </a:r>
          </a:p>
        </p:txBody>
      </p:sp>
    </p:spTree>
    <p:extLst>
      <p:ext uri="{BB962C8B-B14F-4D97-AF65-F5344CB8AC3E}">
        <p14:creationId xmlns:p14="http://schemas.microsoft.com/office/powerpoint/2010/main" val="114336838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3568" y="404664"/>
            <a:ext cx="7772400" cy="762000"/>
          </a:xfrm>
        </p:spPr>
        <p:txBody>
          <a:bodyPr/>
          <a:lstStyle/>
          <a:p>
            <a:pPr eaLnBrk="1" hangingPunct="1"/>
            <a:r>
              <a:rPr lang="en-GB" b="1" dirty="0" smtClean="0"/>
              <a:t>The marketing mix is…</a:t>
            </a:r>
          </a:p>
        </p:txBody>
      </p:sp>
      <p:sp>
        <p:nvSpPr>
          <p:cNvPr id="5123" name="Rectangle 3"/>
          <p:cNvSpPr>
            <a:spLocks noGrp="1" noChangeArrowheads="1"/>
          </p:cNvSpPr>
          <p:nvPr>
            <p:ph idx="1"/>
          </p:nvPr>
        </p:nvSpPr>
        <p:spPr/>
        <p:txBody>
          <a:bodyPr/>
          <a:lstStyle/>
          <a:p>
            <a:pPr eaLnBrk="1" hangingPunct="1"/>
            <a:r>
              <a:rPr lang="en-GB" smtClean="0"/>
              <a:t>The organisation’s overall offer, or value, to the customer</a:t>
            </a:r>
          </a:p>
          <a:p>
            <a:pPr eaLnBrk="1" hangingPunct="1"/>
            <a:r>
              <a:rPr lang="en-GB" smtClean="0"/>
              <a:t>‘The elements in the marketer’s armoury – aspects that can be manipulated to keep ahead of the competition’ (Dibb Simkin, 1994)</a:t>
            </a:r>
          </a:p>
          <a:p>
            <a:pPr eaLnBrk="1" hangingPunct="1"/>
            <a:r>
              <a:rPr lang="en-GB" smtClean="0"/>
              <a:t>4 Ps= 4Cs</a:t>
            </a:r>
          </a:p>
          <a:p>
            <a:pPr eaLnBrk="1" hangingPunct="1"/>
            <a:endParaRPr lang="en-GB"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1" end="1"/>
                                            </p:txEl>
                                          </p:spTgt>
                                        </p:tgtEl>
                                        <p:attrNameLst>
                                          <p:attrName>style.visibility</p:attrName>
                                        </p:attrNameLst>
                                      </p:cBhvr>
                                      <p:to>
                                        <p:strVal val="visible"/>
                                      </p:to>
                                    </p:set>
                                    <p:anim calcmode="lin" valueType="num">
                                      <p:cBhvr additive="base">
                                        <p:cTn id="13" dur="5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2" end="2"/>
                                            </p:txEl>
                                          </p:spTgt>
                                        </p:tgtEl>
                                        <p:attrNameLst>
                                          <p:attrName>style.visibility</p:attrName>
                                        </p:attrNameLst>
                                      </p:cBhvr>
                                      <p:to>
                                        <p:strVal val="visible"/>
                                      </p:to>
                                    </p:set>
                                    <p:anim calcmode="lin" valueType="num">
                                      <p:cBhvr additive="base">
                                        <p:cTn id="19" dur="5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b="1" smtClean="0"/>
              <a:t>Marketing mix - product</a:t>
            </a:r>
            <a:endParaRPr lang="en-US" altLang="en-US" b="1" smtClean="0"/>
          </a:p>
        </p:txBody>
      </p:sp>
      <p:sp>
        <p:nvSpPr>
          <p:cNvPr id="12291" name="Rectangle 3"/>
          <p:cNvSpPr>
            <a:spLocks noGrp="1" noChangeArrowheads="1"/>
          </p:cNvSpPr>
          <p:nvPr>
            <p:ph type="body" idx="1"/>
          </p:nvPr>
        </p:nvSpPr>
        <p:spPr>
          <a:xfrm>
            <a:off x="1528763" y="1600200"/>
            <a:ext cx="7435850" cy="4530725"/>
          </a:xfrm>
        </p:spPr>
        <p:txBody>
          <a:bodyPr/>
          <a:lstStyle/>
          <a:p>
            <a:pPr eaLnBrk="1" hangingPunct="1"/>
            <a:r>
              <a:rPr lang="en-GB" altLang="en-US" b="1" dirty="0" smtClean="0"/>
              <a:t>Product</a:t>
            </a:r>
            <a:r>
              <a:rPr lang="en-GB" altLang="en-US" dirty="0" smtClean="0"/>
              <a:t> – This is what the </a:t>
            </a:r>
            <a:r>
              <a:rPr lang="en-GB" altLang="en-US" dirty="0" smtClean="0"/>
              <a:t>organisation </a:t>
            </a:r>
            <a:r>
              <a:rPr lang="en-GB" altLang="en-US" dirty="0" smtClean="0"/>
              <a:t>is trying to sell, matching it to the customers needs and may be branded to identify and differentiate it from the competition. </a:t>
            </a:r>
          </a:p>
          <a:p>
            <a:pPr eaLnBrk="1" hangingPunct="1"/>
            <a:r>
              <a:rPr lang="en-GB" altLang="en-US" b="1" dirty="0" smtClean="0"/>
              <a:t>Branding</a:t>
            </a:r>
            <a:r>
              <a:rPr lang="en-GB" altLang="en-US" dirty="0" smtClean="0"/>
              <a:t> is also used to establish customer loyalty and can convey quality and reliability. </a:t>
            </a:r>
          </a:p>
        </p:txBody>
      </p:sp>
    </p:spTree>
    <p:extLst>
      <p:ext uri="{BB962C8B-B14F-4D97-AF65-F5344CB8AC3E}">
        <p14:creationId xmlns:p14="http://schemas.microsoft.com/office/powerpoint/2010/main" val="2133074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500"/>
                                        <p:tgtEl>
                                          <p:spTgt spid="122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fade">
                                      <p:cBhvr>
                                        <p:cTn id="12" dur="500"/>
                                        <p:tgtEl>
                                          <p:spTgt spid="1229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Consider a number of different tourism products and how their branding conveys messages about the offer/value to the consumer</a:t>
            </a:r>
            <a:endParaRPr lang="en-GB" dirty="0"/>
          </a:p>
        </p:txBody>
      </p:sp>
    </p:spTree>
    <p:extLst>
      <p:ext uri="{BB962C8B-B14F-4D97-AF65-F5344CB8AC3E}">
        <p14:creationId xmlns:p14="http://schemas.microsoft.com/office/powerpoint/2010/main" val="40078135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83568" y="116632"/>
            <a:ext cx="7429500" cy="1066800"/>
          </a:xfrm>
        </p:spPr>
        <p:txBody>
          <a:bodyPr/>
          <a:lstStyle/>
          <a:p>
            <a:pPr eaLnBrk="1" hangingPunct="1"/>
            <a:r>
              <a:rPr lang="en-GB" altLang="en-US" b="1" dirty="0" smtClean="0"/>
              <a:t>Marketing mix - products</a:t>
            </a:r>
            <a:r>
              <a:rPr lang="en-GB" altLang="en-US" sz="3600" b="1" dirty="0" smtClean="0"/>
              <a:t> </a:t>
            </a:r>
            <a:endParaRPr lang="en-US" altLang="en-US" sz="3600" b="1" dirty="0" smtClean="0"/>
          </a:p>
        </p:txBody>
      </p:sp>
      <p:sp>
        <p:nvSpPr>
          <p:cNvPr id="14339" name="Rectangle 3"/>
          <p:cNvSpPr>
            <a:spLocks noGrp="1" noChangeArrowheads="1"/>
          </p:cNvSpPr>
          <p:nvPr>
            <p:ph type="body" idx="1"/>
          </p:nvPr>
        </p:nvSpPr>
        <p:spPr/>
        <p:txBody>
          <a:bodyPr/>
          <a:lstStyle/>
          <a:p>
            <a:pPr eaLnBrk="1" hangingPunct="1"/>
            <a:r>
              <a:rPr lang="en-GB" altLang="en-US" dirty="0" smtClean="0"/>
              <a:t>Physical good, service, idea, person or place</a:t>
            </a:r>
          </a:p>
          <a:p>
            <a:pPr eaLnBrk="1" hangingPunct="1"/>
            <a:r>
              <a:rPr lang="en-GB" altLang="en-US" dirty="0" smtClean="0"/>
              <a:t>Tangible and / or intangible</a:t>
            </a:r>
          </a:p>
          <a:p>
            <a:pPr eaLnBrk="1" hangingPunct="1"/>
            <a:r>
              <a:rPr lang="en-GB" altLang="en-US" dirty="0" smtClean="0"/>
              <a:t>Necessary, worthwhile or satisfying </a:t>
            </a:r>
          </a:p>
          <a:p>
            <a:pPr eaLnBrk="1" hangingPunct="1"/>
            <a:r>
              <a:rPr lang="en-GB" altLang="en-US" dirty="0" smtClean="0"/>
              <a:t>Exchange unit of value to acquire it </a:t>
            </a:r>
          </a:p>
          <a:p>
            <a:pPr eaLnBrk="1" hangingPunct="1"/>
            <a:endParaRPr lang="en-US" altLang="en-US" dirty="0" smtClean="0"/>
          </a:p>
        </p:txBody>
      </p:sp>
    </p:spTree>
    <p:extLst>
      <p:ext uri="{BB962C8B-B14F-4D97-AF65-F5344CB8AC3E}">
        <p14:creationId xmlns:p14="http://schemas.microsoft.com/office/powerpoint/2010/main" val="37608661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5800" y="800100"/>
            <a:ext cx="7772400" cy="762000"/>
          </a:xfrm>
        </p:spPr>
        <p:txBody>
          <a:bodyPr/>
          <a:lstStyle/>
          <a:p>
            <a:pPr eaLnBrk="1" hangingPunct="1"/>
            <a:r>
              <a:rPr lang="en-GB" dirty="0" smtClean="0"/>
              <a:t>The four </a:t>
            </a:r>
            <a:r>
              <a:rPr lang="en-GB" dirty="0" smtClean="0"/>
              <a:t>Ps/Cs</a:t>
            </a:r>
            <a:endParaRPr lang="en-GB" dirty="0" smtClean="0"/>
          </a:p>
        </p:txBody>
      </p:sp>
      <p:sp>
        <p:nvSpPr>
          <p:cNvPr id="6147" name="Rectangle 3"/>
          <p:cNvSpPr>
            <a:spLocks noGrp="1" noChangeArrowheads="1"/>
          </p:cNvSpPr>
          <p:nvPr>
            <p:ph idx="1"/>
          </p:nvPr>
        </p:nvSpPr>
        <p:spPr/>
        <p:txBody>
          <a:bodyPr/>
          <a:lstStyle/>
          <a:p>
            <a:pPr eaLnBrk="1" hangingPunct="1"/>
            <a:r>
              <a:rPr lang="en-GB" dirty="0" smtClean="0">
                <a:solidFill>
                  <a:srgbClr val="FF0000"/>
                </a:solidFill>
              </a:rPr>
              <a:t>Customer value </a:t>
            </a:r>
            <a:r>
              <a:rPr lang="en-GB" dirty="0" smtClean="0"/>
              <a:t>(product benefits)</a:t>
            </a:r>
          </a:p>
          <a:p>
            <a:pPr eaLnBrk="1" hangingPunct="1"/>
            <a:r>
              <a:rPr lang="en-GB" dirty="0" smtClean="0">
                <a:solidFill>
                  <a:srgbClr val="FF0000"/>
                </a:solidFill>
              </a:rPr>
              <a:t>Cost to the customer </a:t>
            </a:r>
            <a:r>
              <a:rPr lang="en-GB" dirty="0" smtClean="0"/>
              <a:t>(price + customer costs e.g. travelling)</a:t>
            </a:r>
          </a:p>
          <a:p>
            <a:pPr eaLnBrk="1" hangingPunct="1"/>
            <a:r>
              <a:rPr lang="en-GB" dirty="0" smtClean="0">
                <a:solidFill>
                  <a:srgbClr val="FF0000"/>
                </a:solidFill>
              </a:rPr>
              <a:t>Convenience </a:t>
            </a:r>
            <a:r>
              <a:rPr lang="en-GB" dirty="0" smtClean="0"/>
              <a:t>for the buyer (placement)</a:t>
            </a:r>
          </a:p>
          <a:p>
            <a:pPr eaLnBrk="1" hangingPunct="1"/>
            <a:r>
              <a:rPr lang="en-GB" dirty="0" smtClean="0">
                <a:solidFill>
                  <a:srgbClr val="FF0000"/>
                </a:solidFill>
              </a:rPr>
              <a:t>Communication</a:t>
            </a:r>
            <a:r>
              <a:rPr lang="en-GB" dirty="0" smtClean="0"/>
              <a:t> (two way dialogue - promotion)</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Coffe</a:t>
            </a:r>
            <a:r>
              <a:rPr lang="en-GB" dirty="0" smtClean="0"/>
              <a:t>e break </a:t>
            </a:r>
            <a:r>
              <a:rPr lang="en-GB" dirty="0" smtClean="0"/>
              <a:t>Task</a:t>
            </a:r>
            <a:endParaRPr lang="en-GB" dirty="0"/>
          </a:p>
        </p:txBody>
      </p:sp>
      <p:sp>
        <p:nvSpPr>
          <p:cNvPr id="3" name="Content Placeholder 2"/>
          <p:cNvSpPr>
            <a:spLocks noGrp="1"/>
          </p:cNvSpPr>
          <p:nvPr>
            <p:ph idx="1"/>
          </p:nvPr>
        </p:nvSpPr>
        <p:spPr/>
        <p:txBody>
          <a:bodyPr/>
          <a:lstStyle/>
          <a:p>
            <a:r>
              <a:rPr lang="en-GB" dirty="0" smtClean="0"/>
              <a:t>Read the article on STA Travel. How are they attempting to address the 4 Cs </a:t>
            </a:r>
            <a:r>
              <a:rPr lang="en-GB" smtClean="0"/>
              <a:t>and therefore the 4 Ps</a:t>
            </a:r>
            <a:endParaRPr lang="en-GB"/>
          </a:p>
        </p:txBody>
      </p:sp>
    </p:spTree>
    <p:extLst>
      <p:ext uri="{BB962C8B-B14F-4D97-AF65-F5344CB8AC3E}">
        <p14:creationId xmlns:p14="http://schemas.microsoft.com/office/powerpoint/2010/main" val="7199152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 name="Rectangle 2"/>
          <p:cNvSpPr>
            <a:spLocks noGrp="1" noChangeArrowheads="1"/>
          </p:cNvSpPr>
          <p:nvPr>
            <p:ph type="title"/>
          </p:nvPr>
        </p:nvSpPr>
        <p:spPr>
          <a:xfrm>
            <a:off x="1752600" y="228600"/>
            <a:ext cx="6858000" cy="811213"/>
          </a:xfrm>
        </p:spPr>
        <p:txBody>
          <a:bodyPr/>
          <a:lstStyle/>
          <a:p>
            <a:pPr eaLnBrk="1" hangingPunct="1"/>
            <a:r>
              <a:rPr lang="en-GB" altLang="en-US" smtClean="0"/>
              <a:t>The Anatomy of the Product</a:t>
            </a:r>
          </a:p>
        </p:txBody>
      </p:sp>
      <p:sp>
        <p:nvSpPr>
          <p:cNvPr id="1038" name="TextBox 1"/>
          <p:cNvSpPr txBox="1">
            <a:spLocks noChangeArrowheads="1"/>
          </p:cNvSpPr>
          <p:nvPr/>
        </p:nvSpPr>
        <p:spPr bwMode="auto">
          <a:xfrm>
            <a:off x="3131839" y="6192838"/>
            <a:ext cx="543907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charset="0"/>
                <a:cs typeface="Arial" charset="0"/>
              </a:defRPr>
            </a:lvl1pPr>
            <a:lvl2pPr marL="742950" indent="-285750">
              <a:spcBef>
                <a:spcPct val="20000"/>
              </a:spcBef>
              <a:buChar char="–"/>
              <a:defRPr sz="2800">
                <a:solidFill>
                  <a:schemeClr val="tx1"/>
                </a:solidFill>
                <a:latin typeface="Arial" charset="0"/>
                <a:cs typeface="Arial" charset="0"/>
              </a:defRPr>
            </a:lvl2pPr>
            <a:lvl3pPr marL="1143000" indent="-228600">
              <a:spcBef>
                <a:spcPct val="20000"/>
              </a:spcBef>
              <a:buChar char="•"/>
              <a:defRPr sz="2400">
                <a:solidFill>
                  <a:schemeClr val="tx1"/>
                </a:solidFill>
                <a:latin typeface="Arial" charset="0"/>
                <a:cs typeface="Arial" charset="0"/>
              </a:defRPr>
            </a:lvl3pPr>
            <a:lvl4pPr marL="1600200" indent="-228600">
              <a:spcBef>
                <a:spcPct val="20000"/>
              </a:spcBef>
              <a:buChar char="–"/>
              <a:defRPr sz="2000">
                <a:solidFill>
                  <a:schemeClr val="tx1"/>
                </a:solidFill>
                <a:latin typeface="Arial" charset="0"/>
                <a:cs typeface="Arial" charset="0"/>
              </a:defRPr>
            </a:lvl4pPr>
            <a:lvl5pPr marL="2057400" indent="-22860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hangingPunct="1">
              <a:spcBef>
                <a:spcPct val="0"/>
              </a:spcBef>
              <a:buFontTx/>
              <a:buNone/>
            </a:pPr>
            <a:r>
              <a:rPr lang="en-GB" altLang="en-US" sz="2400" b="1" dirty="0">
                <a:latin typeface="+mn-lt"/>
              </a:rPr>
              <a:t>Define the anatomy of a </a:t>
            </a:r>
            <a:r>
              <a:rPr lang="en-GB" altLang="en-US" sz="2400" b="1" dirty="0" smtClean="0">
                <a:latin typeface="+mn-lt"/>
              </a:rPr>
              <a:t>Luxury Cruise</a:t>
            </a:r>
            <a:endParaRPr lang="en-GB" altLang="en-US" sz="2400" b="1" dirty="0">
              <a:latin typeface="+mn-lt"/>
            </a:endParaRPr>
          </a:p>
        </p:txBody>
      </p:sp>
      <p:sp>
        <p:nvSpPr>
          <p:cNvPr id="3" name="Oval 2"/>
          <p:cNvSpPr/>
          <p:nvPr/>
        </p:nvSpPr>
        <p:spPr>
          <a:xfrm>
            <a:off x="1691680" y="1772816"/>
            <a:ext cx="5976664" cy="41044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p:cNvSpPr/>
          <p:nvPr/>
        </p:nvSpPr>
        <p:spPr>
          <a:xfrm>
            <a:off x="2987824" y="2505828"/>
            <a:ext cx="3384376" cy="23762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3959932" y="3320988"/>
            <a:ext cx="1440160"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6932174" y="1412776"/>
            <a:ext cx="782587" cy="461665"/>
          </a:xfrm>
          <a:prstGeom prst="rect">
            <a:avLst/>
          </a:prstGeom>
          <a:noFill/>
        </p:spPr>
        <p:txBody>
          <a:bodyPr wrap="none" rtlCol="0">
            <a:spAutoFit/>
          </a:bodyPr>
          <a:lstStyle/>
          <a:p>
            <a:r>
              <a:rPr lang="en-GB" dirty="0" smtClean="0">
                <a:latin typeface="Calibri" panose="020F0502020204030204" pitchFamily="34" charset="0"/>
              </a:rPr>
              <a:t>Core</a:t>
            </a:r>
            <a:endParaRPr lang="en-GB" dirty="0">
              <a:latin typeface="Calibri" panose="020F0502020204030204" pitchFamily="34" charset="0"/>
            </a:endParaRPr>
          </a:p>
        </p:txBody>
      </p:sp>
      <p:sp>
        <p:nvSpPr>
          <p:cNvPr id="7" name="TextBox 6"/>
          <p:cNvSpPr txBox="1"/>
          <p:nvPr/>
        </p:nvSpPr>
        <p:spPr>
          <a:xfrm>
            <a:off x="7665367" y="2933336"/>
            <a:ext cx="1478633" cy="830997"/>
          </a:xfrm>
          <a:prstGeom prst="rect">
            <a:avLst/>
          </a:prstGeom>
          <a:noFill/>
        </p:spPr>
        <p:txBody>
          <a:bodyPr wrap="square" rtlCol="0">
            <a:spAutoFit/>
          </a:bodyPr>
          <a:lstStyle/>
          <a:p>
            <a:r>
              <a:rPr lang="en-GB" dirty="0" smtClean="0">
                <a:latin typeface="Calibri" panose="020F0502020204030204" pitchFamily="34" charset="0"/>
              </a:rPr>
              <a:t>Tangible/Actual</a:t>
            </a:r>
            <a:endParaRPr lang="en-GB" dirty="0">
              <a:latin typeface="Calibri" panose="020F0502020204030204" pitchFamily="34" charset="0"/>
            </a:endParaRPr>
          </a:p>
        </p:txBody>
      </p:sp>
      <p:sp>
        <p:nvSpPr>
          <p:cNvPr id="8" name="TextBox 7"/>
          <p:cNvSpPr txBox="1"/>
          <p:nvPr/>
        </p:nvSpPr>
        <p:spPr>
          <a:xfrm>
            <a:off x="7092280" y="5070375"/>
            <a:ext cx="1641988" cy="461665"/>
          </a:xfrm>
          <a:prstGeom prst="rect">
            <a:avLst/>
          </a:prstGeom>
          <a:noFill/>
        </p:spPr>
        <p:txBody>
          <a:bodyPr wrap="none" rtlCol="0">
            <a:spAutoFit/>
          </a:bodyPr>
          <a:lstStyle/>
          <a:p>
            <a:r>
              <a:rPr lang="en-GB" dirty="0" smtClean="0">
                <a:latin typeface="Calibri" panose="020F0502020204030204" pitchFamily="34" charset="0"/>
              </a:rPr>
              <a:t>Augmented</a:t>
            </a:r>
            <a:endParaRPr lang="en-GB" dirty="0">
              <a:latin typeface="Calibri" panose="020F0502020204030204" pitchFamily="34" charset="0"/>
            </a:endParaRPr>
          </a:p>
        </p:txBody>
      </p:sp>
      <p:cxnSp>
        <p:nvCxnSpPr>
          <p:cNvPr id="10" name="Straight Arrow Connector 9"/>
          <p:cNvCxnSpPr/>
          <p:nvPr/>
        </p:nvCxnSpPr>
        <p:spPr>
          <a:xfrm flipH="1">
            <a:off x="4788024" y="1874441"/>
            <a:ext cx="2144150" cy="188989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7" idx="1"/>
          </p:cNvCxnSpPr>
          <p:nvPr/>
        </p:nvCxnSpPr>
        <p:spPr>
          <a:xfrm flipH="1">
            <a:off x="5860099" y="3348835"/>
            <a:ext cx="1805268" cy="41549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6228184" y="4882092"/>
            <a:ext cx="703990" cy="41911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544755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Core Product</a:t>
            </a:r>
            <a:endParaRPr lang="en-US" altLang="en-US" smtClean="0"/>
          </a:p>
        </p:txBody>
      </p:sp>
      <p:sp>
        <p:nvSpPr>
          <p:cNvPr id="16387" name="Rectangle 3"/>
          <p:cNvSpPr>
            <a:spLocks noGrp="1" noChangeArrowheads="1"/>
          </p:cNvSpPr>
          <p:nvPr>
            <p:ph type="body" idx="1"/>
          </p:nvPr>
        </p:nvSpPr>
        <p:spPr/>
        <p:txBody>
          <a:bodyPr/>
          <a:lstStyle/>
          <a:p>
            <a:pPr eaLnBrk="1" hangingPunct="1"/>
            <a:r>
              <a:rPr lang="en-GB" altLang="en-US" sz="2800" smtClean="0"/>
              <a:t>Core benefits may be functional or psychological</a:t>
            </a:r>
          </a:p>
          <a:p>
            <a:pPr eaLnBrk="1" hangingPunct="1"/>
            <a:r>
              <a:rPr lang="en-GB" altLang="en-US" sz="2800" smtClean="0"/>
              <a:t>Should reflect clients needs, wants and benefits:</a:t>
            </a:r>
          </a:p>
          <a:p>
            <a:pPr eaLnBrk="1" hangingPunct="1">
              <a:buFont typeface="Wingdings" pitchFamily="2" charset="2"/>
              <a:buChar char="ü"/>
            </a:pPr>
            <a:r>
              <a:rPr lang="en-GB" altLang="en-US" sz="2800" smtClean="0"/>
              <a:t>Health</a:t>
            </a:r>
          </a:p>
          <a:p>
            <a:pPr eaLnBrk="1" hangingPunct="1">
              <a:buFont typeface="Wingdings" pitchFamily="2" charset="2"/>
              <a:buChar char="ü"/>
            </a:pPr>
            <a:r>
              <a:rPr lang="en-GB" altLang="en-US" sz="2800" smtClean="0"/>
              <a:t>Weight loss</a:t>
            </a:r>
          </a:p>
          <a:p>
            <a:pPr eaLnBrk="1" hangingPunct="1">
              <a:buFont typeface="Wingdings" pitchFamily="2" charset="2"/>
              <a:buChar char="ü"/>
            </a:pPr>
            <a:r>
              <a:rPr lang="en-GB" altLang="en-US" sz="2800" smtClean="0"/>
              <a:t>Adventure</a:t>
            </a:r>
          </a:p>
          <a:p>
            <a:pPr eaLnBrk="1" hangingPunct="1">
              <a:buFont typeface="Wingdings" pitchFamily="2" charset="2"/>
              <a:buChar char="ü"/>
            </a:pPr>
            <a:r>
              <a:rPr lang="en-GB" altLang="en-US" sz="2800" smtClean="0"/>
              <a:t>Skill</a:t>
            </a:r>
          </a:p>
          <a:p>
            <a:pPr eaLnBrk="1" hangingPunct="1">
              <a:buFont typeface="Wingdings" pitchFamily="2" charset="2"/>
              <a:buChar char="ü"/>
            </a:pPr>
            <a:r>
              <a:rPr lang="en-GB" altLang="en-US" sz="2800" smtClean="0"/>
              <a:t>Friendship</a:t>
            </a:r>
          </a:p>
          <a:p>
            <a:pPr eaLnBrk="1" hangingPunct="1">
              <a:buFont typeface="Wingdings" pitchFamily="2" charset="2"/>
              <a:buChar char="ü"/>
            </a:pPr>
            <a:r>
              <a:rPr lang="en-GB" altLang="en-US" sz="2800" smtClean="0"/>
              <a:t>Performance</a:t>
            </a:r>
          </a:p>
          <a:p>
            <a:pPr eaLnBrk="1" hangingPunct="1">
              <a:buFont typeface="Wingdings" pitchFamily="2" charset="2"/>
              <a:buNone/>
            </a:pPr>
            <a:endParaRPr lang="en-US" altLang="en-US" sz="2800" smtClean="0"/>
          </a:p>
        </p:txBody>
      </p:sp>
    </p:spTree>
    <p:extLst>
      <p:ext uri="{BB962C8B-B14F-4D97-AF65-F5344CB8AC3E}">
        <p14:creationId xmlns:p14="http://schemas.microsoft.com/office/powerpoint/2010/main" val="121284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Tangible / Actual Product </a:t>
            </a:r>
            <a:endParaRPr lang="en-US" altLang="en-US" smtClean="0"/>
          </a:p>
        </p:txBody>
      </p:sp>
      <p:sp>
        <p:nvSpPr>
          <p:cNvPr id="17411" name="Rectangle 3"/>
          <p:cNvSpPr>
            <a:spLocks noGrp="1" noChangeArrowheads="1"/>
          </p:cNvSpPr>
          <p:nvPr>
            <p:ph type="body" idx="1"/>
          </p:nvPr>
        </p:nvSpPr>
        <p:spPr/>
        <p:txBody>
          <a:bodyPr/>
          <a:lstStyle/>
          <a:p>
            <a:pPr eaLnBrk="1" hangingPunct="1"/>
            <a:r>
              <a:rPr lang="en-GB" altLang="en-US" smtClean="0"/>
              <a:t>Facilities</a:t>
            </a:r>
          </a:p>
          <a:p>
            <a:pPr eaLnBrk="1" hangingPunct="1"/>
            <a:r>
              <a:rPr lang="en-GB" altLang="en-US" smtClean="0"/>
              <a:t>Equipment</a:t>
            </a:r>
          </a:p>
          <a:p>
            <a:pPr eaLnBrk="1" hangingPunct="1"/>
            <a:r>
              <a:rPr lang="en-GB" altLang="en-US" smtClean="0"/>
              <a:t>Standards</a:t>
            </a:r>
          </a:p>
          <a:p>
            <a:pPr eaLnBrk="1" hangingPunct="1"/>
            <a:r>
              <a:rPr lang="en-GB" altLang="en-US" smtClean="0"/>
              <a:t>Cleanliness</a:t>
            </a:r>
          </a:p>
          <a:p>
            <a:pPr eaLnBrk="1" hangingPunct="1"/>
            <a:r>
              <a:rPr lang="en-GB" altLang="en-US" smtClean="0"/>
              <a:t>Service</a:t>
            </a:r>
          </a:p>
          <a:p>
            <a:pPr eaLnBrk="1" hangingPunct="1"/>
            <a:r>
              <a:rPr lang="en-GB" altLang="en-US" smtClean="0"/>
              <a:t>Safety</a:t>
            </a:r>
          </a:p>
          <a:p>
            <a:pPr eaLnBrk="1" hangingPunct="1">
              <a:buFontTx/>
              <a:buNone/>
            </a:pPr>
            <a:endParaRPr lang="en-US" altLang="en-US" smtClean="0"/>
          </a:p>
        </p:txBody>
      </p:sp>
    </p:spTree>
    <p:extLst>
      <p:ext uri="{BB962C8B-B14F-4D97-AF65-F5344CB8AC3E}">
        <p14:creationId xmlns:p14="http://schemas.microsoft.com/office/powerpoint/2010/main" val="25992388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Augmented product  </a:t>
            </a:r>
            <a:endParaRPr lang="en-US" altLang="en-US" smtClean="0"/>
          </a:p>
        </p:txBody>
      </p:sp>
      <p:sp>
        <p:nvSpPr>
          <p:cNvPr id="18435" name="Rectangle 3"/>
          <p:cNvSpPr>
            <a:spLocks noGrp="1" noChangeArrowheads="1"/>
          </p:cNvSpPr>
          <p:nvPr>
            <p:ph type="body" idx="1"/>
          </p:nvPr>
        </p:nvSpPr>
        <p:spPr/>
        <p:txBody>
          <a:bodyPr/>
          <a:lstStyle/>
          <a:p>
            <a:pPr eaLnBrk="1" hangingPunct="1"/>
            <a:r>
              <a:rPr lang="en-GB" altLang="en-US" dirty="0" smtClean="0"/>
              <a:t>Add-on features</a:t>
            </a:r>
          </a:p>
          <a:p>
            <a:pPr eaLnBrk="1" hangingPunct="1"/>
            <a:r>
              <a:rPr lang="en-GB" altLang="en-US" dirty="0" smtClean="0"/>
              <a:t>Throw-in freebies</a:t>
            </a:r>
          </a:p>
          <a:p>
            <a:pPr eaLnBrk="1" hangingPunct="1"/>
            <a:r>
              <a:rPr lang="en-GB" altLang="en-US" dirty="0" smtClean="0"/>
              <a:t>Extra merchandising</a:t>
            </a:r>
          </a:p>
          <a:p>
            <a:pPr eaLnBrk="1" hangingPunct="1"/>
            <a:r>
              <a:rPr lang="en-GB" altLang="en-US" dirty="0" smtClean="0"/>
              <a:t>Packaging</a:t>
            </a:r>
          </a:p>
          <a:p>
            <a:pPr eaLnBrk="1" hangingPunct="1"/>
            <a:r>
              <a:rPr lang="en-GB" altLang="en-US" dirty="0" smtClean="0"/>
              <a:t>Merchandising</a:t>
            </a:r>
            <a:endParaRPr lang="en-GB" altLang="en-US" dirty="0" smtClean="0"/>
          </a:p>
        </p:txBody>
      </p:sp>
    </p:spTree>
    <p:extLst>
      <p:ext uri="{BB962C8B-B14F-4D97-AF65-F5344CB8AC3E}">
        <p14:creationId xmlns:p14="http://schemas.microsoft.com/office/powerpoint/2010/main" val="217107169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dirty="0" smtClean="0"/>
              <a:t>What is the </a:t>
            </a:r>
            <a:r>
              <a:rPr lang="en-GB" altLang="en-US" dirty="0" smtClean="0"/>
              <a:t>tourism </a:t>
            </a:r>
            <a:r>
              <a:rPr lang="en-GB" altLang="en-US" dirty="0" smtClean="0"/>
              <a:t>product?</a:t>
            </a:r>
            <a:endParaRPr lang="en-US" altLang="en-US" dirty="0" smtClean="0"/>
          </a:p>
        </p:txBody>
      </p:sp>
      <p:sp>
        <p:nvSpPr>
          <p:cNvPr id="19459" name="Rectangle 3"/>
          <p:cNvSpPr>
            <a:spLocks noGrp="1" noChangeArrowheads="1"/>
          </p:cNvSpPr>
          <p:nvPr>
            <p:ph type="body" idx="1"/>
          </p:nvPr>
        </p:nvSpPr>
        <p:spPr/>
        <p:txBody>
          <a:bodyPr/>
          <a:lstStyle/>
          <a:p>
            <a:pPr eaLnBrk="1" hangingPunct="1"/>
            <a:r>
              <a:rPr lang="en-GB" altLang="en-US" dirty="0" smtClean="0"/>
              <a:t>Complex package of tangible and intangible</a:t>
            </a:r>
          </a:p>
          <a:p>
            <a:pPr eaLnBrk="1" hangingPunct="1"/>
            <a:r>
              <a:rPr lang="en-GB" altLang="en-US" dirty="0" smtClean="0"/>
              <a:t>Inconsistency in consumption </a:t>
            </a:r>
          </a:p>
          <a:p>
            <a:pPr eaLnBrk="1" hangingPunct="1"/>
            <a:r>
              <a:rPr lang="en-GB" altLang="en-US" dirty="0" smtClean="0"/>
              <a:t>Core product</a:t>
            </a:r>
          </a:p>
          <a:p>
            <a:pPr eaLnBrk="1" hangingPunct="1"/>
            <a:r>
              <a:rPr lang="en-GB" altLang="en-US" dirty="0" smtClean="0"/>
              <a:t>Product extensions </a:t>
            </a:r>
          </a:p>
          <a:p>
            <a:pPr eaLnBrk="1" hangingPunct="1">
              <a:buFontTx/>
              <a:buNone/>
            </a:pPr>
            <a:endParaRPr lang="en-US" altLang="en-US" dirty="0" smtClean="0"/>
          </a:p>
        </p:txBody>
      </p:sp>
    </p:spTree>
    <p:extLst>
      <p:ext uri="{BB962C8B-B14F-4D97-AF65-F5344CB8AC3E}">
        <p14:creationId xmlns:p14="http://schemas.microsoft.com/office/powerpoint/2010/main" val="362351478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smtClean="0"/>
              <a:t>Tourism </a:t>
            </a:r>
            <a:r>
              <a:rPr lang="en-GB" altLang="en-US" dirty="0" smtClean="0"/>
              <a:t>as a service</a:t>
            </a:r>
            <a:endParaRPr lang="en-US" altLang="en-US" dirty="0" smtClean="0"/>
          </a:p>
        </p:txBody>
      </p:sp>
      <p:sp>
        <p:nvSpPr>
          <p:cNvPr id="28675" name="Rectangle 3"/>
          <p:cNvSpPr>
            <a:spLocks noGrp="1" noChangeArrowheads="1"/>
          </p:cNvSpPr>
          <p:nvPr>
            <p:ph type="body" idx="1"/>
          </p:nvPr>
        </p:nvSpPr>
        <p:spPr>
          <a:xfrm>
            <a:off x="683568" y="1412776"/>
            <a:ext cx="8072494" cy="4114816"/>
          </a:xfrm>
        </p:spPr>
        <p:txBody>
          <a:bodyPr/>
          <a:lstStyle/>
          <a:p>
            <a:pPr eaLnBrk="1" hangingPunct="1"/>
            <a:r>
              <a:rPr lang="en-GB" altLang="en-US" dirty="0" smtClean="0"/>
              <a:t>Characteristics distinguishing a good from a service:</a:t>
            </a:r>
          </a:p>
          <a:p>
            <a:pPr eaLnBrk="1" hangingPunct="1">
              <a:buFontTx/>
              <a:buNone/>
            </a:pPr>
            <a:r>
              <a:rPr lang="en-GB" altLang="en-US" dirty="0" smtClean="0"/>
              <a:t>	-	</a:t>
            </a:r>
            <a:r>
              <a:rPr lang="en-GB" altLang="en-US" dirty="0" smtClean="0"/>
              <a:t>Intangibility</a:t>
            </a:r>
          </a:p>
          <a:p>
            <a:pPr eaLnBrk="1" hangingPunct="1">
              <a:buFontTx/>
              <a:buNone/>
            </a:pPr>
            <a:r>
              <a:rPr lang="en-GB" altLang="en-US" dirty="0" smtClean="0"/>
              <a:t>	-	Inseparability of production &amp; 	consumption</a:t>
            </a:r>
          </a:p>
          <a:p>
            <a:pPr eaLnBrk="1" hangingPunct="1">
              <a:buFontTx/>
              <a:buNone/>
            </a:pPr>
            <a:r>
              <a:rPr lang="en-GB" altLang="en-US" dirty="0" smtClean="0"/>
              <a:t>	-	Heterogeneity</a:t>
            </a:r>
          </a:p>
          <a:p>
            <a:pPr eaLnBrk="1" hangingPunct="1">
              <a:buFontTx/>
              <a:buNone/>
            </a:pPr>
            <a:r>
              <a:rPr lang="en-GB" altLang="en-US" dirty="0" smtClean="0"/>
              <a:t>	-	Perishability </a:t>
            </a:r>
          </a:p>
        </p:txBody>
      </p:sp>
    </p:spTree>
    <p:extLst>
      <p:ext uri="{BB962C8B-B14F-4D97-AF65-F5344CB8AC3E}">
        <p14:creationId xmlns:p14="http://schemas.microsoft.com/office/powerpoint/2010/main" val="42298138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3568" y="404664"/>
            <a:ext cx="7772400" cy="762000"/>
          </a:xfrm>
        </p:spPr>
        <p:txBody>
          <a:bodyPr/>
          <a:lstStyle/>
          <a:p>
            <a:pPr eaLnBrk="1" hangingPunct="1"/>
            <a:r>
              <a:rPr lang="en-GB" dirty="0" smtClean="0"/>
              <a:t>Product </a:t>
            </a:r>
          </a:p>
        </p:txBody>
      </p:sp>
      <p:sp>
        <p:nvSpPr>
          <p:cNvPr id="7171" name="Rectangle 3"/>
          <p:cNvSpPr>
            <a:spLocks noGrp="1" noChangeArrowheads="1"/>
          </p:cNvSpPr>
          <p:nvPr>
            <p:ph idx="1"/>
          </p:nvPr>
        </p:nvSpPr>
        <p:spPr/>
        <p:txBody>
          <a:bodyPr/>
          <a:lstStyle/>
          <a:p>
            <a:pPr eaLnBrk="1" hangingPunct="1">
              <a:lnSpc>
                <a:spcPct val="90000"/>
              </a:lnSpc>
            </a:pPr>
            <a:r>
              <a:rPr lang="en-GB" smtClean="0"/>
              <a:t>Product features/benefits</a:t>
            </a:r>
          </a:p>
          <a:p>
            <a:pPr eaLnBrk="1" hangingPunct="1">
              <a:lnSpc>
                <a:spcPct val="90000"/>
              </a:lnSpc>
            </a:pPr>
            <a:r>
              <a:rPr lang="en-GB" smtClean="0"/>
              <a:t>Branding</a:t>
            </a:r>
          </a:p>
          <a:p>
            <a:pPr eaLnBrk="1" hangingPunct="1">
              <a:lnSpc>
                <a:spcPct val="90000"/>
              </a:lnSpc>
            </a:pPr>
            <a:r>
              <a:rPr lang="en-GB" smtClean="0"/>
              <a:t>Packaging</a:t>
            </a:r>
          </a:p>
          <a:p>
            <a:pPr eaLnBrk="1" hangingPunct="1">
              <a:lnSpc>
                <a:spcPct val="90000"/>
              </a:lnSpc>
            </a:pPr>
            <a:r>
              <a:rPr lang="en-GB" smtClean="0"/>
              <a:t>After-sales service</a:t>
            </a:r>
          </a:p>
          <a:p>
            <a:pPr eaLnBrk="1" hangingPunct="1">
              <a:lnSpc>
                <a:spcPct val="90000"/>
              </a:lnSpc>
            </a:pPr>
            <a:r>
              <a:rPr lang="en-GB" smtClean="0"/>
              <a:t>New product development: diversification vs. development of current offering</a:t>
            </a:r>
          </a:p>
          <a:p>
            <a:pPr eaLnBrk="1" hangingPunct="1">
              <a:lnSpc>
                <a:spcPct val="90000"/>
              </a:lnSpc>
            </a:pPr>
            <a:r>
              <a:rPr lang="en-GB" smtClean="0"/>
              <a:t>Product management: product mix</a:t>
            </a:r>
          </a:p>
          <a:p>
            <a:pPr eaLnBrk="1" hangingPunct="1">
              <a:lnSpc>
                <a:spcPct val="90000"/>
              </a:lnSpc>
            </a:pPr>
            <a:endParaRPr lang="en-GB"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83568" y="332656"/>
            <a:ext cx="7772400" cy="762000"/>
          </a:xfrm>
        </p:spPr>
        <p:txBody>
          <a:bodyPr/>
          <a:lstStyle/>
          <a:p>
            <a:pPr eaLnBrk="1" hangingPunct="1"/>
            <a:r>
              <a:rPr lang="en-GB" dirty="0" smtClean="0"/>
              <a:t>Services…</a:t>
            </a:r>
          </a:p>
        </p:txBody>
      </p:sp>
      <p:sp>
        <p:nvSpPr>
          <p:cNvPr id="31747" name="Rectangle 3"/>
          <p:cNvSpPr>
            <a:spLocks noGrp="1" noChangeArrowheads="1"/>
          </p:cNvSpPr>
          <p:nvPr>
            <p:ph idx="1"/>
          </p:nvPr>
        </p:nvSpPr>
        <p:spPr/>
        <p:txBody>
          <a:bodyPr/>
          <a:lstStyle/>
          <a:p>
            <a:pPr eaLnBrk="1" hangingPunct="1">
              <a:lnSpc>
                <a:spcPct val="90000"/>
              </a:lnSpc>
            </a:pPr>
            <a:r>
              <a:rPr lang="en-GB" dirty="0" smtClean="0"/>
              <a:t>Consumption does not involve transfer of ownership</a:t>
            </a:r>
          </a:p>
          <a:p>
            <a:pPr eaLnBrk="1" hangingPunct="1">
              <a:lnSpc>
                <a:spcPct val="90000"/>
              </a:lnSpc>
            </a:pPr>
            <a:r>
              <a:rPr lang="en-GB" dirty="0" smtClean="0"/>
              <a:t>Are intangible</a:t>
            </a:r>
          </a:p>
          <a:p>
            <a:pPr eaLnBrk="1" hangingPunct="1">
              <a:lnSpc>
                <a:spcPct val="90000"/>
              </a:lnSpc>
            </a:pPr>
            <a:r>
              <a:rPr lang="en-GB" dirty="0" smtClean="0"/>
              <a:t>Are perishable</a:t>
            </a:r>
          </a:p>
          <a:p>
            <a:pPr eaLnBrk="1" hangingPunct="1">
              <a:lnSpc>
                <a:spcPct val="90000"/>
              </a:lnSpc>
            </a:pPr>
            <a:r>
              <a:rPr lang="en-GB" dirty="0" smtClean="0"/>
              <a:t>Are inseparable in the sense that production and consumption take place simultaneously</a:t>
            </a:r>
          </a:p>
          <a:p>
            <a:pPr eaLnBrk="1" hangingPunct="1">
              <a:lnSpc>
                <a:spcPct val="90000"/>
              </a:lnSpc>
            </a:pPr>
            <a:r>
              <a:rPr lang="en-GB" dirty="0" smtClean="0"/>
              <a:t>Are heterogeneous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1746"/>
                                        </p:tgtEl>
                                        <p:attrNameLst>
                                          <p:attrName>style.visibility</p:attrName>
                                        </p:attrNameLst>
                                      </p:cBhvr>
                                      <p:to>
                                        <p:strVal val="visible"/>
                                      </p:to>
                                    </p:set>
                                    <p:anim calcmode="lin" valueType="num">
                                      <p:cBhvr additive="base">
                                        <p:cTn id="7" dur="500" fill="hold"/>
                                        <p:tgtEl>
                                          <p:spTgt spid="31746"/>
                                        </p:tgtEl>
                                        <p:attrNameLst>
                                          <p:attrName>ppt_x</p:attrName>
                                        </p:attrNameLst>
                                      </p:cBhvr>
                                      <p:tavLst>
                                        <p:tav tm="0">
                                          <p:val>
                                            <p:strVal val="0-#ppt_w/2"/>
                                          </p:val>
                                        </p:tav>
                                        <p:tav tm="100000">
                                          <p:val>
                                            <p:strVal val="#ppt_x"/>
                                          </p:val>
                                        </p:tav>
                                      </p:tavLst>
                                    </p:anim>
                                    <p:anim calcmode="lin" valueType="num">
                                      <p:cBhvr additive="base">
                                        <p:cTn id="8" dur="500" fill="hold"/>
                                        <p:tgtEl>
                                          <p:spTgt spid="3174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31747">
                                            <p:txEl>
                                              <p:pRg st="0" end="0"/>
                                            </p:txEl>
                                          </p:spTgt>
                                        </p:tgtEl>
                                        <p:attrNameLst>
                                          <p:attrName>style.visibility</p:attrName>
                                        </p:attrNameLst>
                                      </p:cBhvr>
                                      <p:to>
                                        <p:strVal val="visible"/>
                                      </p:to>
                                    </p:set>
                                    <p:animEffect transition="in" filter="checkerboard(across)">
                                      <p:cBhvr>
                                        <p:cTn id="13" dur="500"/>
                                        <p:tgtEl>
                                          <p:spTgt spid="31747">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31747">
                                            <p:txEl>
                                              <p:pRg st="1" end="1"/>
                                            </p:txEl>
                                          </p:spTgt>
                                        </p:tgtEl>
                                        <p:attrNameLst>
                                          <p:attrName>style.visibility</p:attrName>
                                        </p:attrNameLst>
                                      </p:cBhvr>
                                      <p:to>
                                        <p:strVal val="visible"/>
                                      </p:to>
                                    </p:set>
                                    <p:animEffect transition="in" filter="checkerboard(across)">
                                      <p:cBhvr>
                                        <p:cTn id="18" dur="500"/>
                                        <p:tgtEl>
                                          <p:spTgt spid="31747">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31747">
                                            <p:txEl>
                                              <p:pRg st="2" end="2"/>
                                            </p:txEl>
                                          </p:spTgt>
                                        </p:tgtEl>
                                        <p:attrNameLst>
                                          <p:attrName>style.visibility</p:attrName>
                                        </p:attrNameLst>
                                      </p:cBhvr>
                                      <p:to>
                                        <p:strVal val="visible"/>
                                      </p:to>
                                    </p:set>
                                    <p:animEffect transition="in" filter="checkerboard(across)">
                                      <p:cBhvr>
                                        <p:cTn id="23" dur="500"/>
                                        <p:tgtEl>
                                          <p:spTgt spid="31747">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grpId="0" nodeType="clickEffect">
                                  <p:stCondLst>
                                    <p:cond delay="0"/>
                                  </p:stCondLst>
                                  <p:childTnLst>
                                    <p:set>
                                      <p:cBhvr>
                                        <p:cTn id="27" dur="1" fill="hold">
                                          <p:stCondLst>
                                            <p:cond delay="0"/>
                                          </p:stCondLst>
                                        </p:cTn>
                                        <p:tgtEl>
                                          <p:spTgt spid="31747">
                                            <p:txEl>
                                              <p:pRg st="3" end="3"/>
                                            </p:txEl>
                                          </p:spTgt>
                                        </p:tgtEl>
                                        <p:attrNameLst>
                                          <p:attrName>style.visibility</p:attrName>
                                        </p:attrNameLst>
                                      </p:cBhvr>
                                      <p:to>
                                        <p:strVal val="visible"/>
                                      </p:to>
                                    </p:set>
                                    <p:animEffect transition="in" filter="checkerboard(across)">
                                      <p:cBhvr>
                                        <p:cTn id="28" dur="500"/>
                                        <p:tgtEl>
                                          <p:spTgt spid="31747">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grpId="0" nodeType="clickEffect">
                                  <p:stCondLst>
                                    <p:cond delay="0"/>
                                  </p:stCondLst>
                                  <p:childTnLst>
                                    <p:set>
                                      <p:cBhvr>
                                        <p:cTn id="32" dur="1" fill="hold">
                                          <p:stCondLst>
                                            <p:cond delay="0"/>
                                          </p:stCondLst>
                                        </p:cTn>
                                        <p:tgtEl>
                                          <p:spTgt spid="31747">
                                            <p:txEl>
                                              <p:pRg st="4" end="4"/>
                                            </p:txEl>
                                          </p:spTgt>
                                        </p:tgtEl>
                                        <p:attrNameLst>
                                          <p:attrName>style.visibility</p:attrName>
                                        </p:attrNameLst>
                                      </p:cBhvr>
                                      <p:to>
                                        <p:strVal val="visible"/>
                                      </p:to>
                                    </p:set>
                                    <p:animEffect transition="in" filter="checkerboard(across)">
                                      <p:cBhvr>
                                        <p:cTn id="33" dur="500"/>
                                        <p:tgtEl>
                                          <p:spTgt spid="317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animBg="1" autoUpdateAnimBg="0"/>
      <p:bldP spid="31747"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What are the differences between a product and the service delivery of tourism?</a:t>
            </a:r>
          </a:p>
          <a:p>
            <a:r>
              <a:rPr lang="en-GB" dirty="0" smtClean="0"/>
              <a:t>How can you make services more ‘tangible’?</a:t>
            </a:r>
          </a:p>
          <a:p>
            <a:r>
              <a:rPr lang="en-GB" dirty="0" smtClean="0"/>
              <a:t>How can service delivery be improved?</a:t>
            </a:r>
            <a:endParaRPr lang="en-GB" dirty="0"/>
          </a:p>
        </p:txBody>
      </p:sp>
    </p:spTree>
    <p:extLst>
      <p:ext uri="{BB962C8B-B14F-4D97-AF65-F5344CB8AC3E}">
        <p14:creationId xmlns:p14="http://schemas.microsoft.com/office/powerpoint/2010/main" val="172309156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83568" y="0"/>
            <a:ext cx="7772400" cy="1190625"/>
          </a:xfrm>
        </p:spPr>
        <p:txBody>
          <a:bodyPr/>
          <a:lstStyle/>
          <a:p>
            <a:pPr eaLnBrk="1" hangingPunct="1"/>
            <a:r>
              <a:rPr lang="en-GB" sz="3600" dirty="0" smtClean="0"/>
              <a:t>Generic differences between services and physical goods</a:t>
            </a:r>
          </a:p>
        </p:txBody>
      </p:sp>
      <p:sp>
        <p:nvSpPr>
          <p:cNvPr id="32771" name="Rectangle 3"/>
          <p:cNvSpPr>
            <a:spLocks noGrp="1" noChangeArrowheads="1"/>
          </p:cNvSpPr>
          <p:nvPr>
            <p:ph idx="1"/>
          </p:nvPr>
        </p:nvSpPr>
        <p:spPr/>
        <p:txBody>
          <a:bodyPr/>
          <a:lstStyle/>
          <a:p>
            <a:pPr eaLnBrk="1" hangingPunct="1">
              <a:lnSpc>
                <a:spcPct val="90000"/>
              </a:lnSpc>
            </a:pPr>
            <a:r>
              <a:rPr lang="en-GB" sz="2800" dirty="0" smtClean="0"/>
              <a:t>1 the nature of the product</a:t>
            </a:r>
          </a:p>
          <a:p>
            <a:pPr eaLnBrk="1" hangingPunct="1">
              <a:lnSpc>
                <a:spcPct val="90000"/>
              </a:lnSpc>
            </a:pPr>
            <a:r>
              <a:rPr lang="en-GB" sz="2800" dirty="0" smtClean="0"/>
              <a:t>2 customer involvement in the production process</a:t>
            </a:r>
          </a:p>
          <a:p>
            <a:pPr eaLnBrk="1" hangingPunct="1">
              <a:lnSpc>
                <a:spcPct val="90000"/>
              </a:lnSpc>
            </a:pPr>
            <a:r>
              <a:rPr lang="en-GB" sz="2800" dirty="0" smtClean="0"/>
              <a:t>3 people as part of the product</a:t>
            </a:r>
          </a:p>
          <a:p>
            <a:pPr eaLnBrk="1" hangingPunct="1">
              <a:lnSpc>
                <a:spcPct val="90000"/>
              </a:lnSpc>
            </a:pPr>
            <a:r>
              <a:rPr lang="en-GB" sz="2800" dirty="0" smtClean="0"/>
              <a:t>4 greater problems in maintaining quality</a:t>
            </a:r>
          </a:p>
          <a:p>
            <a:pPr eaLnBrk="1" hangingPunct="1">
              <a:lnSpc>
                <a:spcPct val="90000"/>
              </a:lnSpc>
            </a:pPr>
            <a:r>
              <a:rPr lang="en-GB" sz="2800" dirty="0" smtClean="0"/>
              <a:t>5 harder for customers to evaluate</a:t>
            </a:r>
          </a:p>
          <a:p>
            <a:pPr eaLnBrk="1" hangingPunct="1">
              <a:lnSpc>
                <a:spcPct val="90000"/>
              </a:lnSpc>
            </a:pPr>
            <a:r>
              <a:rPr lang="en-GB" sz="2800" dirty="0" smtClean="0"/>
              <a:t>6 absence of inventories</a:t>
            </a:r>
          </a:p>
          <a:p>
            <a:pPr eaLnBrk="1" hangingPunct="1">
              <a:lnSpc>
                <a:spcPct val="90000"/>
              </a:lnSpc>
            </a:pPr>
            <a:r>
              <a:rPr lang="en-GB" sz="2800" dirty="0" smtClean="0"/>
              <a:t>7 relative importance of time factor</a:t>
            </a:r>
          </a:p>
          <a:p>
            <a:pPr eaLnBrk="1" hangingPunct="1">
              <a:lnSpc>
                <a:spcPct val="90000"/>
              </a:lnSpc>
            </a:pPr>
            <a:r>
              <a:rPr lang="en-GB" sz="2800" dirty="0" smtClean="0"/>
              <a:t>8 structure and nature of distribution channels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 calcmode="lin" valueType="num">
                                      <p:cBhvr additive="base">
                                        <p:cTn id="7" dur="500" fill="hold"/>
                                        <p:tgtEl>
                                          <p:spTgt spid="3277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27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2771">
                                            <p:txEl>
                                              <p:pRg st="1" end="1"/>
                                            </p:txEl>
                                          </p:spTgt>
                                        </p:tgtEl>
                                        <p:attrNameLst>
                                          <p:attrName>style.visibility</p:attrName>
                                        </p:attrNameLst>
                                      </p:cBhvr>
                                      <p:to>
                                        <p:strVal val="visible"/>
                                      </p:to>
                                    </p:set>
                                    <p:anim calcmode="lin" valueType="num">
                                      <p:cBhvr additive="base">
                                        <p:cTn id="13" dur="500" fill="hold"/>
                                        <p:tgtEl>
                                          <p:spTgt spid="3277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27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2771">
                                            <p:txEl>
                                              <p:pRg st="2" end="2"/>
                                            </p:txEl>
                                          </p:spTgt>
                                        </p:tgtEl>
                                        <p:attrNameLst>
                                          <p:attrName>style.visibility</p:attrName>
                                        </p:attrNameLst>
                                      </p:cBhvr>
                                      <p:to>
                                        <p:strVal val="visible"/>
                                      </p:to>
                                    </p:set>
                                    <p:anim calcmode="lin" valueType="num">
                                      <p:cBhvr additive="base">
                                        <p:cTn id="19" dur="500" fill="hold"/>
                                        <p:tgtEl>
                                          <p:spTgt spid="3277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27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2771">
                                            <p:txEl>
                                              <p:pRg st="3" end="3"/>
                                            </p:txEl>
                                          </p:spTgt>
                                        </p:tgtEl>
                                        <p:attrNameLst>
                                          <p:attrName>style.visibility</p:attrName>
                                        </p:attrNameLst>
                                      </p:cBhvr>
                                      <p:to>
                                        <p:strVal val="visible"/>
                                      </p:to>
                                    </p:set>
                                    <p:anim calcmode="lin" valueType="num">
                                      <p:cBhvr additive="base">
                                        <p:cTn id="25" dur="500" fill="hold"/>
                                        <p:tgtEl>
                                          <p:spTgt spid="3277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27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2771">
                                            <p:txEl>
                                              <p:pRg st="4" end="4"/>
                                            </p:txEl>
                                          </p:spTgt>
                                        </p:tgtEl>
                                        <p:attrNameLst>
                                          <p:attrName>style.visibility</p:attrName>
                                        </p:attrNameLst>
                                      </p:cBhvr>
                                      <p:to>
                                        <p:strVal val="visible"/>
                                      </p:to>
                                    </p:set>
                                    <p:anim calcmode="lin" valueType="num">
                                      <p:cBhvr additive="base">
                                        <p:cTn id="31" dur="500" fill="hold"/>
                                        <p:tgtEl>
                                          <p:spTgt spid="3277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277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2771">
                                            <p:txEl>
                                              <p:pRg st="5" end="5"/>
                                            </p:txEl>
                                          </p:spTgt>
                                        </p:tgtEl>
                                        <p:attrNameLst>
                                          <p:attrName>style.visibility</p:attrName>
                                        </p:attrNameLst>
                                      </p:cBhvr>
                                      <p:to>
                                        <p:strVal val="visible"/>
                                      </p:to>
                                    </p:set>
                                    <p:anim calcmode="lin" valueType="num">
                                      <p:cBhvr additive="base">
                                        <p:cTn id="37" dur="500" fill="hold"/>
                                        <p:tgtEl>
                                          <p:spTgt spid="3277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277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2771">
                                            <p:txEl>
                                              <p:pRg st="6" end="6"/>
                                            </p:txEl>
                                          </p:spTgt>
                                        </p:tgtEl>
                                        <p:attrNameLst>
                                          <p:attrName>style.visibility</p:attrName>
                                        </p:attrNameLst>
                                      </p:cBhvr>
                                      <p:to>
                                        <p:strVal val="visible"/>
                                      </p:to>
                                    </p:set>
                                    <p:anim calcmode="lin" valueType="num">
                                      <p:cBhvr additive="base">
                                        <p:cTn id="43" dur="500" fill="hold"/>
                                        <p:tgtEl>
                                          <p:spTgt spid="32771">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277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2771">
                                            <p:txEl>
                                              <p:pRg st="7" end="7"/>
                                            </p:txEl>
                                          </p:spTgt>
                                        </p:tgtEl>
                                        <p:attrNameLst>
                                          <p:attrName>style.visibility</p:attrName>
                                        </p:attrNameLst>
                                      </p:cBhvr>
                                      <p:to>
                                        <p:strVal val="visible"/>
                                      </p:to>
                                    </p:set>
                                    <p:anim calcmode="lin" valueType="num">
                                      <p:cBhvr additive="base">
                                        <p:cTn id="49" dur="500" fill="hold"/>
                                        <p:tgtEl>
                                          <p:spTgt spid="32771">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32771">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83568" y="116632"/>
            <a:ext cx="7772400" cy="1077218"/>
          </a:xfrm>
        </p:spPr>
        <p:txBody>
          <a:bodyPr/>
          <a:lstStyle/>
          <a:p>
            <a:pPr eaLnBrk="1" hangingPunct="1"/>
            <a:r>
              <a:rPr lang="en-GB" sz="3200" dirty="0" smtClean="0"/>
              <a:t>You can introduce tangibility into service products:</a:t>
            </a:r>
          </a:p>
        </p:txBody>
      </p:sp>
      <p:sp>
        <p:nvSpPr>
          <p:cNvPr id="34819" name="Rectangle 3"/>
          <p:cNvSpPr>
            <a:spLocks noGrp="1" noChangeArrowheads="1"/>
          </p:cNvSpPr>
          <p:nvPr>
            <p:ph idx="1"/>
          </p:nvPr>
        </p:nvSpPr>
        <p:spPr/>
        <p:txBody>
          <a:bodyPr/>
          <a:lstStyle/>
          <a:p>
            <a:pPr eaLnBrk="1" hangingPunct="1">
              <a:lnSpc>
                <a:spcPct val="90000"/>
              </a:lnSpc>
            </a:pPr>
            <a:r>
              <a:rPr lang="en-GB" dirty="0" smtClean="0"/>
              <a:t>The physical premises and location at which the service is delivered</a:t>
            </a:r>
          </a:p>
          <a:p>
            <a:pPr eaLnBrk="1" hangingPunct="1">
              <a:lnSpc>
                <a:spcPct val="90000"/>
              </a:lnSpc>
            </a:pPr>
            <a:r>
              <a:rPr lang="en-GB" dirty="0" smtClean="0"/>
              <a:t>Equipment and physical products used in the service delivery</a:t>
            </a:r>
          </a:p>
          <a:p>
            <a:pPr eaLnBrk="1" hangingPunct="1">
              <a:lnSpc>
                <a:spcPct val="90000"/>
              </a:lnSpc>
            </a:pPr>
            <a:r>
              <a:rPr lang="en-GB" dirty="0" smtClean="0"/>
              <a:t>The appearance and manner of staff</a:t>
            </a:r>
          </a:p>
          <a:p>
            <a:pPr eaLnBrk="1" hangingPunct="1">
              <a:lnSpc>
                <a:spcPct val="90000"/>
              </a:lnSpc>
            </a:pPr>
            <a:r>
              <a:rPr lang="en-GB" dirty="0" smtClean="0"/>
              <a:t>The efficiency and accuracy of systems</a:t>
            </a:r>
          </a:p>
          <a:p>
            <a:pPr eaLnBrk="1" hangingPunct="1">
              <a:lnSpc>
                <a:spcPct val="90000"/>
              </a:lnSpc>
            </a:pPr>
            <a:r>
              <a:rPr lang="en-GB" dirty="0" smtClean="0"/>
              <a:t>A strong brand image</a:t>
            </a:r>
          </a:p>
          <a:p>
            <a:pPr eaLnBrk="1" hangingPunct="1">
              <a:lnSpc>
                <a:spcPct val="90000"/>
              </a:lnSpc>
            </a:pPr>
            <a:r>
              <a:rPr lang="en-GB" dirty="0" smtClean="0"/>
              <a:t>Advertising and promotional literature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4818"/>
                                        </p:tgtEl>
                                        <p:attrNameLst>
                                          <p:attrName>style.visibility</p:attrName>
                                        </p:attrNameLst>
                                      </p:cBhvr>
                                      <p:to>
                                        <p:strVal val="visible"/>
                                      </p:to>
                                    </p:set>
                                    <p:anim calcmode="lin" valueType="num">
                                      <p:cBhvr additive="base">
                                        <p:cTn id="7" dur="500" fill="hold"/>
                                        <p:tgtEl>
                                          <p:spTgt spid="34818"/>
                                        </p:tgtEl>
                                        <p:attrNameLst>
                                          <p:attrName>ppt_x</p:attrName>
                                        </p:attrNameLst>
                                      </p:cBhvr>
                                      <p:tavLst>
                                        <p:tav tm="0">
                                          <p:val>
                                            <p:strVal val="0-#ppt_w/2"/>
                                          </p:val>
                                        </p:tav>
                                        <p:tav tm="100000">
                                          <p:val>
                                            <p:strVal val="#ppt_x"/>
                                          </p:val>
                                        </p:tav>
                                      </p:tavLst>
                                    </p:anim>
                                    <p:anim calcmode="lin" valueType="num">
                                      <p:cBhvr additive="base">
                                        <p:cTn id="8" dur="500" fill="hold"/>
                                        <p:tgtEl>
                                          <p:spTgt spid="3481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4819">
                                            <p:txEl>
                                              <p:pRg st="0" end="0"/>
                                            </p:txEl>
                                          </p:spTgt>
                                        </p:tgtEl>
                                        <p:attrNameLst>
                                          <p:attrName>style.visibility</p:attrName>
                                        </p:attrNameLst>
                                      </p:cBhvr>
                                      <p:to>
                                        <p:strVal val="visible"/>
                                      </p:to>
                                    </p:set>
                                    <p:animEffect transition="in" filter="dissolve">
                                      <p:cBhvr>
                                        <p:cTn id="13" dur="500"/>
                                        <p:tgtEl>
                                          <p:spTgt spid="34819">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4819">
                                            <p:txEl>
                                              <p:pRg st="1" end="1"/>
                                            </p:txEl>
                                          </p:spTgt>
                                        </p:tgtEl>
                                        <p:attrNameLst>
                                          <p:attrName>style.visibility</p:attrName>
                                        </p:attrNameLst>
                                      </p:cBhvr>
                                      <p:to>
                                        <p:strVal val="visible"/>
                                      </p:to>
                                    </p:set>
                                    <p:animEffect transition="in" filter="dissolve">
                                      <p:cBhvr>
                                        <p:cTn id="18" dur="500"/>
                                        <p:tgtEl>
                                          <p:spTgt spid="34819">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34819">
                                            <p:txEl>
                                              <p:pRg st="2" end="2"/>
                                            </p:txEl>
                                          </p:spTgt>
                                        </p:tgtEl>
                                        <p:attrNameLst>
                                          <p:attrName>style.visibility</p:attrName>
                                        </p:attrNameLst>
                                      </p:cBhvr>
                                      <p:to>
                                        <p:strVal val="visible"/>
                                      </p:to>
                                    </p:set>
                                    <p:animEffect transition="in" filter="dissolve">
                                      <p:cBhvr>
                                        <p:cTn id="23" dur="500"/>
                                        <p:tgtEl>
                                          <p:spTgt spid="34819">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34819">
                                            <p:txEl>
                                              <p:pRg st="3" end="3"/>
                                            </p:txEl>
                                          </p:spTgt>
                                        </p:tgtEl>
                                        <p:attrNameLst>
                                          <p:attrName>style.visibility</p:attrName>
                                        </p:attrNameLst>
                                      </p:cBhvr>
                                      <p:to>
                                        <p:strVal val="visible"/>
                                      </p:to>
                                    </p:set>
                                    <p:animEffect transition="in" filter="dissolve">
                                      <p:cBhvr>
                                        <p:cTn id="28" dur="500"/>
                                        <p:tgtEl>
                                          <p:spTgt spid="34819">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34819">
                                            <p:txEl>
                                              <p:pRg st="4" end="4"/>
                                            </p:txEl>
                                          </p:spTgt>
                                        </p:tgtEl>
                                        <p:attrNameLst>
                                          <p:attrName>style.visibility</p:attrName>
                                        </p:attrNameLst>
                                      </p:cBhvr>
                                      <p:to>
                                        <p:strVal val="visible"/>
                                      </p:to>
                                    </p:set>
                                    <p:animEffect transition="in" filter="dissolve">
                                      <p:cBhvr>
                                        <p:cTn id="33" dur="500"/>
                                        <p:tgtEl>
                                          <p:spTgt spid="34819">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34819">
                                            <p:txEl>
                                              <p:pRg st="5" end="5"/>
                                            </p:txEl>
                                          </p:spTgt>
                                        </p:tgtEl>
                                        <p:attrNameLst>
                                          <p:attrName>style.visibility</p:attrName>
                                        </p:attrNameLst>
                                      </p:cBhvr>
                                      <p:to>
                                        <p:strVal val="visible"/>
                                      </p:to>
                                    </p:set>
                                    <p:animEffect transition="in" filter="dissolve">
                                      <p:cBhvr>
                                        <p:cTn id="38" dur="500"/>
                                        <p:tgtEl>
                                          <p:spTgt spid="3481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animBg="1" autoUpdateAnimBg="0"/>
      <p:bldP spid="34819"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mtClean="0"/>
              <a:t>Service productivity can be improved by:</a:t>
            </a:r>
          </a:p>
        </p:txBody>
      </p:sp>
      <p:sp>
        <p:nvSpPr>
          <p:cNvPr id="44035" name="Rectangle 3"/>
          <p:cNvSpPr>
            <a:spLocks noGrp="1" noChangeArrowheads="1"/>
          </p:cNvSpPr>
          <p:nvPr>
            <p:ph idx="1"/>
          </p:nvPr>
        </p:nvSpPr>
        <p:spPr/>
        <p:txBody>
          <a:bodyPr/>
          <a:lstStyle/>
          <a:p>
            <a:pPr eaLnBrk="1" hangingPunct="1"/>
            <a:r>
              <a:rPr lang="en-GB" sz="2800" smtClean="0"/>
              <a:t>Improved recruitment and training of staff</a:t>
            </a:r>
          </a:p>
          <a:p>
            <a:pPr eaLnBrk="1" hangingPunct="1"/>
            <a:r>
              <a:rPr lang="en-GB" sz="2800" smtClean="0"/>
              <a:t>More advanced systems and technology</a:t>
            </a:r>
          </a:p>
          <a:p>
            <a:pPr eaLnBrk="1" hangingPunct="1"/>
            <a:r>
              <a:rPr lang="en-GB" sz="2800" smtClean="0"/>
              <a:t>Reducing service levels</a:t>
            </a:r>
          </a:p>
          <a:p>
            <a:pPr eaLnBrk="1" hangingPunct="1"/>
            <a:r>
              <a:rPr lang="en-GB" sz="2800" smtClean="0"/>
              <a:t>Changing the nature of customer interaction (self-service options)</a:t>
            </a:r>
          </a:p>
          <a:p>
            <a:pPr eaLnBrk="1" hangingPunct="1"/>
            <a:r>
              <a:rPr lang="en-GB" sz="2800" smtClean="0"/>
              <a:t>Reducing the mismatch between supply and demand (reduced prices at quiet times)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4034"/>
                                        </p:tgtEl>
                                        <p:attrNameLst>
                                          <p:attrName>style.visibility</p:attrName>
                                        </p:attrNameLst>
                                      </p:cBhvr>
                                      <p:to>
                                        <p:strVal val="visible"/>
                                      </p:to>
                                    </p:set>
                                    <p:anim calcmode="lin" valueType="num">
                                      <p:cBhvr additive="base">
                                        <p:cTn id="7" dur="500" fill="hold"/>
                                        <p:tgtEl>
                                          <p:spTgt spid="44034"/>
                                        </p:tgtEl>
                                        <p:attrNameLst>
                                          <p:attrName>ppt_x</p:attrName>
                                        </p:attrNameLst>
                                      </p:cBhvr>
                                      <p:tavLst>
                                        <p:tav tm="0">
                                          <p:val>
                                            <p:strVal val="0-#ppt_w/2"/>
                                          </p:val>
                                        </p:tav>
                                        <p:tav tm="100000">
                                          <p:val>
                                            <p:strVal val="#ppt_x"/>
                                          </p:val>
                                        </p:tav>
                                      </p:tavLst>
                                    </p:anim>
                                    <p:anim calcmode="lin" valueType="num">
                                      <p:cBhvr additive="base">
                                        <p:cTn id="8" dur="500" fill="hold"/>
                                        <p:tgtEl>
                                          <p:spTgt spid="4403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44035">
                                            <p:txEl>
                                              <p:pRg st="0" end="0"/>
                                            </p:txEl>
                                          </p:spTgt>
                                        </p:tgtEl>
                                        <p:attrNameLst>
                                          <p:attrName>style.visibility</p:attrName>
                                        </p:attrNameLst>
                                      </p:cBhvr>
                                      <p:to>
                                        <p:strVal val="visible"/>
                                      </p:to>
                                    </p:set>
                                    <p:animEffect transition="in" filter="checkerboard(across)">
                                      <p:cBhvr>
                                        <p:cTn id="13" dur="500"/>
                                        <p:tgtEl>
                                          <p:spTgt spid="4403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44035">
                                            <p:txEl>
                                              <p:pRg st="1" end="1"/>
                                            </p:txEl>
                                          </p:spTgt>
                                        </p:tgtEl>
                                        <p:attrNameLst>
                                          <p:attrName>style.visibility</p:attrName>
                                        </p:attrNameLst>
                                      </p:cBhvr>
                                      <p:to>
                                        <p:strVal val="visible"/>
                                      </p:to>
                                    </p:set>
                                    <p:animEffect transition="in" filter="checkerboard(across)">
                                      <p:cBhvr>
                                        <p:cTn id="18" dur="500"/>
                                        <p:tgtEl>
                                          <p:spTgt spid="44035">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44035">
                                            <p:txEl>
                                              <p:pRg st="2" end="2"/>
                                            </p:txEl>
                                          </p:spTgt>
                                        </p:tgtEl>
                                        <p:attrNameLst>
                                          <p:attrName>style.visibility</p:attrName>
                                        </p:attrNameLst>
                                      </p:cBhvr>
                                      <p:to>
                                        <p:strVal val="visible"/>
                                      </p:to>
                                    </p:set>
                                    <p:animEffect transition="in" filter="checkerboard(across)">
                                      <p:cBhvr>
                                        <p:cTn id="23" dur="500"/>
                                        <p:tgtEl>
                                          <p:spTgt spid="44035">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grpId="0" nodeType="clickEffect">
                                  <p:stCondLst>
                                    <p:cond delay="0"/>
                                  </p:stCondLst>
                                  <p:childTnLst>
                                    <p:set>
                                      <p:cBhvr>
                                        <p:cTn id="27" dur="1" fill="hold">
                                          <p:stCondLst>
                                            <p:cond delay="0"/>
                                          </p:stCondLst>
                                        </p:cTn>
                                        <p:tgtEl>
                                          <p:spTgt spid="44035">
                                            <p:txEl>
                                              <p:pRg st="3" end="3"/>
                                            </p:txEl>
                                          </p:spTgt>
                                        </p:tgtEl>
                                        <p:attrNameLst>
                                          <p:attrName>style.visibility</p:attrName>
                                        </p:attrNameLst>
                                      </p:cBhvr>
                                      <p:to>
                                        <p:strVal val="visible"/>
                                      </p:to>
                                    </p:set>
                                    <p:animEffect transition="in" filter="checkerboard(across)">
                                      <p:cBhvr>
                                        <p:cTn id="28" dur="500"/>
                                        <p:tgtEl>
                                          <p:spTgt spid="44035">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grpId="0" nodeType="clickEffect">
                                  <p:stCondLst>
                                    <p:cond delay="0"/>
                                  </p:stCondLst>
                                  <p:childTnLst>
                                    <p:set>
                                      <p:cBhvr>
                                        <p:cTn id="32" dur="1" fill="hold">
                                          <p:stCondLst>
                                            <p:cond delay="0"/>
                                          </p:stCondLst>
                                        </p:cTn>
                                        <p:tgtEl>
                                          <p:spTgt spid="44035">
                                            <p:txEl>
                                              <p:pRg st="4" end="4"/>
                                            </p:txEl>
                                          </p:spTgt>
                                        </p:tgtEl>
                                        <p:attrNameLst>
                                          <p:attrName>style.visibility</p:attrName>
                                        </p:attrNameLst>
                                      </p:cBhvr>
                                      <p:to>
                                        <p:strVal val="visible"/>
                                      </p:to>
                                    </p:set>
                                    <p:animEffect transition="in" filter="checkerboard(across)">
                                      <p:cBhvr>
                                        <p:cTn id="33" dur="500"/>
                                        <p:tgtEl>
                                          <p:spTgt spid="4403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animBg="1" autoUpdateAnimBg="0"/>
      <p:bldP spid="44035"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683568" y="-1"/>
            <a:ext cx="7344816" cy="1124745"/>
          </a:xfrm>
        </p:spPr>
        <p:txBody>
          <a:bodyPr/>
          <a:lstStyle/>
          <a:p>
            <a:pPr eaLnBrk="1" hangingPunct="1"/>
            <a:r>
              <a:rPr lang="en-GB" sz="3200" dirty="0" smtClean="0"/>
              <a:t>The ten criteria that affect customers’ perception of quality</a:t>
            </a:r>
          </a:p>
        </p:txBody>
      </p:sp>
      <p:sp>
        <p:nvSpPr>
          <p:cNvPr id="45059" name="Rectangle 3"/>
          <p:cNvSpPr>
            <a:spLocks noGrp="1" noChangeArrowheads="1"/>
          </p:cNvSpPr>
          <p:nvPr>
            <p:ph idx="1"/>
          </p:nvPr>
        </p:nvSpPr>
        <p:spPr>
          <a:xfrm>
            <a:off x="704344" y="1988840"/>
            <a:ext cx="8072494" cy="3484983"/>
          </a:xfrm>
        </p:spPr>
        <p:txBody>
          <a:bodyPr/>
          <a:lstStyle/>
          <a:p>
            <a:pPr eaLnBrk="1" hangingPunct="1"/>
            <a:r>
              <a:rPr lang="en-GB" dirty="0" smtClean="0"/>
              <a:t>1. Access</a:t>
            </a:r>
          </a:p>
          <a:p>
            <a:pPr eaLnBrk="1" hangingPunct="1"/>
            <a:r>
              <a:rPr lang="en-GB" dirty="0" smtClean="0"/>
              <a:t>2. Reliability</a:t>
            </a:r>
          </a:p>
          <a:p>
            <a:pPr eaLnBrk="1" hangingPunct="1"/>
            <a:r>
              <a:rPr lang="en-GB" dirty="0" smtClean="0"/>
              <a:t>3. Credibility</a:t>
            </a:r>
          </a:p>
          <a:p>
            <a:pPr eaLnBrk="1" hangingPunct="1"/>
            <a:r>
              <a:rPr lang="en-GB" dirty="0" smtClean="0"/>
              <a:t>4. Security</a:t>
            </a:r>
          </a:p>
          <a:p>
            <a:pPr eaLnBrk="1" hangingPunct="1"/>
            <a:r>
              <a:rPr lang="en-GB" dirty="0" smtClean="0"/>
              <a:t>5. Understanding</a:t>
            </a:r>
          </a:p>
          <a:p>
            <a:pPr eaLnBrk="1" hangingPunct="1"/>
            <a:r>
              <a:rPr lang="en-GB" dirty="0" smtClean="0"/>
              <a:t>6. responsiveness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5058"/>
                                        </p:tgtEl>
                                        <p:attrNameLst>
                                          <p:attrName>style.visibility</p:attrName>
                                        </p:attrNameLst>
                                      </p:cBhvr>
                                      <p:to>
                                        <p:strVal val="visible"/>
                                      </p:to>
                                    </p:set>
                                    <p:anim calcmode="lin" valueType="num">
                                      <p:cBhvr additive="base">
                                        <p:cTn id="7" dur="500" fill="hold"/>
                                        <p:tgtEl>
                                          <p:spTgt spid="45058"/>
                                        </p:tgtEl>
                                        <p:attrNameLst>
                                          <p:attrName>ppt_x</p:attrName>
                                        </p:attrNameLst>
                                      </p:cBhvr>
                                      <p:tavLst>
                                        <p:tav tm="0">
                                          <p:val>
                                            <p:strVal val="0-#ppt_w/2"/>
                                          </p:val>
                                        </p:tav>
                                        <p:tav tm="100000">
                                          <p:val>
                                            <p:strVal val="#ppt_x"/>
                                          </p:val>
                                        </p:tav>
                                      </p:tavLst>
                                    </p:anim>
                                    <p:anim calcmode="lin" valueType="num">
                                      <p:cBhvr additive="base">
                                        <p:cTn id="8" dur="500" fill="hold"/>
                                        <p:tgtEl>
                                          <p:spTgt spid="4505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45059">
                                            <p:txEl>
                                              <p:pRg st="0" end="0"/>
                                            </p:txEl>
                                          </p:spTgt>
                                        </p:tgtEl>
                                        <p:attrNameLst>
                                          <p:attrName>style.visibility</p:attrName>
                                        </p:attrNameLst>
                                      </p:cBhvr>
                                      <p:to>
                                        <p:strVal val="visible"/>
                                      </p:to>
                                    </p:set>
                                    <p:animEffect transition="in" filter="slide(fromBottom)">
                                      <p:cBhvr>
                                        <p:cTn id="13" dur="500"/>
                                        <p:tgtEl>
                                          <p:spTgt spid="45059">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45059">
                                            <p:txEl>
                                              <p:pRg st="1" end="1"/>
                                            </p:txEl>
                                          </p:spTgt>
                                        </p:tgtEl>
                                        <p:attrNameLst>
                                          <p:attrName>style.visibility</p:attrName>
                                        </p:attrNameLst>
                                      </p:cBhvr>
                                      <p:to>
                                        <p:strVal val="visible"/>
                                      </p:to>
                                    </p:set>
                                    <p:animEffect transition="in" filter="slide(fromBottom)">
                                      <p:cBhvr>
                                        <p:cTn id="18" dur="500"/>
                                        <p:tgtEl>
                                          <p:spTgt spid="45059">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45059">
                                            <p:txEl>
                                              <p:pRg st="2" end="2"/>
                                            </p:txEl>
                                          </p:spTgt>
                                        </p:tgtEl>
                                        <p:attrNameLst>
                                          <p:attrName>style.visibility</p:attrName>
                                        </p:attrNameLst>
                                      </p:cBhvr>
                                      <p:to>
                                        <p:strVal val="visible"/>
                                      </p:to>
                                    </p:set>
                                    <p:animEffect transition="in" filter="slide(fromBottom)">
                                      <p:cBhvr>
                                        <p:cTn id="23" dur="500"/>
                                        <p:tgtEl>
                                          <p:spTgt spid="45059">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45059">
                                            <p:txEl>
                                              <p:pRg st="3" end="3"/>
                                            </p:txEl>
                                          </p:spTgt>
                                        </p:tgtEl>
                                        <p:attrNameLst>
                                          <p:attrName>style.visibility</p:attrName>
                                        </p:attrNameLst>
                                      </p:cBhvr>
                                      <p:to>
                                        <p:strVal val="visible"/>
                                      </p:to>
                                    </p:set>
                                    <p:animEffect transition="in" filter="slide(fromBottom)">
                                      <p:cBhvr>
                                        <p:cTn id="28" dur="500"/>
                                        <p:tgtEl>
                                          <p:spTgt spid="45059">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45059">
                                            <p:txEl>
                                              <p:pRg st="4" end="4"/>
                                            </p:txEl>
                                          </p:spTgt>
                                        </p:tgtEl>
                                        <p:attrNameLst>
                                          <p:attrName>style.visibility</p:attrName>
                                        </p:attrNameLst>
                                      </p:cBhvr>
                                      <p:to>
                                        <p:strVal val="visible"/>
                                      </p:to>
                                    </p:set>
                                    <p:animEffect transition="in" filter="slide(fromBottom)">
                                      <p:cBhvr>
                                        <p:cTn id="33" dur="500"/>
                                        <p:tgtEl>
                                          <p:spTgt spid="45059">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2" presetClass="entr" presetSubtype="4" fill="hold" grpId="0" nodeType="clickEffect">
                                  <p:stCondLst>
                                    <p:cond delay="0"/>
                                  </p:stCondLst>
                                  <p:childTnLst>
                                    <p:set>
                                      <p:cBhvr>
                                        <p:cTn id="37" dur="1" fill="hold">
                                          <p:stCondLst>
                                            <p:cond delay="0"/>
                                          </p:stCondLst>
                                        </p:cTn>
                                        <p:tgtEl>
                                          <p:spTgt spid="45059">
                                            <p:txEl>
                                              <p:pRg st="5" end="5"/>
                                            </p:txEl>
                                          </p:spTgt>
                                        </p:tgtEl>
                                        <p:attrNameLst>
                                          <p:attrName>style.visibility</p:attrName>
                                        </p:attrNameLst>
                                      </p:cBhvr>
                                      <p:to>
                                        <p:strVal val="visible"/>
                                      </p:to>
                                    </p:set>
                                    <p:animEffect transition="in" filter="slide(fromBottom)">
                                      <p:cBhvr>
                                        <p:cTn id="38" dur="500"/>
                                        <p:tgtEl>
                                          <p:spTgt spid="450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animBg="1" autoUpdateAnimBg="0"/>
      <p:bldP spid="45059"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755576" y="-19177"/>
            <a:ext cx="7056784" cy="1143922"/>
          </a:xfrm>
        </p:spPr>
        <p:txBody>
          <a:bodyPr/>
          <a:lstStyle/>
          <a:p>
            <a:pPr eaLnBrk="1" hangingPunct="1"/>
            <a:r>
              <a:rPr lang="en-GB" sz="3200" dirty="0" smtClean="0"/>
              <a:t>The ten criteria that affect customers’ perception of quality</a:t>
            </a:r>
          </a:p>
        </p:txBody>
      </p:sp>
      <p:sp>
        <p:nvSpPr>
          <p:cNvPr id="46083" name="Rectangle 3"/>
          <p:cNvSpPr>
            <a:spLocks noGrp="1" noChangeArrowheads="1"/>
          </p:cNvSpPr>
          <p:nvPr>
            <p:ph idx="1"/>
          </p:nvPr>
        </p:nvSpPr>
        <p:spPr>
          <a:xfrm>
            <a:off x="711840" y="2348880"/>
            <a:ext cx="8072494" cy="2476871"/>
          </a:xfrm>
        </p:spPr>
        <p:txBody>
          <a:bodyPr/>
          <a:lstStyle/>
          <a:p>
            <a:pPr eaLnBrk="1" hangingPunct="1"/>
            <a:r>
              <a:rPr lang="en-GB" dirty="0" smtClean="0"/>
              <a:t>7. Courtesy</a:t>
            </a:r>
          </a:p>
          <a:p>
            <a:pPr eaLnBrk="1" hangingPunct="1"/>
            <a:r>
              <a:rPr lang="en-GB" dirty="0" smtClean="0"/>
              <a:t>8. Competence</a:t>
            </a:r>
          </a:p>
          <a:p>
            <a:pPr eaLnBrk="1" hangingPunct="1"/>
            <a:r>
              <a:rPr lang="en-GB" dirty="0" smtClean="0"/>
              <a:t>9. Communication</a:t>
            </a:r>
          </a:p>
          <a:p>
            <a:pPr eaLnBrk="1" hangingPunct="1"/>
            <a:r>
              <a:rPr lang="en-GB" dirty="0" smtClean="0"/>
              <a:t>10. Tangibles </a:t>
            </a:r>
          </a:p>
        </p:txBody>
      </p:sp>
      <p:sp>
        <p:nvSpPr>
          <p:cNvPr id="2" name="TextBox 1"/>
          <p:cNvSpPr txBox="1"/>
          <p:nvPr/>
        </p:nvSpPr>
        <p:spPr>
          <a:xfrm>
            <a:off x="5076056" y="2708920"/>
            <a:ext cx="3600400" cy="1569660"/>
          </a:xfrm>
          <a:prstGeom prst="rect">
            <a:avLst/>
          </a:prstGeom>
          <a:noFill/>
        </p:spPr>
        <p:txBody>
          <a:bodyPr wrap="square" rtlCol="0">
            <a:spAutoFit/>
          </a:bodyPr>
          <a:lstStyle/>
          <a:p>
            <a:r>
              <a:rPr lang="en-GB" dirty="0" smtClean="0">
                <a:latin typeface="Calibri" panose="020F0502020204030204" pitchFamily="34" charset="0"/>
              </a:rPr>
              <a:t>Analyse these 10 against the service delivery of a tourism product you know of</a:t>
            </a:r>
            <a:endParaRPr lang="en-GB" dirty="0">
              <a:latin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 calcmode="lin" valueType="num">
                                      <p:cBhvr additive="base">
                                        <p:cTn id="7" dur="500" fill="hold"/>
                                        <p:tgtEl>
                                          <p:spTgt spid="46082"/>
                                        </p:tgtEl>
                                        <p:attrNameLst>
                                          <p:attrName>ppt_x</p:attrName>
                                        </p:attrNameLst>
                                      </p:cBhvr>
                                      <p:tavLst>
                                        <p:tav tm="0">
                                          <p:val>
                                            <p:strVal val="0-#ppt_w/2"/>
                                          </p:val>
                                        </p:tav>
                                        <p:tav tm="100000">
                                          <p:val>
                                            <p:strVal val="#ppt_x"/>
                                          </p:val>
                                        </p:tav>
                                      </p:tavLst>
                                    </p:anim>
                                    <p:anim calcmode="lin" valueType="num">
                                      <p:cBhvr additive="base">
                                        <p:cTn id="8" dur="500" fill="hold"/>
                                        <p:tgtEl>
                                          <p:spTgt spid="4608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46083">
                                            <p:txEl>
                                              <p:pRg st="0" end="0"/>
                                            </p:txEl>
                                          </p:spTgt>
                                        </p:tgtEl>
                                        <p:attrNameLst>
                                          <p:attrName>style.visibility</p:attrName>
                                        </p:attrNameLst>
                                      </p:cBhvr>
                                      <p:to>
                                        <p:strVal val="visible"/>
                                      </p:to>
                                    </p:set>
                                    <p:animEffect transition="in" filter="checkerboard(across)">
                                      <p:cBhvr>
                                        <p:cTn id="13" dur="500"/>
                                        <p:tgtEl>
                                          <p:spTgt spid="4608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46083">
                                            <p:txEl>
                                              <p:pRg st="1" end="1"/>
                                            </p:txEl>
                                          </p:spTgt>
                                        </p:tgtEl>
                                        <p:attrNameLst>
                                          <p:attrName>style.visibility</p:attrName>
                                        </p:attrNameLst>
                                      </p:cBhvr>
                                      <p:to>
                                        <p:strVal val="visible"/>
                                      </p:to>
                                    </p:set>
                                    <p:animEffect transition="in" filter="checkerboard(across)">
                                      <p:cBhvr>
                                        <p:cTn id="18" dur="500"/>
                                        <p:tgtEl>
                                          <p:spTgt spid="4608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46083">
                                            <p:txEl>
                                              <p:pRg st="2" end="2"/>
                                            </p:txEl>
                                          </p:spTgt>
                                        </p:tgtEl>
                                        <p:attrNameLst>
                                          <p:attrName>style.visibility</p:attrName>
                                        </p:attrNameLst>
                                      </p:cBhvr>
                                      <p:to>
                                        <p:strVal val="visible"/>
                                      </p:to>
                                    </p:set>
                                    <p:animEffect transition="in" filter="checkerboard(across)">
                                      <p:cBhvr>
                                        <p:cTn id="23" dur="500"/>
                                        <p:tgtEl>
                                          <p:spTgt spid="4608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grpId="0" nodeType="clickEffect">
                                  <p:stCondLst>
                                    <p:cond delay="0"/>
                                  </p:stCondLst>
                                  <p:childTnLst>
                                    <p:set>
                                      <p:cBhvr>
                                        <p:cTn id="27" dur="1" fill="hold">
                                          <p:stCondLst>
                                            <p:cond delay="0"/>
                                          </p:stCondLst>
                                        </p:cTn>
                                        <p:tgtEl>
                                          <p:spTgt spid="46083">
                                            <p:txEl>
                                              <p:pRg st="3" end="3"/>
                                            </p:txEl>
                                          </p:spTgt>
                                        </p:tgtEl>
                                        <p:attrNameLst>
                                          <p:attrName>style.visibility</p:attrName>
                                        </p:attrNameLst>
                                      </p:cBhvr>
                                      <p:to>
                                        <p:strVal val="visible"/>
                                      </p:to>
                                    </p:set>
                                    <p:animEffect transition="in" filter="checkerboard(across)">
                                      <p:cBhvr>
                                        <p:cTn id="28" dur="500"/>
                                        <p:tgtEl>
                                          <p:spTgt spid="460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animBg="1" autoUpdateAnimBg="0"/>
      <p:bldP spid="46083"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smtClean="0"/>
              <a:t>Barriers to service quality</a:t>
            </a:r>
          </a:p>
        </p:txBody>
      </p:sp>
      <p:sp>
        <p:nvSpPr>
          <p:cNvPr id="51203" name="Rectangle 3"/>
          <p:cNvSpPr>
            <a:spLocks noGrp="1" noChangeArrowheads="1"/>
          </p:cNvSpPr>
          <p:nvPr>
            <p:ph idx="1"/>
          </p:nvPr>
        </p:nvSpPr>
        <p:spPr/>
        <p:txBody>
          <a:bodyPr/>
          <a:lstStyle/>
          <a:p>
            <a:pPr eaLnBrk="1" hangingPunct="1"/>
            <a:r>
              <a:rPr lang="en-GB" smtClean="0"/>
              <a:t>Misconceptions</a:t>
            </a:r>
          </a:p>
          <a:p>
            <a:pPr eaLnBrk="1" hangingPunct="1"/>
            <a:r>
              <a:rPr lang="en-GB" smtClean="0"/>
              <a:t>Inadequate resources</a:t>
            </a:r>
          </a:p>
          <a:p>
            <a:pPr eaLnBrk="1" hangingPunct="1"/>
            <a:r>
              <a:rPr lang="en-GB" smtClean="0"/>
              <a:t>Inadequate delivery</a:t>
            </a:r>
          </a:p>
          <a:p>
            <a:pPr eaLnBrk="1" hangingPunct="1"/>
            <a:r>
              <a:rPr lang="en-GB" smtClean="0"/>
              <a:t>Exaggerated promises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02"/>
                                        </p:tgtEl>
                                        <p:attrNameLst>
                                          <p:attrName>style.visibility</p:attrName>
                                        </p:attrNameLst>
                                      </p:cBhvr>
                                      <p:to>
                                        <p:strVal val="visible"/>
                                      </p:to>
                                    </p:set>
                                    <p:anim calcmode="lin" valueType="num">
                                      <p:cBhvr additive="base">
                                        <p:cTn id="7" dur="500" fill="hold"/>
                                        <p:tgtEl>
                                          <p:spTgt spid="51202"/>
                                        </p:tgtEl>
                                        <p:attrNameLst>
                                          <p:attrName>ppt_x</p:attrName>
                                        </p:attrNameLst>
                                      </p:cBhvr>
                                      <p:tavLst>
                                        <p:tav tm="0">
                                          <p:val>
                                            <p:strVal val="0-#ppt_w/2"/>
                                          </p:val>
                                        </p:tav>
                                        <p:tav tm="100000">
                                          <p:val>
                                            <p:strVal val="#ppt_x"/>
                                          </p:val>
                                        </p:tav>
                                      </p:tavLst>
                                    </p:anim>
                                    <p:anim calcmode="lin" valueType="num">
                                      <p:cBhvr additive="base">
                                        <p:cTn id="8" dur="500" fill="hold"/>
                                        <p:tgtEl>
                                          <p:spTgt spid="5120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51203">
                                            <p:txEl>
                                              <p:pRg st="0" end="0"/>
                                            </p:txEl>
                                          </p:spTgt>
                                        </p:tgtEl>
                                        <p:attrNameLst>
                                          <p:attrName>style.visibility</p:attrName>
                                        </p:attrNameLst>
                                      </p:cBhvr>
                                      <p:to>
                                        <p:strVal val="visible"/>
                                      </p:to>
                                    </p:set>
                                    <p:animEffect transition="in" filter="slide(fromBottom)">
                                      <p:cBhvr>
                                        <p:cTn id="13" dur="500"/>
                                        <p:tgtEl>
                                          <p:spTgt spid="5120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51203">
                                            <p:txEl>
                                              <p:pRg st="1" end="1"/>
                                            </p:txEl>
                                          </p:spTgt>
                                        </p:tgtEl>
                                        <p:attrNameLst>
                                          <p:attrName>style.visibility</p:attrName>
                                        </p:attrNameLst>
                                      </p:cBhvr>
                                      <p:to>
                                        <p:strVal val="visible"/>
                                      </p:to>
                                    </p:set>
                                    <p:animEffect transition="in" filter="slide(fromBottom)">
                                      <p:cBhvr>
                                        <p:cTn id="18" dur="500"/>
                                        <p:tgtEl>
                                          <p:spTgt spid="5120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51203">
                                            <p:txEl>
                                              <p:pRg st="2" end="2"/>
                                            </p:txEl>
                                          </p:spTgt>
                                        </p:tgtEl>
                                        <p:attrNameLst>
                                          <p:attrName>style.visibility</p:attrName>
                                        </p:attrNameLst>
                                      </p:cBhvr>
                                      <p:to>
                                        <p:strVal val="visible"/>
                                      </p:to>
                                    </p:set>
                                    <p:animEffect transition="in" filter="slide(fromBottom)">
                                      <p:cBhvr>
                                        <p:cTn id="23" dur="500"/>
                                        <p:tgtEl>
                                          <p:spTgt spid="5120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51203">
                                            <p:txEl>
                                              <p:pRg st="3" end="3"/>
                                            </p:txEl>
                                          </p:spTgt>
                                        </p:tgtEl>
                                        <p:attrNameLst>
                                          <p:attrName>style.visibility</p:attrName>
                                        </p:attrNameLst>
                                      </p:cBhvr>
                                      <p:to>
                                        <p:strVal val="visible"/>
                                      </p:to>
                                    </p:set>
                                    <p:animEffect transition="in" filter="slide(fromBottom)">
                                      <p:cBhvr>
                                        <p:cTn id="28" dur="500"/>
                                        <p:tgtEl>
                                          <p:spTgt spid="512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animBg="1" autoUpdateAnimBg="0"/>
      <p:bldP spid="51203" grpId="0" build="p" autoUpdateAnimBg="0"/>
    </p:bldLst>
  </p:timing>
</p:sld>
</file>

<file path=ppt/theme/theme1.xml><?xml version="1.0" encoding="utf-8"?>
<a:theme xmlns:a="http://schemas.openxmlformats.org/drawingml/2006/main" name="2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4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Designs\Network Blitz.pot</Template>
  <TotalTime>645</TotalTime>
  <Words>1568</Words>
  <Application>Microsoft Office PowerPoint</Application>
  <PresentationFormat>On-screen Show (4:3)</PresentationFormat>
  <Paragraphs>153</Paragraphs>
  <Slides>25</Slides>
  <Notes>11</Notes>
  <HiddenSlides>0</HiddenSlides>
  <MMClips>0</MMClips>
  <ScaleCrop>false</ScaleCrop>
  <HeadingPairs>
    <vt:vector size="4" baseType="variant">
      <vt:variant>
        <vt:lpstr>Theme</vt:lpstr>
      </vt:variant>
      <vt:variant>
        <vt:i4>4</vt:i4>
      </vt:variant>
      <vt:variant>
        <vt:lpstr>Slide Titles</vt:lpstr>
      </vt:variant>
      <vt:variant>
        <vt:i4>25</vt:i4>
      </vt:variant>
    </vt:vector>
  </HeadingPairs>
  <TitlesOfParts>
    <vt:vector size="29" baseType="lpstr">
      <vt:lpstr>2_Office Theme</vt:lpstr>
      <vt:lpstr>1_Office Theme</vt:lpstr>
      <vt:lpstr>3_Office Theme</vt:lpstr>
      <vt:lpstr>4_Office Theme</vt:lpstr>
      <vt:lpstr>PowerPoint Presentation</vt:lpstr>
      <vt:lpstr>By the end of this session, you should be able to:</vt:lpstr>
      <vt:lpstr>Reminder - Marketing defined</vt:lpstr>
      <vt:lpstr>Marketing mix</vt:lpstr>
      <vt:lpstr>The marketing mix is…</vt:lpstr>
      <vt:lpstr>Marketing mix - product</vt:lpstr>
      <vt:lpstr>Task</vt:lpstr>
      <vt:lpstr>Marketing mix - products </vt:lpstr>
      <vt:lpstr>The four Ps/Cs</vt:lpstr>
      <vt:lpstr>Coffee break Task</vt:lpstr>
      <vt:lpstr>The Anatomy of the Product</vt:lpstr>
      <vt:lpstr>Core Product</vt:lpstr>
      <vt:lpstr>Tangible / Actual Product </vt:lpstr>
      <vt:lpstr>Augmented product  </vt:lpstr>
      <vt:lpstr>What is the tourism product?</vt:lpstr>
      <vt:lpstr>Tourism as a service</vt:lpstr>
      <vt:lpstr>Product </vt:lpstr>
      <vt:lpstr>Services…</vt:lpstr>
      <vt:lpstr>Task</vt:lpstr>
      <vt:lpstr>Generic differences between services and physical goods</vt:lpstr>
      <vt:lpstr>You can introduce tangibility into service products:</vt:lpstr>
      <vt:lpstr>Service productivity can be improved by:</vt:lpstr>
      <vt:lpstr>The ten criteria that affect customers’ perception of quality</vt:lpstr>
      <vt:lpstr>The ten criteria that affect customers’ perception of quality</vt:lpstr>
      <vt:lpstr>Barriers to service quality</vt:lpstr>
    </vt:vector>
  </TitlesOfParts>
  <Company>Dept of BEM, UWL</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1</dc:title>
  <dc:creator>BEM Lecturer</dc:creator>
  <cp:lastModifiedBy>SBSTablet15</cp:lastModifiedBy>
  <cp:revision>30</cp:revision>
  <cp:lastPrinted>2018-02-23T11:01:12Z</cp:lastPrinted>
  <dcterms:created xsi:type="dcterms:W3CDTF">2002-07-25T13:33:28Z</dcterms:created>
  <dcterms:modified xsi:type="dcterms:W3CDTF">2018-10-22T07:21:49Z</dcterms:modified>
</cp:coreProperties>
</file>