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  <p:sldMasterId id="2147483660" r:id="rId2"/>
    <p:sldMasterId id="2147483672" r:id="rId3"/>
  </p:sldMasterIdLst>
  <p:handoutMasterIdLst>
    <p:handoutMasterId r:id="rId57"/>
  </p:handoutMasterIdLst>
  <p:sldIdLst>
    <p:sldId id="257" r:id="rId4"/>
    <p:sldId id="260" r:id="rId5"/>
    <p:sldId id="268" r:id="rId6"/>
    <p:sldId id="262" r:id="rId7"/>
    <p:sldId id="267" r:id="rId8"/>
    <p:sldId id="265" r:id="rId9"/>
    <p:sldId id="272" r:id="rId10"/>
    <p:sldId id="264" r:id="rId11"/>
    <p:sldId id="275" r:id="rId12"/>
    <p:sldId id="276" r:id="rId13"/>
    <p:sldId id="274" r:id="rId14"/>
    <p:sldId id="273" r:id="rId15"/>
    <p:sldId id="277" r:id="rId16"/>
    <p:sldId id="280" r:id="rId17"/>
    <p:sldId id="278" r:id="rId18"/>
    <p:sldId id="279" r:id="rId19"/>
    <p:sldId id="281" r:id="rId20"/>
    <p:sldId id="271" r:id="rId21"/>
    <p:sldId id="284" r:id="rId22"/>
    <p:sldId id="292" r:id="rId23"/>
    <p:sldId id="282" r:id="rId24"/>
    <p:sldId id="293" r:id="rId25"/>
    <p:sldId id="294" r:id="rId26"/>
    <p:sldId id="296" r:id="rId27"/>
    <p:sldId id="285" r:id="rId28"/>
    <p:sldId id="297" r:id="rId29"/>
    <p:sldId id="283" r:id="rId30"/>
    <p:sldId id="291" r:id="rId31"/>
    <p:sldId id="298" r:id="rId32"/>
    <p:sldId id="290" r:id="rId33"/>
    <p:sldId id="289" r:id="rId34"/>
    <p:sldId id="301" r:id="rId35"/>
    <p:sldId id="288" r:id="rId36"/>
    <p:sldId id="300" r:id="rId37"/>
    <p:sldId id="286" r:id="rId38"/>
    <p:sldId id="287" r:id="rId39"/>
    <p:sldId id="306" r:id="rId40"/>
    <p:sldId id="305" r:id="rId41"/>
    <p:sldId id="304" r:id="rId42"/>
    <p:sldId id="302" r:id="rId43"/>
    <p:sldId id="308" r:id="rId44"/>
    <p:sldId id="307" r:id="rId45"/>
    <p:sldId id="312" r:id="rId46"/>
    <p:sldId id="310" r:id="rId47"/>
    <p:sldId id="309" r:id="rId48"/>
    <p:sldId id="313" r:id="rId49"/>
    <p:sldId id="314" r:id="rId50"/>
    <p:sldId id="315" r:id="rId51"/>
    <p:sldId id="316" r:id="rId52"/>
    <p:sldId id="317" r:id="rId53"/>
    <p:sldId id="318" r:id="rId54"/>
    <p:sldId id="320" r:id="rId55"/>
    <p:sldId id="319" r:id="rId5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1" autoAdjust="0"/>
    <p:restoredTop sz="94645" autoAdjust="0"/>
  </p:normalViewPr>
  <p:slideViewPr>
    <p:cSldViewPr>
      <p:cViewPr>
        <p:scale>
          <a:sx n="80" d="100"/>
          <a:sy n="80" d="100"/>
        </p:scale>
        <p:origin x="-1272" y="-22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-3420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handoutMaster" Target="handoutMasters/handoutMaster1.xml"/><Relationship Id="rId61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C6FA2B-47B7-4A03-837C-9172C916D433}" type="datetimeFigureOut">
              <a:rPr lang="en-GB" smtClean="0"/>
              <a:pPr/>
              <a:t>23/04/2015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AB5E45-8239-4E36-87B4-4D738271AF0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89410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xmlns="" val="3594718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907704" y="5949280"/>
            <a:ext cx="5328592" cy="675456"/>
          </a:xfrm>
          <a:prstGeom prst="rect">
            <a:avLst/>
          </a:prstGeom>
        </p:spPr>
        <p:txBody>
          <a:bodyPr/>
          <a:lstStyle>
            <a:lvl1pPr algn="l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 smtClean="0"/>
              <a:t>Click to edit details end style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9405852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539552" y="1772815"/>
            <a:ext cx="7918648" cy="1440161"/>
          </a:xfrm>
        </p:spPr>
        <p:txBody>
          <a:bodyPr anchor="t"/>
          <a:lstStyle>
            <a:lvl1pPr algn="l">
              <a:defRPr baseline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 smtClean="0"/>
              <a:t>Intro title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539552" y="3645024"/>
            <a:ext cx="7232848" cy="199377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err="1" smtClean="0"/>
              <a:t>Subheader</a:t>
            </a:r>
            <a:r>
              <a:rPr lang="en-US" dirty="0" smtClean="0"/>
              <a:t> – move to suit length of intro title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23/04/2015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504738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23/04/2015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982274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324036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23928" y="1844824"/>
            <a:ext cx="4694312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3295844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6245708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xmlns="" val="181891142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.jpe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35535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7EBBD4-4BE8-4E28-B92B-60C7AE278155}" type="datetimeFigureOut">
              <a:rPr lang="en-GB" smtClean="0"/>
              <a:pPr/>
              <a:t>23/04/2015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A0EF1-890B-4AF0-91B2-4B14D560241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2059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5" r:id="rId2"/>
    <p:sldLayoutId id="2147483669" r:id="rId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41870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9" r:id="rId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5576" y="3356992"/>
            <a:ext cx="7488832" cy="1656184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 smtClean="0">
                <a:solidFill>
                  <a:schemeClr val="tx1"/>
                </a:solidFill>
                <a:latin typeface="Avenir LT Std 65 Medium"/>
              </a:rPr>
              <a:t>Know how to Support Clients who </a:t>
            </a:r>
            <a:r>
              <a:rPr lang="en-GB" sz="3200" b="1" dirty="0">
                <a:solidFill>
                  <a:schemeClr val="tx1"/>
                </a:solidFill>
                <a:latin typeface="Avenir LT Std 65 Medium"/>
              </a:rPr>
              <a:t>t</a:t>
            </a:r>
            <a:r>
              <a:rPr lang="en-GB" sz="3200" b="1" dirty="0" smtClean="0">
                <a:solidFill>
                  <a:schemeClr val="tx1"/>
                </a:solidFill>
                <a:latin typeface="Avenir LT Std 65 Medium"/>
              </a:rPr>
              <a:t>ake </a:t>
            </a:r>
            <a:r>
              <a:rPr lang="en-GB" sz="3200" b="1" dirty="0">
                <a:solidFill>
                  <a:schemeClr val="tx1"/>
                </a:solidFill>
                <a:latin typeface="Avenir LT Std 65 Medium"/>
              </a:rPr>
              <a:t>p</a:t>
            </a:r>
            <a:r>
              <a:rPr lang="en-GB" sz="3200" b="1" dirty="0" smtClean="0">
                <a:solidFill>
                  <a:schemeClr val="tx1"/>
                </a:solidFill>
                <a:latin typeface="Avenir LT Std 65 Medium"/>
              </a:rPr>
              <a:t>art in Exercise and Physical Activity</a:t>
            </a:r>
            <a:endParaRPr lang="en-GB" sz="3200" b="1" dirty="0">
              <a:solidFill>
                <a:schemeClr val="tx1"/>
              </a:solidFill>
              <a:latin typeface="Avenir LT Std 65 Medium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12619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sz="2800" b="1" dirty="0" smtClean="0">
                <a:latin typeface="Avenir LT Std 65 Medium"/>
              </a:rPr>
              <a:t>By the end of this unit you will be able to: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Form effective working relationships with clients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Address barriers to exercise that clients experience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Support clients to adhere to exercise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Provide ongoing customer service to clients</a:t>
            </a:r>
          </a:p>
          <a:p>
            <a:endParaRPr lang="en-GB" sz="2800" dirty="0">
              <a:latin typeface="Avenir LT Std 65 Medium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95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844825"/>
            <a:ext cx="8229600" cy="4680519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400" dirty="0" smtClean="0">
                <a:latin typeface="Avenir LT Std 65 Medium"/>
              </a:rPr>
              <a:t>Learners are required to fully complete the `Know how to support clients` worksheet.</a:t>
            </a:r>
          </a:p>
          <a:p>
            <a:pPr marL="0" indent="0">
              <a:buNone/>
              <a:defRPr/>
            </a:pPr>
            <a:r>
              <a:rPr lang="en-GB" sz="2400" dirty="0" smtClean="0">
                <a:latin typeface="Avenir LT Std 65 Medium"/>
              </a:rPr>
              <a:t>The worksheet:</a:t>
            </a:r>
          </a:p>
          <a:p>
            <a:pPr>
              <a:defRPr/>
            </a:pPr>
            <a:r>
              <a:rPr lang="en-GB" sz="2400" dirty="0" smtClean="0">
                <a:latin typeface="Avenir LT Std 65 Medium"/>
              </a:rPr>
              <a:t>Can be completed on a continuous basis or as part of a summative assessment</a:t>
            </a:r>
          </a:p>
          <a:p>
            <a:pPr>
              <a:defRPr/>
            </a:pPr>
            <a:r>
              <a:rPr lang="en-GB" sz="2400" dirty="0" smtClean="0">
                <a:latin typeface="Avenir LT Std 65 Medium"/>
              </a:rPr>
              <a:t>Must be the learner’s sole work, group completion of the worksheet is not permitted</a:t>
            </a:r>
          </a:p>
          <a:p>
            <a:pPr>
              <a:defRPr/>
            </a:pPr>
            <a:r>
              <a:rPr lang="en-GB" sz="2400" dirty="0" smtClean="0">
                <a:latin typeface="Avenir LT Std 65 Medium"/>
              </a:rPr>
              <a:t>May be completed away from the course (i.e. as a homework task)</a:t>
            </a:r>
          </a:p>
          <a:p>
            <a:pPr>
              <a:defRPr/>
            </a:pPr>
            <a:r>
              <a:rPr lang="en-GB" sz="2400" dirty="0" smtClean="0">
                <a:latin typeface="Avenir LT Std 65 Medium"/>
              </a:rPr>
              <a:t>May be marked by the course tutor or an independent assessor</a:t>
            </a:r>
          </a:p>
          <a:p>
            <a:endParaRPr lang="en-GB" sz="24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1196752"/>
            <a:ext cx="8229600" cy="67161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How the Unit is Assessed</a:t>
            </a:r>
          </a:p>
        </p:txBody>
      </p:sp>
    </p:spTree>
    <p:extLst>
      <p:ext uri="{BB962C8B-B14F-4D97-AF65-F5344CB8AC3E}">
        <p14:creationId xmlns:p14="http://schemas.microsoft.com/office/powerpoint/2010/main" xmlns="" val="41095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dirty="0" smtClean="0">
                <a:solidFill>
                  <a:schemeClr val="tx1"/>
                </a:solidFill>
                <a:latin typeface="Avenir LT Std 65 Medium"/>
                <a:cs typeface="Arial" charset="0"/>
              </a:rPr>
              <a:t>Understand How to Form </a:t>
            </a:r>
            <a:br>
              <a:rPr lang="en-GB" sz="4000" dirty="0" smtClean="0">
                <a:solidFill>
                  <a:schemeClr val="tx1"/>
                </a:solidFill>
                <a:latin typeface="Avenir LT Std 65 Medium"/>
                <a:cs typeface="Arial" charset="0"/>
              </a:rPr>
            </a:br>
            <a:r>
              <a:rPr lang="en-GB" sz="4000" dirty="0" smtClean="0">
                <a:solidFill>
                  <a:schemeClr val="tx1"/>
                </a:solidFill>
                <a:latin typeface="Avenir LT Std 65 Medium"/>
                <a:cs typeface="Arial" charset="0"/>
              </a:rPr>
              <a:t>Effective Working Relationships with Clients</a:t>
            </a:r>
            <a:endParaRPr lang="en-GB" sz="4000" dirty="0">
              <a:solidFill>
                <a:schemeClr val="tx1"/>
              </a:solidFill>
              <a:latin typeface="Avenir LT Std 65 Medium"/>
            </a:endParaRP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539552" y="3645024"/>
            <a:ext cx="7916416" cy="1993776"/>
          </a:xfrm>
        </p:spPr>
        <p:txBody>
          <a:bodyPr/>
          <a:lstStyle/>
          <a:p>
            <a:pPr algn="ctr"/>
            <a:endParaRPr lang="en-GB" b="1" dirty="0" smtClean="0">
              <a:solidFill>
                <a:schemeClr val="tx1"/>
              </a:solidFill>
              <a:latin typeface="Avenir LT Std 65 Medium"/>
            </a:endParaRPr>
          </a:p>
          <a:p>
            <a:pPr algn="ctr"/>
            <a:r>
              <a:rPr lang="en-GB" sz="2800" b="1" dirty="0" smtClean="0">
                <a:solidFill>
                  <a:schemeClr val="tx1"/>
                </a:solidFill>
                <a:latin typeface="Avenir LT Std 65 Medium"/>
              </a:rPr>
              <a:t>Know </a:t>
            </a:r>
            <a:r>
              <a:rPr lang="en-GB" sz="2800" b="1" dirty="0">
                <a:solidFill>
                  <a:schemeClr val="tx1"/>
                </a:solidFill>
                <a:latin typeface="Avenir LT Std 65 Medium"/>
              </a:rPr>
              <a:t>how to Support Clients </a:t>
            </a:r>
            <a:r>
              <a:rPr lang="en-GB" sz="2800" b="1" dirty="0" smtClean="0">
                <a:solidFill>
                  <a:schemeClr val="tx1"/>
                </a:solidFill>
                <a:latin typeface="Avenir LT Std 65 Medium"/>
              </a:rPr>
              <a:t>who take part </a:t>
            </a:r>
            <a:r>
              <a:rPr lang="en-GB" sz="2800" b="1" dirty="0">
                <a:solidFill>
                  <a:schemeClr val="tx1"/>
                </a:solidFill>
                <a:latin typeface="Avenir LT Std 65 Medium"/>
              </a:rPr>
              <a:t>in Exercise and Physical Activity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itle 4"/>
          <p:cNvSpPr txBox="1">
            <a:spLocks/>
          </p:cNvSpPr>
          <p:nvPr/>
        </p:nvSpPr>
        <p:spPr>
          <a:xfrm>
            <a:off x="683568" y="4077072"/>
            <a:ext cx="7772400" cy="103797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venir LT Std 35 Light"/>
                <a:ea typeface="+mj-ea"/>
                <a:cs typeface="Arial" pitchFamily="34" charset="0"/>
              </a:rPr>
              <a:t/>
            </a:r>
            <a:b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venir LT Std 35 Light"/>
                <a:ea typeface="+mj-ea"/>
                <a:cs typeface="Arial" pitchFamily="34" charset="0"/>
              </a:rPr>
            </a:b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venir LT Std 35 Light"/>
                <a:ea typeface="+mj-ea"/>
                <a:cs typeface="Arial" pitchFamily="34" charset="0"/>
              </a:rPr>
              <a:t/>
            </a:r>
            <a:b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venir LT Std 35 Light"/>
                <a:ea typeface="+mj-ea"/>
                <a:cs typeface="Arial" pitchFamily="34" charset="0"/>
              </a:rPr>
            </a:b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venir LT Std 35 Light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60604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2564904"/>
            <a:ext cx="8229600" cy="3473227"/>
          </a:xfrm>
        </p:spPr>
        <p:txBody>
          <a:bodyPr/>
          <a:lstStyle/>
          <a:p>
            <a:r>
              <a:rPr lang="en-GB" sz="2800" dirty="0" smtClean="0">
                <a:latin typeface="Avenir LT Std 65 Medium"/>
                <a:cs typeface="Arial" charset="0"/>
              </a:rPr>
              <a:t>To develop mutual trust between the instructor and client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To set out clearly defined roles,  and responsibilities  and professional boundaries between the client and instructor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To encourage openness, honesty, empathy and unconditional positive regard</a:t>
            </a:r>
          </a:p>
          <a:p>
            <a:pPr>
              <a:buNone/>
            </a:pPr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1196752"/>
            <a:ext cx="8229600" cy="108012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Why is it important to form effective working relationships with clients?</a:t>
            </a:r>
          </a:p>
        </p:txBody>
      </p:sp>
    </p:spTree>
    <p:extLst>
      <p:ext uri="{BB962C8B-B14F-4D97-AF65-F5344CB8AC3E}">
        <p14:creationId xmlns:p14="http://schemas.microsoft.com/office/powerpoint/2010/main" xmlns="" val="41095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latin typeface="Avenir LT Std 65 Medium"/>
                <a:cs typeface="Arial" charset="0"/>
              </a:rPr>
              <a:t>To comply with legal and ethical requirements such as;  </a:t>
            </a:r>
          </a:p>
          <a:p>
            <a:pPr lvl="1">
              <a:buFontTx/>
              <a:buChar char="-"/>
            </a:pPr>
            <a:r>
              <a:rPr lang="en-GB" sz="2400" dirty="0" smtClean="0">
                <a:latin typeface="Avenir LT Std 65 Medium"/>
                <a:cs typeface="Arial" charset="0"/>
              </a:rPr>
              <a:t>Data Protection Act </a:t>
            </a:r>
          </a:p>
          <a:p>
            <a:pPr lvl="1">
              <a:buFontTx/>
              <a:buChar char="-"/>
            </a:pPr>
            <a:r>
              <a:rPr lang="en-GB" sz="2400" dirty="0" smtClean="0">
                <a:latin typeface="Avenir LT Std 65 Medium"/>
                <a:cs typeface="Arial" charset="0"/>
              </a:rPr>
              <a:t>Reps Code of Ethical </a:t>
            </a:r>
            <a:r>
              <a:rPr lang="en-GB" sz="2400" dirty="0">
                <a:latin typeface="Avenir LT Std 65 Medium"/>
                <a:cs typeface="Arial" charset="0"/>
              </a:rPr>
              <a:t>C</a:t>
            </a:r>
            <a:r>
              <a:rPr lang="en-GB" sz="2400" dirty="0" smtClean="0">
                <a:latin typeface="Avenir LT Std 65 Medium"/>
                <a:cs typeface="Arial" charset="0"/>
              </a:rPr>
              <a:t>onduct</a:t>
            </a:r>
          </a:p>
          <a:p>
            <a:pPr lvl="1">
              <a:buFontTx/>
              <a:buChar char="-"/>
            </a:pPr>
            <a:r>
              <a:rPr lang="en-US" sz="2400" dirty="0" smtClean="0">
                <a:latin typeface="Avenir LT Std 65 Medium"/>
                <a:cs typeface="Arial" charset="0"/>
              </a:rPr>
              <a:t>Equality and diversity </a:t>
            </a:r>
            <a:endParaRPr lang="en-GB" sz="2400" dirty="0" smtClean="0">
              <a:latin typeface="Avenir LT Std 65 Medium"/>
              <a:cs typeface="Arial" charset="0"/>
            </a:endParaRPr>
          </a:p>
          <a:p>
            <a:r>
              <a:rPr lang="en-GB" sz="2800" dirty="0" smtClean="0">
                <a:latin typeface="Avenir LT Std 65 Medium"/>
                <a:cs typeface="Arial" charset="0"/>
              </a:rPr>
              <a:t>To encourage motivation and enthusiasm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To improve customer retention, adherence, satisfaction and success</a:t>
            </a:r>
          </a:p>
          <a:p>
            <a:endParaRPr lang="en-GB" sz="2800" dirty="0">
              <a:latin typeface="Avenir LT Std 65 Medium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95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>
                <a:solidFill>
                  <a:schemeClr val="tx1"/>
                </a:solidFill>
                <a:latin typeface="Avenir LT Std 65 Medium"/>
                <a:cs typeface="Arial" charset="0"/>
              </a:rPr>
              <a:t>Communication Skills</a:t>
            </a:r>
            <a:endParaRPr lang="en-GB" sz="4000" dirty="0">
              <a:solidFill>
                <a:schemeClr val="tx1"/>
              </a:solidFill>
              <a:latin typeface="Avenir LT Std 65 Medium"/>
            </a:endParaRP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827584" y="3645024"/>
            <a:ext cx="7628384" cy="1993776"/>
          </a:xfrm>
        </p:spPr>
        <p:txBody>
          <a:bodyPr/>
          <a:lstStyle/>
          <a:p>
            <a:pPr algn="ctr"/>
            <a:endParaRPr lang="en-GB" dirty="0" smtClean="0">
              <a:solidFill>
                <a:schemeClr val="tx1"/>
              </a:solidFill>
            </a:endParaRPr>
          </a:p>
          <a:p>
            <a:pPr algn="ctr"/>
            <a:r>
              <a:rPr lang="en-GB" sz="2800" b="1" dirty="0">
                <a:solidFill>
                  <a:schemeClr val="tx1"/>
                </a:solidFill>
                <a:latin typeface="Avenir LT Std 65 Medium"/>
              </a:rPr>
              <a:t>Know how to Support Clients who take part in Exercise and Physical Activity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itle 4"/>
          <p:cNvSpPr txBox="1">
            <a:spLocks/>
          </p:cNvSpPr>
          <p:nvPr/>
        </p:nvSpPr>
        <p:spPr>
          <a:xfrm>
            <a:off x="683568" y="4293096"/>
            <a:ext cx="7772400" cy="103797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venir LT Std 35 Light"/>
                <a:ea typeface="+mj-ea"/>
                <a:cs typeface="Arial" pitchFamily="34" charset="0"/>
              </a:rPr>
              <a:t/>
            </a:r>
            <a:b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venir LT Std 35 Light"/>
                <a:ea typeface="+mj-ea"/>
                <a:cs typeface="Arial" pitchFamily="34" charset="0"/>
              </a:rPr>
            </a:b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venir LT Std 35 Light"/>
                <a:ea typeface="+mj-ea"/>
                <a:cs typeface="Arial" pitchFamily="34" charset="0"/>
              </a:rPr>
              <a:t/>
            </a:r>
            <a:b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venir LT Std 35 Light"/>
                <a:ea typeface="+mj-ea"/>
                <a:cs typeface="Arial" pitchFamily="34" charset="0"/>
              </a:rPr>
            </a:b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venir LT Std 35 Light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60604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467544" y="1196752"/>
            <a:ext cx="8229600" cy="649188"/>
          </a:xfrm>
          <a:prstGeom prst="rect">
            <a:avLst/>
          </a:prstGeom>
        </p:spPr>
        <p:txBody>
          <a:bodyPr rtlCol="0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Communication skills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pitchFamily="34" charset="0"/>
            </a:endParaRPr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59752" y="1845940"/>
            <a:ext cx="8229600" cy="4209331"/>
          </a:xfrm>
        </p:spPr>
        <p:txBody>
          <a:bodyPr/>
          <a:lstStyle/>
          <a:p>
            <a:r>
              <a:rPr lang="en-GB" sz="2800" dirty="0" smtClean="0">
                <a:latin typeface="Avenir LT Std 65 Medium"/>
                <a:cs typeface="Arial" charset="0"/>
              </a:rPr>
              <a:t>Effective communication can improve clients knowledge, attitude, behaviour and motivation</a:t>
            </a:r>
          </a:p>
          <a:p>
            <a:pPr>
              <a:buFont typeface="Arial" charset="0"/>
              <a:buNone/>
            </a:pPr>
            <a:endParaRPr lang="en-GB" sz="200" dirty="0" smtClean="0">
              <a:latin typeface="Avenir LT Std 65 Medium"/>
              <a:cs typeface="Arial" charset="0"/>
            </a:endParaRPr>
          </a:p>
          <a:p>
            <a:pPr>
              <a:buFont typeface="Arial" charset="0"/>
              <a:buNone/>
            </a:pPr>
            <a:endParaRPr lang="en-GB" sz="200" dirty="0">
              <a:latin typeface="Avenir LT Std 65 Medium"/>
              <a:cs typeface="Arial" charset="0"/>
            </a:endParaRPr>
          </a:p>
          <a:p>
            <a:pPr>
              <a:buFont typeface="Arial" charset="0"/>
              <a:buNone/>
            </a:pPr>
            <a:endParaRPr lang="en-GB" sz="200" dirty="0" smtClean="0">
              <a:latin typeface="Avenir LT Std 65 Medium"/>
              <a:cs typeface="Arial" charset="0"/>
            </a:endParaRPr>
          </a:p>
          <a:p>
            <a:pPr>
              <a:buFont typeface="Arial" charset="0"/>
              <a:buNone/>
            </a:pPr>
            <a:endParaRPr lang="en-GB" sz="200" dirty="0" smtClean="0">
              <a:latin typeface="Avenir LT Std 65 Medium"/>
              <a:cs typeface="Arial" charset="0"/>
            </a:endParaRPr>
          </a:p>
          <a:p>
            <a:pPr>
              <a:buFont typeface="Arial" charset="0"/>
              <a:buNone/>
            </a:pPr>
            <a:r>
              <a:rPr lang="en-GB" sz="2800" dirty="0" smtClean="0">
                <a:latin typeface="Avenir LT Std 65 Medium"/>
                <a:cs typeface="Arial" charset="0"/>
              </a:rPr>
              <a:t>Consider the advantages/disadvantages of each:</a:t>
            </a:r>
          </a:p>
          <a:p>
            <a:pPr>
              <a:buFont typeface="Arial" charset="0"/>
              <a:buNone/>
            </a:pPr>
            <a:endParaRPr lang="en-GB" sz="800" dirty="0" smtClean="0">
              <a:latin typeface="Avenir LT Std 65 Medium"/>
              <a:cs typeface="Arial" charset="0"/>
            </a:endParaRPr>
          </a:p>
          <a:p>
            <a:r>
              <a:rPr lang="en-GB" sz="2800" dirty="0" smtClean="0">
                <a:latin typeface="Avenir LT Std 65 Medium"/>
                <a:cs typeface="Arial" charset="0"/>
              </a:rPr>
              <a:t>Written - questionnaires, handouts, posters, email, text, websites, social networking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Verbal - telephone, face to face  (language, voice intonation, accent, dialect)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Non-verbal - body language</a:t>
            </a:r>
          </a:p>
        </p:txBody>
      </p:sp>
    </p:spTree>
    <p:extLst>
      <p:ext uri="{BB962C8B-B14F-4D97-AF65-F5344CB8AC3E}">
        <p14:creationId xmlns:p14="http://schemas.microsoft.com/office/powerpoint/2010/main" xmlns="" val="41095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r>
              <a:rPr lang="en-US" sz="2800" dirty="0" smtClean="0">
                <a:latin typeface="Avenir LT Std 65 Medium" pitchFamily="34" charset="0"/>
              </a:rPr>
              <a:t>Research shows that body language is the most effective type of communication:</a:t>
            </a:r>
          </a:p>
          <a:p>
            <a:pPr>
              <a:buFontTx/>
              <a:buChar char="-"/>
            </a:pPr>
            <a:r>
              <a:rPr lang="en-GB" sz="2800" dirty="0" smtClean="0">
                <a:latin typeface="Avenir LT Std 65 Medium"/>
                <a:cs typeface="Arial" charset="0"/>
              </a:rPr>
              <a:t>Hand gestures</a:t>
            </a:r>
          </a:p>
          <a:p>
            <a:pPr>
              <a:buFontTx/>
              <a:buChar char="-"/>
            </a:pPr>
            <a:r>
              <a:rPr lang="en-GB" sz="2800" dirty="0" smtClean="0">
                <a:latin typeface="Avenir LT Std 65 Medium"/>
                <a:cs typeface="Arial" charset="0"/>
              </a:rPr>
              <a:t>Eye contact</a:t>
            </a:r>
          </a:p>
          <a:p>
            <a:pPr>
              <a:buFontTx/>
              <a:buChar char="-"/>
            </a:pPr>
            <a:r>
              <a:rPr lang="en-GB" sz="2800" dirty="0" smtClean="0">
                <a:latin typeface="Avenir LT Std 65 Medium"/>
                <a:cs typeface="Arial" charset="0"/>
              </a:rPr>
              <a:t>Facial expressions</a:t>
            </a:r>
          </a:p>
          <a:p>
            <a:pPr>
              <a:buFontTx/>
              <a:buChar char="-"/>
            </a:pPr>
            <a:r>
              <a:rPr lang="en-GB" sz="2800" dirty="0" smtClean="0">
                <a:latin typeface="Avenir LT Std 65 Medium"/>
                <a:cs typeface="Arial" charset="0"/>
              </a:rPr>
              <a:t>Head movements</a:t>
            </a:r>
          </a:p>
          <a:p>
            <a:pPr>
              <a:buFontTx/>
              <a:buChar char="-"/>
            </a:pPr>
            <a:r>
              <a:rPr lang="en-GB" sz="2800" dirty="0" smtClean="0">
                <a:latin typeface="Avenir LT Std 65 Medium"/>
                <a:cs typeface="Arial" charset="0"/>
              </a:rPr>
              <a:t>Posture</a:t>
            </a:r>
            <a:endParaRPr lang="en-GB" sz="2800" dirty="0">
              <a:latin typeface="Avenir LT Std 65 Medium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1196752"/>
            <a:ext cx="8229600" cy="649188"/>
          </a:xfrm>
          <a:prstGeom prst="rect">
            <a:avLst/>
          </a:prstGeom>
        </p:spPr>
        <p:txBody>
          <a:bodyPr rtlCol="0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Body</a:t>
            </a:r>
            <a:r>
              <a:rPr kumimoji="0" lang="en-US" sz="4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 Language 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95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r>
              <a:rPr lang="en-US" sz="2800" dirty="0" smtClean="0">
                <a:latin typeface="Avenir LT Std 65 Medium" pitchFamily="34" charset="0"/>
              </a:rPr>
              <a:t>A clients body language can reveal their true feelings</a:t>
            </a:r>
          </a:p>
          <a:p>
            <a:r>
              <a:rPr lang="en-US" sz="2800" dirty="0" smtClean="0">
                <a:latin typeface="Avenir LT Std 65 Medium" pitchFamily="34" charset="0"/>
              </a:rPr>
              <a:t>Use your body language effectively to establish rapport with your clients</a:t>
            </a:r>
          </a:p>
          <a:p>
            <a:pPr>
              <a:buNone/>
            </a:pPr>
            <a:endParaRPr lang="en-GB" sz="2800" dirty="0">
              <a:latin typeface="Avenir LT Std 65 Medium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1196752"/>
            <a:ext cx="8229600" cy="649188"/>
          </a:xfrm>
          <a:prstGeom prst="rect">
            <a:avLst/>
          </a:prstGeom>
        </p:spPr>
        <p:txBody>
          <a:bodyPr rtlCol="0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Body</a:t>
            </a:r>
            <a:r>
              <a:rPr kumimoji="0" lang="en-US" sz="4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 Language 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95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GB" sz="2800" dirty="0" smtClean="0">
                <a:latin typeface="Avenir LT Std 65 Medium"/>
                <a:cs typeface="Arial" charset="0"/>
              </a:rPr>
              <a:t>An effective message changes the receiver’s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Knowledge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Attitudes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Behaviour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Motivation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95536" y="1196752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The Importance of Effective </a:t>
            </a:r>
            <a:r>
              <a:rPr lang="en-GB" sz="4000" b="1" dirty="0" smtClean="0">
                <a:latin typeface="Avenir LT Std 65 Medium"/>
                <a:ea typeface="+mj-ea"/>
                <a:cs typeface="Arial" charset="0"/>
              </a:rPr>
              <a:t>Communication</a:t>
            </a:r>
            <a:endParaRPr kumimoji="0" lang="en-GB" sz="4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95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9065" y="2132856"/>
            <a:ext cx="8229600" cy="3705275"/>
          </a:xfrm>
        </p:spPr>
        <p:txBody>
          <a:bodyPr/>
          <a:lstStyle/>
          <a:p>
            <a:pPr>
              <a:defRPr/>
            </a:pPr>
            <a:r>
              <a:rPr lang="en-GB" sz="2800" dirty="0" smtClean="0">
                <a:latin typeface="Avenir LT Std 65 Medium"/>
              </a:rPr>
              <a:t>Poor listening skills and barriers to listening</a:t>
            </a:r>
          </a:p>
          <a:p>
            <a:pPr>
              <a:defRPr/>
            </a:pPr>
            <a:r>
              <a:rPr lang="en-GB" sz="2800" dirty="0" smtClean="0">
                <a:latin typeface="Avenir LT Std 65 Medium"/>
              </a:rPr>
              <a:t>Inappropriate non-verbal communication – body language, facial expressions</a:t>
            </a:r>
          </a:p>
          <a:p>
            <a:pPr>
              <a:defRPr/>
            </a:pPr>
            <a:r>
              <a:rPr lang="en-GB" sz="2800" dirty="0" smtClean="0">
                <a:latin typeface="Avenir LT Std 65 Medium"/>
              </a:rPr>
              <a:t>Set patterns of thinking (prejudice, preconceived ideas)</a:t>
            </a:r>
          </a:p>
          <a:p>
            <a:pPr>
              <a:defRPr/>
            </a:pPr>
            <a:r>
              <a:rPr lang="en-GB" sz="2800" dirty="0" smtClean="0">
                <a:latin typeface="Avenir LT Std 65 Medium"/>
              </a:rPr>
              <a:t>Making assumptions/labelling/stereotyping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95536" y="1196752"/>
            <a:ext cx="8352928" cy="72008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Barriers to Effective Communication</a:t>
            </a:r>
          </a:p>
        </p:txBody>
      </p:sp>
    </p:spTree>
    <p:extLst>
      <p:ext uri="{BB962C8B-B14F-4D97-AF65-F5344CB8AC3E}">
        <p14:creationId xmlns:p14="http://schemas.microsoft.com/office/powerpoint/2010/main" xmlns="" val="41095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/>
          <a:lstStyle/>
          <a:p>
            <a:pPr>
              <a:defRPr/>
            </a:pPr>
            <a:r>
              <a:rPr lang="en-GB" sz="2800" dirty="0" smtClean="0">
                <a:latin typeface="Avenir LT Std 65 Medium"/>
              </a:rPr>
              <a:t>Lack of trust</a:t>
            </a:r>
          </a:p>
          <a:p>
            <a:pPr>
              <a:defRPr/>
            </a:pPr>
            <a:r>
              <a:rPr lang="en-GB" sz="2800" dirty="0" smtClean="0">
                <a:latin typeface="Avenir LT Std 65 Medium"/>
              </a:rPr>
              <a:t>Lack of clarity</a:t>
            </a:r>
          </a:p>
          <a:p>
            <a:pPr>
              <a:defRPr/>
            </a:pPr>
            <a:r>
              <a:rPr lang="en-GB" sz="2800" dirty="0" smtClean="0">
                <a:latin typeface="Avenir LT Std 65 Medium"/>
              </a:rPr>
              <a:t>Personal style</a:t>
            </a:r>
          </a:p>
          <a:p>
            <a:pPr>
              <a:defRPr/>
            </a:pPr>
            <a:r>
              <a:rPr lang="en-GB" sz="2800" dirty="0" smtClean="0">
                <a:latin typeface="Avenir LT Std 65 Medium"/>
              </a:rPr>
              <a:t>Social/cultural differences (age, gender, social class, ethnicity, language)</a:t>
            </a:r>
          </a:p>
          <a:p>
            <a:pPr>
              <a:defRPr/>
            </a:pPr>
            <a:r>
              <a:rPr lang="en-GB" sz="2800" dirty="0" smtClean="0">
                <a:latin typeface="Avenir LT Std 65 Medium"/>
              </a:rPr>
              <a:t>Learning difficulties</a:t>
            </a:r>
          </a:p>
          <a:p>
            <a:endParaRPr lang="en-GB" sz="2800" dirty="0" smtClean="0">
              <a:latin typeface="Avenir LT Std 65 Medium"/>
            </a:endParaRP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1196752"/>
            <a:ext cx="8352928" cy="72008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Barriers to Effective Communication</a:t>
            </a:r>
          </a:p>
        </p:txBody>
      </p:sp>
    </p:spTree>
    <p:extLst>
      <p:ext uri="{BB962C8B-B14F-4D97-AF65-F5344CB8AC3E}">
        <p14:creationId xmlns:p14="http://schemas.microsoft.com/office/powerpoint/2010/main" xmlns="" val="41095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741987"/>
          </a:xfrm>
        </p:spPr>
        <p:txBody>
          <a:bodyPr/>
          <a:lstStyle/>
          <a:p>
            <a:r>
              <a:rPr lang="en-GB" sz="2800" dirty="0" smtClean="0">
                <a:latin typeface="Avenir LT Std 65 Medium"/>
                <a:cs typeface="Arial" charset="0"/>
              </a:rPr>
              <a:t>Use of open and closed questions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Use of eye contact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Mirroring body posture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Speed/intonation in speech pattern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Paraphrasing at regular intervals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Obtaining feedback (clarifying understanding)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Focusing on the individual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Removing other distractions (e.g. mobile phones)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395536" y="1124744"/>
            <a:ext cx="8229600" cy="660623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Listening</a:t>
            </a:r>
            <a:r>
              <a:rPr kumimoji="0" lang="en-US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 Skills </a:t>
            </a:r>
            <a:endParaRPr kumimoji="0" lang="en-GB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95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pPr marL="514350" indent="-514350">
              <a:buFont typeface="+mj-lt"/>
              <a:buAutoNum type="arabicPeriod"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Amplification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Clarification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Verification</a:t>
            </a:r>
          </a:p>
          <a:p>
            <a:endParaRPr lang="en-GB" dirty="0">
              <a:latin typeface="Avenir LT Std 65 Medium" pitchFamily="34" charset="0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395536" y="1268760"/>
            <a:ext cx="8229600" cy="804639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Active Listening</a:t>
            </a:r>
            <a:r>
              <a:rPr kumimoji="0" lang="en-US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 Techniques </a:t>
            </a:r>
            <a:endParaRPr kumimoji="0" lang="en-GB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95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633267"/>
          </a:xfrm>
        </p:spPr>
        <p:txBody>
          <a:bodyPr/>
          <a:lstStyle/>
          <a:p>
            <a:r>
              <a:rPr lang="en-GB" sz="2800" dirty="0" smtClean="0">
                <a:latin typeface="Avenir LT Std 65 Medium"/>
                <a:cs typeface="Arial" charset="0"/>
              </a:rPr>
              <a:t>Professional boundaries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Equal opportunity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Non-judgemental approach</a:t>
            </a:r>
          </a:p>
          <a:p>
            <a:r>
              <a:rPr lang="en-GB" sz="2800" dirty="0" smtClean="0">
                <a:latin typeface="Avenir LT Std 65 Medium"/>
                <a:cs typeface="Arial" charset="0"/>
              </a:rPr>
              <a:t>Recognising different cultural diversities that exist and how they may impact on the content of the session</a:t>
            </a:r>
          </a:p>
          <a:p>
            <a:endParaRPr lang="en-GB" sz="2800" dirty="0">
              <a:latin typeface="Avenir LT Std 65 Medium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95536" y="1196752"/>
            <a:ext cx="8229600" cy="1237828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 smtClean="0">
                <a:latin typeface="Avenir LT Std 65 Medium"/>
                <a:ea typeface="+mj-ea"/>
                <a:cs typeface="Arial" charset="0"/>
              </a:rPr>
              <a:t>T</a:t>
            </a: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he </a:t>
            </a:r>
            <a:r>
              <a:rPr lang="en-GB" sz="3600" b="1" dirty="0" smtClean="0">
                <a:latin typeface="Avenir LT Std 65 Medium"/>
                <a:ea typeface="+mj-ea"/>
                <a:cs typeface="Arial" charset="0"/>
              </a:rPr>
              <a:t>Importance of Valuing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 smtClean="0">
                <a:latin typeface="Avenir LT Std 65 Medium"/>
                <a:ea typeface="+mj-ea"/>
                <a:cs typeface="Arial" charset="0"/>
              </a:rPr>
              <a:t>Equality and Diversity</a:t>
            </a:r>
            <a:endParaRPr kumimoji="0" lang="en-GB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95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40914" y="1124744"/>
            <a:ext cx="8229600" cy="74838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charset="0"/>
                <a:ea typeface="+mj-ea"/>
                <a:cs typeface="Arial" charset="0"/>
              </a:rPr>
              <a:t>Key points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07242" y="1806200"/>
            <a:ext cx="8496944" cy="4248472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Effective visual/verbal communication skills are vital for maintaining a positive relationship with the client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Body language can build or break-down barriers to communication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Listening, clarifying and demonstrating empathy are important factors to effective communication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People have personal boundaries in relation to proximity to others and this should be respected.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 smtClean="0">
                <a:solidFill>
                  <a:schemeClr val="tx1"/>
                </a:solidFill>
                <a:latin typeface="Avenir LT Std 65 Medium"/>
              </a:rPr>
              <a:t>Barriers to Exercise/Physical Activity </a:t>
            </a:r>
            <a:endParaRPr lang="en-GB" sz="4000" dirty="0">
              <a:solidFill>
                <a:schemeClr val="tx1"/>
              </a:solidFill>
              <a:latin typeface="Avenir LT Std 65 Medium"/>
            </a:endParaRP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755576" y="3645024"/>
            <a:ext cx="7700392" cy="1993776"/>
          </a:xfrm>
        </p:spPr>
        <p:txBody>
          <a:bodyPr/>
          <a:lstStyle/>
          <a:p>
            <a:pPr algn="ctr"/>
            <a:endParaRPr lang="en-GB" b="1" dirty="0" smtClean="0">
              <a:solidFill>
                <a:schemeClr val="tx1"/>
              </a:solidFill>
              <a:latin typeface="Avenir LT Std 65 Medium"/>
            </a:endParaRPr>
          </a:p>
          <a:p>
            <a:pPr algn="ctr"/>
            <a:r>
              <a:rPr lang="en-GB" sz="2800" b="1" dirty="0" smtClean="0">
                <a:solidFill>
                  <a:schemeClr val="tx1"/>
                </a:solidFill>
                <a:latin typeface="Avenir LT Std 65 Medium"/>
              </a:rPr>
              <a:t>Know </a:t>
            </a:r>
            <a:r>
              <a:rPr lang="en-GB" sz="2800" b="1" dirty="0">
                <a:solidFill>
                  <a:schemeClr val="tx1"/>
                </a:solidFill>
                <a:latin typeface="Avenir LT Std 65 Medium"/>
              </a:rPr>
              <a:t>how to Support Clients who take part in Exercise and Physical Activity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itle 4"/>
          <p:cNvSpPr txBox="1">
            <a:spLocks/>
          </p:cNvSpPr>
          <p:nvPr/>
        </p:nvSpPr>
        <p:spPr>
          <a:xfrm>
            <a:off x="683568" y="4293096"/>
            <a:ext cx="7772400" cy="103797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venir LT Std 35 Light"/>
                <a:ea typeface="+mj-ea"/>
                <a:cs typeface="Arial" pitchFamily="34" charset="0"/>
              </a:rPr>
              <a:t/>
            </a:r>
            <a:b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venir LT Std 35 Light"/>
                <a:ea typeface="+mj-ea"/>
                <a:cs typeface="Arial" pitchFamily="34" charset="0"/>
              </a:rPr>
            </a:b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venir LT Std 35 Light"/>
                <a:ea typeface="+mj-ea"/>
                <a:cs typeface="Arial" pitchFamily="34" charset="0"/>
              </a:rPr>
              <a:t/>
            </a:r>
            <a:b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venir LT Std 35 Light"/>
                <a:ea typeface="+mj-ea"/>
                <a:cs typeface="Arial" pitchFamily="34" charset="0"/>
              </a:rPr>
            </a:b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venir LT Std 35 Light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60604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196752"/>
            <a:ext cx="8229600" cy="732631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Inactivity</a:t>
            </a:r>
            <a:r>
              <a:rPr kumimoji="0" lang="en-US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 Levels in England </a:t>
            </a:r>
            <a:endParaRPr kumimoji="0" lang="en-GB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95536" y="1989138"/>
            <a:ext cx="8496944" cy="4104158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2800" dirty="0" smtClean="0">
                <a:latin typeface="Avenir LT Std 65 Medium"/>
                <a:cs typeface="Arial" charset="0"/>
              </a:rPr>
              <a:t>Numerous studies/surveys have shown the following populations were unable to report participation in any bout of moderate physical activity of 30 min per week in the past four weeks:</a:t>
            </a:r>
          </a:p>
          <a:p>
            <a:pPr marL="800100" lvl="1" indent="-342900">
              <a:spcBef>
                <a:spcPct val="20000"/>
              </a:spcBef>
            </a:pPr>
            <a:r>
              <a:rPr lang="en-US" sz="2800" dirty="0" smtClean="0">
                <a:latin typeface="Avenir LT Std 65 Medium"/>
                <a:cs typeface="Arial" charset="0"/>
              </a:rPr>
              <a:t>- 15% of men and 25% of women aged 16-24 yrs</a:t>
            </a:r>
          </a:p>
          <a:p>
            <a:pPr marL="800100" lvl="1" indent="-342900">
              <a:spcBef>
                <a:spcPct val="20000"/>
              </a:spcBef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- 32%</a:t>
            </a:r>
            <a:r>
              <a:rPr kumimoji="0" lang="en-US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 of people aged between 45-64 yrs</a:t>
            </a:r>
          </a:p>
          <a:p>
            <a:pPr marL="800100" lvl="1" indent="-342900">
              <a:spcBef>
                <a:spcPct val="20000"/>
              </a:spcBef>
            </a:pPr>
            <a:r>
              <a:rPr lang="en-US" sz="2800" baseline="0" dirty="0" smtClean="0">
                <a:latin typeface="Avenir LT Std 65 Medium"/>
                <a:cs typeface="Arial" charset="0"/>
              </a:rPr>
              <a:t>- 55%</a:t>
            </a:r>
            <a:r>
              <a:rPr lang="en-US" sz="2800" dirty="0" smtClean="0">
                <a:latin typeface="Avenir LT Std 65 Medium"/>
                <a:cs typeface="Arial" charset="0"/>
              </a:rPr>
              <a:t> of those aged over 65 yrs</a:t>
            </a: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cs typeface="Arial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196752"/>
            <a:ext cx="8229600" cy="732631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Inactivity</a:t>
            </a:r>
            <a:r>
              <a:rPr kumimoji="0" lang="en-US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 Levels in England </a:t>
            </a:r>
            <a:endParaRPr kumimoji="0" lang="en-GB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95536" y="1989138"/>
            <a:ext cx="8496944" cy="4104158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A</a:t>
            </a:r>
            <a:r>
              <a:rPr kumimoji="0" lang="en-US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 study by the Health Education Authority (HEA) 1993 found participation in exercise/physical activity was perceived to be:</a:t>
            </a:r>
          </a:p>
          <a:p>
            <a:pPr marL="800100" lvl="1" indent="-342900">
              <a:spcBef>
                <a:spcPct val="20000"/>
              </a:spcBef>
              <a:buFontTx/>
              <a:buChar char="-"/>
            </a:pPr>
            <a:r>
              <a:rPr lang="en-US" sz="2800" dirty="0" smtClean="0">
                <a:latin typeface="Avenir LT Std 65 Medium"/>
                <a:cs typeface="Arial" charset="0"/>
              </a:rPr>
              <a:t>Difficult</a:t>
            </a:r>
          </a:p>
          <a:p>
            <a:pPr marL="800100" lvl="1" indent="-342900">
              <a:spcBef>
                <a:spcPct val="20000"/>
              </a:spcBef>
              <a:buFontTx/>
              <a:buChar char="-"/>
            </a:pPr>
            <a:r>
              <a:rPr kumimoji="0" lang="en-US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Unpleasant</a:t>
            </a:r>
          </a:p>
          <a:p>
            <a:pPr marL="800100" lvl="1" indent="-342900">
              <a:spcBef>
                <a:spcPct val="20000"/>
              </a:spcBef>
              <a:buFontTx/>
              <a:buChar char="-"/>
            </a:pPr>
            <a:r>
              <a:rPr lang="en-US" sz="2800" dirty="0" smtClean="0">
                <a:latin typeface="Avenir LT Std 65 Medium"/>
                <a:cs typeface="Arial" charset="0"/>
              </a:rPr>
              <a:t>Pointless </a:t>
            </a:r>
            <a:endParaRPr kumimoji="0" lang="en-US" sz="28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cs typeface="Arial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cs typeface="Arial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196753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What</a:t>
            </a:r>
            <a:r>
              <a:rPr kumimoji="0" lang="en-US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 stops people exercising?</a:t>
            </a:r>
            <a:endParaRPr kumimoji="0" lang="en-GB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47153" y="1844825"/>
            <a:ext cx="8229600" cy="4608214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Work</a:t>
            </a:r>
            <a:r>
              <a:rPr kumimoji="0" lang="en-US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 issues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2800" baseline="0" dirty="0" smtClean="0">
                <a:latin typeface="Avenir LT Std 65 Medium"/>
                <a:cs typeface="Arial" charset="0"/>
              </a:rPr>
              <a:t>Loss</a:t>
            </a:r>
            <a:r>
              <a:rPr lang="en-US" sz="2800" dirty="0" smtClean="0">
                <a:latin typeface="Avenir LT Std 65 Medium"/>
                <a:cs typeface="Arial" charset="0"/>
              </a:rPr>
              <a:t> of interest in activity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Needed</a:t>
            </a:r>
            <a:r>
              <a:rPr kumimoji="0" lang="en-US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 time to other things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2800" baseline="0" dirty="0" smtClean="0">
                <a:latin typeface="Avenir LT Std 65 Medium"/>
                <a:cs typeface="Arial" charset="0"/>
              </a:rPr>
              <a:t>Marriage/change in partnership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Having children/looking after children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2800" baseline="0" dirty="0" smtClean="0">
                <a:latin typeface="Avenir LT Std 65 Medium"/>
                <a:cs typeface="Arial" charset="0"/>
              </a:rPr>
              <a:t>Facilities closed or</a:t>
            </a:r>
            <a:r>
              <a:rPr lang="en-US" sz="2800" dirty="0" smtClean="0">
                <a:latin typeface="Avenir LT Std 65 Medium"/>
                <a:cs typeface="Arial" charset="0"/>
              </a:rPr>
              <a:t> changed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Moved</a:t>
            </a:r>
            <a:r>
              <a:rPr kumimoji="0" lang="en-US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 house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2800" noProof="0" dirty="0" smtClean="0">
                <a:latin typeface="Avenir LT Std 65 Medium"/>
                <a:cs typeface="Arial" charset="0"/>
              </a:rPr>
              <a:t>Injury or health problem </a:t>
            </a:r>
            <a:r>
              <a:rPr lang="en-US" sz="2800" dirty="0" smtClean="0">
                <a:latin typeface="Avenir LT Std 65 Medium"/>
                <a:cs typeface="Arial" charset="0"/>
              </a:rPr>
              <a:t>etc.</a:t>
            </a:r>
            <a:r>
              <a:rPr lang="en-US" sz="2800" noProof="0" dirty="0" smtClean="0">
                <a:latin typeface="Avenir LT Std 65 Medium"/>
                <a:cs typeface="Arial" charset="0"/>
              </a:rPr>
              <a:t> </a:t>
            </a: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cs typeface="Arial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196753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dirty="0" smtClean="0">
                <a:latin typeface="Avenir LT Std 65 Medium"/>
                <a:ea typeface="+mj-ea"/>
                <a:cs typeface="Arial" charset="0"/>
              </a:rPr>
              <a:t>Typical Barriers </a:t>
            </a:r>
            <a:endParaRPr kumimoji="0" lang="en-GB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7200" y="1989138"/>
            <a:ext cx="8229600" cy="3413125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Physical barriers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800" dirty="0" smtClean="0">
                <a:latin typeface="Avenir LT Std 65 Medium"/>
                <a:cs typeface="Arial" charset="0"/>
              </a:rPr>
              <a:t>Emotional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Motivational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800" dirty="0" smtClean="0">
                <a:latin typeface="Avenir LT Std 65 Medium"/>
                <a:cs typeface="Arial" charset="0"/>
              </a:rPr>
              <a:t>Time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Availability</a:t>
            </a:r>
            <a:r>
              <a:rPr kumimoji="0" lang="en-GB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 </a:t>
            </a: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cs typeface="Arial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196753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Responding</a:t>
            </a:r>
            <a:r>
              <a:rPr kumimoji="0" lang="en-US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 to Barriers </a:t>
            </a:r>
            <a:endParaRPr kumimoji="0" lang="en-GB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7200" y="1989138"/>
            <a:ext cx="8229600" cy="3413125"/>
          </a:xfrm>
          <a:prstGeom prst="rect">
            <a:avLst/>
          </a:prstGeo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GB" sz="2800" dirty="0" smtClean="0">
                <a:latin typeface="Arial" charset="0"/>
                <a:cs typeface="Arial" charset="0"/>
              </a:rPr>
              <a:t> </a:t>
            </a:r>
            <a:r>
              <a:rPr lang="en-GB" sz="2800" dirty="0">
                <a:latin typeface="Avenir LT Std 65 Medium"/>
                <a:cs typeface="Arial" charset="0"/>
              </a:rPr>
              <a:t>Clients are more likely to enjoy and adhere to    </a:t>
            </a:r>
          </a:p>
          <a:p>
            <a:r>
              <a:rPr lang="en-GB" sz="2800" dirty="0">
                <a:latin typeface="Avenir LT Std 65 Medium"/>
                <a:cs typeface="Arial" charset="0"/>
              </a:rPr>
              <a:t>  their programme if:</a:t>
            </a:r>
          </a:p>
          <a:p>
            <a:pPr lvl="1"/>
            <a:r>
              <a:rPr lang="en-GB" sz="2800" dirty="0">
                <a:latin typeface="Avenir LT Std 65 Medium"/>
                <a:cs typeface="Arial" charset="0"/>
              </a:rPr>
              <a:t>- The session is fun and engaging</a:t>
            </a:r>
          </a:p>
          <a:p>
            <a:pPr lvl="1"/>
            <a:r>
              <a:rPr lang="en-GB" sz="2800" dirty="0">
                <a:latin typeface="Avenir LT Std 65 Medium"/>
                <a:cs typeface="Arial" charset="0"/>
              </a:rPr>
              <a:t>- Includes exercises the client enjoys</a:t>
            </a:r>
          </a:p>
          <a:p>
            <a:pPr lvl="1">
              <a:buFontTx/>
              <a:buChar char="-"/>
            </a:pPr>
            <a:r>
              <a:rPr lang="en-GB" sz="2800" dirty="0">
                <a:latin typeface="Avenir LT Std 65 Medium"/>
                <a:cs typeface="Arial" charset="0"/>
              </a:rPr>
              <a:t> Omits exercises the client dislikes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cs typeface="Arial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196753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Responding</a:t>
            </a:r>
            <a:r>
              <a:rPr kumimoji="0" lang="en-US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 to Barriers </a:t>
            </a:r>
            <a:endParaRPr kumimoji="0" lang="en-GB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7200" y="1989138"/>
            <a:ext cx="8229600" cy="3413125"/>
          </a:xfrm>
          <a:prstGeom prst="rect">
            <a:avLst/>
          </a:prstGeo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GB" sz="2800" dirty="0" smtClean="0">
                <a:latin typeface="Arial" charset="0"/>
                <a:cs typeface="Arial" charset="0"/>
              </a:rPr>
              <a:t> </a:t>
            </a:r>
            <a:r>
              <a:rPr lang="en-GB" sz="2800" dirty="0">
                <a:latin typeface="Avenir LT Std 65 Medium"/>
                <a:cs typeface="Arial" charset="0"/>
              </a:rPr>
              <a:t>When responding to a </a:t>
            </a:r>
            <a:r>
              <a:rPr lang="en-GB" sz="2800" dirty="0" smtClean="0">
                <a:latin typeface="Avenir LT Std 65 Medium"/>
                <a:cs typeface="Arial" charset="0"/>
              </a:rPr>
              <a:t>client’s </a:t>
            </a:r>
            <a:r>
              <a:rPr lang="en-GB" sz="2800" dirty="0">
                <a:latin typeface="Avenir LT Std 65 Medium"/>
                <a:cs typeface="Arial" charset="0"/>
              </a:rPr>
              <a:t>barriers ensure </a:t>
            </a:r>
            <a:r>
              <a:rPr lang="en-GB" sz="2800" dirty="0" smtClean="0">
                <a:latin typeface="Avenir LT Std 65 Medium"/>
                <a:cs typeface="Arial" charset="0"/>
              </a:rPr>
              <a:t>that you </a:t>
            </a:r>
            <a:r>
              <a:rPr lang="en-GB" sz="2800" dirty="0">
                <a:latin typeface="Avenir LT Std 65 Medium"/>
                <a:cs typeface="Arial" charset="0"/>
              </a:rPr>
              <a:t>do the following:</a:t>
            </a:r>
          </a:p>
          <a:p>
            <a:pPr lvl="1"/>
            <a:r>
              <a:rPr lang="en-US" sz="2800" dirty="0" smtClean="0">
                <a:latin typeface="Avenir LT Std 65 Medium"/>
                <a:cs typeface="Arial" charset="0"/>
              </a:rPr>
              <a:t>- </a:t>
            </a:r>
            <a:r>
              <a:rPr lang="en-US" sz="2800" dirty="0">
                <a:latin typeface="Avenir LT Std 65 Medium"/>
                <a:cs typeface="Arial" charset="0"/>
              </a:rPr>
              <a:t>Build rapport</a:t>
            </a:r>
          </a:p>
          <a:p>
            <a:pPr lvl="1">
              <a:buFontTx/>
              <a:buChar char="-"/>
            </a:pPr>
            <a:r>
              <a:rPr lang="en-US" sz="2800" dirty="0">
                <a:latin typeface="Avenir LT Std 65 Medium"/>
                <a:cs typeface="Arial" charset="0"/>
              </a:rPr>
              <a:t> Listen carefully</a:t>
            </a:r>
          </a:p>
          <a:p>
            <a:pPr lvl="1">
              <a:buFontTx/>
              <a:buChar char="-"/>
            </a:pPr>
            <a:r>
              <a:rPr lang="en-US" sz="2800" dirty="0">
                <a:latin typeface="Avenir LT Std 65 Medium"/>
                <a:cs typeface="Arial" charset="0"/>
              </a:rPr>
              <a:t> Check that you have understood with open </a:t>
            </a:r>
          </a:p>
          <a:p>
            <a:pPr lvl="1"/>
            <a:r>
              <a:rPr lang="en-US" sz="2800" dirty="0">
                <a:latin typeface="Avenir LT Std 65 Medium"/>
                <a:cs typeface="Arial" charset="0"/>
              </a:rPr>
              <a:t>   and reflective questions </a:t>
            </a:r>
          </a:p>
          <a:p>
            <a:pPr lvl="1">
              <a:buFontTx/>
              <a:buChar char="-"/>
            </a:pPr>
            <a:r>
              <a:rPr lang="en-US" sz="2800" dirty="0">
                <a:latin typeface="Avenir LT Std 65 Medium"/>
                <a:cs typeface="Arial" charset="0"/>
              </a:rPr>
              <a:t> Encourage self responsibility and freedom of </a:t>
            </a:r>
          </a:p>
          <a:p>
            <a:pPr lvl="1"/>
            <a:r>
              <a:rPr lang="en-US" sz="2800" dirty="0">
                <a:latin typeface="Avenir LT Std 65 Medium"/>
                <a:cs typeface="Arial" charset="0"/>
              </a:rPr>
              <a:t>  choice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1960562"/>
            <a:ext cx="8229600" cy="3916709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Increase client’s confidence - rewards, praise, review sessions, taster sessions, gym challenges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Agree SMART goals – short, medium and long term goals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Promote autonomy and interdependence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Plan interventions to increase the likelihood of participation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1196753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Responding</a:t>
            </a:r>
            <a:r>
              <a:rPr kumimoji="0" lang="en-US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 to Barriers </a:t>
            </a:r>
            <a:endParaRPr kumimoji="0" lang="en-GB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1960562"/>
            <a:ext cx="8229600" cy="3916709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cs typeface="Arial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67544" y="1196753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Responding</a:t>
            </a:r>
            <a:r>
              <a:rPr kumimoji="0" lang="en-US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 to Barriers </a:t>
            </a:r>
            <a:endParaRPr kumimoji="0" lang="en-GB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09600" y="2112962"/>
            <a:ext cx="8229600" cy="3916709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Encourage social support - friends, family, other clients, buddy system, group exercise, personal trainers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2800" noProof="0" dirty="0" smtClean="0">
                <a:latin typeface="Avenir LT Std 65 Medium"/>
                <a:cs typeface="Arial" charset="0"/>
              </a:rPr>
              <a:t>Discuss the health benefits of regular exercise and its impact on quality of life</a:t>
            </a: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cs typeface="Arial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Teaching approach -  learning style, verbal and non verbal communication, equal opportunities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196752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Motivating Factors for Exercise </a:t>
            </a:r>
            <a:r>
              <a:rPr lang="en-GB" sz="3600" b="1" dirty="0" smtClean="0">
                <a:latin typeface="Avenir LT Std 65 Medium"/>
                <a:ea typeface="+mj-ea"/>
                <a:cs typeface="Arial" charset="0"/>
              </a:rPr>
              <a:t>Among</a:t>
            </a: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 Men and Women Aged 16-69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755578" y="2564904"/>
          <a:ext cx="7704853" cy="3240357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4545865"/>
                <a:gridCol w="789747"/>
                <a:gridCol w="789747"/>
                <a:gridCol w="789747"/>
                <a:gridCol w="789747"/>
              </a:tblGrid>
              <a:tr h="5136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Arial" pitchFamily="34" charset="0"/>
                          <a:cs typeface="Arial" pitchFamily="34" charset="0"/>
                        </a:rPr>
                        <a:t>Factors important as personal goals and achievable through exercise</a:t>
                      </a:r>
                      <a:endParaRPr lang="en-GB" sz="1200" b="1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Arial" pitchFamily="34" charset="0"/>
                          <a:cs typeface="Arial" pitchFamily="34" charset="0"/>
                        </a:rPr>
                        <a:t>Men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en-GB" sz="1200" b="1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200" b="1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en-GB" sz="1200" b="1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smtClean="0">
                          <a:latin typeface="Arial" pitchFamily="34" charset="0"/>
                          <a:cs typeface="Arial" pitchFamily="34" charset="0"/>
                        </a:rPr>
                        <a:t>Women</a:t>
                      </a:r>
                      <a:endParaRPr lang="en-GB" sz="1200" b="1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en-GB" sz="1200" b="1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200" b="1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en-GB" sz="1200" b="1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726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. To feel in good shape physically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latin typeface="Arial" pitchFamily="34" charset="0"/>
                          <a:cs typeface="Arial" pitchFamily="34" charset="0"/>
                        </a:rPr>
                        <a:t>88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latin typeface="Arial" pitchFamily="34" charset="0"/>
                          <a:cs typeface="Arial" pitchFamily="34" charset="0"/>
                        </a:rPr>
                        <a:t>75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latin typeface="Arial" pitchFamily="34" charset="0"/>
                          <a:cs typeface="Arial" pitchFamily="34" charset="0"/>
                        </a:rPr>
                        <a:t>89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latin typeface="Arial" pitchFamily="34" charset="0"/>
                          <a:cs typeface="Arial" pitchFamily="34" charset="0"/>
                        </a:rPr>
                        <a:t>73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726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2. To improve or maintain your health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 pitchFamily="34" charset="0"/>
                          <a:cs typeface="Arial" pitchFamily="34" charset="0"/>
                        </a:rPr>
                        <a:t>87</a:t>
                      </a:r>
                      <a:endParaRPr lang="en-GB" sz="120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 pitchFamily="34" charset="0"/>
                          <a:cs typeface="Arial" pitchFamily="34" charset="0"/>
                        </a:rPr>
                        <a:t>74</a:t>
                      </a:r>
                      <a:endParaRPr lang="en-GB" sz="120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89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 pitchFamily="34" charset="0"/>
                          <a:cs typeface="Arial" pitchFamily="34" charset="0"/>
                        </a:rPr>
                        <a:t>71</a:t>
                      </a:r>
                      <a:endParaRPr lang="en-GB" sz="120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726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3. To feel a sense of achievement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 pitchFamily="34" charset="0"/>
                          <a:cs typeface="Arial" pitchFamily="34" charset="0"/>
                        </a:rPr>
                        <a:t>87</a:t>
                      </a:r>
                      <a:endParaRPr lang="en-GB" sz="120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 pitchFamily="34" charset="0"/>
                          <a:cs typeface="Arial" pitchFamily="34" charset="0"/>
                        </a:rPr>
                        <a:t>74</a:t>
                      </a:r>
                      <a:endParaRPr lang="en-GB" sz="120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89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 pitchFamily="34" charset="0"/>
                          <a:cs typeface="Arial" pitchFamily="34" charset="0"/>
                        </a:rPr>
                        <a:t>71</a:t>
                      </a:r>
                      <a:endParaRPr lang="en-GB" sz="120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726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4. To get out of doors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 pitchFamily="34" charset="0"/>
                          <a:cs typeface="Arial" pitchFamily="34" charset="0"/>
                        </a:rPr>
                        <a:t>84</a:t>
                      </a:r>
                      <a:endParaRPr lang="en-GB" sz="120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 pitchFamily="34" charset="0"/>
                          <a:cs typeface="Arial" pitchFamily="34" charset="0"/>
                        </a:rPr>
                        <a:t>62</a:t>
                      </a:r>
                      <a:endParaRPr lang="en-GB" sz="120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83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60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726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5. To look good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 pitchFamily="34" charset="0"/>
                          <a:cs typeface="Arial" pitchFamily="34" charset="0"/>
                        </a:rPr>
                        <a:t>64</a:t>
                      </a:r>
                      <a:endParaRPr lang="en-GB" sz="120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en-GB" sz="120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 pitchFamily="34" charset="0"/>
                          <a:cs typeface="Arial" pitchFamily="34" charset="0"/>
                        </a:rPr>
                        <a:t>82</a:t>
                      </a:r>
                      <a:endParaRPr lang="en-GB" sz="120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64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726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6. To control or lose weight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 pitchFamily="34" charset="0"/>
                          <a:cs typeface="Arial" pitchFamily="34" charset="0"/>
                        </a:rPr>
                        <a:t>60</a:t>
                      </a:r>
                      <a:endParaRPr lang="en-GB" sz="120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 pitchFamily="34" charset="0"/>
                          <a:cs typeface="Arial" pitchFamily="34" charset="0"/>
                        </a:rPr>
                        <a:t>62</a:t>
                      </a:r>
                      <a:endParaRPr lang="en-GB" sz="120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 pitchFamily="34" charset="0"/>
                          <a:cs typeface="Arial" pitchFamily="34" charset="0"/>
                        </a:rPr>
                        <a:t>72</a:t>
                      </a:r>
                      <a:endParaRPr lang="en-GB" sz="120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67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726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7. To have fun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78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 pitchFamily="34" charset="0"/>
                          <a:cs typeface="Arial" pitchFamily="34" charset="0"/>
                        </a:rPr>
                        <a:t>53</a:t>
                      </a:r>
                      <a:endParaRPr lang="en-GB" sz="120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 pitchFamily="34" charset="0"/>
                          <a:cs typeface="Arial" pitchFamily="34" charset="0"/>
                        </a:rPr>
                        <a:t>76</a:t>
                      </a:r>
                      <a:endParaRPr lang="en-GB" sz="120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52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726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8. To relax, forget about your cares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82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48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 pitchFamily="34" charset="0"/>
                          <a:cs typeface="Arial" pitchFamily="34" charset="0"/>
                        </a:rPr>
                        <a:t>85</a:t>
                      </a:r>
                      <a:endParaRPr lang="en-GB" sz="120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42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726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9. To feel independent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Arial" pitchFamily="34" charset="0"/>
                          <a:cs typeface="Arial" pitchFamily="34" charset="0"/>
                        </a:rPr>
                        <a:t>77</a:t>
                      </a:r>
                      <a:endParaRPr lang="en-GB" sz="120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39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82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45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726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10. To get together, meet new people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67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42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73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Arial" pitchFamily="34" charset="0"/>
                          <a:cs typeface="Arial" pitchFamily="34" charset="0"/>
                        </a:rPr>
                        <a:t>48</a:t>
                      </a:r>
                      <a:endParaRPr lang="en-GB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827584" y="5969237"/>
            <a:ext cx="504031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en-GB" sz="1200" dirty="0">
                <a:cs typeface="Times New Roman" pitchFamily="18" charset="0"/>
              </a:rPr>
              <a:t>A = Percentage who gave the factor a high personal goal score </a:t>
            </a:r>
            <a:endParaRPr lang="en-GB" sz="700" dirty="0"/>
          </a:p>
          <a:p>
            <a:pPr eaLnBrk="0" hangingPunct="0"/>
            <a:r>
              <a:rPr lang="en-GB" sz="1200" dirty="0">
                <a:cs typeface="Times New Roman" pitchFamily="18" charset="0"/>
              </a:rPr>
              <a:t>B = Percentage who gave high score on achievement through exercise </a:t>
            </a:r>
            <a:endParaRPr lang="en-GB" sz="700" dirty="0"/>
          </a:p>
          <a:p>
            <a:pPr eaLnBrk="0" hangingPunct="0"/>
            <a:r>
              <a:rPr lang="en-GB" sz="1200" i="1" dirty="0" smtClean="0">
                <a:cs typeface="Times New Roman" pitchFamily="18" charset="0"/>
              </a:rPr>
              <a:t>Source</a:t>
            </a:r>
            <a:r>
              <a:rPr lang="en-GB" sz="1200" i="1" dirty="0">
                <a:cs typeface="Times New Roman" pitchFamily="18" charset="0"/>
              </a:rPr>
              <a:t>: Allied Dunbar National Fitness Survey, 1992.</a:t>
            </a:r>
            <a:endParaRPr lang="en-GB" i="1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196753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Key</a:t>
            </a:r>
            <a:r>
              <a:rPr kumimoji="0" lang="en-US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 Points </a:t>
            </a:r>
            <a:endParaRPr kumimoji="0" lang="en-GB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09600" y="2112962"/>
            <a:ext cx="8229600" cy="3916709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95536" y="1988840"/>
            <a:ext cx="8229600" cy="4525962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2400" dirty="0" smtClean="0">
                <a:latin typeface="Avenir LT Std 65 Medium"/>
              </a:rPr>
              <a:t>Physical activity levels in England are low, and sedentary people hold negative views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2400" dirty="0" smtClean="0">
                <a:latin typeface="Avenir LT Std 65 Medium"/>
              </a:rPr>
              <a:t>There are a range of barriers to physical activity, these are; physical, emotional, motivational, time and availability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2400" dirty="0" smtClean="0">
                <a:latin typeface="Avenir LT Std 65 Medium"/>
              </a:rPr>
              <a:t>Instructors should listen and demonstrate empathy with clients and employ strategies to respond to client barriers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2400" dirty="0" smtClean="0">
                <a:latin typeface="Avenir LT Std 65 Medium"/>
              </a:rPr>
              <a:t>The client must be involved in the whole process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en-US" sz="2400" dirty="0" smtClean="0">
              <a:latin typeface="Avenir LT Std 65 Medium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Understand How to Support Clients to Adhere to Exercise</a:t>
            </a:r>
            <a:endParaRPr lang="en-GB" sz="4000" dirty="0">
              <a:solidFill>
                <a:schemeClr val="tx1"/>
              </a:solidFill>
              <a:latin typeface="Avenir LT Std 65 Medium"/>
            </a:endParaRP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827584" y="3645024"/>
            <a:ext cx="7628384" cy="1993776"/>
          </a:xfrm>
        </p:spPr>
        <p:txBody>
          <a:bodyPr/>
          <a:lstStyle/>
          <a:p>
            <a:pPr algn="ctr"/>
            <a:endParaRPr lang="en-GB" dirty="0" smtClean="0">
              <a:solidFill>
                <a:schemeClr val="tx1"/>
              </a:solidFill>
            </a:endParaRPr>
          </a:p>
          <a:p>
            <a:pPr algn="ctr"/>
            <a:r>
              <a:rPr lang="en-GB" sz="2800" b="1" dirty="0">
                <a:solidFill>
                  <a:schemeClr val="tx1"/>
                </a:solidFill>
                <a:latin typeface="Avenir LT Std 65 Medium"/>
              </a:rPr>
              <a:t>Know how to Support Clients who take part in Exercise and Physical Activity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itle 4"/>
          <p:cNvSpPr txBox="1">
            <a:spLocks/>
          </p:cNvSpPr>
          <p:nvPr/>
        </p:nvSpPr>
        <p:spPr>
          <a:xfrm>
            <a:off x="683568" y="4149080"/>
            <a:ext cx="7772400" cy="103797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venir LT Std 35 Light"/>
                <a:ea typeface="+mj-ea"/>
                <a:cs typeface="Arial" pitchFamily="34" charset="0"/>
              </a:rPr>
              <a:t/>
            </a:r>
            <a:b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venir LT Std 35 Light"/>
                <a:ea typeface="+mj-ea"/>
                <a:cs typeface="Arial" pitchFamily="34" charset="0"/>
              </a:rPr>
            </a:b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venir LT Std 35 Light"/>
                <a:ea typeface="+mj-ea"/>
                <a:cs typeface="Arial" pitchFamily="34" charset="0"/>
              </a:rPr>
              <a:t/>
            </a:r>
            <a:b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venir LT Std 35 Light"/>
                <a:ea typeface="+mj-ea"/>
                <a:cs typeface="Arial" pitchFamily="34" charset="0"/>
              </a:rPr>
            </a:b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venir LT Std 35 Light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60604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95536" y="1196752"/>
            <a:ext cx="8229600" cy="72008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Client</a:t>
            </a:r>
            <a:r>
              <a:rPr kumimoji="0" lang="en-US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 Responsibility </a:t>
            </a:r>
            <a:endParaRPr kumimoji="0" lang="en-GB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2060848"/>
            <a:ext cx="8229600" cy="3888431"/>
          </a:xfrm>
          <a:prstGeom prst="rect">
            <a:avLst/>
          </a:prstGeom>
        </p:spPr>
        <p:txBody>
          <a:bodyPr/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It is important</a:t>
            </a:r>
            <a:r>
              <a:rPr kumimoji="0" lang="en-US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 that clients take responsibility for their own fitness and motivation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defRPr/>
            </a:pPr>
            <a:endParaRPr lang="en-US" sz="200" baseline="0" dirty="0">
              <a:latin typeface="Avenir LT Std 65 Medium"/>
              <a:cs typeface="Arial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defRPr/>
            </a:pPr>
            <a:endParaRPr kumimoji="0" lang="en-GB" sz="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cs typeface="Arial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For achievement of their goals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To increase activities in their daily living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To maintain their programme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To adhere to their exercise programme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39552" y="1196752"/>
            <a:ext cx="8229600" cy="57606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Factors</a:t>
            </a:r>
            <a:r>
              <a:rPr kumimoji="0" lang="en-US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 for Consideration </a:t>
            </a:r>
            <a:endParaRPr kumimoji="0" lang="en-GB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23528" y="2132856"/>
            <a:ext cx="8640960" cy="4176464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Expectations</a:t>
            </a:r>
            <a:r>
              <a:rPr kumimoji="0" lang="en-GB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 and fears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800" dirty="0" smtClean="0">
                <a:latin typeface="Avenir LT Std 65 Medium"/>
                <a:cs typeface="Arial" charset="0"/>
              </a:rPr>
              <a:t>Specific personal goals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Availability and level of commitment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800" dirty="0" smtClean="0">
                <a:latin typeface="Avenir LT Std 65 Medium"/>
                <a:cs typeface="Arial" charset="0"/>
              </a:rPr>
              <a:t>Specific needs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Personal motivation 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2800" dirty="0" smtClean="0">
                <a:latin typeface="Avenir LT Std 65 Medium"/>
                <a:cs typeface="Arial" charset="0"/>
              </a:rPr>
              <a:t>Factors that motivate and deter the client</a:t>
            </a:r>
            <a:endParaRPr kumimoji="0" lang="en-GB" sz="28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cs typeface="Arial" charset="0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39552" y="1196752"/>
            <a:ext cx="8229600" cy="792088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SMART Goals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51520" y="1772816"/>
            <a:ext cx="8640960" cy="4896544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Specific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 e.g. </a:t>
            </a:r>
            <a:r>
              <a:rPr kumimoji="0" lang="en-GB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‘I would like to increase the resistance I use on the chest press by 20%’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cs typeface="Arial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Measurable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 </a:t>
            </a:r>
            <a:r>
              <a:rPr kumimoji="0" lang="en-GB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The above goal would be measurable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cs typeface="Arial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Achievable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 </a:t>
            </a:r>
            <a:r>
              <a:rPr kumimoji="0" lang="en-GB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The participant and the instructor should also agree on the goal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cs typeface="Arial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Realistic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 </a:t>
            </a:r>
            <a:r>
              <a:rPr kumimoji="0" lang="en-GB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The instructor and participant should agree at the outset whether the desired outcome is long term, short term or an individual training session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cs typeface="Arial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Time framed </a:t>
            </a:r>
            <a:r>
              <a:rPr kumimoji="0" lang="en-GB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Goals should be time-bound.  The participant and instructor should set the time needed to achieve the goals and dates.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196752"/>
            <a:ext cx="8229600" cy="67186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Typical</a:t>
            </a:r>
            <a:r>
              <a:rPr kumimoji="0" lang="en-US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 Goals</a:t>
            </a:r>
            <a:endParaRPr kumimoji="0" lang="en-GB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Physical - fitness/weight management, feeling fitter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Psychological - mental and emotional wellness, stress levels, feeling a sense of achievement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Lifestyle - health, mobility, managing medical conditions, getting outdoors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Social - making friends, developing social a network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196752"/>
            <a:ext cx="8229600" cy="72008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Models of Behaviour Change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67544" y="1916833"/>
            <a:ext cx="8208912" cy="4320479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The most common models for behaviour modification are: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Theory of Reasoned Action (</a:t>
            </a:r>
            <a:r>
              <a:rPr kumimoji="0" lang="en-GB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Ajzen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 and </a:t>
            </a:r>
            <a:r>
              <a:rPr kumimoji="0" lang="en-GB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Fisbein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, 1975)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Theory of Planned Behaviour (</a:t>
            </a:r>
            <a:r>
              <a:rPr kumimoji="0" lang="en-GB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Azjen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, 1988)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The Health Belief Model (</a:t>
            </a:r>
            <a:r>
              <a:rPr kumimoji="0" lang="en-GB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Rosenstock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, 1966)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Health Locus of Control (Wollaston, Kaplan and </a:t>
            </a:r>
            <a:r>
              <a:rPr kumimoji="0" lang="en-GB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Maides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, 1976)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Social Cognitive Theory (</a:t>
            </a:r>
            <a:r>
              <a:rPr kumimoji="0" lang="en-GB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Bandura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, 1977a)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Transtheoretical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 Model (</a:t>
            </a:r>
            <a:r>
              <a:rPr kumimoji="0" lang="en-GB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Prochaska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 and </a:t>
            </a:r>
            <a:r>
              <a:rPr kumimoji="0" lang="en-GB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DiClemente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pitchFamily="34" charset="0"/>
              </a:rPr>
              <a:t>, 1982)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2400" b="0" i="1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venir LT Std 65 Medium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196752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Theory of Reasoned Action</a:t>
            </a:r>
          </a:p>
        </p:txBody>
      </p:sp>
      <p:grpSp>
        <p:nvGrpSpPr>
          <p:cNvPr id="3" name="Group 23"/>
          <p:cNvGrpSpPr>
            <a:grpSpLocks/>
          </p:cNvGrpSpPr>
          <p:nvPr/>
        </p:nvGrpSpPr>
        <p:grpSpPr bwMode="auto">
          <a:xfrm>
            <a:off x="683568" y="1988840"/>
            <a:ext cx="7561262" cy="4432300"/>
            <a:chOff x="827584" y="1229265"/>
            <a:chExt cx="7560840" cy="4431983"/>
          </a:xfrm>
        </p:grpSpPr>
        <p:sp>
          <p:nvSpPr>
            <p:cNvPr id="4" name="TextBox 3"/>
            <p:cNvSpPr txBox="1"/>
            <p:nvPr/>
          </p:nvSpPr>
          <p:spPr>
            <a:xfrm>
              <a:off x="827584" y="1229265"/>
              <a:ext cx="1439782" cy="4431983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 algn="ctr"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</a:rPr>
                <a:t>The external variables that affect the exercise</a:t>
              </a:r>
            </a:p>
            <a:p>
              <a:pPr algn="ctr"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</a:rPr>
                <a:t>Age, sex</a:t>
              </a:r>
            </a:p>
            <a:p>
              <a:pPr algn="ctr"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</a:rPr>
                <a:t>occupation</a:t>
              </a:r>
            </a:p>
            <a:p>
              <a:pPr algn="ctr"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</a:rPr>
                <a:t>Socio-economic status</a:t>
              </a:r>
            </a:p>
            <a:p>
              <a:pPr algn="ctr"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</a:rPr>
                <a:t>religion</a:t>
              </a:r>
            </a:p>
            <a:p>
              <a:pPr algn="ctr"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</a:rPr>
                <a:t>education</a:t>
              </a:r>
            </a:p>
            <a:p>
              <a:pPr algn="ctr"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endParaRPr lang="en-GB" sz="1200" dirty="0">
                <a:latin typeface="Arial" pitchFamily="34" charset="0"/>
              </a:endParaRPr>
            </a:p>
            <a:p>
              <a:pPr algn="ctr"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</a:rPr>
                <a:t>Attitude towards targets</a:t>
              </a:r>
            </a:p>
            <a:p>
              <a:pPr algn="ctr"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</a:rPr>
                <a:t>Attitude towards people</a:t>
              </a:r>
            </a:p>
            <a:p>
              <a:pPr algn="ctr"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</a:rPr>
                <a:t>Attitude towards institutions</a:t>
              </a:r>
            </a:p>
            <a:p>
              <a:pPr algn="ctr"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</a:rPr>
                <a:t>(external)</a:t>
              </a:r>
            </a:p>
            <a:p>
              <a:pPr algn="ctr"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</a:rPr>
                <a:t>Personality traits</a:t>
              </a:r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2627709" y="1268950"/>
              <a:ext cx="1439782" cy="1735013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 algn="ctr" eaLnBrk="0" fontAlgn="auto" hangingPunct="0">
                <a:spcBef>
                  <a:spcPct val="3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</a:rPr>
                <a:t>What would be achieved? Belief of exercise leads </a:t>
              </a:r>
            </a:p>
            <a:p>
              <a:pPr algn="ctr" eaLnBrk="0" fontAlgn="auto" hangingPunct="0">
                <a:spcBef>
                  <a:spcPct val="3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</a:rPr>
                <a:t>to outcome.</a:t>
              </a:r>
            </a:p>
            <a:p>
              <a:pPr algn="ctr" eaLnBrk="0" fontAlgn="auto" hangingPunct="0">
                <a:spcBef>
                  <a:spcPct val="3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</a:rPr>
                <a:t>x</a:t>
              </a:r>
            </a:p>
            <a:p>
              <a:pPr algn="ctr" eaLnBrk="0" fontAlgn="auto" hangingPunct="0">
                <a:spcBef>
                  <a:spcPct val="3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</a:rPr>
                <a:t>evaluation of importance (internal)</a:t>
              </a:r>
              <a:endParaRPr lang="en-GB" sz="12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2699142" y="3605583"/>
              <a:ext cx="1441370" cy="2049315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 algn="ctr" eaLnBrk="0" fontAlgn="auto" hangingPunct="0">
                <a:spcBef>
                  <a:spcPct val="3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  <a:cs typeface="Arial" pitchFamily="34" charset="0"/>
                </a:rPr>
                <a:t>Beliefs and what’s important to group – whether group believes subject should/should not exercise.</a:t>
              </a:r>
            </a:p>
            <a:p>
              <a:pPr algn="ctr" eaLnBrk="0" fontAlgn="auto" hangingPunct="0">
                <a:spcBef>
                  <a:spcPct val="3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  <a:cs typeface="Arial" pitchFamily="34" charset="0"/>
                </a:rPr>
                <a:t>x</a:t>
              </a:r>
            </a:p>
            <a:p>
              <a:pPr algn="ctr" eaLnBrk="0" fontAlgn="auto" hangingPunct="0">
                <a:spcBef>
                  <a:spcPct val="3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  <a:cs typeface="Arial" pitchFamily="34" charset="0"/>
                </a:rPr>
                <a:t>motivation to comply with specific referents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356399" y="3069046"/>
              <a:ext cx="1655671" cy="646066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 eaLnBrk="0" fontAlgn="auto" hangingPunct="0">
                <a:spcBef>
                  <a:spcPct val="3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  <a:cs typeface="Arial" pitchFamily="34" charset="0"/>
                </a:rPr>
                <a:t>Attitudes toward people, clubs, exercise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356399" y="1268950"/>
              <a:ext cx="1655671" cy="830203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 eaLnBrk="0" fontAlgn="auto" hangingPunct="0">
                <a:spcBef>
                  <a:spcPct val="3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  <a:cs typeface="Arial" pitchFamily="34" charset="0"/>
                </a:rPr>
                <a:t>Relative importance of attitudinal &amp; normative components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4427833" y="5373932"/>
              <a:ext cx="1584237" cy="276205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</a:rPr>
                <a:t>Subjective norm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979" y="3284931"/>
              <a:ext cx="790531" cy="277792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</a:rPr>
                <a:t>Intention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7451851" y="3284931"/>
              <a:ext cx="936573" cy="277792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 eaLnBrk="0" fontAlgn="auto" hangingPunct="0">
                <a:spcBef>
                  <a:spcPct val="50000"/>
                </a:spcBef>
                <a:spcAft>
                  <a:spcPts val="0"/>
                </a:spcAft>
                <a:defRPr/>
              </a:pPr>
              <a:r>
                <a:rPr lang="en-GB" sz="1200" dirty="0">
                  <a:latin typeface="Arial" pitchFamily="34" charset="0"/>
                </a:rPr>
                <a:t>Behaviour</a:t>
              </a:r>
            </a:p>
          </p:txBody>
        </p:sp>
        <p:sp>
          <p:nvSpPr>
            <p:cNvPr id="12" name="Line 37"/>
            <p:cNvSpPr>
              <a:spLocks noChangeShapeType="1"/>
            </p:cNvSpPr>
            <p:nvPr/>
          </p:nvSpPr>
          <p:spPr bwMode="auto">
            <a:xfrm flipV="1">
              <a:off x="2267744" y="2132856"/>
              <a:ext cx="360040" cy="720080"/>
            </a:xfrm>
            <a:prstGeom prst="line">
              <a:avLst/>
            </a:prstGeom>
            <a:noFill/>
            <a:ln w="38100" cap="rnd">
              <a:solidFill>
                <a:srgbClr val="000000"/>
              </a:solidFill>
              <a:prstDash val="dash"/>
              <a:round/>
              <a:headEnd type="none" w="sm" len="sm"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Line 37"/>
            <p:cNvSpPr>
              <a:spLocks noChangeShapeType="1"/>
            </p:cNvSpPr>
            <p:nvPr/>
          </p:nvSpPr>
          <p:spPr bwMode="auto">
            <a:xfrm>
              <a:off x="2276128" y="3797424"/>
              <a:ext cx="423664" cy="711696"/>
            </a:xfrm>
            <a:prstGeom prst="line">
              <a:avLst/>
            </a:prstGeom>
            <a:noFill/>
            <a:ln w="38100" cap="rnd">
              <a:solidFill>
                <a:srgbClr val="000000"/>
              </a:solidFill>
              <a:prstDash val="dash"/>
              <a:round/>
              <a:headEnd type="none" w="sm" len="sm"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Line 37"/>
            <p:cNvSpPr>
              <a:spLocks noChangeShapeType="1"/>
            </p:cNvSpPr>
            <p:nvPr/>
          </p:nvSpPr>
          <p:spPr bwMode="auto">
            <a:xfrm flipV="1">
              <a:off x="2267744" y="3356992"/>
              <a:ext cx="2088232" cy="0"/>
            </a:xfrm>
            <a:prstGeom prst="line">
              <a:avLst/>
            </a:prstGeom>
            <a:noFill/>
            <a:ln w="38100" cap="rnd">
              <a:solidFill>
                <a:srgbClr val="000000"/>
              </a:solidFill>
              <a:prstDash val="dash"/>
              <a:round/>
              <a:headEnd type="none" w="sm" len="sm"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Line 37"/>
            <p:cNvSpPr>
              <a:spLocks noChangeShapeType="1"/>
            </p:cNvSpPr>
            <p:nvPr/>
          </p:nvSpPr>
          <p:spPr bwMode="auto">
            <a:xfrm>
              <a:off x="4067944" y="1772816"/>
              <a:ext cx="288032" cy="0"/>
            </a:xfrm>
            <a:prstGeom prst="line">
              <a:avLst/>
            </a:prstGeom>
            <a:noFill/>
            <a:ln w="38100" cap="rnd">
              <a:solidFill>
                <a:srgbClr val="000000"/>
              </a:solidFill>
              <a:round/>
              <a:headEnd type="none" w="sm" len="sm"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Line 37"/>
            <p:cNvSpPr>
              <a:spLocks noChangeShapeType="1"/>
            </p:cNvSpPr>
            <p:nvPr/>
          </p:nvSpPr>
          <p:spPr bwMode="auto">
            <a:xfrm>
              <a:off x="4139952" y="5517232"/>
              <a:ext cx="288032" cy="0"/>
            </a:xfrm>
            <a:prstGeom prst="line">
              <a:avLst/>
            </a:prstGeom>
            <a:noFill/>
            <a:ln w="38100" cap="rnd">
              <a:solidFill>
                <a:srgbClr val="000000"/>
              </a:solidFill>
              <a:round/>
              <a:headEnd type="none" w="sm" len="sm"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Line 37"/>
            <p:cNvSpPr>
              <a:spLocks noChangeShapeType="1"/>
            </p:cNvSpPr>
            <p:nvPr/>
          </p:nvSpPr>
          <p:spPr bwMode="auto">
            <a:xfrm>
              <a:off x="6012160" y="1772816"/>
              <a:ext cx="648072" cy="1512168"/>
            </a:xfrm>
            <a:prstGeom prst="line">
              <a:avLst/>
            </a:prstGeom>
            <a:noFill/>
            <a:ln w="38100" cap="rnd">
              <a:solidFill>
                <a:srgbClr val="000000"/>
              </a:solidFill>
              <a:round/>
              <a:headEnd type="none" w="sm" len="sm"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Line 37"/>
            <p:cNvSpPr>
              <a:spLocks noChangeShapeType="1"/>
            </p:cNvSpPr>
            <p:nvPr/>
          </p:nvSpPr>
          <p:spPr bwMode="auto">
            <a:xfrm flipV="1">
              <a:off x="6012160" y="3573016"/>
              <a:ext cx="648072" cy="1944216"/>
            </a:xfrm>
            <a:prstGeom prst="line">
              <a:avLst/>
            </a:prstGeom>
            <a:noFill/>
            <a:ln w="38100" cap="rnd">
              <a:solidFill>
                <a:srgbClr val="000000"/>
              </a:solidFill>
              <a:round/>
              <a:headEnd type="none" w="sm" len="sm"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67544" y="1196752"/>
            <a:ext cx="8229600" cy="74203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Health Belief Model</a:t>
            </a:r>
          </a:p>
        </p:txBody>
      </p:sp>
      <p:grpSp>
        <p:nvGrpSpPr>
          <p:cNvPr id="4" name="Group 60"/>
          <p:cNvGrpSpPr>
            <a:grpSpLocks/>
          </p:cNvGrpSpPr>
          <p:nvPr/>
        </p:nvGrpSpPr>
        <p:grpSpPr bwMode="auto">
          <a:xfrm>
            <a:off x="1259632" y="2204864"/>
            <a:ext cx="6480175" cy="4338637"/>
            <a:chOff x="1187624" y="1268760"/>
            <a:chExt cx="6480720" cy="4338720"/>
          </a:xfrm>
        </p:grpSpPr>
        <p:sp>
          <p:nvSpPr>
            <p:cNvPr id="5" name="Line 37"/>
            <p:cNvSpPr>
              <a:spLocks noChangeShapeType="1"/>
            </p:cNvSpPr>
            <p:nvPr/>
          </p:nvSpPr>
          <p:spPr bwMode="auto">
            <a:xfrm>
              <a:off x="6588224" y="2741578"/>
              <a:ext cx="0" cy="255374"/>
            </a:xfrm>
            <a:prstGeom prst="line">
              <a:avLst/>
            </a:prstGeom>
            <a:noFill/>
            <a:ln w="38100" cap="rnd">
              <a:solidFill>
                <a:srgbClr val="000000"/>
              </a:solidFill>
              <a:round/>
              <a:headEnd type="none" w="sm" len="sm"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Line 37"/>
            <p:cNvSpPr>
              <a:spLocks noChangeShapeType="1"/>
            </p:cNvSpPr>
            <p:nvPr/>
          </p:nvSpPr>
          <p:spPr bwMode="auto">
            <a:xfrm>
              <a:off x="5436096" y="2348880"/>
              <a:ext cx="144016" cy="0"/>
            </a:xfrm>
            <a:prstGeom prst="line">
              <a:avLst/>
            </a:prstGeom>
            <a:noFill/>
            <a:ln w="38100" cap="rnd">
              <a:solidFill>
                <a:srgbClr val="000000"/>
              </a:solidFill>
              <a:round/>
              <a:headEnd type="none" w="sm" len="sm"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7" name="Group 59"/>
            <p:cNvGrpSpPr>
              <a:grpSpLocks/>
            </p:cNvGrpSpPr>
            <p:nvPr/>
          </p:nvGrpSpPr>
          <p:grpSpPr bwMode="auto">
            <a:xfrm>
              <a:off x="1187624" y="1268760"/>
              <a:ext cx="6480720" cy="4338720"/>
              <a:chOff x="971600" y="1466544"/>
              <a:chExt cx="6480720" cy="4338720"/>
            </a:xfrm>
          </p:grpSpPr>
          <p:sp>
            <p:nvSpPr>
              <p:cNvPr id="8" name="Rectangle 4"/>
              <p:cNvSpPr>
                <a:spLocks noChangeArrowheads="1"/>
              </p:cNvSpPr>
              <p:nvPr/>
            </p:nvSpPr>
            <p:spPr bwMode="auto">
              <a:xfrm>
                <a:off x="5292080" y="1466545"/>
                <a:ext cx="2160240" cy="30627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54293" tIns="26670" rIns="54293" bIns="26670"/>
              <a:lstStyle/>
              <a:p>
                <a:pPr algn="ctr"/>
                <a:r>
                  <a:rPr lang="en-US" sz="1600">
                    <a:solidFill>
                      <a:srgbClr val="000000"/>
                    </a:solidFill>
                    <a:ea typeface="Times New Roman" pitchFamily="18" charset="0"/>
                    <a:cs typeface="Arial" charset="0"/>
                  </a:rPr>
                  <a:t>Likelihood of Action</a:t>
                </a:r>
                <a:endParaRPr lang="en-US" sz="1600">
                  <a:ea typeface="Times New Roman" pitchFamily="18" charset="0"/>
                  <a:cs typeface="Arial" charset="0"/>
                </a:endParaRPr>
              </a:p>
            </p:txBody>
          </p:sp>
          <p:sp>
            <p:nvSpPr>
              <p:cNvPr id="9" name="Rectangle 3"/>
              <p:cNvSpPr>
                <a:spLocks noChangeArrowheads="1"/>
              </p:cNvSpPr>
              <p:nvPr/>
            </p:nvSpPr>
            <p:spPr bwMode="auto">
              <a:xfrm>
                <a:off x="971600" y="1484784"/>
                <a:ext cx="2160240" cy="2880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54293" tIns="26670" rIns="54293" bIns="26670"/>
              <a:lstStyle/>
              <a:p>
                <a:pPr algn="ctr"/>
                <a:r>
                  <a:rPr lang="en-US" sz="1600">
                    <a:solidFill>
                      <a:srgbClr val="000000"/>
                    </a:solidFill>
                    <a:ea typeface="Times New Roman" pitchFamily="18" charset="0"/>
                    <a:cs typeface="Arial" charset="0"/>
                  </a:rPr>
                  <a:t>Individual Perceptions</a:t>
                </a:r>
                <a:endParaRPr lang="en-US" sz="1600">
                  <a:ea typeface="Times New Roman" pitchFamily="18" charset="0"/>
                  <a:cs typeface="Arial" charset="0"/>
                </a:endParaRPr>
              </a:p>
            </p:txBody>
          </p:sp>
          <p:sp>
            <p:nvSpPr>
              <p:cNvPr id="10" name="Rectangle 2"/>
              <p:cNvSpPr>
                <a:spLocks noChangeArrowheads="1"/>
              </p:cNvSpPr>
              <p:nvPr/>
            </p:nvSpPr>
            <p:spPr bwMode="auto">
              <a:xfrm>
                <a:off x="3131840" y="1466544"/>
                <a:ext cx="2160240" cy="30627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lIns="54293" tIns="26670" rIns="54293" bIns="26670"/>
              <a:lstStyle/>
              <a:p>
                <a:pPr algn="ctr"/>
                <a:r>
                  <a:rPr lang="en-US" sz="1600">
                    <a:solidFill>
                      <a:srgbClr val="000000"/>
                    </a:solidFill>
                    <a:ea typeface="Times New Roman" pitchFamily="18" charset="0"/>
                    <a:cs typeface="Arial" charset="0"/>
                  </a:rPr>
                  <a:t>Modifying Factors</a:t>
                </a:r>
                <a:endParaRPr lang="en-US" sz="1600">
                  <a:ea typeface="Times New Roman" pitchFamily="18" charset="0"/>
                  <a:cs typeface="Arial" charset="0"/>
                </a:endParaRPr>
              </a:p>
            </p:txBody>
          </p:sp>
          <p:sp>
            <p:nvSpPr>
              <p:cNvPr id="11" name="TextBox 10"/>
              <p:cNvSpPr txBox="1"/>
              <p:nvPr/>
            </p:nvSpPr>
            <p:spPr>
              <a:xfrm>
                <a:off x="3203813" y="4205033"/>
                <a:ext cx="2016295" cy="1600231"/>
              </a:xfrm>
              <a:prstGeom prst="rect">
                <a:avLst/>
              </a:prstGeom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>
                <a:spAutoFit/>
              </a:bodyPr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GB" sz="1400" dirty="0">
                    <a:latin typeface="Arial" pitchFamily="34" charset="0"/>
                    <a:cs typeface="Arial" pitchFamily="34" charset="0"/>
                  </a:rPr>
                  <a:t>Cues to action.</a:t>
                </a:r>
              </a:p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GB" sz="1400" dirty="0">
                    <a:latin typeface="Arial" pitchFamily="34" charset="0"/>
                    <a:cs typeface="Arial" pitchFamily="34" charset="0"/>
                  </a:rPr>
                  <a:t>Mass media campaigns.</a:t>
                </a:r>
              </a:p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GB" sz="1400" dirty="0">
                    <a:latin typeface="Arial" pitchFamily="34" charset="0"/>
                    <a:cs typeface="Arial" pitchFamily="34" charset="0"/>
                  </a:rPr>
                  <a:t>Advice from others.</a:t>
                </a:r>
              </a:p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GB" sz="1400" dirty="0">
                    <a:latin typeface="Arial" pitchFamily="34" charset="0"/>
                    <a:cs typeface="Arial" pitchFamily="34" charset="0"/>
                  </a:rPr>
                  <a:t>Illness of family member or friend.</a:t>
                </a:r>
              </a:p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GB" sz="1400" dirty="0">
                    <a:latin typeface="Arial" pitchFamily="34" charset="0"/>
                    <a:cs typeface="Arial" pitchFamily="34" charset="0"/>
                  </a:rPr>
                  <a:t>Magazine article.</a:t>
                </a:r>
              </a:p>
            </p:txBody>
          </p:sp>
          <p:sp>
            <p:nvSpPr>
              <p:cNvPr id="12" name="TextBox 11"/>
              <p:cNvSpPr txBox="1"/>
              <p:nvPr/>
            </p:nvSpPr>
            <p:spPr>
              <a:xfrm>
                <a:off x="1043044" y="2709580"/>
                <a:ext cx="2016295" cy="1168422"/>
              </a:xfrm>
              <a:prstGeom prst="rect">
                <a:avLst/>
              </a:prstGeom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>
                <a:spAutoFit/>
              </a:bodyPr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GB" sz="1400" dirty="0">
                    <a:latin typeface="Arial" pitchFamily="34" charset="0"/>
                    <a:cs typeface="Arial" pitchFamily="34" charset="0"/>
                  </a:rPr>
                  <a:t>Perceived susceptibility to a disease</a:t>
                </a:r>
              </a:p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r>
                  <a:rPr lang="en-GB" sz="1400" dirty="0">
                    <a:latin typeface="Arial" pitchFamily="34" charset="0"/>
                    <a:cs typeface="Arial" pitchFamily="34" charset="0"/>
                  </a:rPr>
                  <a:t>Perceived seriousness of a disease</a:t>
                </a:r>
              </a:p>
            </p:txBody>
          </p:sp>
          <p:sp>
            <p:nvSpPr>
              <p:cNvPr id="13" name="TextBox 12"/>
              <p:cNvSpPr txBox="1"/>
              <p:nvPr/>
            </p:nvSpPr>
            <p:spPr>
              <a:xfrm>
                <a:off x="3203813" y="3235053"/>
                <a:ext cx="2016295" cy="522297"/>
              </a:xfrm>
              <a:prstGeom prst="rect">
                <a:avLst/>
              </a:prstGeom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en-US" sz="1400" dirty="0">
                    <a:solidFill>
                      <a:srgbClr val="000000"/>
                    </a:solidFill>
                    <a:latin typeface="Arial" pitchFamily="34" charset="0"/>
                    <a:ea typeface="Times New Roman" pitchFamily="18" charset="0"/>
                    <a:cs typeface="Arial" pitchFamily="34" charset="0"/>
                  </a:rPr>
                  <a:t>Perceived threat of a disease</a:t>
                </a:r>
                <a:endParaRPr lang="en-US" sz="1400" dirty="0">
                  <a:latin typeface="Arial" pitchFamily="34" charset="0"/>
                </a:endParaRPr>
              </a:p>
            </p:txBody>
          </p:sp>
          <p:sp>
            <p:nvSpPr>
              <p:cNvPr id="14" name="Line 37"/>
              <p:cNvSpPr>
                <a:spLocks noChangeShapeType="1"/>
              </p:cNvSpPr>
              <p:nvPr/>
            </p:nvSpPr>
            <p:spPr bwMode="auto">
              <a:xfrm>
                <a:off x="4211960" y="2924944"/>
                <a:ext cx="0" cy="288032"/>
              </a:xfrm>
              <a:prstGeom prst="line">
                <a:avLst/>
              </a:prstGeom>
              <a:noFill/>
              <a:ln w="38100" cap="rnd">
                <a:solidFill>
                  <a:srgbClr val="000000"/>
                </a:solidFill>
                <a:round/>
                <a:headEnd type="none" w="sm" len="sm"/>
                <a:tailEnd type="stealth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TextBox 14"/>
              <p:cNvSpPr txBox="1"/>
              <p:nvPr/>
            </p:nvSpPr>
            <p:spPr>
              <a:xfrm>
                <a:off x="3203813" y="1988841"/>
                <a:ext cx="2016295" cy="954106"/>
              </a:xfrm>
              <a:prstGeom prst="rect">
                <a:avLst/>
              </a:prstGeom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en-US" sz="1400" dirty="0">
                    <a:solidFill>
                      <a:srgbClr val="000000"/>
                    </a:solidFill>
                    <a:latin typeface="Arial" pitchFamily="34" charset="0"/>
                    <a:ea typeface="Times New Roman" pitchFamily="18" charset="0"/>
                    <a:cs typeface="Arial" pitchFamily="34" charset="0"/>
                  </a:rPr>
                  <a:t>Demographic variables</a:t>
                </a:r>
                <a:endParaRPr lang="en-US" sz="1400" dirty="0">
                  <a:latin typeface="Arial" pitchFamily="34" charset="0"/>
                </a:endParaRPr>
              </a:p>
              <a:p>
                <a:pPr eaLnBrk="0" hangingPunct="0">
                  <a:defRPr/>
                </a:pPr>
                <a:r>
                  <a:rPr lang="en-US" sz="1400" dirty="0">
                    <a:solidFill>
                      <a:srgbClr val="000000"/>
                    </a:solidFill>
                    <a:latin typeface="Arial" pitchFamily="34" charset="0"/>
                    <a:ea typeface="Times New Roman" pitchFamily="18" charset="0"/>
                    <a:cs typeface="Arial" pitchFamily="34" charset="0"/>
                  </a:rPr>
                  <a:t>(age, sex, race etc.)</a:t>
                </a:r>
                <a:endParaRPr lang="en-US" sz="1400" dirty="0">
                  <a:latin typeface="Arial" pitchFamily="34" charset="0"/>
                </a:endParaRPr>
              </a:p>
              <a:p>
                <a:pPr eaLnBrk="0" hangingPunct="0">
                  <a:defRPr/>
                </a:pPr>
                <a:r>
                  <a:rPr lang="en-US" sz="1400" dirty="0">
                    <a:solidFill>
                      <a:srgbClr val="000000"/>
                    </a:solidFill>
                    <a:latin typeface="Arial" pitchFamily="34" charset="0"/>
                    <a:ea typeface="Times New Roman" pitchFamily="18" charset="0"/>
                    <a:cs typeface="Arial" pitchFamily="34" charset="0"/>
                  </a:rPr>
                  <a:t>Socio-psychological variables</a:t>
                </a:r>
                <a:endParaRPr lang="en-US" sz="1400" dirty="0">
                  <a:latin typeface="Arial" pitchFamily="34" charset="0"/>
                </a:endParaRPr>
              </a:p>
            </p:txBody>
          </p:sp>
          <p:sp>
            <p:nvSpPr>
              <p:cNvPr id="16" name="TextBox 15"/>
              <p:cNvSpPr txBox="1"/>
              <p:nvPr/>
            </p:nvSpPr>
            <p:spPr>
              <a:xfrm>
                <a:off x="5364582" y="1988841"/>
                <a:ext cx="2016295" cy="954106"/>
              </a:xfrm>
              <a:prstGeom prst="rect">
                <a:avLst/>
              </a:prstGeom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en-US" sz="1400" dirty="0">
                    <a:solidFill>
                      <a:srgbClr val="000000"/>
                    </a:solidFill>
                    <a:latin typeface="Arial" pitchFamily="34" charset="0"/>
                    <a:ea typeface="Times New Roman" pitchFamily="18" charset="0"/>
                    <a:cs typeface="Arial" pitchFamily="34" charset="0"/>
                  </a:rPr>
                  <a:t>Perceived benefits of action minus perceived barriers to preventative action</a:t>
                </a:r>
                <a:endParaRPr lang="en-US" sz="1400" dirty="0">
                  <a:latin typeface="Arial" pitchFamily="34" charset="0"/>
                </a:endParaRPr>
              </a:p>
            </p:txBody>
          </p:sp>
          <p:sp>
            <p:nvSpPr>
              <p:cNvPr id="17" name="TextBox 16"/>
              <p:cNvSpPr txBox="1"/>
              <p:nvPr/>
            </p:nvSpPr>
            <p:spPr>
              <a:xfrm>
                <a:off x="5364582" y="3212827"/>
                <a:ext cx="2016295" cy="954105"/>
              </a:xfrm>
              <a:prstGeom prst="rect">
                <a:avLst/>
              </a:prstGeom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en-GB" sz="1400" dirty="0">
                    <a:solidFill>
                      <a:srgbClr val="000000"/>
                    </a:solidFill>
                    <a:latin typeface="Arial" pitchFamily="34" charset="0"/>
                    <a:ea typeface="Times New Roman" pitchFamily="18" charset="0"/>
                    <a:cs typeface="Arial" pitchFamily="34" charset="0"/>
                  </a:rPr>
                  <a:t>Likelihood of taking recommended preventative health action</a:t>
                </a:r>
              </a:p>
            </p:txBody>
          </p:sp>
          <p:sp>
            <p:nvSpPr>
              <p:cNvPr id="18" name="Line 37"/>
              <p:cNvSpPr>
                <a:spLocks noChangeShapeType="1"/>
              </p:cNvSpPr>
              <p:nvPr/>
            </p:nvSpPr>
            <p:spPr bwMode="auto">
              <a:xfrm flipV="1">
                <a:off x="4211960" y="3745496"/>
                <a:ext cx="0" cy="432048"/>
              </a:xfrm>
              <a:prstGeom prst="line">
                <a:avLst/>
              </a:prstGeom>
              <a:noFill/>
              <a:ln w="38100" cap="rnd">
                <a:solidFill>
                  <a:srgbClr val="000000"/>
                </a:solidFill>
                <a:round/>
                <a:headEnd type="none" w="sm" len="sm"/>
                <a:tailEnd type="stealth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Line 37"/>
              <p:cNvSpPr>
                <a:spLocks noChangeShapeType="1"/>
              </p:cNvSpPr>
              <p:nvPr/>
            </p:nvSpPr>
            <p:spPr bwMode="auto">
              <a:xfrm>
                <a:off x="5220072" y="3501008"/>
                <a:ext cx="144016" cy="0"/>
              </a:xfrm>
              <a:prstGeom prst="line">
                <a:avLst/>
              </a:prstGeom>
              <a:noFill/>
              <a:ln w="38100" cap="rnd">
                <a:solidFill>
                  <a:srgbClr val="000000"/>
                </a:solidFill>
                <a:round/>
                <a:headEnd type="none" w="sm" len="sm"/>
                <a:tailEnd type="stealth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Line 37"/>
              <p:cNvSpPr>
                <a:spLocks noChangeShapeType="1"/>
              </p:cNvSpPr>
              <p:nvPr/>
            </p:nvSpPr>
            <p:spPr bwMode="auto">
              <a:xfrm>
                <a:off x="1979712" y="2492896"/>
                <a:ext cx="0" cy="216024"/>
              </a:xfrm>
              <a:prstGeom prst="line">
                <a:avLst/>
              </a:prstGeom>
              <a:noFill/>
              <a:ln w="38100" cap="rnd">
                <a:solidFill>
                  <a:srgbClr val="000000"/>
                </a:solidFill>
                <a:round/>
                <a:headEnd type="none" w="sm" len="sm"/>
                <a:tailEnd type="stealth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cxnSp>
            <p:nvCxnSpPr>
              <p:cNvPr id="21" name="Straight Connector 20"/>
              <p:cNvCxnSpPr/>
              <p:nvPr/>
            </p:nvCxnSpPr>
            <p:spPr>
              <a:xfrm>
                <a:off x="1979748" y="2493676"/>
                <a:ext cx="122406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/>
              <p:cNvCxnSpPr/>
              <p:nvPr/>
            </p:nvCxnSpPr>
            <p:spPr>
              <a:xfrm>
                <a:off x="3059339" y="3501758"/>
                <a:ext cx="144474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95536" y="1052736"/>
            <a:ext cx="8229600" cy="74362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Health Locus of Control</a:t>
            </a:r>
          </a:p>
        </p:txBody>
      </p:sp>
      <p:sp>
        <p:nvSpPr>
          <p:cNvPr id="3" name="Oval 16"/>
          <p:cNvSpPr>
            <a:spLocks noChangeArrowheads="1"/>
          </p:cNvSpPr>
          <p:nvPr/>
        </p:nvSpPr>
        <p:spPr bwMode="auto">
          <a:xfrm>
            <a:off x="2436813" y="2595563"/>
            <a:ext cx="1784350" cy="1652587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5" name="Oval 18"/>
          <p:cNvSpPr>
            <a:spLocks noChangeArrowheads="1"/>
          </p:cNvSpPr>
          <p:nvPr/>
        </p:nvSpPr>
        <p:spPr bwMode="auto">
          <a:xfrm>
            <a:off x="3111500" y="3203575"/>
            <a:ext cx="434975" cy="43497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</a:endParaRPr>
          </a:p>
        </p:txBody>
      </p:sp>
      <p:sp>
        <p:nvSpPr>
          <p:cNvPr id="6" name="Line 22"/>
          <p:cNvSpPr>
            <a:spLocks noChangeShapeType="1"/>
          </p:cNvSpPr>
          <p:nvPr/>
        </p:nvSpPr>
        <p:spPr bwMode="auto">
          <a:xfrm>
            <a:off x="2174875" y="2463800"/>
            <a:ext cx="696913" cy="611188"/>
          </a:xfrm>
          <a:prstGeom prst="line">
            <a:avLst/>
          </a:prstGeom>
          <a:noFill/>
          <a:ln w="57150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8" name="Line 20"/>
          <p:cNvSpPr>
            <a:spLocks noChangeShapeType="1"/>
          </p:cNvSpPr>
          <p:nvPr/>
        </p:nvSpPr>
        <p:spPr bwMode="auto">
          <a:xfrm flipH="1">
            <a:off x="3436938" y="2551113"/>
            <a:ext cx="739775" cy="739775"/>
          </a:xfrm>
          <a:prstGeom prst="line">
            <a:avLst/>
          </a:prstGeom>
          <a:noFill/>
          <a:ln w="57150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9" name="Line 20"/>
          <p:cNvSpPr>
            <a:spLocks noChangeShapeType="1"/>
          </p:cNvSpPr>
          <p:nvPr/>
        </p:nvSpPr>
        <p:spPr bwMode="auto">
          <a:xfrm flipH="1">
            <a:off x="6372200" y="2636912"/>
            <a:ext cx="288032" cy="379735"/>
          </a:xfrm>
          <a:prstGeom prst="line">
            <a:avLst/>
          </a:prstGeom>
          <a:noFill/>
          <a:ln w="57150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Box 29"/>
          <p:cNvSpPr txBox="1">
            <a:spLocks noChangeArrowheads="1"/>
          </p:cNvSpPr>
          <p:nvPr/>
        </p:nvSpPr>
        <p:spPr bwMode="auto">
          <a:xfrm>
            <a:off x="1547813" y="2060575"/>
            <a:ext cx="555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cs typeface="Arial" charset="0"/>
              </a:rPr>
              <a:t>Life</a:t>
            </a:r>
          </a:p>
        </p:txBody>
      </p:sp>
      <p:sp>
        <p:nvSpPr>
          <p:cNvPr id="11" name="TextBox 27"/>
          <p:cNvSpPr txBox="1">
            <a:spLocks noChangeArrowheads="1"/>
          </p:cNvSpPr>
          <p:nvPr/>
        </p:nvSpPr>
        <p:spPr bwMode="auto">
          <a:xfrm>
            <a:off x="3563938" y="1989138"/>
            <a:ext cx="18510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cs typeface="Arial" charset="0"/>
              </a:rPr>
              <a:t>Personal control</a:t>
            </a:r>
          </a:p>
        </p:txBody>
      </p:sp>
      <p:sp>
        <p:nvSpPr>
          <p:cNvPr id="13" name="Oval 17"/>
          <p:cNvSpPr>
            <a:spLocks noChangeArrowheads="1"/>
          </p:cNvSpPr>
          <p:nvPr/>
        </p:nvSpPr>
        <p:spPr bwMode="auto">
          <a:xfrm>
            <a:off x="4860032" y="2852936"/>
            <a:ext cx="1785938" cy="1654175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</a:endParaRPr>
          </a:p>
        </p:txBody>
      </p:sp>
      <p:sp>
        <p:nvSpPr>
          <p:cNvPr id="14" name="Oval 19"/>
          <p:cNvSpPr>
            <a:spLocks noChangeArrowheads="1"/>
          </p:cNvSpPr>
          <p:nvPr/>
        </p:nvSpPr>
        <p:spPr bwMode="auto">
          <a:xfrm>
            <a:off x="5004048" y="2996952"/>
            <a:ext cx="1481138" cy="1393825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solidFill>
              <a:srgbClr val="FFFFFF"/>
            </a:solidFill>
            <a:round/>
            <a:headEnd/>
            <a:tailEnd/>
          </a:ln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</a:endParaRPr>
          </a:p>
        </p:txBody>
      </p:sp>
      <p:sp>
        <p:nvSpPr>
          <p:cNvPr id="15" name="TextBox 28"/>
          <p:cNvSpPr txBox="1">
            <a:spLocks noChangeArrowheads="1"/>
          </p:cNvSpPr>
          <p:nvPr/>
        </p:nvSpPr>
        <p:spPr bwMode="auto">
          <a:xfrm>
            <a:off x="6444208" y="2204864"/>
            <a:ext cx="5572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cs typeface="Arial" charset="0"/>
              </a:rPr>
              <a:t>Life</a:t>
            </a:r>
          </a:p>
        </p:txBody>
      </p:sp>
      <p:sp>
        <p:nvSpPr>
          <p:cNvPr id="16" name="TextBox 30"/>
          <p:cNvSpPr txBox="1">
            <a:spLocks noChangeArrowheads="1"/>
          </p:cNvSpPr>
          <p:nvPr/>
        </p:nvSpPr>
        <p:spPr bwMode="auto">
          <a:xfrm>
            <a:off x="2193925" y="4581525"/>
            <a:ext cx="23780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cs typeface="Arial" charset="0"/>
              </a:rPr>
              <a:t>Small locus of control</a:t>
            </a:r>
          </a:p>
        </p:txBody>
      </p:sp>
      <p:sp>
        <p:nvSpPr>
          <p:cNvPr id="17" name="TextBox 31"/>
          <p:cNvSpPr txBox="1">
            <a:spLocks noChangeArrowheads="1"/>
          </p:cNvSpPr>
          <p:nvPr/>
        </p:nvSpPr>
        <p:spPr bwMode="auto">
          <a:xfrm>
            <a:off x="4714875" y="4572000"/>
            <a:ext cx="23907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cs typeface="Arial" charset="0"/>
              </a:rPr>
              <a:t>Large locus of control</a:t>
            </a:r>
          </a:p>
        </p:txBody>
      </p:sp>
      <p:sp>
        <p:nvSpPr>
          <p:cNvPr id="7" name="Line 22"/>
          <p:cNvSpPr>
            <a:spLocks noChangeShapeType="1"/>
          </p:cNvSpPr>
          <p:nvPr/>
        </p:nvSpPr>
        <p:spPr bwMode="auto">
          <a:xfrm>
            <a:off x="4716016" y="2492896"/>
            <a:ext cx="936104" cy="864096"/>
          </a:xfrm>
          <a:prstGeom prst="line">
            <a:avLst/>
          </a:prstGeom>
          <a:noFill/>
          <a:ln w="57150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39552" y="1052736"/>
            <a:ext cx="8229600" cy="726157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Social Cognitive Theory</a:t>
            </a:r>
          </a:p>
        </p:txBody>
      </p:sp>
      <p:grpSp>
        <p:nvGrpSpPr>
          <p:cNvPr id="3" name="Group 17"/>
          <p:cNvGrpSpPr>
            <a:grpSpLocks/>
          </p:cNvGrpSpPr>
          <p:nvPr/>
        </p:nvGrpSpPr>
        <p:grpSpPr bwMode="auto">
          <a:xfrm>
            <a:off x="971550" y="2349500"/>
            <a:ext cx="7186613" cy="2087563"/>
            <a:chOff x="971600" y="1988840"/>
            <a:chExt cx="7187108" cy="2088232"/>
          </a:xfrm>
        </p:grpSpPr>
        <p:sp>
          <p:nvSpPr>
            <p:cNvPr id="4" name="Rectangle 3"/>
            <p:cNvSpPr>
              <a:spLocks noChangeArrowheads="1"/>
            </p:cNvSpPr>
            <p:nvPr/>
          </p:nvSpPr>
          <p:spPr bwMode="auto">
            <a:xfrm>
              <a:off x="971600" y="3429164"/>
              <a:ext cx="1600310" cy="647908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dirty="0">
                  <a:latin typeface="Arial" pitchFamily="34" charset="0"/>
                  <a:cs typeface="Arial" pitchFamily="34" charset="0"/>
                </a:rPr>
                <a:t>Past Experiences</a:t>
              </a:r>
            </a:p>
          </p:txBody>
        </p:sp>
        <p:sp>
          <p:nvSpPr>
            <p:cNvPr id="5" name="Rectangle 5"/>
            <p:cNvSpPr>
              <a:spLocks noChangeArrowheads="1"/>
            </p:cNvSpPr>
            <p:nvPr/>
          </p:nvSpPr>
          <p:spPr bwMode="auto">
            <a:xfrm>
              <a:off x="6444090" y="3429164"/>
              <a:ext cx="1714618" cy="647908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dirty="0">
                  <a:latin typeface="Arial" pitchFamily="34" charset="0"/>
                  <a:cs typeface="Arial" pitchFamily="34" charset="0"/>
                </a:rPr>
                <a:t>Outcome Expectations</a:t>
              </a:r>
            </a:p>
          </p:txBody>
        </p:sp>
        <p:sp>
          <p:nvSpPr>
            <p:cNvPr id="6" name="Line 7"/>
            <p:cNvSpPr>
              <a:spLocks noChangeShapeType="1"/>
            </p:cNvSpPr>
            <p:nvPr/>
          </p:nvSpPr>
          <p:spPr bwMode="auto">
            <a:xfrm flipV="1">
              <a:off x="1691680" y="2132856"/>
              <a:ext cx="2088232" cy="1296144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Line 1"/>
            <p:cNvSpPr>
              <a:spLocks noChangeShapeType="1"/>
            </p:cNvSpPr>
            <p:nvPr/>
          </p:nvSpPr>
          <p:spPr bwMode="auto">
            <a:xfrm>
              <a:off x="2555776" y="3861048"/>
              <a:ext cx="3888432" cy="0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Line 6"/>
            <p:cNvSpPr>
              <a:spLocks noChangeShapeType="1"/>
            </p:cNvSpPr>
            <p:nvPr/>
          </p:nvSpPr>
          <p:spPr bwMode="auto">
            <a:xfrm>
              <a:off x="5364088" y="2132856"/>
              <a:ext cx="2016224" cy="1296144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Rectangle 13"/>
            <p:cNvSpPr>
              <a:spLocks noChangeArrowheads="1"/>
            </p:cNvSpPr>
            <p:nvPr/>
          </p:nvSpPr>
          <p:spPr bwMode="auto">
            <a:xfrm>
              <a:off x="3780081" y="1988840"/>
              <a:ext cx="1584434" cy="360478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dirty="0">
                  <a:latin typeface="Arial" pitchFamily="34" charset="0"/>
                  <a:cs typeface="Arial" pitchFamily="34" charset="0"/>
                </a:rPr>
                <a:t>Self-Efficacy</a:t>
              </a:r>
            </a:p>
          </p:txBody>
        </p:sp>
      </p:grp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196752"/>
            <a:ext cx="8229600" cy="1143000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Transtheoretical</a:t>
            </a: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 Model </a:t>
            </a:r>
            <a:b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</a:b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pitchFamily="34" charset="0"/>
              </a:rPr>
              <a:t>(Stages of Change)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pitchFamily="34" charset="0"/>
            </a:endParaRPr>
          </a:p>
        </p:txBody>
      </p:sp>
      <p:pic>
        <p:nvPicPr>
          <p:cNvPr id="4" name="Picture 5" descr="stages-of-change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780928"/>
            <a:ext cx="7307262" cy="2820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539552" y="2204864"/>
          <a:ext cx="7992888" cy="3734282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1998222"/>
                <a:gridCol w="1998222"/>
                <a:gridCol w="1998222"/>
                <a:gridCol w="1998222"/>
              </a:tblGrid>
              <a:tr h="21602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1" dirty="0">
                          <a:latin typeface="Arial" pitchFamily="34" charset="0"/>
                          <a:cs typeface="Arial" pitchFamily="34" charset="0"/>
                        </a:rPr>
                        <a:t>Stage of behaviour change</a:t>
                      </a:r>
                      <a:endParaRPr lang="en-GB" sz="1100" b="1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1" dirty="0">
                          <a:latin typeface="Arial" pitchFamily="34" charset="0"/>
                          <a:cs typeface="Arial" pitchFamily="34" charset="0"/>
                        </a:rPr>
                        <a:t>Characteristics</a:t>
                      </a:r>
                      <a:endParaRPr lang="en-GB" sz="1100" b="1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1" dirty="0">
                          <a:latin typeface="Arial" pitchFamily="34" charset="0"/>
                          <a:cs typeface="Arial" pitchFamily="34" charset="0"/>
                        </a:rPr>
                        <a:t>Needs</a:t>
                      </a:r>
                      <a:endParaRPr lang="en-GB" sz="1100" b="1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1" dirty="0">
                          <a:latin typeface="Arial" pitchFamily="34" charset="0"/>
                          <a:cs typeface="Arial" pitchFamily="34" charset="0"/>
                        </a:rPr>
                        <a:t>Appropriate initiatives </a:t>
                      </a:r>
                      <a:endParaRPr lang="en-GB" sz="1100" b="1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/>
                </a:tc>
              </a:tr>
              <a:tr h="57606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 Pre-contemplation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en-GB" sz="11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Little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awareness of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inactivity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and the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consequences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of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inactivity</a:t>
                      </a:r>
                      <a:endParaRPr lang="en-GB" sz="1100" b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 Information about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the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problem; </a:t>
                      </a:r>
                      <a:endParaRPr lang="en-GB" sz="1100" b="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 opportunities to personalise the situation</a:t>
                      </a:r>
                      <a:endParaRPr lang="en-GB" sz="1100" b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National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and local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media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. Leaflets, posters</a:t>
                      </a:r>
                      <a:endParaRPr lang="en-GB" sz="1100" b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 Contemplation</a:t>
                      </a:r>
                      <a:endParaRPr lang="en-GB" sz="11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Balance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the potential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benefits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against the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potential costs</a:t>
                      </a:r>
                      <a:r>
                        <a:rPr lang="en-GB" sz="1100" b="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(time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, money, effects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on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others)</a:t>
                      </a:r>
                      <a:endParaRPr lang="en-GB" sz="1100" b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 Opportunities for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discussion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;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 knowledge of the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facilities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and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opportunities;</a:t>
                      </a:r>
                      <a:r>
                        <a:rPr lang="en-GB" sz="1100" b="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cues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to action </a:t>
                      </a:r>
                      <a:endParaRPr lang="en-GB" sz="1100" b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Taster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sessions;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promotional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events and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campaigns;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advice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from GPs</a:t>
                      </a:r>
                      <a:endParaRPr lang="en-GB" sz="1100" b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8672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 Preparation</a:t>
                      </a:r>
                      <a:endParaRPr lang="en-GB" sz="11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Prepare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to take action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and then</a:t>
                      </a:r>
                      <a:r>
                        <a:rPr lang="en-GB" sz="1100" b="0" baseline="0" dirty="0" smtClean="0">
                          <a:latin typeface="Arial" pitchFamily="34" charset="0"/>
                          <a:cs typeface="Arial" pitchFamily="34" charset="0"/>
                        </a:rPr>
                        <a:t> i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ncrease</a:t>
                      </a:r>
                      <a:r>
                        <a:rPr lang="en-GB" sz="1100" b="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physical activity;</a:t>
                      </a:r>
                      <a:r>
                        <a:rPr lang="en-GB" sz="1100" b="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may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be active on an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irregular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basis</a:t>
                      </a:r>
                      <a:endParaRPr lang="en-GB" sz="1100" b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 Opportunities for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participation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;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 feedback on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progression</a:t>
                      </a:r>
                      <a:endParaRPr lang="en-GB" sz="1100" b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Discussions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with 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exercise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or health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professional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; exercise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consultation</a:t>
                      </a:r>
                      <a:endParaRPr lang="en-GB" sz="1100" b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46506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>
                          <a:latin typeface="Arial" pitchFamily="34" charset="0"/>
                          <a:cs typeface="Arial" pitchFamily="34" charset="0"/>
                        </a:rPr>
                        <a:t> Action </a:t>
                      </a:r>
                      <a:endParaRPr lang="en-GB" sz="110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 Recently become active 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 on a regular basis</a:t>
                      </a:r>
                      <a:endParaRPr lang="en-GB" sz="1100" b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 Feedback on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progress</a:t>
                      </a:r>
                      <a:endParaRPr lang="en-GB" sz="1100" b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Provision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of a variety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of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opportunities and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events</a:t>
                      </a:r>
                      <a:endParaRPr lang="en-GB" sz="1100" b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46506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>
                          <a:latin typeface="Arial" pitchFamily="34" charset="0"/>
                          <a:cs typeface="Arial" pitchFamily="34" charset="0"/>
                        </a:rPr>
                        <a:t> Maintenance </a:t>
                      </a:r>
                      <a:endParaRPr lang="en-GB" sz="110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 Has been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regularly</a:t>
                      </a:r>
                      <a:r>
                        <a:rPr lang="en-GB" sz="1100" b="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physically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active for at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least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six months</a:t>
                      </a:r>
                      <a:endParaRPr lang="en-GB" sz="1100" b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 Support to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maintain</a:t>
                      </a:r>
                      <a:endParaRPr lang="en-GB" sz="1100" b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Club </a:t>
                      </a:r>
                      <a:r>
                        <a:rPr lang="en-GB" sz="1100" b="0" dirty="0">
                          <a:latin typeface="Arial" pitchFamily="34" charset="0"/>
                          <a:cs typeface="Arial" pitchFamily="34" charset="0"/>
                        </a:rPr>
                        <a:t>support </a:t>
                      </a: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groups;</a:t>
                      </a:r>
                      <a:b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en-GB" sz="1100" b="0" dirty="0" smtClean="0">
                          <a:latin typeface="Arial" pitchFamily="34" charset="0"/>
                          <a:cs typeface="Arial" pitchFamily="34" charset="0"/>
                        </a:rPr>
                        <a:t>co-participants</a:t>
                      </a:r>
                      <a:endParaRPr lang="en-GB" sz="1100" b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18995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latin typeface="Arial" pitchFamily="34" charset="0"/>
                          <a:cs typeface="Arial" pitchFamily="34" charset="0"/>
                        </a:rPr>
                        <a:t>Termination</a:t>
                      </a:r>
                      <a:endParaRPr lang="en-GB" sz="11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0">
                          <a:latin typeface="Arial" pitchFamily="34" charset="0"/>
                          <a:cs typeface="Arial" pitchFamily="34" charset="0"/>
                        </a:rPr>
                        <a:t>Terminated old behaviour</a:t>
                      </a:r>
                      <a:endParaRPr lang="en-GB" sz="1100" b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100" b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100" b="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5720" marR="45720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539552" y="6237312"/>
            <a:ext cx="799306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 i="1" dirty="0">
                <a:cs typeface="Arial" charset="0"/>
              </a:rPr>
              <a:t>*Source: Adapted from the Psychology of Physical Activity. Biddle and </a:t>
            </a:r>
            <a:r>
              <a:rPr lang="en-GB" sz="1200" i="1" dirty="0" err="1">
                <a:cs typeface="Arial" charset="0"/>
              </a:rPr>
              <a:t>Mutrie</a:t>
            </a:r>
            <a:r>
              <a:rPr lang="en-GB" sz="1200" i="1" dirty="0">
                <a:cs typeface="Arial" charset="0"/>
              </a:rPr>
              <a:t> (1995). 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11560" y="1196752"/>
            <a:ext cx="8229600" cy="732507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Stages of Change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39552" y="1196752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Relapse Prevention</a:t>
            </a:r>
            <a:endParaRPr kumimoji="0" lang="en-GB" sz="3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ea typeface="+mj-ea"/>
              <a:cs typeface="Arial" charset="0"/>
            </a:endParaRPr>
          </a:p>
        </p:txBody>
      </p:sp>
      <p:grpSp>
        <p:nvGrpSpPr>
          <p:cNvPr id="3" name="Group 38"/>
          <p:cNvGrpSpPr>
            <a:grpSpLocks/>
          </p:cNvGrpSpPr>
          <p:nvPr/>
        </p:nvGrpSpPr>
        <p:grpSpPr bwMode="auto">
          <a:xfrm>
            <a:off x="899592" y="2204864"/>
            <a:ext cx="7200900" cy="3529013"/>
            <a:chOff x="971600" y="2060848"/>
            <a:chExt cx="7200801" cy="3528392"/>
          </a:xfrm>
        </p:grpSpPr>
        <p:sp>
          <p:nvSpPr>
            <p:cNvPr id="4" name="Rectangle 19"/>
            <p:cNvSpPr>
              <a:spLocks noChangeArrowheads="1"/>
            </p:cNvSpPr>
            <p:nvPr/>
          </p:nvSpPr>
          <p:spPr bwMode="auto">
            <a:xfrm>
              <a:off x="971600" y="2997308"/>
              <a:ext cx="1079485" cy="503149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lIns="56103" tIns="27559" rIns="56103" bIns="27559"/>
            <a:lstStyle/>
            <a:p>
              <a:pPr>
                <a:defRPr/>
              </a:pPr>
              <a:r>
                <a:rPr lang="en-US" sz="1400" dirty="0">
                  <a:solidFill>
                    <a:srgbClr val="000000"/>
                  </a:solidFill>
                  <a:latin typeface="Arial" pitchFamily="34" charset="0"/>
                  <a:ea typeface="Times New Roman" pitchFamily="18" charset="0"/>
                  <a:cs typeface="Arial" pitchFamily="34" charset="0"/>
                </a:rPr>
                <a:t>High-risk situation</a:t>
              </a:r>
              <a:endParaRPr lang="en-US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" name="Rectangle 18"/>
            <p:cNvSpPr>
              <a:spLocks noChangeArrowheads="1"/>
            </p:cNvSpPr>
            <p:nvPr/>
          </p:nvSpPr>
          <p:spPr bwMode="auto">
            <a:xfrm>
              <a:off x="2266982" y="2060848"/>
              <a:ext cx="1512867" cy="936460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lIns="56103" tIns="27559" rIns="56103" bIns="27559"/>
            <a:lstStyle/>
            <a:p>
              <a:pPr>
                <a:defRPr/>
              </a:pPr>
              <a:r>
                <a:rPr lang="en-US" sz="1400" dirty="0">
                  <a:solidFill>
                    <a:schemeClr val="tx1"/>
                  </a:solidFill>
                  <a:latin typeface="Arial" pitchFamily="34" charset="0"/>
                  <a:ea typeface="Times New Roman" pitchFamily="18" charset="0"/>
                  <a:cs typeface="Arial" pitchFamily="34" charset="0"/>
                </a:rPr>
                <a:t>Coping response (i.e. it’s ok to...but must make</a:t>
              </a:r>
              <a:r>
                <a:rPr lang="en-US" sz="1400" dirty="0">
                  <a:solidFill>
                    <a:srgbClr val="000000"/>
                  </a:solidFill>
                  <a:latin typeface="Arial" pitchFamily="34" charset="0"/>
                  <a:ea typeface="Times New Roman" pitchFamily="18" charset="0"/>
                  <a:cs typeface="Arial" pitchFamily="34" charset="0"/>
                </a:rPr>
                <a:t> time to exercise).</a:t>
              </a:r>
              <a:endParaRPr lang="en-US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" name="Rectangle 16"/>
            <p:cNvSpPr>
              <a:spLocks noChangeArrowheads="1"/>
            </p:cNvSpPr>
            <p:nvPr/>
          </p:nvSpPr>
          <p:spPr bwMode="auto">
            <a:xfrm>
              <a:off x="3995746" y="2060848"/>
              <a:ext cx="1223945" cy="504736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lIns="56103" tIns="27559" rIns="56103" bIns="27559"/>
            <a:lstStyle/>
            <a:p>
              <a:pPr>
                <a:defRPr/>
              </a:pPr>
              <a:r>
                <a:rPr lang="en-US" sz="1400" dirty="0">
                  <a:solidFill>
                    <a:srgbClr val="000000"/>
                  </a:solidFill>
                  <a:latin typeface="Arial" pitchFamily="34" charset="0"/>
                  <a:ea typeface="Times New Roman" pitchFamily="18" charset="0"/>
                  <a:cs typeface="Arial" pitchFamily="34" charset="0"/>
                </a:rPr>
                <a:t>Increased self-efficacy</a:t>
              </a:r>
              <a:endParaRPr lang="en-US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" name="Rectangle 15"/>
            <p:cNvSpPr>
              <a:spLocks noChangeArrowheads="1"/>
            </p:cNvSpPr>
            <p:nvPr/>
          </p:nvSpPr>
          <p:spPr bwMode="auto">
            <a:xfrm>
              <a:off x="3995746" y="3573470"/>
              <a:ext cx="1214420" cy="1149148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lIns="56103" tIns="27559" rIns="56103" bIns="27559"/>
            <a:lstStyle/>
            <a:p>
              <a:pPr>
                <a:defRPr/>
              </a:pPr>
              <a:r>
                <a:rPr lang="en-US" sz="1400" dirty="0">
                  <a:solidFill>
                    <a:srgbClr val="000000"/>
                  </a:solidFill>
                  <a:latin typeface="Arial" pitchFamily="34" charset="0"/>
                  <a:ea typeface="Times New Roman" pitchFamily="18" charset="0"/>
                  <a:cs typeface="Arial" pitchFamily="34" charset="0"/>
                </a:rPr>
                <a:t>Decreased self efficacy and positive outcome expectancies</a:t>
              </a:r>
              <a:endParaRPr lang="en-US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" name="Rectangle 14"/>
            <p:cNvSpPr>
              <a:spLocks noChangeArrowheads="1"/>
            </p:cNvSpPr>
            <p:nvPr/>
          </p:nvSpPr>
          <p:spPr bwMode="auto">
            <a:xfrm>
              <a:off x="5435589" y="2060848"/>
              <a:ext cx="1179497" cy="755517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lIns="56103" tIns="27559" rIns="56103" bIns="27559"/>
            <a:lstStyle/>
            <a:p>
              <a:pPr>
                <a:defRPr/>
              </a:pPr>
              <a:r>
                <a:rPr lang="en-US" sz="1400" dirty="0">
                  <a:solidFill>
                    <a:srgbClr val="000000"/>
                  </a:solidFill>
                  <a:latin typeface="Arial" pitchFamily="34" charset="0"/>
                  <a:ea typeface="Times New Roman" pitchFamily="18" charset="0"/>
                  <a:cs typeface="Arial" pitchFamily="34" charset="0"/>
                </a:rPr>
                <a:t>Decreased probability of relapse</a:t>
              </a:r>
              <a:endParaRPr lang="en-US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" name="Rectangle 13"/>
            <p:cNvSpPr>
              <a:spLocks noChangeArrowheads="1"/>
            </p:cNvSpPr>
            <p:nvPr/>
          </p:nvSpPr>
          <p:spPr bwMode="auto">
            <a:xfrm>
              <a:off x="5435589" y="3933768"/>
              <a:ext cx="1223946" cy="287287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lIns="56103" tIns="27559" rIns="56103" bIns="27559"/>
            <a:lstStyle/>
            <a:p>
              <a:pPr>
                <a:defRPr/>
              </a:pPr>
              <a:r>
                <a:rPr lang="en-US" sz="1400" dirty="0">
                  <a:solidFill>
                    <a:srgbClr val="000000"/>
                  </a:solidFill>
                  <a:latin typeface="Arial" pitchFamily="34" charset="0"/>
                  <a:ea typeface="Times New Roman" pitchFamily="18" charset="0"/>
                  <a:cs typeface="Arial" pitchFamily="34" charset="0"/>
                </a:rPr>
                <a:t>Initial slip</a:t>
              </a:r>
              <a:endParaRPr lang="en-US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" name="Rectangle 12"/>
            <p:cNvSpPr>
              <a:spLocks noChangeArrowheads="1"/>
            </p:cNvSpPr>
            <p:nvPr/>
          </p:nvSpPr>
          <p:spPr bwMode="auto">
            <a:xfrm>
              <a:off x="7019892" y="3213170"/>
              <a:ext cx="1152509" cy="1368184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lIns="56103" tIns="27559" rIns="56103" bIns="27559"/>
            <a:lstStyle/>
            <a:p>
              <a:pPr>
                <a:defRPr/>
              </a:pPr>
              <a:r>
                <a:rPr lang="en-US" sz="1400" dirty="0">
                  <a:solidFill>
                    <a:srgbClr val="000000"/>
                  </a:solidFill>
                  <a:latin typeface="Arial" pitchFamily="34" charset="0"/>
                  <a:ea typeface="Times New Roman" pitchFamily="18" charset="0"/>
                  <a:cs typeface="Arial" pitchFamily="34" charset="0"/>
                </a:rPr>
                <a:t>Abstinence violation effect (i.e. treat leads to out of control behaviour)</a:t>
              </a:r>
              <a:endParaRPr lang="en-US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" name="Rectangle 11"/>
            <p:cNvSpPr>
              <a:spLocks noChangeArrowheads="1"/>
            </p:cNvSpPr>
            <p:nvPr/>
          </p:nvSpPr>
          <p:spPr bwMode="auto">
            <a:xfrm>
              <a:off x="7019892" y="4887688"/>
              <a:ext cx="1152509" cy="701552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lIns="56103" tIns="27559" rIns="56103" bIns="27559"/>
            <a:lstStyle/>
            <a:p>
              <a:pPr>
                <a:defRPr/>
              </a:pPr>
              <a:r>
                <a:rPr lang="en-US" sz="1400" dirty="0">
                  <a:solidFill>
                    <a:srgbClr val="000000"/>
                  </a:solidFill>
                  <a:latin typeface="Arial" pitchFamily="34" charset="0"/>
                  <a:ea typeface="Times New Roman" pitchFamily="18" charset="0"/>
                  <a:cs typeface="Arial" pitchFamily="34" charset="0"/>
                </a:rPr>
                <a:t>Increased probability of relapse</a:t>
              </a:r>
              <a:endParaRPr lang="en-US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" name="Rectangle 18"/>
            <p:cNvSpPr>
              <a:spLocks noChangeArrowheads="1"/>
            </p:cNvSpPr>
            <p:nvPr/>
          </p:nvSpPr>
          <p:spPr bwMode="auto">
            <a:xfrm>
              <a:off x="2266982" y="3573470"/>
              <a:ext cx="1512867" cy="1007885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lIns="56103" tIns="27559" rIns="56103" bIns="27559"/>
            <a:lstStyle/>
            <a:p>
              <a:pPr>
                <a:defRPr/>
              </a:pPr>
              <a:r>
                <a:rPr lang="en-US" sz="1400" dirty="0">
                  <a:solidFill>
                    <a:srgbClr val="000000"/>
                  </a:solidFill>
                  <a:latin typeface="Arial" pitchFamily="34" charset="0"/>
                  <a:ea typeface="Times New Roman" pitchFamily="18" charset="0"/>
                  <a:cs typeface="Arial" pitchFamily="34" charset="0"/>
                </a:rPr>
                <a:t>No coping response (creates negative thoughts</a:t>
              </a:r>
              <a:endParaRPr lang="en-US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3" name="Line 37"/>
            <p:cNvSpPr>
              <a:spLocks noChangeShapeType="1"/>
            </p:cNvSpPr>
            <p:nvPr/>
          </p:nvSpPr>
          <p:spPr bwMode="auto">
            <a:xfrm>
              <a:off x="3779912" y="2276872"/>
              <a:ext cx="216024" cy="0"/>
            </a:xfrm>
            <a:prstGeom prst="line">
              <a:avLst/>
            </a:prstGeom>
            <a:noFill/>
            <a:ln w="38100" cap="rnd">
              <a:solidFill>
                <a:srgbClr val="000000"/>
              </a:solidFill>
              <a:round/>
              <a:headEnd type="none" w="sm" len="sm"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Line 37"/>
            <p:cNvSpPr>
              <a:spLocks noChangeShapeType="1"/>
            </p:cNvSpPr>
            <p:nvPr/>
          </p:nvSpPr>
          <p:spPr bwMode="auto">
            <a:xfrm>
              <a:off x="3779912" y="4077072"/>
              <a:ext cx="216024" cy="0"/>
            </a:xfrm>
            <a:prstGeom prst="line">
              <a:avLst/>
            </a:prstGeom>
            <a:noFill/>
            <a:ln w="38100" cap="rnd">
              <a:solidFill>
                <a:srgbClr val="000000"/>
              </a:solidFill>
              <a:round/>
              <a:headEnd type="none" w="sm" len="sm"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Line 37"/>
            <p:cNvSpPr>
              <a:spLocks noChangeShapeType="1"/>
            </p:cNvSpPr>
            <p:nvPr/>
          </p:nvSpPr>
          <p:spPr bwMode="auto">
            <a:xfrm>
              <a:off x="5220072" y="2276872"/>
              <a:ext cx="216024" cy="0"/>
            </a:xfrm>
            <a:prstGeom prst="line">
              <a:avLst/>
            </a:prstGeom>
            <a:noFill/>
            <a:ln w="38100" cap="rnd">
              <a:solidFill>
                <a:srgbClr val="000000"/>
              </a:solidFill>
              <a:round/>
              <a:headEnd type="none" w="sm" len="sm"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Line 37"/>
            <p:cNvSpPr>
              <a:spLocks noChangeShapeType="1"/>
            </p:cNvSpPr>
            <p:nvPr/>
          </p:nvSpPr>
          <p:spPr bwMode="auto">
            <a:xfrm>
              <a:off x="5220072" y="4077072"/>
              <a:ext cx="216024" cy="0"/>
            </a:xfrm>
            <a:prstGeom prst="line">
              <a:avLst/>
            </a:prstGeom>
            <a:noFill/>
            <a:ln w="38100" cap="rnd">
              <a:solidFill>
                <a:srgbClr val="000000"/>
              </a:solidFill>
              <a:round/>
              <a:headEnd type="none" w="sm" len="sm"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Line 37"/>
            <p:cNvSpPr>
              <a:spLocks noChangeShapeType="1"/>
            </p:cNvSpPr>
            <p:nvPr/>
          </p:nvSpPr>
          <p:spPr bwMode="auto">
            <a:xfrm>
              <a:off x="6660232" y="4077072"/>
              <a:ext cx="360040" cy="0"/>
            </a:xfrm>
            <a:prstGeom prst="line">
              <a:avLst/>
            </a:prstGeom>
            <a:noFill/>
            <a:ln w="38100" cap="rnd">
              <a:solidFill>
                <a:srgbClr val="000000"/>
              </a:solidFill>
              <a:round/>
              <a:headEnd type="none" w="sm" len="sm"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Line 37"/>
            <p:cNvSpPr>
              <a:spLocks noChangeShapeType="1"/>
            </p:cNvSpPr>
            <p:nvPr/>
          </p:nvSpPr>
          <p:spPr bwMode="auto">
            <a:xfrm flipH="1">
              <a:off x="7596336" y="4581128"/>
              <a:ext cx="0" cy="279648"/>
            </a:xfrm>
            <a:prstGeom prst="line">
              <a:avLst/>
            </a:prstGeom>
            <a:noFill/>
            <a:ln w="38100" cap="rnd">
              <a:solidFill>
                <a:srgbClr val="000000"/>
              </a:solidFill>
              <a:round/>
              <a:headEnd type="none" w="sm" len="sm"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Line 37"/>
            <p:cNvSpPr>
              <a:spLocks noChangeShapeType="1"/>
            </p:cNvSpPr>
            <p:nvPr/>
          </p:nvSpPr>
          <p:spPr bwMode="auto">
            <a:xfrm>
              <a:off x="1475656" y="3501008"/>
              <a:ext cx="792088" cy="576064"/>
            </a:xfrm>
            <a:prstGeom prst="line">
              <a:avLst/>
            </a:prstGeom>
            <a:noFill/>
            <a:ln w="38100" cap="rnd">
              <a:solidFill>
                <a:srgbClr val="000000"/>
              </a:solidFill>
              <a:round/>
              <a:headEnd type="none" w="sm" len="sm"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268760"/>
            <a:ext cx="8229600" cy="74838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ea typeface="+mj-ea"/>
                <a:cs typeface="Arial" charset="0"/>
              </a:rPr>
              <a:t>Key points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67544" y="1916832"/>
            <a:ext cx="8229600" cy="4525962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2800" dirty="0" smtClean="0">
                <a:latin typeface="Avenir LT Std 65 Medium"/>
                <a:cs typeface="Arial" charset="0"/>
              </a:rPr>
              <a:t>Patterns of behaviour are developed over a long period of time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Attempting</a:t>
            </a:r>
            <a:r>
              <a:rPr kumimoji="0" lang="en-US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 change can be difficult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2800" baseline="0" dirty="0" smtClean="0">
                <a:latin typeface="Avenir LT Std 65 Medium"/>
                <a:cs typeface="Arial" charset="0"/>
              </a:rPr>
              <a:t>There</a:t>
            </a:r>
            <a:r>
              <a:rPr lang="en-US" sz="2800" dirty="0" smtClean="0">
                <a:latin typeface="Avenir LT Std 65 Medium"/>
                <a:cs typeface="Arial" charset="0"/>
              </a:rPr>
              <a:t> is a range of theories and concepts that are used by psychologists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Changing</a:t>
            </a:r>
            <a:r>
              <a:rPr kumimoji="0" lang="en-US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 client behaviour requires the instructor to be empathetic and nonjudgmental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2800" baseline="0" dirty="0" smtClean="0">
                <a:latin typeface="Avenir LT Std 65 Medium"/>
                <a:cs typeface="Arial" charset="0"/>
              </a:rPr>
              <a:t>Empowering</a:t>
            </a:r>
            <a:r>
              <a:rPr lang="en-US" sz="2800" dirty="0" smtClean="0">
                <a:latin typeface="Avenir LT Std 65 Medium"/>
                <a:cs typeface="Arial" charset="0"/>
              </a:rPr>
              <a:t> clients to change is a three stage process</a:t>
            </a: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cs typeface="Arial" charset="0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 smtClean="0">
                <a:solidFill>
                  <a:schemeClr val="tx1"/>
                </a:solidFill>
                <a:latin typeface="Avenir LT Std 65 Medium"/>
              </a:rPr>
              <a:t>Customer Service </a:t>
            </a:r>
            <a:endParaRPr lang="en-GB" sz="4000" dirty="0">
              <a:solidFill>
                <a:schemeClr val="tx1"/>
              </a:solidFill>
              <a:latin typeface="Avenir LT Std 65 Medium"/>
            </a:endParaRP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755576" y="3645024"/>
            <a:ext cx="7700392" cy="1993776"/>
          </a:xfrm>
        </p:spPr>
        <p:txBody>
          <a:bodyPr/>
          <a:lstStyle/>
          <a:p>
            <a:pPr algn="ctr"/>
            <a:endParaRPr lang="en-GB" dirty="0" smtClean="0">
              <a:solidFill>
                <a:schemeClr val="tx1"/>
              </a:solidFill>
            </a:endParaRPr>
          </a:p>
          <a:p>
            <a:pPr algn="ctr"/>
            <a:r>
              <a:rPr lang="en-GB" sz="2800" b="1" dirty="0">
                <a:solidFill>
                  <a:schemeClr val="tx1"/>
                </a:solidFill>
                <a:latin typeface="Avenir LT Std 65 Medium"/>
              </a:rPr>
              <a:t>Know how to Support Clients who take part in Exercise and Physical Activity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itle 4"/>
          <p:cNvSpPr txBox="1">
            <a:spLocks/>
          </p:cNvSpPr>
          <p:nvPr/>
        </p:nvSpPr>
        <p:spPr>
          <a:xfrm>
            <a:off x="683568" y="3356992"/>
            <a:ext cx="7772400" cy="103797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venir LT Std 35 Light"/>
                <a:ea typeface="+mj-ea"/>
                <a:cs typeface="Arial" pitchFamily="34" charset="0"/>
              </a:rPr>
              <a:t/>
            </a:r>
            <a:b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venir LT Std 35 Light"/>
                <a:ea typeface="+mj-ea"/>
                <a:cs typeface="Arial" pitchFamily="34" charset="0"/>
              </a:rPr>
            </a:b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venir LT Std 35 Light"/>
                <a:ea typeface="+mj-ea"/>
                <a:cs typeface="Arial" pitchFamily="34" charset="0"/>
              </a:rPr>
              <a:t/>
            </a:r>
            <a:b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venir LT Std 35 Light"/>
                <a:ea typeface="+mj-ea"/>
                <a:cs typeface="Arial" pitchFamily="34" charset="0"/>
              </a:rPr>
            </a:b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venir LT Std 35 Light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606049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39552" y="1196752"/>
            <a:ext cx="8229600" cy="66119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dirty="0">
                <a:latin typeface="Avenir LT Std 65 Medium"/>
                <a:ea typeface="+mj-ea"/>
                <a:cs typeface="Arial" charset="0"/>
              </a:rPr>
              <a:t>Customer Service </a:t>
            </a:r>
            <a:endParaRPr lang="en-GB" sz="3600" b="1" dirty="0">
              <a:latin typeface="Avenir LT Std 65 Medium"/>
              <a:ea typeface="+mj-ea"/>
              <a:cs typeface="Arial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67544" y="2060848"/>
            <a:ext cx="8229600" cy="4525962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2800" noProof="0" dirty="0" smtClean="0">
                <a:latin typeface="Avenir LT Std 65 Medium"/>
                <a:cs typeface="Arial" charset="0"/>
              </a:rPr>
              <a:t>Customer service generally involves two people, you and the customer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No</a:t>
            </a:r>
            <a:r>
              <a:rPr kumimoji="0" lang="en-US" sz="2800" b="0" i="0" u="none" strike="noStrike" kern="1200" cap="none" spc="0" normalizeH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 1 rule: every instructor represents their own company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2800" baseline="0" noProof="0" dirty="0" smtClean="0">
                <a:latin typeface="Avenir LT Std 65 Medium"/>
                <a:cs typeface="Arial" charset="0"/>
              </a:rPr>
              <a:t>Customers</a:t>
            </a:r>
            <a:r>
              <a:rPr lang="en-US" sz="2800" noProof="0" dirty="0" smtClean="0">
                <a:latin typeface="Avenir LT Std 65 Medium"/>
                <a:cs typeface="Arial" charset="0"/>
              </a:rPr>
              <a:t> come in all guises and consist of: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800" b="0" i="0" u="none" strike="noStrike" kern="1200" cap="none" spc="0" normalizeH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65 Medium"/>
                <a:cs typeface="Arial" charset="0"/>
              </a:rPr>
              <a:t> 	- Internal customers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800" baseline="0" noProof="0" dirty="0" smtClean="0">
                <a:latin typeface="Avenir LT Std 65 Medium"/>
                <a:cs typeface="Arial" charset="0"/>
              </a:rPr>
              <a:t>	-</a:t>
            </a:r>
            <a:r>
              <a:rPr lang="en-US" sz="2800" noProof="0" dirty="0" smtClean="0">
                <a:latin typeface="Avenir LT Std 65 Medium"/>
                <a:cs typeface="Arial" charset="0"/>
              </a:rPr>
              <a:t> External customers</a:t>
            </a: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65 Medium"/>
              <a:cs typeface="Arial" charset="0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39552" y="1196752"/>
            <a:ext cx="8229600" cy="661194"/>
          </a:xfrm>
          <a:prstGeom prst="rect">
            <a:avLst/>
          </a:prstGeom>
        </p:spPr>
        <p:txBody>
          <a:bodyPr/>
          <a:lstStyle/>
          <a:p>
            <a:pPr algn="ctr">
              <a:spcBef>
                <a:spcPct val="0"/>
              </a:spcBef>
              <a:defRPr/>
            </a:pPr>
            <a:r>
              <a:rPr lang="en-US" sz="3600" b="1" dirty="0">
                <a:latin typeface="Avenir LT Std 65 Medium"/>
                <a:ea typeface="+mj-ea"/>
                <a:cs typeface="Arial" charset="0"/>
              </a:rPr>
              <a:t>The Importance of Client Care</a:t>
            </a:r>
            <a:endParaRPr lang="en-GB" sz="3600" b="1" dirty="0">
              <a:latin typeface="Avenir LT Std 65 Medium"/>
              <a:ea typeface="+mj-ea"/>
              <a:cs typeface="Arial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2176463"/>
            <a:ext cx="8229600" cy="3197225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Enhanced customer experience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Improved retention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To achieve goals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To enhance referral opportunities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To aid reputation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To demonstrate professionalism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endParaRPr kumimoji="0" lang="en-GB" sz="2800" b="0" i="1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venir LT Std 35 Ligh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35 Light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196752"/>
            <a:ext cx="8229600" cy="720080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algn="ctr">
              <a:spcBef>
                <a:spcPct val="0"/>
              </a:spcBef>
              <a:defRPr/>
            </a:pPr>
            <a:r>
              <a:rPr lang="en-GB" sz="3600" b="1" dirty="0">
                <a:latin typeface="Avenir LT Std 65 Medium"/>
                <a:ea typeface="+mj-ea"/>
                <a:cs typeface="Arial" charset="0"/>
              </a:rPr>
              <a:t>Dealing with Customers Needs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67544" y="1988840"/>
            <a:ext cx="8229600" cy="3888432"/>
          </a:xfrm>
          <a:prstGeom prst="rect">
            <a:avLst/>
          </a:prstGeom>
        </p:spPr>
        <p:txBody>
          <a:bodyPr/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800" dirty="0">
                <a:latin typeface="Avenir LT Std 65 Medium"/>
                <a:cs typeface="Arial" charset="0"/>
              </a:rPr>
              <a:t>It is important to deal with clients needs satisfactorily:</a:t>
            </a:r>
            <a:endParaRPr lang="en-GB" sz="2800" dirty="0">
              <a:latin typeface="Avenir LT Std 65 Medium"/>
              <a:cs typeface="Arial" charset="0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Maintain motivation 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sz="2800" dirty="0">
                <a:latin typeface="Avenir LT Std 65 Medium"/>
                <a:cs typeface="Arial" charset="0"/>
              </a:rPr>
              <a:t>Customer retention</a:t>
            </a:r>
            <a:endParaRPr lang="en-GB" sz="2800" dirty="0">
              <a:latin typeface="Avenir LT Std 65 Medium"/>
              <a:cs typeface="Arial" charset="0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Referral service to family/friends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Ensure customer satisfaction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39552" y="1196752"/>
            <a:ext cx="8229600" cy="997868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dirty="0">
                <a:latin typeface="Avenir LT Std 65 Medium"/>
                <a:ea typeface="+mj-ea"/>
                <a:cs typeface="Arial" charset="0"/>
              </a:rPr>
              <a:t>Sourcing Information to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dirty="0" smtClean="0">
                <a:latin typeface="Avenir LT Std 65 Medium"/>
                <a:ea typeface="+mj-ea"/>
                <a:cs typeface="Arial" charset="0"/>
              </a:rPr>
              <a:t>Meet </a:t>
            </a:r>
            <a:r>
              <a:rPr lang="en-US" sz="3600" b="1" dirty="0">
                <a:latin typeface="Avenir LT Std 65 Medium"/>
                <a:ea typeface="+mj-ea"/>
                <a:cs typeface="Arial" charset="0"/>
              </a:rPr>
              <a:t>Clients Needs</a:t>
            </a:r>
            <a:endParaRPr lang="en-GB" sz="3600" b="1" dirty="0">
              <a:latin typeface="Avenir LT Std 65 Medium"/>
              <a:ea typeface="+mj-ea"/>
              <a:cs typeface="Arial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2492897"/>
            <a:ext cx="8229600" cy="2620442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Researching appropriate forms of exercise for the client according to their needs using reliable/recommended internet sites, exercise libraries, course provider manual etc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Asking for customer feedback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39552" y="1196752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latin typeface="Avenir LT Std 65 Medium"/>
                <a:ea typeface="+mj-ea"/>
                <a:cs typeface="Arial" charset="0"/>
              </a:rPr>
              <a:t>The Importance of Meeting Clients Needs Effectively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2565400"/>
            <a:ext cx="8229600" cy="2807816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Client - to meet their expectations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Organisation - a delay would reflect badly on the organisation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Instructor - it is the instructor’s responsibility to ensure client needs are fulfilled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196752"/>
            <a:ext cx="8229600" cy="792088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latin typeface="Avenir LT Std 65 Medium"/>
                <a:ea typeface="+mj-ea"/>
                <a:cs typeface="Arial" charset="0"/>
              </a:rPr>
              <a:t>Exceeding </a:t>
            </a:r>
            <a:r>
              <a:rPr lang="en-GB" sz="3600" b="1" dirty="0" smtClean="0">
                <a:latin typeface="Avenir LT Std 65 Medium"/>
                <a:ea typeface="+mj-ea"/>
                <a:cs typeface="Arial" charset="0"/>
              </a:rPr>
              <a:t>Customer </a:t>
            </a:r>
            <a:r>
              <a:rPr lang="en-GB" sz="3600" b="1" dirty="0">
                <a:latin typeface="Avenir LT Std 65 Medium"/>
                <a:ea typeface="+mj-ea"/>
                <a:cs typeface="Arial" charset="0"/>
              </a:rPr>
              <a:t>Expectations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67544" y="1916832"/>
            <a:ext cx="8229600" cy="3627686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>
              <a:spcBef>
                <a:spcPct val="20000"/>
              </a:spcBef>
              <a:defRPr/>
            </a:pPr>
            <a:r>
              <a:rPr lang="en-GB" sz="2800" dirty="0">
                <a:latin typeface="Avenir LT Std 65 Medium"/>
                <a:cs typeface="Arial" charset="0"/>
              </a:rPr>
              <a:t>Some examples: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Going that extra mile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Providing exceptional customer service 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Under promising, over delivering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Setting achievable and realistic exercise goals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35 Light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052736"/>
            <a:ext cx="8229600" cy="792088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35 Light"/>
              <a:ea typeface="+mj-ea"/>
              <a:cs typeface="Arial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67544" y="1916832"/>
            <a:ext cx="8229600" cy="3627686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35 Light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539552" y="1196752"/>
            <a:ext cx="8229600" cy="72008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latin typeface="Avenir LT Std 65 Medium"/>
                <a:ea typeface="+mj-ea"/>
                <a:cs typeface="Arial" charset="0"/>
              </a:rPr>
              <a:t>‘The customer is always right!’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467544" y="1916832"/>
            <a:ext cx="8229600" cy="4165923"/>
          </a:xfrm>
          <a:prstGeom prst="rect">
            <a:avLst/>
          </a:prstGeom>
        </p:spPr>
        <p:txBody>
          <a:bodyPr/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lang="en-US" sz="2800" dirty="0">
                <a:latin typeface="Avenir LT Std 65 Medium"/>
                <a:cs typeface="Arial" charset="0"/>
              </a:rPr>
              <a:t>Customers are the lifeblood of our business. The acronym</a:t>
            </a:r>
            <a:r>
              <a:rPr lang="en-US" sz="2800" b="1" dirty="0">
                <a:latin typeface="Avenir LT Std 65 Medium"/>
                <a:cs typeface="Arial" charset="0"/>
              </a:rPr>
              <a:t> RIGHT </a:t>
            </a:r>
            <a:r>
              <a:rPr lang="en-US" sz="2800" dirty="0">
                <a:latin typeface="Avenir LT Std 65 Medium"/>
                <a:cs typeface="Arial" charset="0"/>
              </a:rPr>
              <a:t>is commonly stated:</a:t>
            </a:r>
            <a:endParaRPr lang="en-GB" sz="2800" dirty="0">
              <a:latin typeface="Avenir LT Std 65 Medium"/>
              <a:cs typeface="Arial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lang="en-GB" sz="2800" b="1" dirty="0" smtClean="0">
                <a:latin typeface="Avenir LT Std 65 Medium"/>
                <a:cs typeface="Arial" charset="0"/>
              </a:rPr>
              <a:t>R</a:t>
            </a:r>
            <a:r>
              <a:rPr lang="en-GB" sz="2800" dirty="0" smtClean="0">
                <a:latin typeface="Avenir LT Std 65 Medium"/>
                <a:cs typeface="Arial" charset="0"/>
              </a:rPr>
              <a:t>espected</a:t>
            </a:r>
            <a:endParaRPr lang="en-GB" sz="2800" dirty="0">
              <a:latin typeface="Avenir LT Std 65 Medium"/>
              <a:cs typeface="Arial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lang="en-GB" sz="2800" b="1" dirty="0" smtClean="0">
                <a:latin typeface="Avenir LT Std 65 Medium"/>
                <a:cs typeface="Arial" charset="0"/>
              </a:rPr>
              <a:t>I</a:t>
            </a:r>
            <a:r>
              <a:rPr lang="en-GB" sz="2800" dirty="0" smtClean="0">
                <a:latin typeface="Avenir LT Std 65 Medium"/>
                <a:cs typeface="Arial" charset="0"/>
              </a:rPr>
              <a:t>ndispensable</a:t>
            </a:r>
            <a:endParaRPr lang="en-GB" sz="2800" dirty="0">
              <a:latin typeface="Avenir LT Std 65 Medium"/>
              <a:cs typeface="Arial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lang="en-GB" sz="2800" b="1" dirty="0" smtClean="0">
                <a:latin typeface="Avenir LT Std 65 Medium"/>
                <a:cs typeface="Arial" charset="0"/>
              </a:rPr>
              <a:t>G</a:t>
            </a:r>
            <a:r>
              <a:rPr lang="en-GB" sz="2800" dirty="0" smtClean="0">
                <a:latin typeface="Avenir LT Std 65 Medium"/>
                <a:cs typeface="Arial" charset="0"/>
              </a:rPr>
              <a:t>reeted</a:t>
            </a:r>
            <a:endParaRPr lang="en-GB" sz="2800" dirty="0">
              <a:latin typeface="Avenir LT Std 65 Medium"/>
              <a:cs typeface="Arial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lang="en-GB" sz="2800" b="1" dirty="0" smtClean="0">
                <a:latin typeface="Avenir LT Std 65 Medium"/>
                <a:cs typeface="Arial" charset="0"/>
              </a:rPr>
              <a:t>H</a:t>
            </a:r>
            <a:r>
              <a:rPr lang="en-GB" sz="2800" dirty="0" smtClean="0">
                <a:latin typeface="Avenir LT Std 65 Medium"/>
                <a:cs typeface="Arial" charset="0"/>
              </a:rPr>
              <a:t>elped</a:t>
            </a:r>
            <a:endParaRPr lang="en-GB" sz="2800" dirty="0">
              <a:latin typeface="Avenir LT Std 65 Medium"/>
              <a:cs typeface="Arial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lang="en-GB" sz="2800" b="1" dirty="0" smtClean="0">
                <a:latin typeface="Avenir LT Std 65 Medium"/>
                <a:cs typeface="Arial" charset="0"/>
              </a:rPr>
              <a:t>T</a:t>
            </a:r>
            <a:r>
              <a:rPr lang="en-GB" sz="2800" dirty="0" smtClean="0">
                <a:latin typeface="Avenir LT Std 65 Medium"/>
                <a:cs typeface="Arial" charset="0"/>
              </a:rPr>
              <a:t>hanked</a:t>
            </a:r>
            <a:endParaRPr lang="en-GB" sz="2800" dirty="0">
              <a:latin typeface="Avenir LT Std 65 Medium"/>
              <a:cs typeface="Arial" charset="0"/>
            </a:endParaRP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196752"/>
            <a:ext cx="8229600" cy="792088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35 Light"/>
              <a:ea typeface="+mj-ea"/>
              <a:cs typeface="Arial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67544" y="1916832"/>
            <a:ext cx="8229600" cy="3627686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35 Light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539552" y="1196752"/>
            <a:ext cx="8229600" cy="72008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latin typeface="Avenir LT Std 65 Medium"/>
                <a:ea typeface="+mj-ea"/>
                <a:cs typeface="Arial" charset="0"/>
              </a:rPr>
              <a:t>Dealing with Customer Complaints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323528" y="1916832"/>
            <a:ext cx="8640960" cy="4608512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It is important to handle a client complaint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positively to  agreed procedures.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Acknowledge the complaint immediately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Deal with the complaint personally if able to do so in a timely fashion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Refer the complaint to the appropriate person as necessary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Record all details of the complaint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800" dirty="0">
                <a:latin typeface="Avenir LT Std 65 Medium"/>
                <a:cs typeface="Arial" charset="0"/>
              </a:rPr>
              <a:t>Ensure the complaint is resolved satisfactorily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35 Light"/>
            </a:endParaRP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196752"/>
            <a:ext cx="8229600" cy="792088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35 Light"/>
              <a:ea typeface="+mj-ea"/>
              <a:cs typeface="Arial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67544" y="1916832"/>
            <a:ext cx="8229600" cy="3627686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35 Light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11560" y="1196752"/>
            <a:ext cx="8229600" cy="567680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dirty="0">
                <a:latin typeface="Avenir LT Std 65 Medium"/>
                <a:ea typeface="+mj-ea"/>
                <a:cs typeface="Arial" charset="0"/>
              </a:rPr>
              <a:t>Complaints</a:t>
            </a:r>
            <a:r>
              <a:rPr kumimoji="0" lang="en-US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LT Std 35 Light"/>
                <a:ea typeface="+mj-ea"/>
                <a:cs typeface="Arial" pitchFamily="34" charset="0"/>
              </a:rPr>
              <a:t> 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35 Light"/>
              <a:ea typeface="+mj-ea"/>
              <a:cs typeface="Arial" pitchFamily="34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539552" y="1988840"/>
            <a:ext cx="8229600" cy="4061073"/>
          </a:xfrm>
          <a:prstGeom prst="rect">
            <a:avLst/>
          </a:prstGeom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r>
              <a:rPr lang="en-GB" sz="2800" dirty="0">
                <a:latin typeface="Avenir LT Std 65 Medium"/>
                <a:cs typeface="Arial" charset="0"/>
              </a:rPr>
              <a:t>Take the </a:t>
            </a:r>
            <a:r>
              <a:rPr lang="en-GB" sz="2800" b="1" dirty="0">
                <a:latin typeface="Avenir LT Std 65 Medium"/>
                <a:cs typeface="Arial" charset="0"/>
              </a:rPr>
              <a:t>HEAT</a:t>
            </a:r>
            <a:r>
              <a:rPr lang="en-GB" sz="2800" dirty="0">
                <a:latin typeface="Avenir LT Std 65 Medium"/>
                <a:cs typeface="Arial" charset="0"/>
              </a:rPr>
              <a:t> out of the situation!</a:t>
            </a:r>
          </a:p>
          <a:p>
            <a:pPr>
              <a:spcBef>
                <a:spcPct val="20000"/>
              </a:spcBef>
              <a:defRPr/>
            </a:pPr>
            <a:r>
              <a:rPr lang="en-GB" sz="2800" b="1" dirty="0" smtClean="0">
                <a:latin typeface="Avenir LT Std 65 Medium"/>
                <a:cs typeface="Arial" charset="0"/>
              </a:rPr>
              <a:t>H</a:t>
            </a:r>
            <a:r>
              <a:rPr lang="en-GB" sz="2800" dirty="0" smtClean="0">
                <a:latin typeface="Avenir LT Std 65 Medium"/>
                <a:cs typeface="Arial" charset="0"/>
              </a:rPr>
              <a:t>ear </a:t>
            </a:r>
            <a:r>
              <a:rPr lang="en-GB" sz="2800" dirty="0">
                <a:latin typeface="Avenir LT Std 65 Medium"/>
                <a:cs typeface="Arial" charset="0"/>
              </a:rPr>
              <a:t>them out (listen to their complaint </a:t>
            </a:r>
            <a:r>
              <a:rPr lang="en-GB" sz="2800" dirty="0" smtClean="0">
                <a:latin typeface="Avenir LT Std 65 Medium"/>
                <a:cs typeface="Arial" charset="0"/>
              </a:rPr>
              <a:t>without interruption</a:t>
            </a:r>
            <a:r>
              <a:rPr lang="en-GB" sz="2800" dirty="0">
                <a:latin typeface="Avenir LT Std 65 Medium"/>
                <a:cs typeface="Arial" charset="0"/>
              </a:rPr>
              <a:t>)</a:t>
            </a:r>
          </a:p>
          <a:p>
            <a:pPr>
              <a:spcBef>
                <a:spcPct val="20000"/>
              </a:spcBef>
              <a:defRPr/>
            </a:pPr>
            <a:r>
              <a:rPr lang="en-GB" sz="2800" b="1" dirty="0" smtClean="0">
                <a:latin typeface="Avenir LT Std 65 Medium"/>
                <a:cs typeface="Arial" charset="0"/>
              </a:rPr>
              <a:t>E</a:t>
            </a:r>
            <a:r>
              <a:rPr lang="en-GB" sz="2800" dirty="0" smtClean="0">
                <a:latin typeface="Avenir LT Std 65 Medium"/>
                <a:cs typeface="Arial" charset="0"/>
              </a:rPr>
              <a:t>mpathise </a:t>
            </a:r>
            <a:r>
              <a:rPr lang="en-GB" sz="2800" dirty="0">
                <a:latin typeface="Avenir LT Std 65 Medium"/>
                <a:cs typeface="Arial" charset="0"/>
              </a:rPr>
              <a:t>with their situation (do not be defensive)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2800" b="1" dirty="0" smtClean="0">
                <a:latin typeface="Avenir LT Std 65 Medium"/>
                <a:cs typeface="Arial" charset="0"/>
              </a:rPr>
              <a:t>A</a:t>
            </a:r>
            <a:r>
              <a:rPr lang="en-GB" sz="2800" dirty="0" smtClean="0">
                <a:latin typeface="Avenir LT Std 65 Medium"/>
                <a:cs typeface="Arial" charset="0"/>
              </a:rPr>
              <a:t>pologise</a:t>
            </a:r>
          </a:p>
          <a:p>
            <a:pPr>
              <a:spcBef>
                <a:spcPct val="20000"/>
              </a:spcBef>
              <a:defRPr/>
            </a:pPr>
            <a:r>
              <a:rPr lang="en-GB" sz="2800" b="1" dirty="0" smtClean="0">
                <a:latin typeface="Avenir LT Std 65 Medium"/>
                <a:cs typeface="Arial" charset="0"/>
              </a:rPr>
              <a:t>T</a:t>
            </a:r>
            <a:r>
              <a:rPr lang="en-GB" sz="2800" dirty="0" smtClean="0">
                <a:latin typeface="Avenir LT Std 65 Medium"/>
                <a:cs typeface="Arial" charset="0"/>
              </a:rPr>
              <a:t>ake </a:t>
            </a:r>
            <a:r>
              <a:rPr lang="en-GB" sz="2800" dirty="0">
                <a:latin typeface="Avenir LT Std 65 Medium"/>
                <a:cs typeface="Arial" charset="0"/>
              </a:rPr>
              <a:t>action (help solve the problem, with support if necessary)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196752"/>
            <a:ext cx="8229600" cy="792088"/>
          </a:xfrm>
          <a:prstGeom prst="rect">
            <a:avLst/>
          </a:prstGeom>
        </p:spPr>
        <p:txBody>
          <a:bodyPr rtlCol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35 Light"/>
              <a:ea typeface="+mj-ea"/>
              <a:cs typeface="Arial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67544" y="1916832"/>
            <a:ext cx="8229600" cy="3627686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LT Std 35 Light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539552" y="1196752"/>
            <a:ext cx="8229600" cy="72008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dirty="0">
                <a:latin typeface="Avenir LT Std 65 Medium"/>
                <a:ea typeface="+mj-ea"/>
                <a:cs typeface="Arial" charset="0"/>
              </a:rPr>
              <a:t>Key Points </a:t>
            </a:r>
            <a:endParaRPr lang="en-GB" sz="3600" b="1" dirty="0">
              <a:latin typeface="Avenir LT Std 65 Medium"/>
              <a:ea typeface="+mj-ea"/>
              <a:cs typeface="Arial" charset="0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619944" y="1916832"/>
            <a:ext cx="8229600" cy="4464496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sz="2800" dirty="0">
                <a:latin typeface="Avenir LT Std 65 Medium"/>
                <a:cs typeface="Arial" charset="0"/>
              </a:rPr>
              <a:t>Customer service involves considering customer wants and needs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sz="2800" dirty="0">
                <a:latin typeface="Avenir LT Std 65 Medium"/>
                <a:cs typeface="Arial" charset="0"/>
              </a:rPr>
              <a:t>Customers can be internal or external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sz="2800" dirty="0">
                <a:latin typeface="Avenir LT Std 65 Medium"/>
                <a:cs typeface="Arial" charset="0"/>
              </a:rPr>
              <a:t>Interacting with customers involves verbal and non verbal communication skills 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sz="2800" dirty="0">
                <a:latin typeface="Avenir LT Std 65 Medium"/>
                <a:cs typeface="Arial" charset="0"/>
              </a:rPr>
              <a:t>It is important to follow organisational procedures when dealing with complaints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US" sz="2800" dirty="0">
                <a:latin typeface="Avenir LT Std 65 Medium"/>
                <a:cs typeface="Arial" charset="0"/>
              </a:rPr>
              <a:t>Customer perceptions are strongly affected by the impression you created by the instructor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n-GB" sz="2800" dirty="0" smtClean="0">
              <a:latin typeface="Avenir LT Std 35 Light"/>
              <a:cs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End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Intro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439</TotalTime>
  <Words>2269</Words>
  <Application>Microsoft Office PowerPoint</Application>
  <PresentationFormat>On-screen Show (4:3)</PresentationFormat>
  <Paragraphs>420</Paragraphs>
  <Slides>53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53</vt:i4>
      </vt:variant>
    </vt:vector>
  </HeadingPairs>
  <TitlesOfParts>
    <vt:vector size="56" baseType="lpstr">
      <vt:lpstr>End slide</vt:lpstr>
      <vt:lpstr>Intro Slide</vt:lpstr>
      <vt:lpstr>Inner slide</vt:lpstr>
      <vt:lpstr>Slide 1</vt:lpstr>
      <vt:lpstr>Slide 2</vt:lpstr>
      <vt:lpstr>Slide 3</vt:lpstr>
      <vt:lpstr>Understand How to Form  Effective Working Relationships with Clients</vt:lpstr>
      <vt:lpstr>Slide 5</vt:lpstr>
      <vt:lpstr>Slide 6</vt:lpstr>
      <vt:lpstr>Communication Skills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Barriers to Exercise/Physical Activity 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Understand How to Support Clients to Adhere to Exercise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Slide 42</vt:lpstr>
      <vt:lpstr>Customer Service </vt:lpstr>
      <vt:lpstr>Slide 44</vt:lpstr>
      <vt:lpstr>Slide 45</vt:lpstr>
      <vt:lpstr>Slide 46</vt:lpstr>
      <vt:lpstr>Slide 47</vt:lpstr>
      <vt:lpstr>Slide 48</vt:lpstr>
      <vt:lpstr>Slide 49</vt:lpstr>
      <vt:lpstr>Slide 50</vt:lpstr>
      <vt:lpstr>Slide 51</vt:lpstr>
      <vt:lpstr>Slide 52</vt:lpstr>
      <vt:lpstr>Slide 53</vt:lpstr>
    </vt:vector>
  </TitlesOfParts>
  <Company>Central YMCA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Richardson</dc:creator>
  <cp:lastModifiedBy>j.prosser</cp:lastModifiedBy>
  <cp:revision>49</cp:revision>
  <dcterms:created xsi:type="dcterms:W3CDTF">2012-10-03T08:43:26Z</dcterms:created>
  <dcterms:modified xsi:type="dcterms:W3CDTF">2015-04-23T13:38:25Z</dcterms:modified>
</cp:coreProperties>
</file>