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4" r:id="rId3"/>
    <p:sldId id="263" r:id="rId4"/>
    <p:sldId id="265" r:id="rId5"/>
    <p:sldId id="268" r:id="rId6"/>
    <p:sldId id="266" r:id="rId7"/>
    <p:sldId id="267" r:id="rId8"/>
    <p:sldId id="261" r:id="rId9"/>
    <p:sldId id="269" r:id="rId10"/>
    <p:sldId id="270" r:id="rId11"/>
    <p:sldId id="271" r:id="rId12"/>
    <p:sldId id="274" r:id="rId13"/>
    <p:sldId id="273" r:id="rId14"/>
    <p:sldId id="258" r:id="rId15"/>
    <p:sldId id="276" r:id="rId16"/>
    <p:sldId id="27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06" autoAdjust="0"/>
    <p:restoredTop sz="81933" autoAdjust="0"/>
  </p:normalViewPr>
  <p:slideViewPr>
    <p:cSldViewPr snapToGrid="0" showGuides="1">
      <p:cViewPr varScale="1">
        <p:scale>
          <a:sx n="63" d="100"/>
          <a:sy n="63" d="100"/>
        </p:scale>
        <p:origin x="828" y="72"/>
      </p:cViewPr>
      <p:guideLst>
        <p:guide orient="horz" pos="2160"/>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sv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AFCB53-B220-4B64-BC4F-D18F1E70D2A3}"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602F2C8F-4BC6-488D-949F-00A37C4B9DDC}">
      <dgm:prSet/>
      <dgm:spPr/>
      <dgm:t>
        <a:bodyPr/>
        <a:lstStyle/>
        <a:p>
          <a:pPr>
            <a:lnSpc>
              <a:spcPct val="100000"/>
            </a:lnSpc>
            <a:defRPr cap="all"/>
          </a:pPr>
          <a:r>
            <a:rPr lang="en-GB"/>
            <a:t>Generating tourism activity</a:t>
          </a:r>
          <a:endParaRPr lang="en-US"/>
        </a:p>
      </dgm:t>
    </dgm:pt>
    <dgm:pt modelId="{36F55456-A9B5-4BC6-B283-16B43142CE56}" type="parTrans" cxnId="{9E54F667-2E56-4B69-A6DC-7CEBB4F62392}">
      <dgm:prSet/>
      <dgm:spPr/>
      <dgm:t>
        <a:bodyPr/>
        <a:lstStyle/>
        <a:p>
          <a:endParaRPr lang="en-US"/>
        </a:p>
      </dgm:t>
    </dgm:pt>
    <dgm:pt modelId="{8194CBC2-5D48-4CF4-B512-92D7E5717318}" type="sibTrans" cxnId="{9E54F667-2E56-4B69-A6DC-7CEBB4F62392}">
      <dgm:prSet/>
      <dgm:spPr/>
      <dgm:t>
        <a:bodyPr/>
        <a:lstStyle/>
        <a:p>
          <a:endParaRPr lang="en-US"/>
        </a:p>
      </dgm:t>
    </dgm:pt>
    <dgm:pt modelId="{E2980D68-2538-4DAC-887B-3FECA276D3DD}">
      <dgm:prSet/>
      <dgm:spPr/>
      <dgm:t>
        <a:bodyPr/>
        <a:lstStyle/>
        <a:p>
          <a:pPr>
            <a:lnSpc>
              <a:spcPct val="100000"/>
            </a:lnSpc>
            <a:defRPr cap="all"/>
          </a:pPr>
          <a:r>
            <a:rPr lang="en-GB"/>
            <a:t>Raising awareness of a destination</a:t>
          </a:r>
          <a:endParaRPr lang="en-US"/>
        </a:p>
      </dgm:t>
    </dgm:pt>
    <dgm:pt modelId="{92DAE319-ECE3-4D14-9B63-352A49477ACD}" type="parTrans" cxnId="{B97C24BE-5B21-4293-B9D1-9C5CA3132C64}">
      <dgm:prSet/>
      <dgm:spPr/>
      <dgm:t>
        <a:bodyPr/>
        <a:lstStyle/>
        <a:p>
          <a:endParaRPr lang="en-US"/>
        </a:p>
      </dgm:t>
    </dgm:pt>
    <dgm:pt modelId="{017F6AD0-CB60-4CCA-8CEE-1CA61A47C3E1}" type="sibTrans" cxnId="{B97C24BE-5B21-4293-B9D1-9C5CA3132C64}">
      <dgm:prSet/>
      <dgm:spPr/>
      <dgm:t>
        <a:bodyPr/>
        <a:lstStyle/>
        <a:p>
          <a:endParaRPr lang="en-US"/>
        </a:p>
      </dgm:t>
    </dgm:pt>
    <dgm:pt modelId="{844C1C99-5BB1-45E4-8E3E-805272483FF0}">
      <dgm:prSet/>
      <dgm:spPr/>
      <dgm:t>
        <a:bodyPr/>
        <a:lstStyle/>
        <a:p>
          <a:pPr>
            <a:lnSpc>
              <a:spcPct val="100000"/>
            </a:lnSpc>
            <a:defRPr cap="all"/>
          </a:pPr>
          <a:r>
            <a:rPr lang="en-GB"/>
            <a:t>Enhancing the image of a destination</a:t>
          </a:r>
          <a:endParaRPr lang="en-US"/>
        </a:p>
      </dgm:t>
    </dgm:pt>
    <dgm:pt modelId="{EFADC8BB-84AB-4C44-83F9-B6F265453438}" type="parTrans" cxnId="{E07F6056-04CE-44D3-9391-8E6668ACBDAB}">
      <dgm:prSet/>
      <dgm:spPr/>
      <dgm:t>
        <a:bodyPr/>
        <a:lstStyle/>
        <a:p>
          <a:endParaRPr lang="en-US"/>
        </a:p>
      </dgm:t>
    </dgm:pt>
    <dgm:pt modelId="{AAF3351C-69B1-478F-8388-9E2DE50D0BC3}" type="sibTrans" cxnId="{E07F6056-04CE-44D3-9391-8E6668ACBDAB}">
      <dgm:prSet/>
      <dgm:spPr/>
      <dgm:t>
        <a:bodyPr/>
        <a:lstStyle/>
        <a:p>
          <a:endParaRPr lang="en-US"/>
        </a:p>
      </dgm:t>
    </dgm:pt>
    <dgm:pt modelId="{830D49D3-33FA-4E1C-B3F3-26533602A5B8}">
      <dgm:prSet/>
      <dgm:spPr/>
      <dgm:t>
        <a:bodyPr/>
        <a:lstStyle/>
        <a:p>
          <a:pPr>
            <a:lnSpc>
              <a:spcPct val="100000"/>
            </a:lnSpc>
            <a:defRPr cap="all"/>
          </a:pPr>
          <a:r>
            <a:rPr lang="en-GB"/>
            <a:t>Shifting demand to off-season</a:t>
          </a:r>
          <a:endParaRPr lang="en-US"/>
        </a:p>
      </dgm:t>
    </dgm:pt>
    <dgm:pt modelId="{03F389D8-A908-4F6B-89BF-728F016F7EEF}" type="parTrans" cxnId="{86CA30EE-6287-4393-A439-EABE5CE0BD37}">
      <dgm:prSet/>
      <dgm:spPr/>
      <dgm:t>
        <a:bodyPr/>
        <a:lstStyle/>
        <a:p>
          <a:endParaRPr lang="en-US"/>
        </a:p>
      </dgm:t>
    </dgm:pt>
    <dgm:pt modelId="{6178B297-7469-43B8-B97D-AF7A234BE9C0}" type="sibTrans" cxnId="{86CA30EE-6287-4393-A439-EABE5CE0BD37}">
      <dgm:prSet/>
      <dgm:spPr/>
      <dgm:t>
        <a:bodyPr/>
        <a:lstStyle/>
        <a:p>
          <a:endParaRPr lang="en-US"/>
        </a:p>
      </dgm:t>
    </dgm:pt>
    <dgm:pt modelId="{0E0DA25A-1C86-4F26-A7D1-7A417D004D2F}">
      <dgm:prSet/>
      <dgm:spPr/>
      <dgm:t>
        <a:bodyPr/>
        <a:lstStyle/>
        <a:p>
          <a:pPr>
            <a:lnSpc>
              <a:spcPct val="100000"/>
            </a:lnSpc>
            <a:defRPr cap="all"/>
          </a:pPr>
          <a:r>
            <a:rPr lang="en-GB"/>
            <a:t>Providing accommodation for events</a:t>
          </a:r>
          <a:endParaRPr lang="en-US"/>
        </a:p>
      </dgm:t>
    </dgm:pt>
    <dgm:pt modelId="{3324B373-4C04-468A-8474-3E2646FD7D03}" type="parTrans" cxnId="{4B844C57-5744-42A9-9C7E-C9A81E1853A1}">
      <dgm:prSet/>
      <dgm:spPr/>
      <dgm:t>
        <a:bodyPr/>
        <a:lstStyle/>
        <a:p>
          <a:endParaRPr lang="en-US"/>
        </a:p>
      </dgm:t>
    </dgm:pt>
    <dgm:pt modelId="{91A92CBC-42F3-4E16-A1ED-49858344622F}" type="sibTrans" cxnId="{4B844C57-5744-42A9-9C7E-C9A81E1853A1}">
      <dgm:prSet/>
      <dgm:spPr/>
      <dgm:t>
        <a:bodyPr/>
        <a:lstStyle/>
        <a:p>
          <a:endParaRPr lang="en-US"/>
        </a:p>
      </dgm:t>
    </dgm:pt>
    <dgm:pt modelId="{71E52B7C-8FCE-4A00-AA56-D8F037761C3A}">
      <dgm:prSet/>
      <dgm:spPr/>
      <dgm:t>
        <a:bodyPr/>
        <a:lstStyle/>
        <a:p>
          <a:pPr>
            <a:lnSpc>
              <a:spcPct val="100000"/>
            </a:lnSpc>
            <a:defRPr cap="all"/>
          </a:pPr>
          <a:r>
            <a:rPr lang="en-GB"/>
            <a:t>Infrastructure</a:t>
          </a:r>
          <a:endParaRPr lang="en-US"/>
        </a:p>
      </dgm:t>
    </dgm:pt>
    <dgm:pt modelId="{F5E2CD79-A4CB-4936-B580-90FCD9AEC7E1}" type="parTrans" cxnId="{53D81CAB-6E27-4A6A-AA51-3DF439F27989}">
      <dgm:prSet/>
      <dgm:spPr/>
      <dgm:t>
        <a:bodyPr/>
        <a:lstStyle/>
        <a:p>
          <a:endParaRPr lang="en-US"/>
        </a:p>
      </dgm:t>
    </dgm:pt>
    <dgm:pt modelId="{E96411AC-9DA0-4FC6-8F27-63DEBD1767CC}" type="sibTrans" cxnId="{53D81CAB-6E27-4A6A-AA51-3DF439F27989}">
      <dgm:prSet/>
      <dgm:spPr/>
      <dgm:t>
        <a:bodyPr/>
        <a:lstStyle/>
        <a:p>
          <a:endParaRPr lang="en-US"/>
        </a:p>
      </dgm:t>
    </dgm:pt>
    <dgm:pt modelId="{7B8F8CD1-A98C-4684-8B68-88BE924D6656}" type="pres">
      <dgm:prSet presAssocID="{AEAFCB53-B220-4B64-BC4F-D18F1E70D2A3}" presName="root" presStyleCnt="0">
        <dgm:presLayoutVars>
          <dgm:dir/>
          <dgm:resizeHandles val="exact"/>
        </dgm:presLayoutVars>
      </dgm:prSet>
      <dgm:spPr/>
    </dgm:pt>
    <dgm:pt modelId="{F497F1FE-6DB5-4A53-8658-0DFF6C291FCD}" type="pres">
      <dgm:prSet presAssocID="{602F2C8F-4BC6-488D-949F-00A37C4B9DDC}" presName="compNode" presStyleCnt="0"/>
      <dgm:spPr/>
    </dgm:pt>
    <dgm:pt modelId="{C0F67FDE-B4C4-4CCC-A2A7-4A9AFCA09C1E}" type="pres">
      <dgm:prSet presAssocID="{602F2C8F-4BC6-488D-949F-00A37C4B9DDC}" presName="iconBgRect" presStyleLbl="bgShp" presStyleIdx="0" presStyleCnt="6"/>
      <dgm:spPr/>
    </dgm:pt>
    <dgm:pt modelId="{06FBF8BA-F763-4CDA-B819-D4824063C2C3}" type="pres">
      <dgm:prSet presAssocID="{602F2C8F-4BC6-488D-949F-00A37C4B9DDC}"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Airplane"/>
        </a:ext>
      </dgm:extLst>
    </dgm:pt>
    <dgm:pt modelId="{4406B7C6-0C47-409C-B5C5-6DA40E9FAA38}" type="pres">
      <dgm:prSet presAssocID="{602F2C8F-4BC6-488D-949F-00A37C4B9DDC}" presName="spaceRect" presStyleCnt="0"/>
      <dgm:spPr/>
    </dgm:pt>
    <dgm:pt modelId="{272258A1-D09E-4402-9C2C-CF623D74CCB2}" type="pres">
      <dgm:prSet presAssocID="{602F2C8F-4BC6-488D-949F-00A37C4B9DDC}" presName="textRect" presStyleLbl="revTx" presStyleIdx="0" presStyleCnt="6">
        <dgm:presLayoutVars>
          <dgm:chMax val="1"/>
          <dgm:chPref val="1"/>
        </dgm:presLayoutVars>
      </dgm:prSet>
      <dgm:spPr/>
    </dgm:pt>
    <dgm:pt modelId="{A4C4993A-6EF9-4E1B-AEE9-A6E2EE8E1406}" type="pres">
      <dgm:prSet presAssocID="{8194CBC2-5D48-4CF4-B512-92D7E5717318}" presName="sibTrans" presStyleCnt="0"/>
      <dgm:spPr/>
    </dgm:pt>
    <dgm:pt modelId="{D67DB2FA-A275-465D-B052-D4E2BF40B3CA}" type="pres">
      <dgm:prSet presAssocID="{E2980D68-2538-4DAC-887B-3FECA276D3DD}" presName="compNode" presStyleCnt="0"/>
      <dgm:spPr/>
    </dgm:pt>
    <dgm:pt modelId="{66CEFCBB-4D8E-40A0-8B44-FEA7CA7CAABD}" type="pres">
      <dgm:prSet presAssocID="{E2980D68-2538-4DAC-887B-3FECA276D3DD}" presName="iconBgRect" presStyleLbl="bgShp" presStyleIdx="1" presStyleCnt="6"/>
      <dgm:spPr/>
    </dgm:pt>
    <dgm:pt modelId="{206ED851-9ADC-4A46-ABDF-75AB2B3362EF}" type="pres">
      <dgm:prSet presAssocID="{E2980D68-2538-4DAC-887B-3FECA276D3D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gaphone"/>
        </a:ext>
      </dgm:extLst>
    </dgm:pt>
    <dgm:pt modelId="{D17812F4-D811-4BB2-A9DC-C5BF01DD49E0}" type="pres">
      <dgm:prSet presAssocID="{E2980D68-2538-4DAC-887B-3FECA276D3DD}" presName="spaceRect" presStyleCnt="0"/>
      <dgm:spPr/>
    </dgm:pt>
    <dgm:pt modelId="{D6BB844E-1187-4084-B9CF-7B21DA319CCC}" type="pres">
      <dgm:prSet presAssocID="{E2980D68-2538-4DAC-887B-3FECA276D3DD}" presName="textRect" presStyleLbl="revTx" presStyleIdx="1" presStyleCnt="6">
        <dgm:presLayoutVars>
          <dgm:chMax val="1"/>
          <dgm:chPref val="1"/>
        </dgm:presLayoutVars>
      </dgm:prSet>
      <dgm:spPr/>
    </dgm:pt>
    <dgm:pt modelId="{70CC7147-E657-48D0-AF42-2A4E6B9C2910}" type="pres">
      <dgm:prSet presAssocID="{017F6AD0-CB60-4CCA-8CEE-1CA61A47C3E1}" presName="sibTrans" presStyleCnt="0"/>
      <dgm:spPr/>
    </dgm:pt>
    <dgm:pt modelId="{D0C46602-5042-4135-A7B1-5CAF62AEE30D}" type="pres">
      <dgm:prSet presAssocID="{844C1C99-5BB1-45E4-8E3E-805272483FF0}" presName="compNode" presStyleCnt="0"/>
      <dgm:spPr/>
    </dgm:pt>
    <dgm:pt modelId="{3320D0E3-3AD0-4918-9EE6-B6ACF7397B68}" type="pres">
      <dgm:prSet presAssocID="{844C1C99-5BB1-45E4-8E3E-805272483FF0}" presName="iconBgRect" presStyleLbl="bgShp" presStyleIdx="2" presStyleCnt="6"/>
      <dgm:spPr/>
    </dgm:pt>
    <dgm:pt modelId="{FA72AF6E-D411-4440-8489-A4634E7387FB}" type="pres">
      <dgm:prSet presAssocID="{844C1C99-5BB1-45E4-8E3E-805272483FF0}"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Map with pin"/>
        </a:ext>
      </dgm:extLst>
    </dgm:pt>
    <dgm:pt modelId="{49963E38-7795-4F2B-8639-999CDFCB44D1}" type="pres">
      <dgm:prSet presAssocID="{844C1C99-5BB1-45E4-8E3E-805272483FF0}" presName="spaceRect" presStyleCnt="0"/>
      <dgm:spPr/>
    </dgm:pt>
    <dgm:pt modelId="{7F205928-C750-43E1-9F12-B4D61E57E335}" type="pres">
      <dgm:prSet presAssocID="{844C1C99-5BB1-45E4-8E3E-805272483FF0}" presName="textRect" presStyleLbl="revTx" presStyleIdx="2" presStyleCnt="6">
        <dgm:presLayoutVars>
          <dgm:chMax val="1"/>
          <dgm:chPref val="1"/>
        </dgm:presLayoutVars>
      </dgm:prSet>
      <dgm:spPr/>
    </dgm:pt>
    <dgm:pt modelId="{DC8FF3FC-227C-45C0-8CFA-B67253B276C1}" type="pres">
      <dgm:prSet presAssocID="{AAF3351C-69B1-478F-8388-9E2DE50D0BC3}" presName="sibTrans" presStyleCnt="0"/>
      <dgm:spPr/>
    </dgm:pt>
    <dgm:pt modelId="{0FB9A095-5C4B-45CE-B6E0-FF7BA381C897}" type="pres">
      <dgm:prSet presAssocID="{830D49D3-33FA-4E1C-B3F3-26533602A5B8}" presName="compNode" presStyleCnt="0"/>
      <dgm:spPr/>
    </dgm:pt>
    <dgm:pt modelId="{D83052C3-BA06-49B5-A597-E131830249E4}" type="pres">
      <dgm:prSet presAssocID="{830D49D3-33FA-4E1C-B3F3-26533602A5B8}" presName="iconBgRect" presStyleLbl="bgShp" presStyleIdx="3" presStyleCnt="6"/>
      <dgm:spPr/>
    </dgm:pt>
    <dgm:pt modelId="{C824F42B-18A0-4679-8149-962702FFC4D7}" type="pres">
      <dgm:prSet presAssocID="{830D49D3-33FA-4E1C-B3F3-26533602A5B8}"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Low Temperature"/>
        </a:ext>
      </dgm:extLst>
    </dgm:pt>
    <dgm:pt modelId="{8C808971-CE30-4EB7-A992-9D441937CD3C}" type="pres">
      <dgm:prSet presAssocID="{830D49D3-33FA-4E1C-B3F3-26533602A5B8}" presName="spaceRect" presStyleCnt="0"/>
      <dgm:spPr/>
    </dgm:pt>
    <dgm:pt modelId="{24FEA163-AFF3-46AD-8FA6-B8E9E71BDB18}" type="pres">
      <dgm:prSet presAssocID="{830D49D3-33FA-4E1C-B3F3-26533602A5B8}" presName="textRect" presStyleLbl="revTx" presStyleIdx="3" presStyleCnt="6">
        <dgm:presLayoutVars>
          <dgm:chMax val="1"/>
          <dgm:chPref val="1"/>
        </dgm:presLayoutVars>
      </dgm:prSet>
      <dgm:spPr/>
    </dgm:pt>
    <dgm:pt modelId="{1A55C7EF-9FED-4D86-A11E-8B95A537EC76}" type="pres">
      <dgm:prSet presAssocID="{6178B297-7469-43B8-B97D-AF7A234BE9C0}" presName="sibTrans" presStyleCnt="0"/>
      <dgm:spPr/>
    </dgm:pt>
    <dgm:pt modelId="{38C15958-C1A8-4FD2-8BFE-B9202483F21A}" type="pres">
      <dgm:prSet presAssocID="{0E0DA25A-1C86-4F26-A7D1-7A417D004D2F}" presName="compNode" presStyleCnt="0"/>
      <dgm:spPr/>
    </dgm:pt>
    <dgm:pt modelId="{A61696A3-7882-4734-8C05-496E6AA2BBAA}" type="pres">
      <dgm:prSet presAssocID="{0E0DA25A-1C86-4F26-A7D1-7A417D004D2F}" presName="iconBgRect" presStyleLbl="bgShp" presStyleIdx="4" presStyleCnt="6"/>
      <dgm:spPr/>
    </dgm:pt>
    <dgm:pt modelId="{53F7B14E-E069-4A71-9453-76799BA49CEA}" type="pres">
      <dgm:prSet presAssocID="{0E0DA25A-1C86-4F26-A7D1-7A417D004D2F}"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uilding"/>
        </a:ext>
      </dgm:extLst>
    </dgm:pt>
    <dgm:pt modelId="{6BB0769E-7498-4AC9-A41F-125FC5F89C63}" type="pres">
      <dgm:prSet presAssocID="{0E0DA25A-1C86-4F26-A7D1-7A417D004D2F}" presName="spaceRect" presStyleCnt="0"/>
      <dgm:spPr/>
    </dgm:pt>
    <dgm:pt modelId="{D386994E-2BB1-49CB-82A2-A86E5FC73D7D}" type="pres">
      <dgm:prSet presAssocID="{0E0DA25A-1C86-4F26-A7D1-7A417D004D2F}" presName="textRect" presStyleLbl="revTx" presStyleIdx="4" presStyleCnt="6">
        <dgm:presLayoutVars>
          <dgm:chMax val="1"/>
          <dgm:chPref val="1"/>
        </dgm:presLayoutVars>
      </dgm:prSet>
      <dgm:spPr/>
    </dgm:pt>
    <dgm:pt modelId="{4B37502F-A067-47BC-AE58-01AAFDC2AFB8}" type="pres">
      <dgm:prSet presAssocID="{91A92CBC-42F3-4E16-A1ED-49858344622F}" presName="sibTrans" presStyleCnt="0"/>
      <dgm:spPr/>
    </dgm:pt>
    <dgm:pt modelId="{E5A29310-E205-451B-9FE5-77CB42ECBCA0}" type="pres">
      <dgm:prSet presAssocID="{71E52B7C-8FCE-4A00-AA56-D8F037761C3A}" presName="compNode" presStyleCnt="0"/>
      <dgm:spPr/>
    </dgm:pt>
    <dgm:pt modelId="{D7922030-8D29-46FF-8529-FB273643FCA5}" type="pres">
      <dgm:prSet presAssocID="{71E52B7C-8FCE-4A00-AA56-D8F037761C3A}" presName="iconBgRect" presStyleLbl="bgShp" presStyleIdx="5" presStyleCnt="6"/>
      <dgm:spPr/>
    </dgm:pt>
    <dgm:pt modelId="{FFA15880-5EFA-4826-BD1B-FD8F431F6273}" type="pres">
      <dgm:prSet presAssocID="{71E52B7C-8FCE-4A00-AA56-D8F037761C3A}"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City"/>
        </a:ext>
      </dgm:extLst>
    </dgm:pt>
    <dgm:pt modelId="{8FD43857-2D64-4322-B510-CC666F286D0D}" type="pres">
      <dgm:prSet presAssocID="{71E52B7C-8FCE-4A00-AA56-D8F037761C3A}" presName="spaceRect" presStyleCnt="0"/>
      <dgm:spPr/>
    </dgm:pt>
    <dgm:pt modelId="{5775B933-0F3F-4805-AB14-C2FE23635EE1}" type="pres">
      <dgm:prSet presAssocID="{71E52B7C-8FCE-4A00-AA56-D8F037761C3A}" presName="textRect" presStyleLbl="revTx" presStyleIdx="5" presStyleCnt="6">
        <dgm:presLayoutVars>
          <dgm:chMax val="1"/>
          <dgm:chPref val="1"/>
        </dgm:presLayoutVars>
      </dgm:prSet>
      <dgm:spPr/>
    </dgm:pt>
  </dgm:ptLst>
  <dgm:cxnLst>
    <dgm:cxn modelId="{A1C9E500-11E8-46A0-8C74-A9448E56A619}" type="presOf" srcId="{71E52B7C-8FCE-4A00-AA56-D8F037761C3A}" destId="{5775B933-0F3F-4805-AB14-C2FE23635EE1}" srcOrd="0" destOrd="0" presId="urn:microsoft.com/office/officeart/2018/5/layout/IconCircleLabelList"/>
    <dgm:cxn modelId="{9E54F667-2E56-4B69-A6DC-7CEBB4F62392}" srcId="{AEAFCB53-B220-4B64-BC4F-D18F1E70D2A3}" destId="{602F2C8F-4BC6-488D-949F-00A37C4B9DDC}" srcOrd="0" destOrd="0" parTransId="{36F55456-A9B5-4BC6-B283-16B43142CE56}" sibTransId="{8194CBC2-5D48-4CF4-B512-92D7E5717318}"/>
    <dgm:cxn modelId="{AB209A55-DFCC-4954-A80C-C4146B3E5E7D}" type="presOf" srcId="{830D49D3-33FA-4E1C-B3F3-26533602A5B8}" destId="{24FEA163-AFF3-46AD-8FA6-B8E9E71BDB18}" srcOrd="0" destOrd="0" presId="urn:microsoft.com/office/officeart/2018/5/layout/IconCircleLabelList"/>
    <dgm:cxn modelId="{E07F6056-04CE-44D3-9391-8E6668ACBDAB}" srcId="{AEAFCB53-B220-4B64-BC4F-D18F1E70D2A3}" destId="{844C1C99-5BB1-45E4-8E3E-805272483FF0}" srcOrd="2" destOrd="0" parTransId="{EFADC8BB-84AB-4C44-83F9-B6F265453438}" sibTransId="{AAF3351C-69B1-478F-8388-9E2DE50D0BC3}"/>
    <dgm:cxn modelId="{4B844C57-5744-42A9-9C7E-C9A81E1853A1}" srcId="{AEAFCB53-B220-4B64-BC4F-D18F1E70D2A3}" destId="{0E0DA25A-1C86-4F26-A7D1-7A417D004D2F}" srcOrd="4" destOrd="0" parTransId="{3324B373-4C04-468A-8474-3E2646FD7D03}" sibTransId="{91A92CBC-42F3-4E16-A1ED-49858344622F}"/>
    <dgm:cxn modelId="{52EF0998-0444-4050-89BF-70972D71A214}" type="presOf" srcId="{0E0DA25A-1C86-4F26-A7D1-7A417D004D2F}" destId="{D386994E-2BB1-49CB-82A2-A86E5FC73D7D}" srcOrd="0" destOrd="0" presId="urn:microsoft.com/office/officeart/2018/5/layout/IconCircleLabelList"/>
    <dgm:cxn modelId="{53D81CAB-6E27-4A6A-AA51-3DF439F27989}" srcId="{AEAFCB53-B220-4B64-BC4F-D18F1E70D2A3}" destId="{71E52B7C-8FCE-4A00-AA56-D8F037761C3A}" srcOrd="5" destOrd="0" parTransId="{F5E2CD79-A4CB-4936-B580-90FCD9AEC7E1}" sibTransId="{E96411AC-9DA0-4FC6-8F27-63DEBD1767CC}"/>
    <dgm:cxn modelId="{B97C24BE-5B21-4293-B9D1-9C5CA3132C64}" srcId="{AEAFCB53-B220-4B64-BC4F-D18F1E70D2A3}" destId="{E2980D68-2538-4DAC-887B-3FECA276D3DD}" srcOrd="1" destOrd="0" parTransId="{92DAE319-ECE3-4D14-9B63-352A49477ACD}" sibTransId="{017F6AD0-CB60-4CCA-8CEE-1CA61A47C3E1}"/>
    <dgm:cxn modelId="{7BCB0CC0-580A-4BB9-8004-7E0CEC833989}" type="presOf" srcId="{AEAFCB53-B220-4B64-BC4F-D18F1E70D2A3}" destId="{7B8F8CD1-A98C-4684-8B68-88BE924D6656}" srcOrd="0" destOrd="0" presId="urn:microsoft.com/office/officeart/2018/5/layout/IconCircleLabelList"/>
    <dgm:cxn modelId="{6494F7D7-9F61-4A64-A277-C3ED20F38595}" type="presOf" srcId="{602F2C8F-4BC6-488D-949F-00A37C4B9DDC}" destId="{272258A1-D09E-4402-9C2C-CF623D74CCB2}" srcOrd="0" destOrd="0" presId="urn:microsoft.com/office/officeart/2018/5/layout/IconCircleLabelList"/>
    <dgm:cxn modelId="{263798D9-3713-473C-9FA9-2A8998EBFA79}" type="presOf" srcId="{844C1C99-5BB1-45E4-8E3E-805272483FF0}" destId="{7F205928-C750-43E1-9F12-B4D61E57E335}" srcOrd="0" destOrd="0" presId="urn:microsoft.com/office/officeart/2018/5/layout/IconCircleLabelList"/>
    <dgm:cxn modelId="{CB0FF7DB-9E1E-42AC-B589-AAB0EC91C761}" type="presOf" srcId="{E2980D68-2538-4DAC-887B-3FECA276D3DD}" destId="{D6BB844E-1187-4084-B9CF-7B21DA319CCC}" srcOrd="0" destOrd="0" presId="urn:microsoft.com/office/officeart/2018/5/layout/IconCircleLabelList"/>
    <dgm:cxn modelId="{86CA30EE-6287-4393-A439-EABE5CE0BD37}" srcId="{AEAFCB53-B220-4B64-BC4F-D18F1E70D2A3}" destId="{830D49D3-33FA-4E1C-B3F3-26533602A5B8}" srcOrd="3" destOrd="0" parTransId="{03F389D8-A908-4F6B-89BF-728F016F7EEF}" sibTransId="{6178B297-7469-43B8-B97D-AF7A234BE9C0}"/>
    <dgm:cxn modelId="{9D8CA640-E5C2-4A8B-B1CD-A4BB10456484}" type="presParOf" srcId="{7B8F8CD1-A98C-4684-8B68-88BE924D6656}" destId="{F497F1FE-6DB5-4A53-8658-0DFF6C291FCD}" srcOrd="0" destOrd="0" presId="urn:microsoft.com/office/officeart/2018/5/layout/IconCircleLabelList"/>
    <dgm:cxn modelId="{403B914F-142D-4DA3-865A-D6744CC43920}" type="presParOf" srcId="{F497F1FE-6DB5-4A53-8658-0DFF6C291FCD}" destId="{C0F67FDE-B4C4-4CCC-A2A7-4A9AFCA09C1E}" srcOrd="0" destOrd="0" presId="urn:microsoft.com/office/officeart/2018/5/layout/IconCircleLabelList"/>
    <dgm:cxn modelId="{1CD2AC01-105B-4B90-924D-E2F57F2CAD23}" type="presParOf" srcId="{F497F1FE-6DB5-4A53-8658-0DFF6C291FCD}" destId="{06FBF8BA-F763-4CDA-B819-D4824063C2C3}" srcOrd="1" destOrd="0" presId="urn:microsoft.com/office/officeart/2018/5/layout/IconCircleLabelList"/>
    <dgm:cxn modelId="{B54B3864-AA7D-4C5D-8493-3DADFCDC559B}" type="presParOf" srcId="{F497F1FE-6DB5-4A53-8658-0DFF6C291FCD}" destId="{4406B7C6-0C47-409C-B5C5-6DA40E9FAA38}" srcOrd="2" destOrd="0" presId="urn:microsoft.com/office/officeart/2018/5/layout/IconCircleLabelList"/>
    <dgm:cxn modelId="{07A8D578-A5A7-4E91-A8B9-9FDA5A534B74}" type="presParOf" srcId="{F497F1FE-6DB5-4A53-8658-0DFF6C291FCD}" destId="{272258A1-D09E-4402-9C2C-CF623D74CCB2}" srcOrd="3" destOrd="0" presId="urn:microsoft.com/office/officeart/2018/5/layout/IconCircleLabelList"/>
    <dgm:cxn modelId="{99B1FCAB-E844-49B8-85FB-236DEE86757D}" type="presParOf" srcId="{7B8F8CD1-A98C-4684-8B68-88BE924D6656}" destId="{A4C4993A-6EF9-4E1B-AEE9-A6E2EE8E1406}" srcOrd="1" destOrd="0" presId="urn:microsoft.com/office/officeart/2018/5/layout/IconCircleLabelList"/>
    <dgm:cxn modelId="{02D717A2-2194-4056-BA9E-2E90F33B2CD2}" type="presParOf" srcId="{7B8F8CD1-A98C-4684-8B68-88BE924D6656}" destId="{D67DB2FA-A275-465D-B052-D4E2BF40B3CA}" srcOrd="2" destOrd="0" presId="urn:microsoft.com/office/officeart/2018/5/layout/IconCircleLabelList"/>
    <dgm:cxn modelId="{A9B41DCB-A4D7-492F-9D8A-BABE7CE9ED54}" type="presParOf" srcId="{D67DB2FA-A275-465D-B052-D4E2BF40B3CA}" destId="{66CEFCBB-4D8E-40A0-8B44-FEA7CA7CAABD}" srcOrd="0" destOrd="0" presId="urn:microsoft.com/office/officeart/2018/5/layout/IconCircleLabelList"/>
    <dgm:cxn modelId="{20B44448-28E0-4852-80F4-5CDCA15AF661}" type="presParOf" srcId="{D67DB2FA-A275-465D-B052-D4E2BF40B3CA}" destId="{206ED851-9ADC-4A46-ABDF-75AB2B3362EF}" srcOrd="1" destOrd="0" presId="urn:microsoft.com/office/officeart/2018/5/layout/IconCircleLabelList"/>
    <dgm:cxn modelId="{11ACFE00-5314-4D73-B5DD-CC56499B9F16}" type="presParOf" srcId="{D67DB2FA-A275-465D-B052-D4E2BF40B3CA}" destId="{D17812F4-D811-4BB2-A9DC-C5BF01DD49E0}" srcOrd="2" destOrd="0" presId="urn:microsoft.com/office/officeart/2018/5/layout/IconCircleLabelList"/>
    <dgm:cxn modelId="{40696144-D7FE-4EA5-BDD2-50DCBA011A72}" type="presParOf" srcId="{D67DB2FA-A275-465D-B052-D4E2BF40B3CA}" destId="{D6BB844E-1187-4084-B9CF-7B21DA319CCC}" srcOrd="3" destOrd="0" presId="urn:microsoft.com/office/officeart/2018/5/layout/IconCircleLabelList"/>
    <dgm:cxn modelId="{3509BD32-659D-48BE-B65B-C8F295446133}" type="presParOf" srcId="{7B8F8CD1-A98C-4684-8B68-88BE924D6656}" destId="{70CC7147-E657-48D0-AF42-2A4E6B9C2910}" srcOrd="3" destOrd="0" presId="urn:microsoft.com/office/officeart/2018/5/layout/IconCircleLabelList"/>
    <dgm:cxn modelId="{62BA22AE-381F-4F68-B01D-AAD4491884F4}" type="presParOf" srcId="{7B8F8CD1-A98C-4684-8B68-88BE924D6656}" destId="{D0C46602-5042-4135-A7B1-5CAF62AEE30D}" srcOrd="4" destOrd="0" presId="urn:microsoft.com/office/officeart/2018/5/layout/IconCircleLabelList"/>
    <dgm:cxn modelId="{A82F00D6-C084-41FC-B7F1-FCDF6E6C9E17}" type="presParOf" srcId="{D0C46602-5042-4135-A7B1-5CAF62AEE30D}" destId="{3320D0E3-3AD0-4918-9EE6-B6ACF7397B68}" srcOrd="0" destOrd="0" presId="urn:microsoft.com/office/officeart/2018/5/layout/IconCircleLabelList"/>
    <dgm:cxn modelId="{4367C659-65F4-4C5D-9EB6-B1A77B4A794A}" type="presParOf" srcId="{D0C46602-5042-4135-A7B1-5CAF62AEE30D}" destId="{FA72AF6E-D411-4440-8489-A4634E7387FB}" srcOrd="1" destOrd="0" presId="urn:microsoft.com/office/officeart/2018/5/layout/IconCircleLabelList"/>
    <dgm:cxn modelId="{F6C0AC4F-56C4-45F3-BB3F-F1736AE9D396}" type="presParOf" srcId="{D0C46602-5042-4135-A7B1-5CAF62AEE30D}" destId="{49963E38-7795-4F2B-8639-999CDFCB44D1}" srcOrd="2" destOrd="0" presId="urn:microsoft.com/office/officeart/2018/5/layout/IconCircleLabelList"/>
    <dgm:cxn modelId="{59D1D9C7-06BD-4A48-9944-91249A7E36EF}" type="presParOf" srcId="{D0C46602-5042-4135-A7B1-5CAF62AEE30D}" destId="{7F205928-C750-43E1-9F12-B4D61E57E335}" srcOrd="3" destOrd="0" presId="urn:microsoft.com/office/officeart/2018/5/layout/IconCircleLabelList"/>
    <dgm:cxn modelId="{78C28413-EACC-4EE7-8826-5ECFE655D6EA}" type="presParOf" srcId="{7B8F8CD1-A98C-4684-8B68-88BE924D6656}" destId="{DC8FF3FC-227C-45C0-8CFA-B67253B276C1}" srcOrd="5" destOrd="0" presId="urn:microsoft.com/office/officeart/2018/5/layout/IconCircleLabelList"/>
    <dgm:cxn modelId="{903C0BC5-E5DD-4422-AA0B-8EBD50D2F217}" type="presParOf" srcId="{7B8F8CD1-A98C-4684-8B68-88BE924D6656}" destId="{0FB9A095-5C4B-45CE-B6E0-FF7BA381C897}" srcOrd="6" destOrd="0" presId="urn:microsoft.com/office/officeart/2018/5/layout/IconCircleLabelList"/>
    <dgm:cxn modelId="{71E490F5-13A1-405A-9CBD-EA4056103ADB}" type="presParOf" srcId="{0FB9A095-5C4B-45CE-B6E0-FF7BA381C897}" destId="{D83052C3-BA06-49B5-A597-E131830249E4}" srcOrd="0" destOrd="0" presId="urn:microsoft.com/office/officeart/2018/5/layout/IconCircleLabelList"/>
    <dgm:cxn modelId="{2B1D1767-570C-406F-8BB5-AD7F63BD2F06}" type="presParOf" srcId="{0FB9A095-5C4B-45CE-B6E0-FF7BA381C897}" destId="{C824F42B-18A0-4679-8149-962702FFC4D7}" srcOrd="1" destOrd="0" presId="urn:microsoft.com/office/officeart/2018/5/layout/IconCircleLabelList"/>
    <dgm:cxn modelId="{6230E95B-3302-4B93-A886-252F90564162}" type="presParOf" srcId="{0FB9A095-5C4B-45CE-B6E0-FF7BA381C897}" destId="{8C808971-CE30-4EB7-A992-9D441937CD3C}" srcOrd="2" destOrd="0" presId="urn:microsoft.com/office/officeart/2018/5/layout/IconCircleLabelList"/>
    <dgm:cxn modelId="{861087AA-B511-4491-A08B-D1209A596219}" type="presParOf" srcId="{0FB9A095-5C4B-45CE-B6E0-FF7BA381C897}" destId="{24FEA163-AFF3-46AD-8FA6-B8E9E71BDB18}" srcOrd="3" destOrd="0" presId="urn:microsoft.com/office/officeart/2018/5/layout/IconCircleLabelList"/>
    <dgm:cxn modelId="{2CCC15F7-C621-4CF4-9BA9-AC2F61F9C62C}" type="presParOf" srcId="{7B8F8CD1-A98C-4684-8B68-88BE924D6656}" destId="{1A55C7EF-9FED-4D86-A11E-8B95A537EC76}" srcOrd="7" destOrd="0" presId="urn:microsoft.com/office/officeart/2018/5/layout/IconCircleLabelList"/>
    <dgm:cxn modelId="{62671C98-3097-4235-9E27-F8E0802C9725}" type="presParOf" srcId="{7B8F8CD1-A98C-4684-8B68-88BE924D6656}" destId="{38C15958-C1A8-4FD2-8BFE-B9202483F21A}" srcOrd="8" destOrd="0" presId="urn:microsoft.com/office/officeart/2018/5/layout/IconCircleLabelList"/>
    <dgm:cxn modelId="{B64C5C99-BC21-4953-814C-57D4D9A127F6}" type="presParOf" srcId="{38C15958-C1A8-4FD2-8BFE-B9202483F21A}" destId="{A61696A3-7882-4734-8C05-496E6AA2BBAA}" srcOrd="0" destOrd="0" presId="urn:microsoft.com/office/officeart/2018/5/layout/IconCircleLabelList"/>
    <dgm:cxn modelId="{A7069AE2-3EC1-4B2D-B3DE-7A2EE65AE05E}" type="presParOf" srcId="{38C15958-C1A8-4FD2-8BFE-B9202483F21A}" destId="{53F7B14E-E069-4A71-9453-76799BA49CEA}" srcOrd="1" destOrd="0" presId="urn:microsoft.com/office/officeart/2018/5/layout/IconCircleLabelList"/>
    <dgm:cxn modelId="{134EA2E9-E809-4767-9D0F-8F8A997CFFBD}" type="presParOf" srcId="{38C15958-C1A8-4FD2-8BFE-B9202483F21A}" destId="{6BB0769E-7498-4AC9-A41F-125FC5F89C63}" srcOrd="2" destOrd="0" presId="urn:microsoft.com/office/officeart/2018/5/layout/IconCircleLabelList"/>
    <dgm:cxn modelId="{FB887BA3-C1EA-454F-8253-08C1E3A6CEF0}" type="presParOf" srcId="{38C15958-C1A8-4FD2-8BFE-B9202483F21A}" destId="{D386994E-2BB1-49CB-82A2-A86E5FC73D7D}" srcOrd="3" destOrd="0" presId="urn:microsoft.com/office/officeart/2018/5/layout/IconCircleLabelList"/>
    <dgm:cxn modelId="{C6B50258-00BA-4161-95C5-FF074C448825}" type="presParOf" srcId="{7B8F8CD1-A98C-4684-8B68-88BE924D6656}" destId="{4B37502F-A067-47BC-AE58-01AAFDC2AFB8}" srcOrd="9" destOrd="0" presId="urn:microsoft.com/office/officeart/2018/5/layout/IconCircleLabelList"/>
    <dgm:cxn modelId="{3786FD20-2F91-45F9-B99F-BA758B8A585C}" type="presParOf" srcId="{7B8F8CD1-A98C-4684-8B68-88BE924D6656}" destId="{E5A29310-E205-451B-9FE5-77CB42ECBCA0}" srcOrd="10" destOrd="0" presId="urn:microsoft.com/office/officeart/2018/5/layout/IconCircleLabelList"/>
    <dgm:cxn modelId="{91FA5AA0-6D20-4C56-88A4-6FF81BBB35B9}" type="presParOf" srcId="{E5A29310-E205-451B-9FE5-77CB42ECBCA0}" destId="{D7922030-8D29-46FF-8529-FB273643FCA5}" srcOrd="0" destOrd="0" presId="urn:microsoft.com/office/officeart/2018/5/layout/IconCircleLabelList"/>
    <dgm:cxn modelId="{2A011449-04B0-4BFB-A7D8-E20294862FA6}" type="presParOf" srcId="{E5A29310-E205-451B-9FE5-77CB42ECBCA0}" destId="{FFA15880-5EFA-4826-BD1B-FD8F431F6273}" srcOrd="1" destOrd="0" presId="urn:microsoft.com/office/officeart/2018/5/layout/IconCircleLabelList"/>
    <dgm:cxn modelId="{86A0805D-26ED-421E-9A01-181C333BA0BD}" type="presParOf" srcId="{E5A29310-E205-451B-9FE5-77CB42ECBCA0}" destId="{8FD43857-2D64-4322-B510-CC666F286D0D}" srcOrd="2" destOrd="0" presId="urn:microsoft.com/office/officeart/2018/5/layout/IconCircleLabelList"/>
    <dgm:cxn modelId="{59BD5AA8-EA8F-4353-A59C-4595967489F5}" type="presParOf" srcId="{E5A29310-E205-451B-9FE5-77CB42ECBCA0}" destId="{5775B933-0F3F-4805-AB14-C2FE23635EE1}" srcOrd="3" destOrd="0" presId="urn:microsoft.com/office/officeart/2018/5/layout/IconCircle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F67FDE-B4C4-4CCC-A2A7-4A9AFCA09C1E}">
      <dsp:nvSpPr>
        <dsp:cNvPr id="0" name=""/>
        <dsp:cNvSpPr/>
      </dsp:nvSpPr>
      <dsp:spPr>
        <a:xfrm>
          <a:off x="277014" y="311466"/>
          <a:ext cx="856740" cy="8567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FBF8BA-F763-4CDA-B819-D4824063C2C3}">
      <dsp:nvSpPr>
        <dsp:cNvPr id="0" name=""/>
        <dsp:cNvSpPr/>
      </dsp:nvSpPr>
      <dsp:spPr>
        <a:xfrm>
          <a:off x="459598" y="494050"/>
          <a:ext cx="491572" cy="49157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2258A1-D09E-4402-9C2C-CF623D74CCB2}">
      <dsp:nvSpPr>
        <dsp:cNvPr id="0" name=""/>
        <dsp:cNvSpPr/>
      </dsp:nvSpPr>
      <dsp:spPr>
        <a:xfrm>
          <a:off x="3138" y="1435060"/>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Generating tourism activity</a:t>
          </a:r>
          <a:endParaRPr lang="en-US" sz="1100" kern="1200"/>
        </a:p>
      </dsp:txBody>
      <dsp:txXfrm>
        <a:off x="3138" y="1435060"/>
        <a:ext cx="1404492" cy="561796"/>
      </dsp:txXfrm>
    </dsp:sp>
    <dsp:sp modelId="{66CEFCBB-4D8E-40A0-8B44-FEA7CA7CAABD}">
      <dsp:nvSpPr>
        <dsp:cNvPr id="0" name=""/>
        <dsp:cNvSpPr/>
      </dsp:nvSpPr>
      <dsp:spPr>
        <a:xfrm>
          <a:off x="1927292" y="311466"/>
          <a:ext cx="856740" cy="8567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6ED851-9ADC-4A46-ABDF-75AB2B3362EF}">
      <dsp:nvSpPr>
        <dsp:cNvPr id="0" name=""/>
        <dsp:cNvSpPr/>
      </dsp:nvSpPr>
      <dsp:spPr>
        <a:xfrm>
          <a:off x="2109876" y="494050"/>
          <a:ext cx="491572" cy="49157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BB844E-1187-4084-B9CF-7B21DA319CCC}">
      <dsp:nvSpPr>
        <dsp:cNvPr id="0" name=""/>
        <dsp:cNvSpPr/>
      </dsp:nvSpPr>
      <dsp:spPr>
        <a:xfrm>
          <a:off x="1653416" y="1435060"/>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Raising awareness of a destination</a:t>
          </a:r>
          <a:endParaRPr lang="en-US" sz="1100" kern="1200"/>
        </a:p>
      </dsp:txBody>
      <dsp:txXfrm>
        <a:off x="1653416" y="1435060"/>
        <a:ext cx="1404492" cy="561796"/>
      </dsp:txXfrm>
    </dsp:sp>
    <dsp:sp modelId="{3320D0E3-3AD0-4918-9EE6-B6ACF7397B68}">
      <dsp:nvSpPr>
        <dsp:cNvPr id="0" name=""/>
        <dsp:cNvSpPr/>
      </dsp:nvSpPr>
      <dsp:spPr>
        <a:xfrm>
          <a:off x="3577570" y="311466"/>
          <a:ext cx="856740" cy="8567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72AF6E-D411-4440-8489-A4634E7387FB}">
      <dsp:nvSpPr>
        <dsp:cNvPr id="0" name=""/>
        <dsp:cNvSpPr/>
      </dsp:nvSpPr>
      <dsp:spPr>
        <a:xfrm>
          <a:off x="3760154" y="494050"/>
          <a:ext cx="491572" cy="49157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205928-C750-43E1-9F12-B4D61E57E335}">
      <dsp:nvSpPr>
        <dsp:cNvPr id="0" name=""/>
        <dsp:cNvSpPr/>
      </dsp:nvSpPr>
      <dsp:spPr>
        <a:xfrm>
          <a:off x="3303694" y="1435060"/>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Enhancing the image of a destination</a:t>
          </a:r>
          <a:endParaRPr lang="en-US" sz="1100" kern="1200"/>
        </a:p>
      </dsp:txBody>
      <dsp:txXfrm>
        <a:off x="3303694" y="1435060"/>
        <a:ext cx="1404492" cy="561796"/>
      </dsp:txXfrm>
    </dsp:sp>
    <dsp:sp modelId="{D83052C3-BA06-49B5-A597-E131830249E4}">
      <dsp:nvSpPr>
        <dsp:cNvPr id="0" name=""/>
        <dsp:cNvSpPr/>
      </dsp:nvSpPr>
      <dsp:spPr>
        <a:xfrm>
          <a:off x="5227849" y="311466"/>
          <a:ext cx="856740" cy="8567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24F42B-18A0-4679-8149-962702FFC4D7}">
      <dsp:nvSpPr>
        <dsp:cNvPr id="0" name=""/>
        <dsp:cNvSpPr/>
      </dsp:nvSpPr>
      <dsp:spPr>
        <a:xfrm>
          <a:off x="5410433" y="494050"/>
          <a:ext cx="491572" cy="49157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FEA163-AFF3-46AD-8FA6-B8E9E71BDB18}">
      <dsp:nvSpPr>
        <dsp:cNvPr id="0" name=""/>
        <dsp:cNvSpPr/>
      </dsp:nvSpPr>
      <dsp:spPr>
        <a:xfrm>
          <a:off x="4953973" y="1435060"/>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Shifting demand to off-season</a:t>
          </a:r>
          <a:endParaRPr lang="en-US" sz="1100" kern="1200"/>
        </a:p>
      </dsp:txBody>
      <dsp:txXfrm>
        <a:off x="4953973" y="1435060"/>
        <a:ext cx="1404492" cy="561796"/>
      </dsp:txXfrm>
    </dsp:sp>
    <dsp:sp modelId="{A61696A3-7882-4734-8C05-496E6AA2BBAA}">
      <dsp:nvSpPr>
        <dsp:cNvPr id="0" name=""/>
        <dsp:cNvSpPr/>
      </dsp:nvSpPr>
      <dsp:spPr>
        <a:xfrm>
          <a:off x="6878127" y="311466"/>
          <a:ext cx="856740" cy="8567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F7B14E-E069-4A71-9453-76799BA49CEA}">
      <dsp:nvSpPr>
        <dsp:cNvPr id="0" name=""/>
        <dsp:cNvSpPr/>
      </dsp:nvSpPr>
      <dsp:spPr>
        <a:xfrm>
          <a:off x="7060711" y="494050"/>
          <a:ext cx="491572" cy="49157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86994E-2BB1-49CB-82A2-A86E5FC73D7D}">
      <dsp:nvSpPr>
        <dsp:cNvPr id="0" name=""/>
        <dsp:cNvSpPr/>
      </dsp:nvSpPr>
      <dsp:spPr>
        <a:xfrm>
          <a:off x="6604251" y="1435060"/>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Providing accommodation for events</a:t>
          </a:r>
          <a:endParaRPr lang="en-US" sz="1100" kern="1200"/>
        </a:p>
      </dsp:txBody>
      <dsp:txXfrm>
        <a:off x="6604251" y="1435060"/>
        <a:ext cx="1404492" cy="561796"/>
      </dsp:txXfrm>
    </dsp:sp>
    <dsp:sp modelId="{D7922030-8D29-46FF-8529-FB273643FCA5}">
      <dsp:nvSpPr>
        <dsp:cNvPr id="0" name=""/>
        <dsp:cNvSpPr/>
      </dsp:nvSpPr>
      <dsp:spPr>
        <a:xfrm>
          <a:off x="8528405" y="311466"/>
          <a:ext cx="856740" cy="8567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A15880-5EFA-4826-BD1B-FD8F431F6273}">
      <dsp:nvSpPr>
        <dsp:cNvPr id="0" name=""/>
        <dsp:cNvSpPr/>
      </dsp:nvSpPr>
      <dsp:spPr>
        <a:xfrm>
          <a:off x="8710989" y="494050"/>
          <a:ext cx="491572" cy="49157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75B933-0F3F-4805-AB14-C2FE23635EE1}">
      <dsp:nvSpPr>
        <dsp:cNvPr id="0" name=""/>
        <dsp:cNvSpPr/>
      </dsp:nvSpPr>
      <dsp:spPr>
        <a:xfrm>
          <a:off x="8254529" y="1435060"/>
          <a:ext cx="1404492" cy="56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Infrastructure</a:t>
          </a:r>
          <a:endParaRPr lang="en-US" sz="1100" kern="1200"/>
        </a:p>
      </dsp:txBody>
      <dsp:txXfrm>
        <a:off x="8254529" y="1435060"/>
        <a:ext cx="1404492" cy="561796"/>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7E822F-A8A2-4284-9041-30157CAA61DC}" type="datetimeFigureOut">
              <a:rPr lang="en-GB" smtClean="0"/>
              <a:t>24/02/2021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502340-BF1C-4D0A-BB2E-34248371DF3F}" type="slidenum">
              <a:rPr lang="en-GB" smtClean="0"/>
              <a:t>‹#›</a:t>
            </a:fld>
            <a:endParaRPr lang="en-GB"/>
          </a:p>
        </p:txBody>
      </p:sp>
    </p:spTree>
    <p:extLst>
      <p:ext uri="{BB962C8B-B14F-4D97-AF65-F5344CB8AC3E}">
        <p14:creationId xmlns:p14="http://schemas.microsoft.com/office/powerpoint/2010/main" val="2225396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2</a:t>
            </a:fld>
            <a:endParaRPr lang="en-GB"/>
          </a:p>
        </p:txBody>
      </p:sp>
    </p:spTree>
    <p:extLst>
      <p:ext uri="{BB962C8B-B14F-4D97-AF65-F5344CB8AC3E}">
        <p14:creationId xmlns:p14="http://schemas.microsoft.com/office/powerpoint/2010/main" val="1171769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829050" lvl="8" indent="-171450">
              <a:buFont typeface="Arial" panose="020B0604020202020204" pitchFamily="34" charset="0"/>
              <a:buChar char="•"/>
            </a:pPr>
            <a:r>
              <a:rPr lang="en-GB" dirty="0"/>
              <a:t>An assumption that property owners have vacant rooms that may otherwise not be in use.</a:t>
            </a:r>
          </a:p>
          <a:p>
            <a:pPr marL="171450" indent="-171450">
              <a:buFont typeface="Arial" panose="020B0604020202020204" pitchFamily="34" charset="0"/>
              <a:buChar char="•"/>
            </a:pPr>
            <a:r>
              <a:rPr lang="en-GB" dirty="0"/>
              <a:t>Airbnb provides a platform along with photographs and descriptions connecting guests with hosts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Airbnb has listings that are suitable for hosting meetings and events across the globe. What type events can it accommodate and how does it contribute?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Airbnb claim to be environmentally responsible by enabling the sharing of resources.</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Is Airbnb a sustainable business model?</a:t>
            </a:r>
          </a:p>
        </p:txBody>
      </p:sp>
      <p:sp>
        <p:nvSpPr>
          <p:cNvPr id="4" name="Slide Number Placeholder 3"/>
          <p:cNvSpPr>
            <a:spLocks noGrp="1"/>
          </p:cNvSpPr>
          <p:nvPr>
            <p:ph type="sldNum" sz="quarter" idx="5"/>
          </p:nvPr>
        </p:nvSpPr>
        <p:spPr/>
        <p:txBody>
          <a:bodyPr/>
          <a:lstStyle/>
          <a:p>
            <a:fld id="{EC502340-BF1C-4D0A-BB2E-34248371DF3F}" type="slidenum">
              <a:rPr lang="en-GB" smtClean="0"/>
              <a:t>3</a:t>
            </a:fld>
            <a:endParaRPr lang="en-GB"/>
          </a:p>
        </p:txBody>
      </p:sp>
    </p:spTree>
    <p:extLst>
      <p:ext uri="{BB962C8B-B14F-4D97-AF65-F5344CB8AC3E}">
        <p14:creationId xmlns:p14="http://schemas.microsoft.com/office/powerpoint/2010/main" val="3669371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Stakeholders play a significant  role in creating value for guests and hosts along with third parties. Airbnb must ensure that all stakeholders benefit from continued engagement with their online marketplace. To accommodate this Airbnb, interact with their stakeholders in a variety of ways. (</a:t>
            </a:r>
            <a:r>
              <a:rPr lang="en-GB" sz="1200" kern="1200" dirty="0" err="1">
                <a:solidFill>
                  <a:schemeClr val="tx1"/>
                </a:solidFill>
                <a:effectLst/>
                <a:latin typeface="+mn-lt"/>
                <a:ea typeface="+mn-ea"/>
                <a:cs typeface="+mn-cs"/>
              </a:rPr>
              <a:t>Dolnicar</a:t>
            </a:r>
            <a:r>
              <a:rPr lang="en-GB" sz="1200" kern="1200" dirty="0">
                <a:solidFill>
                  <a:schemeClr val="tx1"/>
                </a:solidFill>
                <a:effectLst/>
                <a:latin typeface="+mn-lt"/>
                <a:ea typeface="+mn-ea"/>
                <a:cs typeface="+mn-cs"/>
              </a:rPr>
              <a:t>, 2018)</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recent years this has become to be known as collaborative consumption. By developing international networks Airbnb have effectively challenged the traditional accommodation provision marketplace by applying a strategy that focuses directly on sharing available accommodation with actively seeking customers.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4</a:t>
            </a:fld>
            <a:endParaRPr lang="en-GB"/>
          </a:p>
        </p:txBody>
      </p:sp>
    </p:spTree>
    <p:extLst>
      <p:ext uri="{BB962C8B-B14F-4D97-AF65-F5344CB8AC3E}">
        <p14:creationId xmlns:p14="http://schemas.microsoft.com/office/powerpoint/2010/main" val="474477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5</a:t>
            </a:fld>
            <a:endParaRPr lang="en-GB"/>
          </a:p>
        </p:txBody>
      </p:sp>
    </p:spTree>
    <p:extLst>
      <p:ext uri="{BB962C8B-B14F-4D97-AF65-F5344CB8AC3E}">
        <p14:creationId xmlns:p14="http://schemas.microsoft.com/office/powerpoint/2010/main" val="28379967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6</a:t>
            </a:fld>
            <a:endParaRPr lang="en-GB"/>
          </a:p>
        </p:txBody>
      </p:sp>
    </p:spTree>
    <p:extLst>
      <p:ext uri="{BB962C8B-B14F-4D97-AF65-F5344CB8AC3E}">
        <p14:creationId xmlns:p14="http://schemas.microsoft.com/office/powerpoint/2010/main" val="903230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 a concept the sharing economy is based on the practice of a collaborative consumption and access to markets to promote a more sustainable society. (Heinrichs, 2013). Airbnb claim their business model reduces waste and better utilises resources making it environmentally responsible</a:t>
            </a:r>
          </a:p>
          <a:p>
            <a:r>
              <a:rPr lang="en-GB" sz="1200" kern="1200" dirty="0">
                <a:solidFill>
                  <a:schemeClr val="tx1"/>
                </a:solidFill>
                <a:effectLst/>
                <a:latin typeface="+mn-lt"/>
                <a:ea typeface="+mn-ea"/>
                <a:cs typeface="+mn-cs"/>
              </a:rPr>
              <a:t>Accommodation providers are the biggest users of water internationally</a:t>
            </a:r>
          </a:p>
          <a:p>
            <a:r>
              <a:rPr lang="en-GB" sz="1200" kern="1200" dirty="0">
                <a:solidFill>
                  <a:schemeClr val="tx1"/>
                </a:solidFill>
                <a:effectLst/>
                <a:latin typeface="+mn-lt"/>
                <a:ea typeface="+mn-ea"/>
                <a:cs typeface="+mn-cs"/>
              </a:rPr>
              <a:t>The direct average water use per guest night amounts to 350 litres</a:t>
            </a:r>
          </a:p>
          <a:p>
            <a:r>
              <a:rPr lang="en-GB" sz="1200" kern="1200" dirty="0">
                <a:solidFill>
                  <a:schemeClr val="tx1"/>
                </a:solidFill>
                <a:effectLst/>
                <a:latin typeface="+mn-lt"/>
                <a:ea typeface="+mn-ea"/>
                <a:cs typeface="+mn-cs"/>
              </a:rPr>
              <a:t>Pools, spas, and food preparation – require an additional 6205 litres per guest night. </a:t>
            </a:r>
          </a:p>
          <a:p>
            <a:r>
              <a:rPr lang="en-GB" sz="1200" kern="1200" dirty="0">
                <a:solidFill>
                  <a:schemeClr val="tx1"/>
                </a:solidFill>
                <a:effectLst/>
                <a:latin typeface="+mn-lt"/>
                <a:ea typeface="+mn-ea"/>
                <a:cs typeface="+mn-cs"/>
              </a:rPr>
              <a:t>A four-star hotel in Spain uses 361 litres</a:t>
            </a:r>
          </a:p>
          <a:p>
            <a:r>
              <a:rPr lang="en-GB" sz="1200" kern="1200" dirty="0">
                <a:solidFill>
                  <a:schemeClr val="tx1"/>
                </a:solidFill>
                <a:effectLst/>
                <a:latin typeface="+mn-lt"/>
                <a:ea typeface="+mn-ea"/>
                <a:cs typeface="+mn-cs"/>
              </a:rPr>
              <a:t>Accommodation infrastructure contributes considerably to land use</a:t>
            </a:r>
          </a:p>
          <a:p>
            <a:r>
              <a:rPr lang="en-GB" sz="1200" kern="1200" dirty="0">
                <a:solidFill>
                  <a:schemeClr val="tx1"/>
                </a:solidFill>
                <a:effectLst/>
                <a:latin typeface="+mn-lt"/>
                <a:ea typeface="+mn-ea"/>
                <a:cs typeface="+mn-cs"/>
              </a:rPr>
              <a:t>Hotels have the smallest land use per bed</a:t>
            </a:r>
          </a:p>
          <a:p>
            <a:r>
              <a:rPr lang="en-GB" sz="1200" kern="1200" dirty="0">
                <a:solidFill>
                  <a:schemeClr val="tx1"/>
                </a:solidFill>
                <a:effectLst/>
                <a:latin typeface="+mn-lt"/>
                <a:ea typeface="+mn-ea"/>
                <a:cs typeface="+mn-cs"/>
              </a:rPr>
              <a:t>The tourism accommodation sector is responsible for about 20% of global carbon emissions </a:t>
            </a:r>
          </a:p>
          <a:p>
            <a:r>
              <a:rPr lang="en-GB" sz="1200" kern="1200" dirty="0" err="1">
                <a:solidFill>
                  <a:schemeClr val="tx1"/>
                </a:solidFill>
                <a:effectLst/>
                <a:latin typeface="+mn-lt"/>
                <a:ea typeface="+mn-ea"/>
                <a:cs typeface="+mn-cs"/>
              </a:rPr>
              <a:t>Gössling</a:t>
            </a:r>
            <a:r>
              <a:rPr lang="en-GB" sz="1200" kern="1200" dirty="0">
                <a:solidFill>
                  <a:schemeClr val="tx1"/>
                </a:solidFill>
                <a:effectLst/>
                <a:latin typeface="+mn-lt"/>
                <a:ea typeface="+mn-ea"/>
                <a:cs typeface="+mn-cs"/>
              </a:rPr>
              <a:t>, 2002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7</a:t>
            </a:fld>
            <a:endParaRPr lang="en-GB"/>
          </a:p>
        </p:txBody>
      </p:sp>
    </p:spTree>
    <p:extLst>
      <p:ext uri="{BB962C8B-B14F-4D97-AF65-F5344CB8AC3E}">
        <p14:creationId xmlns:p14="http://schemas.microsoft.com/office/powerpoint/2010/main" val="3134519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As a business model operating within a Sharing Economy, Airbnb uses a web based platform to provide a service to both the customer and the service provider which optimizes the choice of available accommodation to guests and bookings for providers that may otherwise have not been booked.  It is an established trading model which makes use of underutilised goods and services and gives priority to accessibility rather than to ownership (Fang et al., 2016).</a:t>
            </a:r>
          </a:p>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8</a:t>
            </a:fld>
            <a:endParaRPr lang="en-GB"/>
          </a:p>
        </p:txBody>
      </p:sp>
    </p:spTree>
    <p:extLst>
      <p:ext uri="{BB962C8B-B14F-4D97-AF65-F5344CB8AC3E}">
        <p14:creationId xmlns:p14="http://schemas.microsoft.com/office/powerpoint/2010/main" val="436911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Guests are charged for the accommodation at the time of booking. This enables Airbnb to benefit from receiving payment before providing the service. In cases where customers book well in advance of their stay Airbnb have that revenue as an asset (possibly earning interest) On large scale this type of booking trend would present a lucrative opportunity for Airbnb to manage its cash flow. Such a model has been found to be based on trust, where the trust lies within the experience and trust in the hosts as opposed to trust in the actual transaction itself (Liang, Choi, &amp; Marion </a:t>
            </a:r>
            <a:r>
              <a:rPr lang="en-GB" sz="1200" kern="1200" dirty="0" err="1">
                <a:solidFill>
                  <a:schemeClr val="tx1"/>
                </a:solidFill>
                <a:effectLst/>
                <a:latin typeface="+mn-lt"/>
                <a:ea typeface="+mn-ea"/>
                <a:cs typeface="+mn-cs"/>
              </a:rPr>
              <a:t>Joppe</a:t>
            </a:r>
            <a:r>
              <a:rPr lang="en-GB" sz="1200" kern="1200" dirty="0">
                <a:solidFill>
                  <a:schemeClr val="tx1"/>
                </a:solidFill>
                <a:effectLst/>
                <a:latin typeface="+mn-lt"/>
                <a:ea typeface="+mn-ea"/>
                <a:cs typeface="+mn-cs"/>
              </a:rPr>
              <a:t>, 2018). Airbnb operates a Digital Intermediary Model which  generates revenue by facilitating the transactions between the guests who book and the hosts or accommodation providers. For this service Airbnb charge a commission which is a set percentage of the transaction value which is typically around 3% of the booking cost for hosts and up to 15% for guests. This can vary depending on the country in which the booking is made. Italy is an example where fees may be higher or cases where hosts have robust cancellation policies in place (Airbnb, 2021).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9</a:t>
            </a:fld>
            <a:endParaRPr lang="en-GB"/>
          </a:p>
        </p:txBody>
      </p:sp>
    </p:spTree>
    <p:extLst>
      <p:ext uri="{BB962C8B-B14F-4D97-AF65-F5344CB8AC3E}">
        <p14:creationId xmlns:p14="http://schemas.microsoft.com/office/powerpoint/2010/main" val="3074159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Due to the increase in technologies available to consumers the digital reach of the internet has given access to the masses of inexpensive computer power. This set the path for new and innovative business models, creating a competitive turbulence where resources are plenty and marginal costs are declining, disrupting the digital arena where scarcity is no longer a valid assumption (</a:t>
            </a:r>
            <a:r>
              <a:rPr lang="en-GB" sz="1200" kern="1200" dirty="0" err="1">
                <a:solidFill>
                  <a:schemeClr val="tx1"/>
                </a:solidFill>
                <a:effectLst/>
                <a:latin typeface="+mn-lt"/>
                <a:ea typeface="+mn-ea"/>
                <a:cs typeface="+mn-cs"/>
              </a:rPr>
              <a:t>Geissinger</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Laurell</a:t>
            </a:r>
            <a:r>
              <a:rPr lang="en-GB" sz="1200" kern="1200" dirty="0">
                <a:solidFill>
                  <a:schemeClr val="tx1"/>
                </a:solidFill>
                <a:effectLst/>
                <a:latin typeface="+mn-lt"/>
                <a:ea typeface="+mn-ea"/>
                <a:cs typeface="+mn-cs"/>
              </a:rPr>
              <a:t>, &amp; </a:t>
            </a:r>
            <a:r>
              <a:rPr lang="en-GB" sz="1200" kern="1200" dirty="0" err="1">
                <a:solidFill>
                  <a:schemeClr val="tx1"/>
                </a:solidFill>
                <a:effectLst/>
                <a:latin typeface="+mn-lt"/>
                <a:ea typeface="+mn-ea"/>
                <a:cs typeface="+mn-cs"/>
              </a:rPr>
              <a:t>Sandström</a:t>
            </a:r>
            <a:r>
              <a:rPr lang="en-GB" sz="1200" kern="1200" dirty="0">
                <a:solidFill>
                  <a:schemeClr val="tx1"/>
                </a:solidFill>
                <a:effectLst/>
                <a:latin typeface="+mn-lt"/>
                <a:ea typeface="+mn-ea"/>
                <a:cs typeface="+mn-cs"/>
              </a:rPr>
              <a:t>, 2020).</a:t>
            </a:r>
          </a:p>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10</a:t>
            </a:fld>
            <a:endParaRPr lang="en-GB"/>
          </a:p>
        </p:txBody>
      </p:sp>
    </p:spTree>
    <p:extLst>
      <p:ext uri="{BB962C8B-B14F-4D97-AF65-F5344CB8AC3E}">
        <p14:creationId xmlns:p14="http://schemas.microsoft.com/office/powerpoint/2010/main" val="8606782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digital sharing economy provides opportunities to increase trade, social interaction and accessibility to resources that may not otherwise be achieved. Sometimes referred to as the collaboration economy it involves the sharing of items and services between people (Dillahunt and Malone, 2015). On-line platforms and apps like Airbnb, support the sharing economy. A marketplace where individuals can buy and share products or services (Dillahunt and Malone, 2015).</a:t>
            </a:r>
          </a:p>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11</a:t>
            </a:fld>
            <a:endParaRPr lang="en-GB"/>
          </a:p>
        </p:txBody>
      </p:sp>
    </p:spTree>
    <p:extLst>
      <p:ext uri="{BB962C8B-B14F-4D97-AF65-F5344CB8AC3E}">
        <p14:creationId xmlns:p14="http://schemas.microsoft.com/office/powerpoint/2010/main" val="1168662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It has been acknowledged that  collaborative consumption is often recognised as offering goods or services on a temporary Basis.  Such activity was once only adopted by those in familiar social networks but has evolved into another dimension where the term ‘Stranger Sharing’, the practice of allowing your property, areas of your home or other facilities to be used by people outside of your social networks presents a higher degree of risk (Rowe, 2017).</a:t>
            </a:r>
          </a:p>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12</a:t>
            </a:fld>
            <a:endParaRPr lang="en-GB"/>
          </a:p>
        </p:txBody>
      </p:sp>
    </p:spTree>
    <p:extLst>
      <p:ext uri="{BB962C8B-B14F-4D97-AF65-F5344CB8AC3E}">
        <p14:creationId xmlns:p14="http://schemas.microsoft.com/office/powerpoint/2010/main" val="28019489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online Airbnb community can share experiences and exchange intelligence through collaboration  to help mitigate risk.</a:t>
            </a:r>
          </a:p>
        </p:txBody>
      </p:sp>
      <p:sp>
        <p:nvSpPr>
          <p:cNvPr id="4" name="Slide Number Placeholder 3"/>
          <p:cNvSpPr>
            <a:spLocks noGrp="1"/>
          </p:cNvSpPr>
          <p:nvPr>
            <p:ph type="sldNum" sz="quarter" idx="5"/>
          </p:nvPr>
        </p:nvSpPr>
        <p:spPr/>
        <p:txBody>
          <a:bodyPr/>
          <a:lstStyle/>
          <a:p>
            <a:fld id="{EC502340-BF1C-4D0A-BB2E-34248371DF3F}" type="slidenum">
              <a:rPr lang="en-GB" smtClean="0"/>
              <a:t>13</a:t>
            </a:fld>
            <a:endParaRPr lang="en-GB"/>
          </a:p>
        </p:txBody>
      </p:sp>
    </p:spTree>
    <p:extLst>
      <p:ext uri="{BB962C8B-B14F-4D97-AF65-F5344CB8AC3E}">
        <p14:creationId xmlns:p14="http://schemas.microsoft.com/office/powerpoint/2010/main" val="17212686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Airbnb currently provides an on-line service which shows some evidence of sustainability. The current information on the industries carbon footprint remain open for debate and future changes in regulations for hosts may prove challenging. Hoverer, until such a time the Peer to Peer economic digital future of Airbnb looks set to continue to offer its services through collaboration within the shared marketplace. As innovative technologies develop there will remain ambitious entrepreneurs who will seek to disrupt the current models and take over the market share, but for the time being, Airbnb remains an industry leader in the digital marketplace.</a:t>
            </a:r>
          </a:p>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14</a:t>
            </a:fld>
            <a:endParaRPr lang="en-GB"/>
          </a:p>
        </p:txBody>
      </p:sp>
    </p:spTree>
    <p:extLst>
      <p:ext uri="{BB962C8B-B14F-4D97-AF65-F5344CB8AC3E}">
        <p14:creationId xmlns:p14="http://schemas.microsoft.com/office/powerpoint/2010/main" val="23528446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C502340-BF1C-4D0A-BB2E-34248371DF3F}" type="slidenum">
              <a:rPr lang="en-GB" smtClean="0"/>
              <a:t>16</a:t>
            </a:fld>
            <a:endParaRPr lang="en-GB"/>
          </a:p>
        </p:txBody>
      </p:sp>
    </p:spTree>
    <p:extLst>
      <p:ext uri="{BB962C8B-B14F-4D97-AF65-F5344CB8AC3E}">
        <p14:creationId xmlns:p14="http://schemas.microsoft.com/office/powerpoint/2010/main" val="510478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372885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418215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655570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1526889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556771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3"/>
          <p:cNvSpPr>
            <a:spLocks noGrp="1"/>
          </p:cNvSpPr>
          <p:nvPr>
            <p:ph type="ftr" sz="quarter" idx="11"/>
          </p:nvPr>
        </p:nvSpPr>
        <p:spPr/>
        <p:txBody>
          <a:bodyPr/>
          <a:lstStyle/>
          <a:p>
            <a:endParaRPr lang="en-GB" dirty="0"/>
          </a:p>
        </p:txBody>
      </p:sp>
      <p:sp>
        <p:nvSpPr>
          <p:cNvPr id="6" name="Slide Number Placeholder 4"/>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3798897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2"/>
          <p:cNvSpPr>
            <a:spLocks noGrp="1"/>
          </p:cNvSpPr>
          <p:nvPr>
            <p:ph type="ftr" sz="quarter" idx="11"/>
          </p:nvPr>
        </p:nvSpPr>
        <p:spPr/>
        <p:txBody>
          <a:bodyPr/>
          <a:lstStyle/>
          <a:p>
            <a:endParaRPr lang="en-GB" dirty="0"/>
          </a:p>
        </p:txBody>
      </p:sp>
      <p:sp>
        <p:nvSpPr>
          <p:cNvPr id="6" name="Slide Number Placeholder 3"/>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3508255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5"/>
          <p:cNvSpPr>
            <a:spLocks noGrp="1"/>
          </p:cNvSpPr>
          <p:nvPr>
            <p:ph type="ftr" sz="quarter" idx="11"/>
          </p:nvPr>
        </p:nvSpPr>
        <p:spPr/>
        <p:txBody>
          <a:bodyPr/>
          <a:lstStyle/>
          <a:p>
            <a:endParaRPr lang="en-GB" dirty="0"/>
          </a:p>
        </p:txBody>
      </p:sp>
      <p:sp>
        <p:nvSpPr>
          <p:cNvPr id="6" name="Slide Number Placeholder 6"/>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1067166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1255192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927535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35170785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954445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1088227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4"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37089145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4"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31180079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23861186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511FF0-C920-4C3A-B03C-2A551E2F13E3}" type="datetimeFigureOut">
              <a:rPr lang="en-GB" smtClean="0"/>
              <a:t>24/02/2021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6E8D29-7FA0-4D8E-99CA-B3C4B0BB0D81}" type="slidenum">
              <a:rPr lang="en-GB" smtClean="0"/>
              <a:t>‹#›</a:t>
            </a:fld>
            <a:endParaRPr lang="en-GB" dirty="0"/>
          </a:p>
        </p:txBody>
      </p:sp>
    </p:spTree>
    <p:extLst>
      <p:ext uri="{BB962C8B-B14F-4D97-AF65-F5344CB8AC3E}">
        <p14:creationId xmlns:p14="http://schemas.microsoft.com/office/powerpoint/2010/main" val="1435979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27511FF0-C920-4C3A-B03C-2A551E2F13E3}" type="datetimeFigureOut">
              <a:rPr lang="en-GB" smtClean="0"/>
              <a:t>24/02/2021</a:t>
            </a:fld>
            <a:endParaRPr lang="en-GB"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B6E8D29-7FA0-4D8E-99CA-B3C4B0BB0D81}" type="slidenum">
              <a:rPr lang="en-GB" smtClean="0"/>
              <a:t>‹#›</a:t>
            </a:fld>
            <a:endParaRPr lang="en-GB" dirty="0"/>
          </a:p>
        </p:txBody>
      </p:sp>
    </p:spTree>
    <p:extLst>
      <p:ext uri="{BB962C8B-B14F-4D97-AF65-F5344CB8AC3E}">
        <p14:creationId xmlns:p14="http://schemas.microsoft.com/office/powerpoint/2010/main" val="162756342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6.png"/><Relationship Id="rId5" Type="http://schemas.openxmlformats.org/officeDocument/2006/relationships/image" Target="../media/image7.emf"/><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7.xml"/><Relationship Id="rId7" Type="http://schemas.openxmlformats.org/officeDocument/2006/relationships/diagramQuickStyle" Target="../diagrams/quickStyle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6.png"/><Relationship Id="rId4" Type="http://schemas.openxmlformats.org/officeDocument/2006/relationships/notesSlide" Target="../notesSlides/notesSlide5.xml"/><Relationship Id="rId9" Type="http://schemas.microsoft.com/office/2007/relationships/diagramDrawing" Target="../diagrams/drawing1.xml"/></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6.xml"/><Relationship Id="rId9"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1.jpeg"/><Relationship Id="rId10" Type="http://schemas.openxmlformats.org/officeDocument/2006/relationships/image" Target="../media/image6.png"/><Relationship Id="rId4" Type="http://schemas.openxmlformats.org/officeDocument/2006/relationships/notesSlide" Target="../notesSlides/notesSlide7.xml"/><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6.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6.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6.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6.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6.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21.jpeg"/><Relationship Id="rId5" Type="http://schemas.openxmlformats.org/officeDocument/2006/relationships/image" Target="../media/image1.jpe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6.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5.png"/><Relationship Id="rId5" Type="http://schemas.openxmlformats.org/officeDocument/2006/relationships/image" Target="../media/image1.jpeg"/><Relationship Id="rId4"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5056" y="350520"/>
            <a:ext cx="9241888" cy="5710232"/>
          </a:xfrm>
        </p:spPr>
        <p:txBody>
          <a:bodyPr>
            <a:normAutofit/>
          </a:bodyPr>
          <a:lstStyle/>
          <a:p>
            <a:pPr algn="ctr"/>
            <a:r>
              <a:rPr lang="en-GB" sz="5000" dirty="0"/>
              <a:t>BMSP6002 Digital Business</a:t>
            </a:r>
            <a:br>
              <a:rPr lang="en-GB" sz="5000" dirty="0"/>
            </a:br>
            <a:br>
              <a:rPr lang="en-GB" sz="2200" dirty="0"/>
            </a:br>
            <a:r>
              <a:rPr lang="en-GB" sz="5000" dirty="0"/>
              <a:t>Assignment 1 </a:t>
            </a:r>
            <a:br>
              <a:rPr lang="en-GB" sz="5000" dirty="0"/>
            </a:br>
            <a:br>
              <a:rPr lang="en-GB" sz="2200" dirty="0"/>
            </a:br>
            <a:r>
              <a:rPr lang="en-GB" sz="5000" dirty="0"/>
              <a:t>Dr Roisin Mullins</a:t>
            </a:r>
            <a:br>
              <a:rPr lang="en-GB" sz="5000" dirty="0"/>
            </a:br>
            <a:r>
              <a:rPr lang="en-GB" sz="5000" dirty="0"/>
              <a:t>Student: Jonathan Preston</a:t>
            </a:r>
            <a:br>
              <a:rPr lang="en-GB" sz="5000" dirty="0"/>
            </a:br>
            <a:endParaRPr lang="en-GB" sz="5000" dirty="0"/>
          </a:p>
        </p:txBody>
      </p:sp>
      <p:pic>
        <p:nvPicPr>
          <p:cNvPr id="4" name="Audio 3">
            <a:hlinkClick r:id="" action="ppaction://media"/>
            <a:extLst>
              <a:ext uri="{FF2B5EF4-FFF2-40B4-BE49-F238E27FC236}">
                <a16:creationId xmlns:a16="http://schemas.microsoft.com/office/drawing/2014/main" id="{0DBEBE12-2011-4DCB-B0BB-8D0BE19E62A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420598436"/>
      </p:ext>
    </p:extLst>
  </p:cSld>
  <p:clrMapOvr>
    <a:masterClrMapping/>
  </p:clrMapOvr>
  <mc:AlternateContent xmlns:mc="http://schemas.openxmlformats.org/markup-compatibility/2006" xmlns:p14="http://schemas.microsoft.com/office/powerpoint/2010/main">
    <mc:Choice Requires="p14">
      <p:transition spd="slow" p14:dur="2000" advTm="9321"/>
    </mc:Choice>
    <mc:Fallback xmlns="">
      <p:transition spd="slow" advTm="93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2"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4" name="Freeform: Shape 13">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2" name="Picture 1">
            <a:extLst>
              <a:ext uri="{FF2B5EF4-FFF2-40B4-BE49-F238E27FC236}">
                <a16:creationId xmlns:a16="http://schemas.microsoft.com/office/drawing/2014/main" id="{0EE22DF0-1791-4A5D-AE28-934D385B8EF8}"/>
              </a:ext>
            </a:extLst>
          </p:cNvPr>
          <p:cNvPicPr>
            <a:picLocks noChangeAspect="1"/>
          </p:cNvPicPr>
          <p:nvPr/>
        </p:nvPicPr>
        <p:blipFill>
          <a:blip r:embed="rId5"/>
          <a:stretch>
            <a:fillRect/>
          </a:stretch>
        </p:blipFill>
        <p:spPr>
          <a:xfrm>
            <a:off x="5974874" y="958715"/>
            <a:ext cx="5449889" cy="3573603"/>
          </a:xfrm>
          <a:prstGeom prst="rect">
            <a:avLst/>
          </a:prstGeom>
          <a:effectLst/>
        </p:spPr>
      </p:pic>
      <p:sp>
        <p:nvSpPr>
          <p:cNvPr id="16" name="Rectangle 15">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9A357239-5B53-4E5D-BC0C-9A82AFAB2166}"/>
              </a:ext>
            </a:extLst>
          </p:cNvPr>
          <p:cNvSpPr txBox="1"/>
          <p:nvPr/>
        </p:nvSpPr>
        <p:spPr>
          <a:xfrm>
            <a:off x="648931" y="320040"/>
            <a:ext cx="4166509" cy="5903779"/>
          </a:xfrm>
          <a:prstGeom prst="rect">
            <a:avLst/>
          </a:prstGeom>
        </p:spPr>
        <p:txBody>
          <a:bodyPr vert="horz" lIns="91440" tIns="45720" rIns="91440" bIns="45720" rtlCol="0">
            <a:normAutofit lnSpcReduction="10000"/>
          </a:bodyPr>
          <a:lstStyle/>
          <a:p>
            <a:r>
              <a:rPr lang="en-GB" sz="2400" dirty="0">
                <a:solidFill>
                  <a:schemeClr val="bg1"/>
                </a:solidFill>
              </a:rPr>
              <a:t>This presentation will explore some of the themes raised in Sara </a:t>
            </a:r>
            <a:r>
              <a:rPr lang="en-GB" sz="2400" dirty="0" err="1">
                <a:solidFill>
                  <a:schemeClr val="bg1"/>
                </a:solidFill>
              </a:rPr>
              <a:t>Dolnicars</a:t>
            </a:r>
            <a:r>
              <a:rPr lang="en-GB" sz="2400" dirty="0">
                <a:solidFill>
                  <a:schemeClr val="bg1"/>
                </a:solidFill>
              </a:rPr>
              <a:t> book </a:t>
            </a:r>
            <a:r>
              <a:rPr lang="en-GB" sz="2200" dirty="0">
                <a:solidFill>
                  <a:schemeClr val="bg1"/>
                </a:solidFill>
              </a:rPr>
              <a:t>Peer-to -Peer accommodation Networks and in particular, Airbnb.</a:t>
            </a:r>
          </a:p>
          <a:p>
            <a:endParaRPr lang="en-GB" sz="2200" dirty="0">
              <a:solidFill>
                <a:schemeClr val="bg1"/>
              </a:solidFill>
            </a:endParaRPr>
          </a:p>
          <a:p>
            <a:r>
              <a:rPr lang="en-GB" sz="2400" dirty="0">
                <a:solidFill>
                  <a:schemeClr val="bg1"/>
                </a:solidFill>
              </a:rPr>
              <a:t>Three chapters have been chosen to provide a summary of the themes identified, including a critique of their relevance to the digital marketplace and what aspects Airbnb encompass the functions of a shared economy</a:t>
            </a:r>
          </a:p>
          <a:p>
            <a:pPr marL="457200">
              <a:spcBef>
                <a:spcPts val="1000"/>
              </a:spcBef>
              <a:buClr>
                <a:schemeClr val="bg2">
                  <a:lumMod val="40000"/>
                  <a:lumOff val="60000"/>
                </a:schemeClr>
              </a:buClr>
              <a:buSzPct val="80000"/>
            </a:pPr>
            <a:endParaRPr lang="en-US" dirty="0">
              <a:solidFill>
                <a:srgbClr val="EBEBEB"/>
              </a:solidFill>
              <a:effectLst/>
              <a:latin typeface="+mj-lt"/>
              <a:ea typeface="+mj-ea"/>
              <a:cs typeface="+mj-cs"/>
            </a:endParaRPr>
          </a:p>
          <a:p>
            <a:pPr marL="457200">
              <a:spcBef>
                <a:spcPts val="1000"/>
              </a:spcBef>
              <a:buClr>
                <a:schemeClr val="bg2">
                  <a:lumMod val="40000"/>
                  <a:lumOff val="60000"/>
                </a:schemeClr>
              </a:buClr>
              <a:buSzPct val="80000"/>
              <a:buFont typeface="Wingdings 3" charset="2"/>
              <a:buChar char=""/>
            </a:pPr>
            <a:endParaRPr lang="en-US" dirty="0">
              <a:solidFill>
                <a:srgbClr val="EBEBEB"/>
              </a:solidFill>
              <a:effectLst/>
              <a:latin typeface="+mj-lt"/>
              <a:ea typeface="+mj-ea"/>
              <a:cs typeface="+mj-cs"/>
            </a:endParaRPr>
          </a:p>
          <a:p>
            <a:pPr marL="457200">
              <a:spcBef>
                <a:spcPts val="1000"/>
              </a:spcBef>
              <a:buClr>
                <a:schemeClr val="bg2">
                  <a:lumMod val="40000"/>
                  <a:lumOff val="60000"/>
                </a:schemeClr>
              </a:buClr>
              <a:buSzPct val="80000"/>
              <a:buFont typeface="Wingdings 3" charset="2"/>
              <a:buChar char=""/>
            </a:pPr>
            <a:endParaRPr lang="en-US" dirty="0">
              <a:solidFill>
                <a:srgbClr val="EBEBEB"/>
              </a:solidFill>
              <a:latin typeface="+mj-lt"/>
              <a:ea typeface="+mj-ea"/>
              <a:cs typeface="+mj-cs"/>
            </a:endParaRPr>
          </a:p>
        </p:txBody>
      </p:sp>
      <p:sp>
        <p:nvSpPr>
          <p:cNvPr id="3" name="Rectangle 2">
            <a:extLst>
              <a:ext uri="{FF2B5EF4-FFF2-40B4-BE49-F238E27FC236}">
                <a16:creationId xmlns:a16="http://schemas.microsoft.com/office/drawing/2014/main" id="{6564D76B-10ED-424C-8827-044639499BA3}"/>
              </a:ext>
            </a:extLst>
          </p:cNvPr>
          <p:cNvSpPr/>
          <p:nvPr/>
        </p:nvSpPr>
        <p:spPr>
          <a:xfrm>
            <a:off x="5492478" y="-51116"/>
            <a:ext cx="6096000" cy="707886"/>
          </a:xfrm>
          <a:prstGeom prst="rect">
            <a:avLst/>
          </a:prstGeom>
        </p:spPr>
        <p:txBody>
          <a:bodyPr>
            <a:spAutoFit/>
          </a:bodyPr>
          <a:lstStyle/>
          <a:p>
            <a:endParaRPr lang="en-GB" sz="800" dirty="0">
              <a:solidFill>
                <a:srgbClr val="000000"/>
              </a:solidFill>
              <a:latin typeface="IHZPS Q+ Ropa Mix Pro"/>
            </a:endParaRPr>
          </a:p>
          <a:p>
            <a:endParaRPr lang="en-GB" sz="800" dirty="0">
              <a:latin typeface="IHZPS Q+ Ropa Mix Pro"/>
            </a:endParaRPr>
          </a:p>
          <a:p>
            <a:pPr algn="ctr"/>
            <a:r>
              <a:rPr lang="en-GB" sz="800" dirty="0">
                <a:latin typeface="IHZPS Q+ Ropa Mix Pro"/>
              </a:rPr>
              <a:t> </a:t>
            </a:r>
            <a:r>
              <a:rPr lang="en-GB" sz="2400" dirty="0">
                <a:latin typeface="IHZPS Q+ Ropa Mix Pro"/>
              </a:rPr>
              <a:t>PEER-TO-PEER ACCOMMODATION NETWORKS </a:t>
            </a:r>
            <a:endParaRPr lang="en-GB" sz="2400" dirty="0"/>
          </a:p>
        </p:txBody>
      </p:sp>
      <p:sp>
        <p:nvSpPr>
          <p:cNvPr id="4" name="Rectangle 3">
            <a:extLst>
              <a:ext uri="{FF2B5EF4-FFF2-40B4-BE49-F238E27FC236}">
                <a16:creationId xmlns:a16="http://schemas.microsoft.com/office/drawing/2014/main" id="{88E25DF4-8080-4A8D-9AA3-D628DC3228A5}"/>
              </a:ext>
            </a:extLst>
          </p:cNvPr>
          <p:cNvSpPr/>
          <p:nvPr/>
        </p:nvSpPr>
        <p:spPr>
          <a:xfrm>
            <a:off x="5806440" y="5164685"/>
            <a:ext cx="6096000" cy="1354217"/>
          </a:xfrm>
          <a:prstGeom prst="rect">
            <a:avLst/>
          </a:prstGeom>
        </p:spPr>
        <p:txBody>
          <a:bodyPr>
            <a:spAutoFit/>
          </a:bodyPr>
          <a:lstStyle/>
          <a:p>
            <a:endParaRPr lang="en-GB" sz="800" dirty="0">
              <a:solidFill>
                <a:srgbClr val="000000"/>
              </a:solidFill>
              <a:latin typeface="IHZPS Q+ Ropa Mix Pro"/>
            </a:endParaRPr>
          </a:p>
          <a:p>
            <a:endParaRPr lang="en-GB" sz="800" dirty="0">
              <a:latin typeface="IHZPS Q+ Ropa Mix Pro"/>
            </a:endParaRPr>
          </a:p>
          <a:p>
            <a:pPr algn="ctr"/>
            <a:r>
              <a:rPr lang="en-GB" sz="2400" dirty="0">
                <a:latin typeface="IHZPS Q+ Ropa Mix Pro"/>
              </a:rPr>
              <a:t> Pushing the boundaries</a:t>
            </a:r>
            <a:endParaRPr lang="en-GB" dirty="0"/>
          </a:p>
          <a:p>
            <a:pPr algn="ctr"/>
            <a:endParaRPr lang="en-GB" dirty="0"/>
          </a:p>
          <a:p>
            <a:pPr algn="ctr"/>
            <a:r>
              <a:rPr lang="en-GB" dirty="0"/>
              <a:t> Sara </a:t>
            </a:r>
            <a:r>
              <a:rPr lang="en-GB" dirty="0" err="1"/>
              <a:t>Dolnicar</a:t>
            </a:r>
            <a:r>
              <a:rPr lang="en-GB" dirty="0"/>
              <a:t> </a:t>
            </a:r>
            <a:r>
              <a:rPr lang="en-GB" sz="2400" dirty="0">
                <a:latin typeface="IHZPS Q+ Ropa Mix Pro"/>
              </a:rPr>
              <a:t> </a:t>
            </a:r>
            <a:endParaRPr lang="en-GB" sz="2400" dirty="0"/>
          </a:p>
        </p:txBody>
      </p:sp>
      <p:pic>
        <p:nvPicPr>
          <p:cNvPr id="7" name="Audio 6">
            <a:hlinkClick r:id="" action="ppaction://media"/>
            <a:extLst>
              <a:ext uri="{FF2B5EF4-FFF2-40B4-BE49-F238E27FC236}">
                <a16:creationId xmlns:a16="http://schemas.microsoft.com/office/drawing/2014/main" id="{12F4A35C-B5B3-4A29-A76D-83AC1831D28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207608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7633"/>
    </mc:Choice>
    <mc:Fallback xmlns="">
      <p:transition spd="slow" advTm="176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2CD7BB1D-144D-4445-8D2D-5568328FED90}"/>
              </a:ext>
            </a:extLst>
          </p:cNvPr>
          <p:cNvSpPr>
            <a:spLocks noGrp="1"/>
          </p:cNvSpPr>
          <p:nvPr>
            <p:ph type="body" idx="1"/>
          </p:nvPr>
        </p:nvSpPr>
        <p:spPr>
          <a:xfrm>
            <a:off x="495787" y="731520"/>
            <a:ext cx="2946866" cy="1399222"/>
          </a:xfrm>
        </p:spPr>
        <p:txBody>
          <a:bodyPr/>
          <a:lstStyle/>
          <a:p>
            <a:pPr algn="ctr"/>
            <a:r>
              <a:rPr lang="en-GB" sz="2000" b="1" dirty="0"/>
              <a:t>How Airbnb Captures and Disseminates Value</a:t>
            </a:r>
            <a:endParaRPr lang="en-GB" sz="2000" dirty="0"/>
          </a:p>
          <a:p>
            <a:endParaRPr lang="en-GB" sz="900" dirty="0"/>
          </a:p>
        </p:txBody>
      </p:sp>
      <p:sp>
        <p:nvSpPr>
          <p:cNvPr id="12" name="Text Placeholder 11">
            <a:extLst>
              <a:ext uri="{FF2B5EF4-FFF2-40B4-BE49-F238E27FC236}">
                <a16:creationId xmlns:a16="http://schemas.microsoft.com/office/drawing/2014/main" id="{4F5B8F1B-763E-4E45-A9A6-20D360185E47}"/>
              </a:ext>
            </a:extLst>
          </p:cNvPr>
          <p:cNvSpPr>
            <a:spLocks noGrp="1"/>
          </p:cNvSpPr>
          <p:nvPr>
            <p:ph type="body" sz="quarter" idx="3"/>
          </p:nvPr>
        </p:nvSpPr>
        <p:spPr>
          <a:xfrm>
            <a:off x="3883659" y="900589"/>
            <a:ext cx="2936241" cy="576262"/>
          </a:xfrm>
        </p:spPr>
        <p:txBody>
          <a:bodyPr/>
          <a:lstStyle/>
          <a:p>
            <a:r>
              <a:rPr lang="en-GB" sz="2000" b="1" dirty="0"/>
              <a:t>Supporting Events</a:t>
            </a:r>
            <a:endParaRPr lang="en-GB" sz="2000" dirty="0"/>
          </a:p>
          <a:p>
            <a:endParaRPr lang="en-GB" sz="900" dirty="0"/>
          </a:p>
        </p:txBody>
      </p:sp>
      <p:sp>
        <p:nvSpPr>
          <p:cNvPr id="13" name="Text Placeholder 12">
            <a:extLst>
              <a:ext uri="{FF2B5EF4-FFF2-40B4-BE49-F238E27FC236}">
                <a16:creationId xmlns:a16="http://schemas.microsoft.com/office/drawing/2014/main" id="{FE97A82D-E87C-40B8-9532-2E69BC6D6535}"/>
              </a:ext>
            </a:extLst>
          </p:cNvPr>
          <p:cNvSpPr>
            <a:spLocks noGrp="1"/>
          </p:cNvSpPr>
          <p:nvPr>
            <p:ph type="body" sz="quarter" idx="13"/>
          </p:nvPr>
        </p:nvSpPr>
        <p:spPr>
          <a:xfrm>
            <a:off x="7124700" y="601662"/>
            <a:ext cx="2932113" cy="1405731"/>
          </a:xfrm>
        </p:spPr>
        <p:txBody>
          <a:bodyPr/>
          <a:lstStyle/>
          <a:p>
            <a:pPr algn="ctr"/>
            <a:r>
              <a:rPr lang="en-GB" sz="2000" b="1" dirty="0"/>
              <a:t>Environmental Sustainability</a:t>
            </a:r>
            <a:endParaRPr lang="en-GB" sz="2000" dirty="0"/>
          </a:p>
          <a:p>
            <a:endParaRPr lang="en-GB" dirty="0"/>
          </a:p>
        </p:txBody>
      </p:sp>
      <p:sp>
        <p:nvSpPr>
          <p:cNvPr id="14" name="Text Placeholder 13">
            <a:extLst>
              <a:ext uri="{FF2B5EF4-FFF2-40B4-BE49-F238E27FC236}">
                <a16:creationId xmlns:a16="http://schemas.microsoft.com/office/drawing/2014/main" id="{2F9C7DAA-50E0-4F3C-8531-5B30245D7FA3}"/>
              </a:ext>
            </a:extLst>
          </p:cNvPr>
          <p:cNvSpPr>
            <a:spLocks noGrp="1"/>
          </p:cNvSpPr>
          <p:nvPr>
            <p:ph type="body" sz="half" idx="15"/>
          </p:nvPr>
        </p:nvSpPr>
        <p:spPr/>
        <p:txBody>
          <a:bodyPr>
            <a:normAutofit/>
          </a:bodyPr>
          <a:lstStyle/>
          <a:p>
            <a:r>
              <a:rPr lang="en-GB" sz="2400" dirty="0"/>
              <a:t>What does Airbnb do that creates value for its stakeholders?</a:t>
            </a:r>
          </a:p>
        </p:txBody>
      </p:sp>
      <p:sp>
        <p:nvSpPr>
          <p:cNvPr id="15" name="Text Placeholder 14">
            <a:extLst>
              <a:ext uri="{FF2B5EF4-FFF2-40B4-BE49-F238E27FC236}">
                <a16:creationId xmlns:a16="http://schemas.microsoft.com/office/drawing/2014/main" id="{B2825FDD-BC84-44F4-B507-BEEC8D11A897}"/>
              </a:ext>
            </a:extLst>
          </p:cNvPr>
          <p:cNvSpPr>
            <a:spLocks noGrp="1"/>
          </p:cNvSpPr>
          <p:nvPr>
            <p:ph type="body" sz="half" idx="16"/>
          </p:nvPr>
        </p:nvSpPr>
        <p:spPr/>
        <p:txBody>
          <a:bodyPr>
            <a:normAutofit/>
          </a:bodyPr>
          <a:lstStyle/>
          <a:p>
            <a:r>
              <a:rPr lang="en-GB" sz="2000" dirty="0"/>
              <a:t>What does Airbnb do to contribute to contribute and engage with communities and events?</a:t>
            </a:r>
          </a:p>
        </p:txBody>
      </p:sp>
      <p:sp>
        <p:nvSpPr>
          <p:cNvPr id="16" name="Text Placeholder 15">
            <a:extLst>
              <a:ext uri="{FF2B5EF4-FFF2-40B4-BE49-F238E27FC236}">
                <a16:creationId xmlns:a16="http://schemas.microsoft.com/office/drawing/2014/main" id="{C17AEF03-DEE6-49C6-879F-1458D536D27B}"/>
              </a:ext>
            </a:extLst>
          </p:cNvPr>
          <p:cNvSpPr>
            <a:spLocks noGrp="1"/>
          </p:cNvSpPr>
          <p:nvPr>
            <p:ph type="body" sz="half" idx="17"/>
          </p:nvPr>
        </p:nvSpPr>
        <p:spPr/>
        <p:txBody>
          <a:bodyPr>
            <a:normAutofit/>
          </a:bodyPr>
          <a:lstStyle/>
          <a:p>
            <a:r>
              <a:rPr lang="en-GB" sz="2000" dirty="0"/>
              <a:t>What impact does Airbnb have on the environment and is it a sustainable model?</a:t>
            </a:r>
          </a:p>
        </p:txBody>
      </p:sp>
      <p:pic>
        <p:nvPicPr>
          <p:cNvPr id="2" name="Audio 1">
            <a:hlinkClick r:id="" action="ppaction://media"/>
            <a:extLst>
              <a:ext uri="{FF2B5EF4-FFF2-40B4-BE49-F238E27FC236}">
                <a16:creationId xmlns:a16="http://schemas.microsoft.com/office/drawing/2014/main" id="{6CE8BDA8-5175-4EC7-939B-6716B1F4FFA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27804055"/>
      </p:ext>
    </p:extLst>
  </p:cSld>
  <p:clrMapOvr>
    <a:masterClrMapping/>
  </p:clrMapOvr>
  <mc:AlternateContent xmlns:mc="http://schemas.openxmlformats.org/markup-compatibility/2006" xmlns:p14="http://schemas.microsoft.com/office/powerpoint/2010/main">
    <mc:Choice Requires="p14">
      <p:transition spd="slow" p14:dur="2000" advTm="54413"/>
    </mc:Choice>
    <mc:Fallback xmlns="">
      <p:transition spd="slow" advTm="54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251F21A-78D3-42A9-9E89-F43D21AA7625}"/>
              </a:ext>
            </a:extLst>
          </p:cNvPr>
          <p:cNvSpPr txBox="1"/>
          <p:nvPr/>
        </p:nvSpPr>
        <p:spPr>
          <a:xfrm>
            <a:off x="1198535" y="304418"/>
            <a:ext cx="9794929" cy="1815882"/>
          </a:xfrm>
          <a:prstGeom prst="rect">
            <a:avLst/>
          </a:prstGeom>
          <a:noFill/>
        </p:spPr>
        <p:txBody>
          <a:bodyPr wrap="square">
            <a:spAutoFit/>
          </a:bodyPr>
          <a:lstStyle/>
          <a:p>
            <a:pPr marL="457200"/>
            <a:endParaRPr lang="en-GB" dirty="0"/>
          </a:p>
          <a:p>
            <a:pPr marL="457200" algn="ctr"/>
            <a:r>
              <a:rPr lang="en-GB" sz="3200" b="1" dirty="0"/>
              <a:t>How Airbnb Captures and Disseminates Value</a:t>
            </a:r>
          </a:p>
          <a:p>
            <a:pPr marL="457200"/>
            <a:endParaRPr lang="en-GB" b="1" dirty="0"/>
          </a:p>
          <a:p>
            <a:pPr marL="457200"/>
            <a:endParaRPr lang="en-GB" dirty="0"/>
          </a:p>
          <a:p>
            <a:pPr marL="457200"/>
            <a:endParaRPr lang="en-GB" sz="2600" dirty="0">
              <a:effectLst/>
              <a:latin typeface="Times New Roman" panose="02020603050405020304" pitchFamily="18" charset="0"/>
              <a:ea typeface="Times New Roman" panose="02020603050405020304" pitchFamily="18" charset="0"/>
            </a:endParaRPr>
          </a:p>
        </p:txBody>
      </p:sp>
      <p:sp>
        <p:nvSpPr>
          <p:cNvPr id="4" name="Text Placeholder 3">
            <a:extLst>
              <a:ext uri="{FF2B5EF4-FFF2-40B4-BE49-F238E27FC236}">
                <a16:creationId xmlns:a16="http://schemas.microsoft.com/office/drawing/2014/main" id="{D8BDDBFD-B826-4C7E-A7E3-3439721C2AD0}"/>
              </a:ext>
            </a:extLst>
          </p:cNvPr>
          <p:cNvSpPr>
            <a:spLocks noGrp="1"/>
          </p:cNvSpPr>
          <p:nvPr>
            <p:ph type="body" idx="1"/>
          </p:nvPr>
        </p:nvSpPr>
        <p:spPr/>
        <p:txBody>
          <a:bodyPr/>
          <a:lstStyle/>
          <a:p>
            <a:endParaRPr lang="en-GB"/>
          </a:p>
        </p:txBody>
      </p:sp>
      <p:sp>
        <p:nvSpPr>
          <p:cNvPr id="5" name="Content Placeholder 4">
            <a:extLst>
              <a:ext uri="{FF2B5EF4-FFF2-40B4-BE49-F238E27FC236}">
                <a16:creationId xmlns:a16="http://schemas.microsoft.com/office/drawing/2014/main" id="{1F88E67D-8140-49A5-9DDC-E941BD642CE6}"/>
              </a:ext>
            </a:extLst>
          </p:cNvPr>
          <p:cNvSpPr>
            <a:spLocks noGrp="1"/>
          </p:cNvSpPr>
          <p:nvPr>
            <p:ph sz="half" idx="2"/>
          </p:nvPr>
        </p:nvSpPr>
        <p:spPr/>
        <p:txBody>
          <a:bodyPr>
            <a:normAutofit lnSpcReduction="10000"/>
          </a:bodyPr>
          <a:lstStyle/>
          <a:p>
            <a:pPr marL="0" indent="0">
              <a:buNone/>
            </a:pPr>
            <a:endParaRPr lang="en-GB" dirty="0"/>
          </a:p>
          <a:p>
            <a:r>
              <a:rPr lang="en-GB" dirty="0"/>
              <a:t>Finding suitable accommodation</a:t>
            </a:r>
          </a:p>
          <a:p>
            <a:r>
              <a:rPr lang="en-GB" dirty="0"/>
              <a:t>Gaining access</a:t>
            </a:r>
          </a:p>
          <a:p>
            <a:r>
              <a:rPr lang="en-GB" dirty="0"/>
              <a:t>Mitigating risk</a:t>
            </a:r>
          </a:p>
          <a:p>
            <a:r>
              <a:rPr lang="en-GB" dirty="0"/>
              <a:t>Augmenting experience</a:t>
            </a:r>
          </a:p>
          <a:p>
            <a:r>
              <a:rPr lang="en-GB" dirty="0"/>
              <a:t>Value communication and transfer</a:t>
            </a:r>
          </a:p>
          <a:p>
            <a:r>
              <a:rPr lang="en-GB" dirty="0"/>
              <a:t>Partners</a:t>
            </a:r>
          </a:p>
          <a:p>
            <a:r>
              <a:rPr lang="en-GB" dirty="0"/>
              <a:t>Service recovery staff</a:t>
            </a:r>
          </a:p>
          <a:p>
            <a:r>
              <a:rPr lang="en-GB" dirty="0"/>
              <a:t>Knowledge resources</a:t>
            </a:r>
          </a:p>
          <a:p>
            <a:endParaRPr lang="en-GB" dirty="0"/>
          </a:p>
        </p:txBody>
      </p:sp>
      <p:sp>
        <p:nvSpPr>
          <p:cNvPr id="6" name="Text Placeholder 5">
            <a:extLst>
              <a:ext uri="{FF2B5EF4-FFF2-40B4-BE49-F238E27FC236}">
                <a16:creationId xmlns:a16="http://schemas.microsoft.com/office/drawing/2014/main" id="{74763FEF-93FA-4A9D-BDA5-9589DA65F141}"/>
              </a:ext>
            </a:extLst>
          </p:cNvPr>
          <p:cNvSpPr>
            <a:spLocks noGrp="1"/>
          </p:cNvSpPr>
          <p:nvPr>
            <p:ph type="body" sz="quarter" idx="3"/>
          </p:nvPr>
        </p:nvSpPr>
        <p:spPr/>
        <p:txBody>
          <a:bodyPr/>
          <a:lstStyle/>
          <a:p>
            <a:endParaRPr lang="en-GB" dirty="0"/>
          </a:p>
        </p:txBody>
      </p:sp>
      <p:sp>
        <p:nvSpPr>
          <p:cNvPr id="7" name="Content Placeholder 6">
            <a:extLst>
              <a:ext uri="{FF2B5EF4-FFF2-40B4-BE49-F238E27FC236}">
                <a16:creationId xmlns:a16="http://schemas.microsoft.com/office/drawing/2014/main" id="{CFC96CBB-5A7C-445C-B1F6-B5223A21A142}"/>
              </a:ext>
            </a:extLst>
          </p:cNvPr>
          <p:cNvSpPr>
            <a:spLocks noGrp="1"/>
          </p:cNvSpPr>
          <p:nvPr>
            <p:ph sz="quarter" idx="4"/>
          </p:nvPr>
        </p:nvSpPr>
        <p:spPr/>
        <p:txBody>
          <a:bodyPr>
            <a:normAutofit lnSpcReduction="10000"/>
          </a:bodyPr>
          <a:lstStyle/>
          <a:p>
            <a:endParaRPr lang="en-GB" dirty="0"/>
          </a:p>
          <a:p>
            <a:r>
              <a:rPr lang="en-GB" dirty="0"/>
              <a:t>Database of reviews tied to profiles</a:t>
            </a:r>
          </a:p>
          <a:p>
            <a:r>
              <a:rPr lang="en-GB" dirty="0"/>
              <a:t>Trust-based relationships</a:t>
            </a:r>
          </a:p>
          <a:p>
            <a:r>
              <a:rPr lang="en-GB" dirty="0"/>
              <a:t>Tailored marketplace</a:t>
            </a:r>
          </a:p>
          <a:p>
            <a:r>
              <a:rPr lang="en-GB" dirty="0"/>
              <a:t>Key resources</a:t>
            </a:r>
          </a:p>
          <a:p>
            <a:r>
              <a:rPr lang="en-GB" dirty="0"/>
              <a:t>Value creation – key activities</a:t>
            </a:r>
          </a:p>
          <a:p>
            <a:r>
              <a:rPr lang="en-GB" dirty="0"/>
              <a:t>Understanding and tracking host and guest behaviour</a:t>
            </a:r>
          </a:p>
          <a:p>
            <a:r>
              <a:rPr lang="en-GB" dirty="0"/>
              <a:t>Optimizing searches to match guests and hosts</a:t>
            </a:r>
          </a:p>
          <a:p>
            <a:endParaRPr lang="en-GB" dirty="0"/>
          </a:p>
        </p:txBody>
      </p:sp>
      <p:pic>
        <p:nvPicPr>
          <p:cNvPr id="2" name="Audio 1">
            <a:hlinkClick r:id="" action="ppaction://media"/>
            <a:extLst>
              <a:ext uri="{FF2B5EF4-FFF2-40B4-BE49-F238E27FC236}">
                <a16:creationId xmlns:a16="http://schemas.microsoft.com/office/drawing/2014/main" id="{6E3B1FE4-8058-451B-A315-B35BC31DB65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33310665"/>
      </p:ext>
    </p:extLst>
  </p:cSld>
  <p:clrMapOvr>
    <a:masterClrMapping/>
  </p:clrMapOvr>
  <mc:AlternateContent xmlns:mc="http://schemas.openxmlformats.org/markup-compatibility/2006" xmlns:p14="http://schemas.microsoft.com/office/powerpoint/2010/main">
    <mc:Choice Requires="p14">
      <p:transition spd="slow" p14:dur="2000" advTm="63353"/>
    </mc:Choice>
    <mc:Fallback xmlns="">
      <p:transition spd="slow" advTm="63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imeline&#10;&#10;Description automatically generated">
            <a:extLst>
              <a:ext uri="{FF2B5EF4-FFF2-40B4-BE49-F238E27FC236}">
                <a16:creationId xmlns:a16="http://schemas.microsoft.com/office/drawing/2014/main" id="{72228A11-A5EE-4E89-96AD-C24F2EF585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7149" y="408474"/>
            <a:ext cx="11169032" cy="6038046"/>
          </a:xfrm>
          <a:prstGeom prst="rect">
            <a:avLst/>
          </a:prstGeom>
        </p:spPr>
      </p:pic>
      <p:pic>
        <p:nvPicPr>
          <p:cNvPr id="2" name="Audio 1">
            <a:hlinkClick r:id="" action="ppaction://media"/>
            <a:extLst>
              <a:ext uri="{FF2B5EF4-FFF2-40B4-BE49-F238E27FC236}">
                <a16:creationId xmlns:a16="http://schemas.microsoft.com/office/drawing/2014/main" id="{BD696956-8685-483B-8454-E04EF7BEF4A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98621488"/>
      </p:ext>
    </p:extLst>
  </p:cSld>
  <p:clrMapOvr>
    <a:masterClrMapping/>
  </p:clrMapOvr>
  <mc:AlternateContent xmlns:mc="http://schemas.openxmlformats.org/markup-compatibility/2006" xmlns:p14="http://schemas.microsoft.com/office/powerpoint/2010/main">
    <mc:Choice Requires="p14">
      <p:transition spd="slow" p14:dur="2000" advTm="42107"/>
    </mc:Choice>
    <mc:Fallback xmlns="">
      <p:transition spd="slow" advTm="421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3B586C-FD12-4827-AF78-710BCDEFCE32}"/>
              </a:ext>
            </a:extLst>
          </p:cNvPr>
          <p:cNvSpPr txBox="1"/>
          <p:nvPr/>
        </p:nvSpPr>
        <p:spPr>
          <a:xfrm>
            <a:off x="2560320" y="1432560"/>
            <a:ext cx="10027920" cy="1107996"/>
          </a:xfrm>
          <a:prstGeom prst="rect">
            <a:avLst/>
          </a:prstGeom>
          <a:noFill/>
        </p:spPr>
        <p:txBody>
          <a:bodyPr wrap="square" rtlCol="0">
            <a:spAutoFit/>
          </a:bodyPr>
          <a:lstStyle/>
          <a:p>
            <a:r>
              <a:rPr lang="en-GB" sz="4800" b="1" dirty="0"/>
              <a:t>Supporting Events</a:t>
            </a:r>
            <a:endParaRPr lang="en-GB" sz="4800" dirty="0"/>
          </a:p>
          <a:p>
            <a:endParaRPr lang="en-GB" dirty="0"/>
          </a:p>
        </p:txBody>
      </p:sp>
      <p:graphicFrame>
        <p:nvGraphicFramePr>
          <p:cNvPr id="5" name="TextBox 2">
            <a:extLst>
              <a:ext uri="{FF2B5EF4-FFF2-40B4-BE49-F238E27FC236}">
                <a16:creationId xmlns:a16="http://schemas.microsoft.com/office/drawing/2014/main" id="{A62251ED-71D6-4624-AE54-62012F46F952}"/>
              </a:ext>
            </a:extLst>
          </p:cNvPr>
          <p:cNvGraphicFramePr/>
          <p:nvPr/>
        </p:nvGraphicFramePr>
        <p:xfrm>
          <a:off x="1356360" y="2964180"/>
          <a:ext cx="9662160" cy="230832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ABFF7D55-8C33-4C50-BE51-396ADC25FED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1805123"/>
      </p:ext>
    </p:extLst>
  </p:cSld>
  <p:clrMapOvr>
    <a:masterClrMapping/>
  </p:clrMapOvr>
  <mc:AlternateContent xmlns:mc="http://schemas.openxmlformats.org/markup-compatibility/2006" xmlns:p14="http://schemas.microsoft.com/office/powerpoint/2010/main">
    <mc:Choice Requires="p14">
      <p:transition spd="slow" p14:dur="2000" advTm="99994"/>
    </mc:Choice>
    <mc:Fallback xmlns="">
      <p:transition spd="slow" advTm="999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3" name="Picture 33">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54" name="Picture 35">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55" name="Oval 37">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56" name="Picture 39">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57" name="Picture 41">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8">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58" name="Rectangle 43">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59" name="Rectangle 45">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6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61" name="Freeform: Shape 49">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extBox 1">
            <a:extLst>
              <a:ext uri="{FF2B5EF4-FFF2-40B4-BE49-F238E27FC236}">
                <a16:creationId xmlns:a16="http://schemas.microsoft.com/office/drawing/2014/main" id="{FECE9BD5-FFBE-4891-B65E-427AE62ADFBC}"/>
              </a:ext>
            </a:extLst>
          </p:cNvPr>
          <p:cNvSpPr txBox="1"/>
          <p:nvPr/>
        </p:nvSpPr>
        <p:spPr>
          <a:xfrm>
            <a:off x="653143" y="1645920"/>
            <a:ext cx="4037012" cy="4470821"/>
          </a:xfrm>
          <a:prstGeom prst="rect">
            <a:avLst/>
          </a:prstGeom>
        </p:spPr>
        <p:txBody>
          <a:bodyPr vert="horz" lIns="91440" tIns="45720" rIns="91440" bIns="45720" rtlCol="0" anchor="t">
            <a:normAutofit/>
          </a:bodyPr>
          <a:lstStyle/>
          <a:p>
            <a:pPr algn="r">
              <a:spcBef>
                <a:spcPct val="0"/>
              </a:spcBef>
              <a:spcAft>
                <a:spcPts val="600"/>
              </a:spcAft>
            </a:pPr>
            <a:r>
              <a:rPr lang="en-US" sz="4200" b="0" i="0" kern="1200" dirty="0">
                <a:solidFill>
                  <a:srgbClr val="FFFFFF"/>
                </a:solidFill>
                <a:latin typeface="+mj-lt"/>
                <a:ea typeface="+mj-ea"/>
                <a:cs typeface="+mj-cs"/>
              </a:rPr>
              <a:t>Environmental Sustainability</a:t>
            </a:r>
          </a:p>
          <a:p>
            <a:pPr algn="r">
              <a:spcBef>
                <a:spcPct val="0"/>
              </a:spcBef>
              <a:spcAft>
                <a:spcPts val="600"/>
              </a:spcAft>
            </a:pPr>
            <a:endParaRPr lang="en-US" sz="4200" b="0" i="0" kern="1200" dirty="0">
              <a:solidFill>
                <a:srgbClr val="FFFFFF"/>
              </a:solidFill>
              <a:latin typeface="+mj-lt"/>
              <a:ea typeface="+mj-ea"/>
              <a:cs typeface="+mj-cs"/>
            </a:endParaRPr>
          </a:p>
        </p:txBody>
      </p:sp>
      <p:sp>
        <p:nvSpPr>
          <p:cNvPr id="3" name="TextBox 2">
            <a:extLst>
              <a:ext uri="{FF2B5EF4-FFF2-40B4-BE49-F238E27FC236}">
                <a16:creationId xmlns:a16="http://schemas.microsoft.com/office/drawing/2014/main" id="{291F1487-BFA4-4414-B34B-1B164DB8454B}"/>
              </a:ext>
            </a:extLst>
          </p:cNvPr>
          <p:cNvSpPr txBox="1"/>
          <p:nvPr/>
        </p:nvSpPr>
        <p:spPr>
          <a:xfrm>
            <a:off x="5204109" y="1645920"/>
            <a:ext cx="5919503" cy="4470821"/>
          </a:xfrm>
          <a:prstGeom prst="rect">
            <a:avLst/>
          </a:prstGeom>
        </p:spPr>
        <p:txBody>
          <a:bodyPr vert="horz" lIns="91440" tIns="45720" rIns="91440" bIns="45720" rtlCol="0">
            <a:normAutofit/>
          </a:bodyPr>
          <a:lstStyle/>
          <a:p>
            <a:pPr marL="571500" indent="-571500">
              <a:spcBef>
                <a:spcPts val="1000"/>
              </a:spcBef>
              <a:buClr>
                <a:schemeClr val="bg2">
                  <a:lumMod val="40000"/>
                  <a:lumOff val="60000"/>
                </a:schemeClr>
              </a:buClr>
              <a:buSzPct val="80000"/>
              <a:buFont typeface="Wingdings 3" charset="2"/>
              <a:buChar char=""/>
            </a:pPr>
            <a:r>
              <a:rPr lang="en-US" sz="4000" dirty="0">
                <a:latin typeface="+mj-lt"/>
                <a:ea typeface="+mj-ea"/>
                <a:cs typeface="+mj-cs"/>
              </a:rPr>
              <a:t>Water</a:t>
            </a:r>
          </a:p>
          <a:p>
            <a:pPr marL="571500" indent="-571500">
              <a:spcBef>
                <a:spcPts val="1000"/>
              </a:spcBef>
              <a:buClr>
                <a:schemeClr val="bg2">
                  <a:lumMod val="40000"/>
                  <a:lumOff val="60000"/>
                </a:schemeClr>
              </a:buClr>
              <a:buSzPct val="80000"/>
              <a:buFont typeface="Wingdings 3" charset="2"/>
              <a:buChar char=""/>
            </a:pPr>
            <a:r>
              <a:rPr lang="en-US" sz="4000" dirty="0">
                <a:latin typeface="+mj-lt"/>
                <a:ea typeface="+mj-ea"/>
                <a:cs typeface="+mj-cs"/>
              </a:rPr>
              <a:t>Land</a:t>
            </a:r>
          </a:p>
          <a:p>
            <a:pPr marL="571500" indent="-571500">
              <a:spcBef>
                <a:spcPts val="1000"/>
              </a:spcBef>
              <a:buClr>
                <a:schemeClr val="bg2">
                  <a:lumMod val="40000"/>
                  <a:lumOff val="60000"/>
                </a:schemeClr>
              </a:buClr>
              <a:buSzPct val="80000"/>
              <a:buFont typeface="Wingdings 3" charset="2"/>
              <a:buChar char=""/>
            </a:pPr>
            <a:r>
              <a:rPr lang="en-US" sz="4000" dirty="0">
                <a:latin typeface="+mj-lt"/>
                <a:ea typeface="+mj-ea"/>
                <a:cs typeface="+mj-cs"/>
              </a:rPr>
              <a:t>Air </a:t>
            </a:r>
          </a:p>
          <a:p>
            <a:pPr marL="571500" indent="-571500">
              <a:spcBef>
                <a:spcPts val="1000"/>
              </a:spcBef>
              <a:buClr>
                <a:schemeClr val="bg2">
                  <a:lumMod val="40000"/>
                  <a:lumOff val="60000"/>
                </a:schemeClr>
              </a:buClr>
              <a:buSzPct val="80000"/>
              <a:buFont typeface="Wingdings 3" charset="2"/>
              <a:buChar char=""/>
            </a:pPr>
            <a:r>
              <a:rPr lang="en-US" sz="4000" dirty="0">
                <a:latin typeface="+mj-lt"/>
                <a:ea typeface="+mj-ea"/>
                <a:cs typeface="+mj-cs"/>
              </a:rPr>
              <a:t>Climate change</a:t>
            </a:r>
          </a:p>
          <a:p>
            <a:pPr>
              <a:spcBef>
                <a:spcPts val="1000"/>
              </a:spcBef>
              <a:buClr>
                <a:schemeClr val="bg2">
                  <a:lumMod val="40000"/>
                  <a:lumOff val="60000"/>
                </a:schemeClr>
              </a:buClr>
              <a:buSzPct val="80000"/>
              <a:buFont typeface="Wingdings 3" charset="2"/>
              <a:buChar char=""/>
            </a:pPr>
            <a:endParaRPr lang="en-US" dirty="0">
              <a:latin typeface="+mj-lt"/>
              <a:ea typeface="+mj-ea"/>
              <a:cs typeface="+mj-cs"/>
            </a:endParaRPr>
          </a:p>
        </p:txBody>
      </p:sp>
      <p:pic>
        <p:nvPicPr>
          <p:cNvPr id="4" name="Audio 3">
            <a:hlinkClick r:id="" action="ppaction://media"/>
            <a:extLst>
              <a:ext uri="{FF2B5EF4-FFF2-40B4-BE49-F238E27FC236}">
                <a16:creationId xmlns:a16="http://schemas.microsoft.com/office/drawing/2014/main" id="{441EC259-EA44-4768-8AEC-33FF205E1AF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4671941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1975"/>
    </mc:Choice>
    <mc:Fallback xmlns="">
      <p:transition spd="slow" advTm="819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9" name="Picture 8">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7">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1" name="Oval 10">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3" name="Picture 12">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8">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5" name="Picture 14">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9">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7" name="Rectangle 16">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9" name="Rectangle 18">
            <a:extLst>
              <a:ext uri="{FF2B5EF4-FFF2-40B4-BE49-F238E27FC236}">
                <a16:creationId xmlns:a16="http://schemas.microsoft.com/office/drawing/2014/main" id="{DE27238C-8EAF-4098-86E6-7723B7DAE6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2"/>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1" name="Freeform 36">
            <a:extLst>
              <a:ext uri="{FF2B5EF4-FFF2-40B4-BE49-F238E27FC236}">
                <a16:creationId xmlns:a16="http://schemas.microsoft.com/office/drawing/2014/main" id="{992F97B1-1891-4FCC-9E5F-BA97EDB48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351010"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2">
              <a:lumMod val="60000"/>
              <a:lumOff val="40000"/>
              <a:alpha val="20000"/>
            </a:schemeClr>
          </a:solidFill>
          <a:ln>
            <a:noFill/>
          </a:ln>
        </p:spPr>
        <p:txBody>
          <a:bodyPr rtlCol="0" anchor="ctr"/>
          <a:lstStyle/>
          <a:p>
            <a:pPr algn="ctr"/>
            <a:endParaRPr lang="en-US"/>
          </a:p>
        </p:txBody>
      </p:sp>
      <p:sp useBgFill="1">
        <p:nvSpPr>
          <p:cNvPr id="23" name="Freeform: Shape 22">
            <a:extLst>
              <a:ext uri="{FF2B5EF4-FFF2-40B4-BE49-F238E27FC236}">
                <a16:creationId xmlns:a16="http://schemas.microsoft.com/office/drawing/2014/main" id="{78C6C821-FEE1-4EB6-9590-C021440C7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9700459" cy="6858001"/>
          </a:xfrm>
          <a:custGeom>
            <a:avLst/>
            <a:gdLst>
              <a:gd name="connsiteX0" fmla="*/ 0 w 9700459"/>
              <a:gd name="connsiteY0" fmla="*/ 0 h 6858001"/>
              <a:gd name="connsiteX1" fmla="*/ 1323975 w 9700459"/>
              <a:gd name="connsiteY1" fmla="*/ 0 h 6858001"/>
              <a:gd name="connsiteX2" fmla="*/ 1517015 w 9700459"/>
              <a:gd name="connsiteY2" fmla="*/ 0 h 6858001"/>
              <a:gd name="connsiteX3" fmla="*/ 3241265 w 9700459"/>
              <a:gd name="connsiteY3" fmla="*/ 0 h 6858001"/>
              <a:gd name="connsiteX4" fmla="*/ 3241265 w 9700459"/>
              <a:gd name="connsiteY4" fmla="*/ 1 h 6858001"/>
              <a:gd name="connsiteX5" fmla="*/ 8355744 w 9700459"/>
              <a:gd name="connsiteY5" fmla="*/ 1 h 6858001"/>
              <a:gd name="connsiteX6" fmla="*/ 8355744 w 9700459"/>
              <a:gd name="connsiteY6" fmla="*/ 0 h 6858001"/>
              <a:gd name="connsiteX7" fmla="*/ 9699282 w 9700459"/>
              <a:gd name="connsiteY7" fmla="*/ 0 h 6858001"/>
              <a:gd name="connsiteX8" fmla="*/ 9674237 w 9700459"/>
              <a:gd name="connsiteY8" fmla="*/ 155677 h 6858001"/>
              <a:gd name="connsiteX9" fmla="*/ 9650368 w 9700459"/>
              <a:gd name="connsiteY9" fmla="*/ 310668 h 6858001"/>
              <a:gd name="connsiteX10" fmla="*/ 9627004 w 9700459"/>
              <a:gd name="connsiteY10" fmla="*/ 466344 h 6858001"/>
              <a:gd name="connsiteX11" fmla="*/ 9607001 w 9700459"/>
              <a:gd name="connsiteY11" fmla="*/ 622707 h 6858001"/>
              <a:gd name="connsiteX12" fmla="*/ 9586830 w 9700459"/>
              <a:gd name="connsiteY12" fmla="*/ 778383 h 6858001"/>
              <a:gd name="connsiteX13" fmla="*/ 9568004 w 9700459"/>
              <a:gd name="connsiteY13" fmla="*/ 934746 h 6858001"/>
              <a:gd name="connsiteX14" fmla="*/ 9551868 w 9700459"/>
              <a:gd name="connsiteY14" fmla="*/ 1089051 h 6858001"/>
              <a:gd name="connsiteX15" fmla="*/ 9536572 w 9700459"/>
              <a:gd name="connsiteY15" fmla="*/ 1245413 h 6858001"/>
              <a:gd name="connsiteX16" fmla="*/ 9522620 w 9700459"/>
              <a:gd name="connsiteY16" fmla="*/ 1401090 h 6858001"/>
              <a:gd name="connsiteX17" fmla="*/ 9510518 w 9700459"/>
              <a:gd name="connsiteY17" fmla="*/ 1554023 h 6858001"/>
              <a:gd name="connsiteX18" fmla="*/ 9498415 w 9700459"/>
              <a:gd name="connsiteY18" fmla="*/ 1709014 h 6858001"/>
              <a:gd name="connsiteX19" fmla="*/ 9488330 w 9700459"/>
              <a:gd name="connsiteY19" fmla="*/ 1861947 h 6858001"/>
              <a:gd name="connsiteX20" fmla="*/ 9480430 w 9700459"/>
              <a:gd name="connsiteY20" fmla="*/ 2014881 h 6858001"/>
              <a:gd name="connsiteX21" fmla="*/ 9472193 w 9700459"/>
              <a:gd name="connsiteY21" fmla="*/ 2167128 h 6858001"/>
              <a:gd name="connsiteX22" fmla="*/ 9465302 w 9700459"/>
              <a:gd name="connsiteY22" fmla="*/ 2318004 h 6858001"/>
              <a:gd name="connsiteX23" fmla="*/ 9460427 w 9700459"/>
              <a:gd name="connsiteY23" fmla="*/ 2467509 h 6858001"/>
              <a:gd name="connsiteX24" fmla="*/ 9456225 w 9700459"/>
              <a:gd name="connsiteY24" fmla="*/ 2617013 h 6858001"/>
              <a:gd name="connsiteX25" fmla="*/ 9452191 w 9700459"/>
              <a:gd name="connsiteY25" fmla="*/ 2765146 h 6858001"/>
              <a:gd name="connsiteX26" fmla="*/ 9450342 w 9700459"/>
              <a:gd name="connsiteY26" fmla="*/ 2911221 h 6858001"/>
              <a:gd name="connsiteX27" fmla="*/ 9448325 w 9700459"/>
              <a:gd name="connsiteY27" fmla="*/ 3057297 h 6858001"/>
              <a:gd name="connsiteX28" fmla="*/ 9447316 w 9700459"/>
              <a:gd name="connsiteY28" fmla="*/ 3201315 h 6858001"/>
              <a:gd name="connsiteX29" fmla="*/ 9448325 w 9700459"/>
              <a:gd name="connsiteY29" fmla="*/ 3343961 h 6858001"/>
              <a:gd name="connsiteX30" fmla="*/ 9448325 w 9700459"/>
              <a:gd name="connsiteY30" fmla="*/ 3485236 h 6858001"/>
              <a:gd name="connsiteX31" fmla="*/ 9450342 w 9700459"/>
              <a:gd name="connsiteY31" fmla="*/ 3625139 h 6858001"/>
              <a:gd name="connsiteX32" fmla="*/ 9453367 w 9700459"/>
              <a:gd name="connsiteY32" fmla="*/ 3762299 h 6858001"/>
              <a:gd name="connsiteX33" fmla="*/ 9456225 w 9700459"/>
              <a:gd name="connsiteY33" fmla="*/ 3898087 h 6858001"/>
              <a:gd name="connsiteX34" fmla="*/ 9459419 w 9700459"/>
              <a:gd name="connsiteY34" fmla="*/ 4031133 h 6858001"/>
              <a:gd name="connsiteX35" fmla="*/ 9464293 w 9700459"/>
              <a:gd name="connsiteY35" fmla="*/ 4163492 h 6858001"/>
              <a:gd name="connsiteX36" fmla="*/ 9469504 w 9700459"/>
              <a:gd name="connsiteY36" fmla="*/ 4293793 h 6858001"/>
              <a:gd name="connsiteX37" fmla="*/ 9474210 w 9700459"/>
              <a:gd name="connsiteY37" fmla="*/ 4421352 h 6858001"/>
              <a:gd name="connsiteX38" fmla="*/ 9487490 w 9700459"/>
              <a:gd name="connsiteY38" fmla="*/ 4670298 h 6858001"/>
              <a:gd name="connsiteX39" fmla="*/ 9501609 w 9700459"/>
              <a:gd name="connsiteY39" fmla="*/ 4908956 h 6858001"/>
              <a:gd name="connsiteX40" fmla="*/ 9516401 w 9700459"/>
              <a:gd name="connsiteY40" fmla="*/ 5138013 h 6858001"/>
              <a:gd name="connsiteX41" fmla="*/ 9532706 w 9700459"/>
              <a:gd name="connsiteY41" fmla="*/ 5354726 h 6858001"/>
              <a:gd name="connsiteX42" fmla="*/ 9549683 w 9700459"/>
              <a:gd name="connsiteY42" fmla="*/ 5561838 h 6858001"/>
              <a:gd name="connsiteX43" fmla="*/ 9568004 w 9700459"/>
              <a:gd name="connsiteY43" fmla="*/ 5753862 h 6858001"/>
              <a:gd name="connsiteX44" fmla="*/ 9585990 w 9700459"/>
              <a:gd name="connsiteY44" fmla="*/ 5934227 h 6858001"/>
              <a:gd name="connsiteX45" fmla="*/ 9603975 w 9700459"/>
              <a:gd name="connsiteY45" fmla="*/ 6100191 h 6858001"/>
              <a:gd name="connsiteX46" fmla="*/ 9620952 w 9700459"/>
              <a:gd name="connsiteY46" fmla="*/ 6252438 h 6858001"/>
              <a:gd name="connsiteX47" fmla="*/ 9637089 w 9700459"/>
              <a:gd name="connsiteY47" fmla="*/ 6387541 h 6858001"/>
              <a:gd name="connsiteX48" fmla="*/ 9652385 w 9700459"/>
              <a:gd name="connsiteY48" fmla="*/ 6509613 h 6858001"/>
              <a:gd name="connsiteX49" fmla="*/ 9665160 w 9700459"/>
              <a:gd name="connsiteY49" fmla="*/ 6612483 h 6858001"/>
              <a:gd name="connsiteX50" fmla="*/ 9677262 w 9700459"/>
              <a:gd name="connsiteY50" fmla="*/ 6698894 h 6858001"/>
              <a:gd name="connsiteX51" fmla="*/ 9694576 w 9700459"/>
              <a:gd name="connsiteY51" fmla="*/ 6817538 h 6858001"/>
              <a:gd name="connsiteX52" fmla="*/ 9700459 w 9700459"/>
              <a:gd name="connsiteY52" fmla="*/ 6858000 h 6858001"/>
              <a:gd name="connsiteX53" fmla="*/ 8795105 w 9700459"/>
              <a:gd name="connsiteY53" fmla="*/ 6858000 h 6858001"/>
              <a:gd name="connsiteX54" fmla="*/ 8795105 w 9700459"/>
              <a:gd name="connsiteY54" fmla="*/ 6858001 h 6858001"/>
              <a:gd name="connsiteX55" fmla="*/ 2704541 w 9700459"/>
              <a:gd name="connsiteY55" fmla="*/ 6858001 h 6858001"/>
              <a:gd name="connsiteX56" fmla="*/ 2704541 w 9700459"/>
              <a:gd name="connsiteY56" fmla="*/ 6858000 h 6858001"/>
              <a:gd name="connsiteX57" fmla="*/ 1517015 w 9700459"/>
              <a:gd name="connsiteY57" fmla="*/ 6858000 h 6858001"/>
              <a:gd name="connsiteX58" fmla="*/ 1323975 w 9700459"/>
              <a:gd name="connsiteY58" fmla="*/ 6858000 h 6858001"/>
              <a:gd name="connsiteX59" fmla="*/ 0 w 9700459"/>
              <a:gd name="connsiteY5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00459" h="6858001">
                <a:moveTo>
                  <a:pt x="0" y="0"/>
                </a:moveTo>
                <a:lnTo>
                  <a:pt x="1323975" y="0"/>
                </a:lnTo>
                <a:lnTo>
                  <a:pt x="1517015" y="0"/>
                </a:lnTo>
                <a:lnTo>
                  <a:pt x="3241265" y="0"/>
                </a:lnTo>
                <a:lnTo>
                  <a:pt x="3241265" y="1"/>
                </a:lnTo>
                <a:lnTo>
                  <a:pt x="8355744" y="1"/>
                </a:lnTo>
                <a:lnTo>
                  <a:pt x="8355744" y="0"/>
                </a:lnTo>
                <a:lnTo>
                  <a:pt x="9699282" y="0"/>
                </a:lnTo>
                <a:lnTo>
                  <a:pt x="9674237" y="155677"/>
                </a:lnTo>
                <a:lnTo>
                  <a:pt x="9650368" y="310668"/>
                </a:lnTo>
                <a:lnTo>
                  <a:pt x="9627004" y="466344"/>
                </a:lnTo>
                <a:lnTo>
                  <a:pt x="9607001" y="622707"/>
                </a:lnTo>
                <a:lnTo>
                  <a:pt x="9586830" y="778383"/>
                </a:lnTo>
                <a:lnTo>
                  <a:pt x="9568004" y="934746"/>
                </a:lnTo>
                <a:lnTo>
                  <a:pt x="9551868" y="1089051"/>
                </a:lnTo>
                <a:lnTo>
                  <a:pt x="9536572" y="1245413"/>
                </a:lnTo>
                <a:lnTo>
                  <a:pt x="9522620" y="1401090"/>
                </a:lnTo>
                <a:lnTo>
                  <a:pt x="9510518" y="1554023"/>
                </a:lnTo>
                <a:lnTo>
                  <a:pt x="9498415" y="1709014"/>
                </a:lnTo>
                <a:lnTo>
                  <a:pt x="9488330" y="1861947"/>
                </a:lnTo>
                <a:lnTo>
                  <a:pt x="9480430" y="2014881"/>
                </a:lnTo>
                <a:lnTo>
                  <a:pt x="9472193" y="2167128"/>
                </a:lnTo>
                <a:lnTo>
                  <a:pt x="9465302" y="2318004"/>
                </a:lnTo>
                <a:lnTo>
                  <a:pt x="9460427" y="2467509"/>
                </a:lnTo>
                <a:lnTo>
                  <a:pt x="9456225" y="2617013"/>
                </a:lnTo>
                <a:lnTo>
                  <a:pt x="9452191" y="2765146"/>
                </a:lnTo>
                <a:lnTo>
                  <a:pt x="9450342" y="2911221"/>
                </a:lnTo>
                <a:lnTo>
                  <a:pt x="9448325" y="3057297"/>
                </a:lnTo>
                <a:lnTo>
                  <a:pt x="9447316" y="3201315"/>
                </a:lnTo>
                <a:lnTo>
                  <a:pt x="9448325" y="3343961"/>
                </a:lnTo>
                <a:lnTo>
                  <a:pt x="9448325" y="3485236"/>
                </a:lnTo>
                <a:lnTo>
                  <a:pt x="9450342" y="3625139"/>
                </a:lnTo>
                <a:lnTo>
                  <a:pt x="9453367" y="3762299"/>
                </a:lnTo>
                <a:lnTo>
                  <a:pt x="9456225" y="3898087"/>
                </a:lnTo>
                <a:lnTo>
                  <a:pt x="9459419" y="4031133"/>
                </a:lnTo>
                <a:lnTo>
                  <a:pt x="9464293" y="4163492"/>
                </a:lnTo>
                <a:lnTo>
                  <a:pt x="9469504" y="4293793"/>
                </a:lnTo>
                <a:lnTo>
                  <a:pt x="9474210" y="4421352"/>
                </a:lnTo>
                <a:lnTo>
                  <a:pt x="9487490" y="4670298"/>
                </a:lnTo>
                <a:lnTo>
                  <a:pt x="9501609" y="4908956"/>
                </a:lnTo>
                <a:lnTo>
                  <a:pt x="9516401" y="5138013"/>
                </a:lnTo>
                <a:lnTo>
                  <a:pt x="9532706" y="5354726"/>
                </a:lnTo>
                <a:lnTo>
                  <a:pt x="9549683" y="5561838"/>
                </a:lnTo>
                <a:lnTo>
                  <a:pt x="9568004" y="5753862"/>
                </a:lnTo>
                <a:lnTo>
                  <a:pt x="9585990" y="5934227"/>
                </a:lnTo>
                <a:lnTo>
                  <a:pt x="9603975" y="6100191"/>
                </a:lnTo>
                <a:lnTo>
                  <a:pt x="9620952" y="6252438"/>
                </a:lnTo>
                <a:lnTo>
                  <a:pt x="9637089" y="6387541"/>
                </a:lnTo>
                <a:lnTo>
                  <a:pt x="9652385" y="6509613"/>
                </a:lnTo>
                <a:lnTo>
                  <a:pt x="9665160" y="6612483"/>
                </a:lnTo>
                <a:lnTo>
                  <a:pt x="9677262" y="6698894"/>
                </a:lnTo>
                <a:lnTo>
                  <a:pt x="9694576" y="6817538"/>
                </a:lnTo>
                <a:lnTo>
                  <a:pt x="9700459" y="6858000"/>
                </a:lnTo>
                <a:lnTo>
                  <a:pt x="8795105" y="6858000"/>
                </a:lnTo>
                <a:lnTo>
                  <a:pt x="8795105" y="6858001"/>
                </a:lnTo>
                <a:lnTo>
                  <a:pt x="2704541" y="6858001"/>
                </a:lnTo>
                <a:lnTo>
                  <a:pt x="2704541" y="6858000"/>
                </a:lnTo>
                <a:lnTo>
                  <a:pt x="1517015" y="6858000"/>
                </a:lnTo>
                <a:lnTo>
                  <a:pt x="1323975" y="6858000"/>
                </a:lnTo>
                <a:lnTo>
                  <a:pt x="0" y="6858000"/>
                </a:lnTo>
                <a:close/>
              </a:path>
            </a:pathLst>
          </a:custGeom>
          <a:ln>
            <a:no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tx1"/>
              </a:solidFill>
            </a:endParaRPr>
          </a:p>
        </p:txBody>
      </p:sp>
      <p:sp>
        <p:nvSpPr>
          <p:cNvPr id="2" name="Title 1"/>
          <p:cNvSpPr>
            <a:spLocks noGrp="1"/>
          </p:cNvSpPr>
          <p:nvPr>
            <p:ph type="title"/>
          </p:nvPr>
        </p:nvSpPr>
        <p:spPr>
          <a:xfrm>
            <a:off x="1154955" y="1447801"/>
            <a:ext cx="8542329" cy="1981200"/>
          </a:xfrm>
        </p:spPr>
        <p:txBody>
          <a:bodyPr vert="horz" lIns="91440" tIns="45720" rIns="91440" bIns="45720" rtlCol="0" anchor="b">
            <a:normAutofit/>
          </a:bodyPr>
          <a:lstStyle/>
          <a:p>
            <a:pPr>
              <a:lnSpc>
                <a:spcPct val="90000"/>
              </a:lnSpc>
            </a:pPr>
            <a:r>
              <a:rPr lang="en-US" sz="3600" b="0" i="0" kern="1200" dirty="0">
                <a:solidFill>
                  <a:schemeClr val="tx2"/>
                </a:solidFill>
                <a:latin typeface="+mj-lt"/>
                <a:ea typeface="+mj-ea"/>
                <a:cs typeface="+mj-cs"/>
              </a:rPr>
              <a:t>Communications Perspective </a:t>
            </a:r>
            <a:br>
              <a:rPr lang="en-US" sz="2300" b="0" i="0" kern="1200" dirty="0">
                <a:solidFill>
                  <a:schemeClr val="tx2"/>
                </a:solidFill>
                <a:latin typeface="+mj-lt"/>
                <a:ea typeface="+mj-ea"/>
                <a:cs typeface="+mj-cs"/>
              </a:rPr>
            </a:br>
            <a:br>
              <a:rPr lang="en-US" sz="2300" b="0" i="0" kern="1200" dirty="0">
                <a:solidFill>
                  <a:schemeClr val="tx2"/>
                </a:solidFill>
                <a:latin typeface="+mj-lt"/>
                <a:ea typeface="+mj-ea"/>
                <a:cs typeface="+mj-cs"/>
              </a:rPr>
            </a:br>
            <a:br>
              <a:rPr lang="en-US" sz="2300" b="0" i="0" kern="1200" dirty="0">
                <a:solidFill>
                  <a:schemeClr val="tx2"/>
                </a:solidFill>
                <a:latin typeface="+mj-lt"/>
                <a:ea typeface="+mj-ea"/>
                <a:cs typeface="+mj-cs"/>
              </a:rPr>
            </a:br>
            <a:br>
              <a:rPr lang="en-US" sz="2300" b="0" i="0" kern="1200" dirty="0">
                <a:solidFill>
                  <a:schemeClr val="tx2"/>
                </a:solidFill>
                <a:latin typeface="+mj-lt"/>
                <a:ea typeface="+mj-ea"/>
                <a:cs typeface="+mj-cs"/>
              </a:rPr>
            </a:br>
            <a:endParaRPr lang="en-US" sz="2300" b="0" i="0" kern="1200" dirty="0">
              <a:solidFill>
                <a:schemeClr val="tx2"/>
              </a:solidFill>
              <a:latin typeface="+mj-lt"/>
              <a:ea typeface="+mj-ea"/>
              <a:cs typeface="+mj-cs"/>
            </a:endParaRPr>
          </a:p>
        </p:txBody>
      </p:sp>
      <p:sp>
        <p:nvSpPr>
          <p:cNvPr id="25" name="Rectangle 24">
            <a:extLst>
              <a:ext uri="{FF2B5EF4-FFF2-40B4-BE49-F238E27FC236}">
                <a16:creationId xmlns:a16="http://schemas.microsoft.com/office/drawing/2014/main" id="{B61A74B3-E247-44D4-8C48-FAE8E20564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225A02ED-4C99-4406-A616-3ED47A0535A9}"/>
              </a:ext>
            </a:extLst>
          </p:cNvPr>
          <p:cNvSpPr txBox="1"/>
          <p:nvPr/>
        </p:nvSpPr>
        <p:spPr>
          <a:xfrm>
            <a:off x="320040" y="2589208"/>
            <a:ext cx="8075774" cy="2677656"/>
          </a:xfrm>
          <a:prstGeom prst="rect">
            <a:avLst/>
          </a:prstGeom>
          <a:noFill/>
        </p:spPr>
        <p:txBody>
          <a:bodyPr wrap="square" rtlCol="0">
            <a:spAutoFit/>
          </a:bodyPr>
          <a:lstStyle/>
          <a:p>
            <a:pPr marL="457200" indent="-457200">
              <a:buFont typeface="Arial" panose="020B0604020202020204" pitchFamily="34" charset="0"/>
              <a:buChar char="•"/>
            </a:pPr>
            <a:r>
              <a:rPr lang="en-US" sz="2800" dirty="0">
                <a:solidFill>
                  <a:schemeClr val="tx2"/>
                </a:solidFill>
              </a:rPr>
              <a:t>Business model operating within a Sharing Economy</a:t>
            </a:r>
          </a:p>
          <a:p>
            <a:pPr marL="457200" indent="-457200">
              <a:buFont typeface="Arial" panose="020B0604020202020204" pitchFamily="34" charset="0"/>
              <a:buChar char="•"/>
            </a:pPr>
            <a:r>
              <a:rPr lang="en-US" sz="2800" dirty="0">
                <a:solidFill>
                  <a:schemeClr val="tx2"/>
                </a:solidFill>
              </a:rPr>
              <a:t>Web based platform to provide a service</a:t>
            </a:r>
          </a:p>
          <a:p>
            <a:pPr marL="457200" indent="-457200">
              <a:buFont typeface="Arial" panose="020B0604020202020204" pitchFamily="34" charset="0"/>
              <a:buChar char="•"/>
            </a:pPr>
            <a:r>
              <a:rPr lang="en-US" sz="2800" dirty="0">
                <a:solidFill>
                  <a:schemeClr val="tx2"/>
                </a:solidFill>
              </a:rPr>
              <a:t>Service to both the Guest and Host</a:t>
            </a:r>
          </a:p>
          <a:p>
            <a:pPr marL="457200" indent="-457200">
              <a:buFont typeface="Arial" panose="020B0604020202020204" pitchFamily="34" charset="0"/>
              <a:buChar char="•"/>
            </a:pPr>
            <a:r>
              <a:rPr lang="en-US" sz="2800" dirty="0">
                <a:solidFill>
                  <a:schemeClr val="tx2"/>
                </a:solidFill>
              </a:rPr>
              <a:t>Makes use of </a:t>
            </a:r>
            <a:r>
              <a:rPr lang="en-US" sz="2800" dirty="0" err="1">
                <a:solidFill>
                  <a:schemeClr val="tx2"/>
                </a:solidFill>
              </a:rPr>
              <a:t>under-utilised</a:t>
            </a:r>
            <a:r>
              <a:rPr lang="en-US" sz="2800" dirty="0">
                <a:solidFill>
                  <a:schemeClr val="tx2"/>
                </a:solidFill>
              </a:rPr>
              <a:t> goods and services</a:t>
            </a:r>
            <a:endParaRPr lang="en-GB" sz="2800" dirty="0"/>
          </a:p>
        </p:txBody>
      </p:sp>
      <p:pic>
        <p:nvPicPr>
          <p:cNvPr id="3" name="Audio 2">
            <a:hlinkClick r:id="" action="ppaction://media"/>
            <a:extLst>
              <a:ext uri="{FF2B5EF4-FFF2-40B4-BE49-F238E27FC236}">
                <a16:creationId xmlns:a16="http://schemas.microsoft.com/office/drawing/2014/main" id="{66419644-364D-450B-9B3C-5592AA6C405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115064391"/>
      </p:ext>
    </p:extLst>
  </p:cSld>
  <p:clrMapOvr>
    <a:masterClrMapping/>
  </p:clrMapOvr>
  <mc:AlternateContent xmlns:mc="http://schemas.openxmlformats.org/markup-compatibility/2006" xmlns:p14="http://schemas.microsoft.com/office/powerpoint/2010/main">
    <mc:Choice Requires="p14">
      <p:transition spd="slow" p14:dur="2000" advTm="25389"/>
    </mc:Choice>
    <mc:Fallback xmlns="">
      <p:transition spd="slow" advTm="253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73486-B7D0-443C-BFF3-70315E95A3E0}"/>
              </a:ext>
            </a:extLst>
          </p:cNvPr>
          <p:cNvSpPr>
            <a:spLocks noGrp="1"/>
          </p:cNvSpPr>
          <p:nvPr>
            <p:ph type="title"/>
          </p:nvPr>
        </p:nvSpPr>
        <p:spPr/>
        <p:txBody>
          <a:bodyPr/>
          <a:lstStyle/>
          <a:p>
            <a:pPr algn="ctr"/>
            <a:r>
              <a:rPr lang="en-GB" dirty="0"/>
              <a:t>Business Process Perspective</a:t>
            </a:r>
          </a:p>
        </p:txBody>
      </p:sp>
      <p:sp>
        <p:nvSpPr>
          <p:cNvPr id="3" name="Content Placeholder 2">
            <a:extLst>
              <a:ext uri="{FF2B5EF4-FFF2-40B4-BE49-F238E27FC236}">
                <a16:creationId xmlns:a16="http://schemas.microsoft.com/office/drawing/2014/main" id="{33E8BB67-5CD9-480B-BC7E-57CE69735887}"/>
              </a:ext>
            </a:extLst>
          </p:cNvPr>
          <p:cNvSpPr>
            <a:spLocks noGrp="1"/>
          </p:cNvSpPr>
          <p:nvPr>
            <p:ph idx="1"/>
          </p:nvPr>
        </p:nvSpPr>
        <p:spPr/>
        <p:txBody>
          <a:bodyPr/>
          <a:lstStyle/>
          <a:p>
            <a:r>
              <a:rPr lang="en-GB" dirty="0"/>
              <a:t>Guests are charged for the accommodation at the time of booking</a:t>
            </a:r>
          </a:p>
          <a:p>
            <a:r>
              <a:rPr lang="en-GB" dirty="0"/>
              <a:t>Airbnb have that revenue as an asset</a:t>
            </a:r>
          </a:p>
          <a:p>
            <a:r>
              <a:rPr lang="en-GB" dirty="0"/>
              <a:t>based on trust</a:t>
            </a:r>
          </a:p>
          <a:p>
            <a:r>
              <a:rPr lang="en-GB" dirty="0"/>
              <a:t>robust cancellation policies in place</a:t>
            </a:r>
          </a:p>
          <a:p>
            <a:endParaRPr lang="en-GB" dirty="0"/>
          </a:p>
        </p:txBody>
      </p:sp>
      <p:pic>
        <p:nvPicPr>
          <p:cNvPr id="4" name="Audio 3">
            <a:hlinkClick r:id="" action="ppaction://media"/>
            <a:extLst>
              <a:ext uri="{FF2B5EF4-FFF2-40B4-BE49-F238E27FC236}">
                <a16:creationId xmlns:a16="http://schemas.microsoft.com/office/drawing/2014/main" id="{435CB8D9-C92E-481B-922B-5646491B57B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31837158"/>
      </p:ext>
    </p:extLst>
  </p:cSld>
  <p:clrMapOvr>
    <a:masterClrMapping/>
  </p:clrMapOvr>
  <mc:AlternateContent xmlns:mc="http://schemas.openxmlformats.org/markup-compatibility/2006" xmlns:p14="http://schemas.microsoft.com/office/powerpoint/2010/main">
    <mc:Choice Requires="p14">
      <p:transition spd="slow" p14:dur="2000" advTm="82950"/>
    </mc:Choice>
    <mc:Fallback xmlns="">
      <p:transition spd="slow" advTm="829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38DCE-FC1A-42C4-B70A-5C2620195B29}"/>
              </a:ext>
            </a:extLst>
          </p:cNvPr>
          <p:cNvSpPr>
            <a:spLocks noGrp="1"/>
          </p:cNvSpPr>
          <p:nvPr>
            <p:ph type="title"/>
          </p:nvPr>
        </p:nvSpPr>
        <p:spPr/>
        <p:txBody>
          <a:bodyPr/>
          <a:lstStyle/>
          <a:p>
            <a:pPr algn="ctr"/>
            <a:r>
              <a:rPr lang="en-GB" dirty="0"/>
              <a:t>Service Perspective</a:t>
            </a:r>
          </a:p>
        </p:txBody>
      </p:sp>
      <p:sp>
        <p:nvSpPr>
          <p:cNvPr id="3" name="Content Placeholder 2">
            <a:extLst>
              <a:ext uri="{FF2B5EF4-FFF2-40B4-BE49-F238E27FC236}">
                <a16:creationId xmlns:a16="http://schemas.microsoft.com/office/drawing/2014/main" id="{690789E8-7B7A-4EEB-A4B4-F60888F471A9}"/>
              </a:ext>
            </a:extLst>
          </p:cNvPr>
          <p:cNvSpPr>
            <a:spLocks noGrp="1"/>
          </p:cNvSpPr>
          <p:nvPr>
            <p:ph idx="1"/>
          </p:nvPr>
        </p:nvSpPr>
        <p:spPr/>
        <p:txBody>
          <a:bodyPr>
            <a:normAutofit/>
          </a:bodyPr>
          <a:lstStyle/>
          <a:p>
            <a:r>
              <a:rPr lang="en-GB" sz="4000" dirty="0"/>
              <a:t>Increase in technologies </a:t>
            </a:r>
          </a:p>
          <a:p>
            <a:r>
              <a:rPr lang="en-GB" sz="4000" dirty="0"/>
              <a:t>Reach of the internet</a:t>
            </a:r>
          </a:p>
          <a:p>
            <a:r>
              <a:rPr lang="en-GB" sz="4000" dirty="0"/>
              <a:t>Competitive turbulence  </a:t>
            </a:r>
          </a:p>
          <a:p>
            <a:r>
              <a:rPr lang="en-GB" sz="4000" dirty="0"/>
              <a:t>Declining costs</a:t>
            </a:r>
          </a:p>
        </p:txBody>
      </p:sp>
      <p:pic>
        <p:nvPicPr>
          <p:cNvPr id="4" name="Audio 3">
            <a:hlinkClick r:id="" action="ppaction://media"/>
            <a:extLst>
              <a:ext uri="{FF2B5EF4-FFF2-40B4-BE49-F238E27FC236}">
                <a16:creationId xmlns:a16="http://schemas.microsoft.com/office/drawing/2014/main" id="{C2E4078B-8B03-4AC1-8AAB-AD876B6257C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058843912"/>
      </p:ext>
    </p:extLst>
  </p:cSld>
  <p:clrMapOvr>
    <a:masterClrMapping/>
  </p:clrMapOvr>
  <mc:AlternateContent xmlns:mc="http://schemas.openxmlformats.org/markup-compatibility/2006" xmlns:p14="http://schemas.microsoft.com/office/powerpoint/2010/main">
    <mc:Choice Requires="p14">
      <p:transition spd="slow" p14:dur="2000" advTm="36139"/>
    </mc:Choice>
    <mc:Fallback xmlns="">
      <p:transition spd="slow" advTm="361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8372E-81B8-4F2B-BB8F-CED5080DB571}"/>
              </a:ext>
            </a:extLst>
          </p:cNvPr>
          <p:cNvSpPr>
            <a:spLocks noGrp="1"/>
          </p:cNvSpPr>
          <p:nvPr>
            <p:ph type="title"/>
          </p:nvPr>
        </p:nvSpPr>
        <p:spPr/>
        <p:txBody>
          <a:bodyPr/>
          <a:lstStyle/>
          <a:p>
            <a:pPr algn="ctr"/>
            <a:r>
              <a:rPr lang="en-GB" dirty="0"/>
              <a:t>Online Perspective</a:t>
            </a:r>
          </a:p>
        </p:txBody>
      </p:sp>
      <p:sp>
        <p:nvSpPr>
          <p:cNvPr id="3" name="Content Placeholder 2">
            <a:extLst>
              <a:ext uri="{FF2B5EF4-FFF2-40B4-BE49-F238E27FC236}">
                <a16:creationId xmlns:a16="http://schemas.microsoft.com/office/drawing/2014/main" id="{128D60E2-BEBE-40B8-ADAA-C7263E4CAAAD}"/>
              </a:ext>
            </a:extLst>
          </p:cNvPr>
          <p:cNvSpPr>
            <a:spLocks noGrp="1"/>
          </p:cNvSpPr>
          <p:nvPr>
            <p:ph idx="1"/>
          </p:nvPr>
        </p:nvSpPr>
        <p:spPr/>
        <p:txBody>
          <a:bodyPr>
            <a:normAutofit/>
          </a:bodyPr>
          <a:lstStyle/>
          <a:p>
            <a:r>
              <a:rPr lang="en-GB" sz="3200" dirty="0"/>
              <a:t>Opportunities to increase trade</a:t>
            </a:r>
          </a:p>
          <a:p>
            <a:r>
              <a:rPr lang="en-GB" sz="3200" dirty="0"/>
              <a:t>Increase social interaction </a:t>
            </a:r>
          </a:p>
          <a:p>
            <a:r>
              <a:rPr lang="en-GB" sz="3200" dirty="0"/>
              <a:t>Increase accessibility to resources</a:t>
            </a:r>
          </a:p>
          <a:p>
            <a:r>
              <a:rPr lang="en-GB" sz="3200" dirty="0"/>
              <a:t>On-line platform that support the sharing economy</a:t>
            </a:r>
          </a:p>
        </p:txBody>
      </p:sp>
      <p:pic>
        <p:nvPicPr>
          <p:cNvPr id="4" name="Audio 3">
            <a:hlinkClick r:id="" action="ppaction://media"/>
            <a:extLst>
              <a:ext uri="{FF2B5EF4-FFF2-40B4-BE49-F238E27FC236}">
                <a16:creationId xmlns:a16="http://schemas.microsoft.com/office/drawing/2014/main" id="{126E4BDE-9A91-47DF-B3A3-4DDDF2E1C37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35294147"/>
      </p:ext>
    </p:extLst>
  </p:cSld>
  <p:clrMapOvr>
    <a:masterClrMapping/>
  </p:clrMapOvr>
  <mc:AlternateContent xmlns:mc="http://schemas.openxmlformats.org/markup-compatibility/2006" xmlns:p14="http://schemas.microsoft.com/office/powerpoint/2010/main">
    <mc:Choice Requires="p14">
      <p:transition spd="slow" p14:dur="2000" advTm="31728"/>
    </mc:Choice>
    <mc:Fallback xmlns="">
      <p:transition spd="slow" advTm="317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F5109-4E10-4E3E-B1D7-2ED4C2431C5C}"/>
              </a:ext>
            </a:extLst>
          </p:cNvPr>
          <p:cNvSpPr>
            <a:spLocks noGrp="1"/>
          </p:cNvSpPr>
          <p:nvPr>
            <p:ph type="title"/>
          </p:nvPr>
        </p:nvSpPr>
        <p:spPr/>
        <p:txBody>
          <a:bodyPr/>
          <a:lstStyle/>
          <a:p>
            <a:pPr algn="ctr"/>
            <a:r>
              <a:rPr lang="en-GB" dirty="0"/>
              <a:t>Collaboration Perspective</a:t>
            </a:r>
          </a:p>
        </p:txBody>
      </p:sp>
      <p:sp>
        <p:nvSpPr>
          <p:cNvPr id="3" name="Content Placeholder 2">
            <a:extLst>
              <a:ext uri="{FF2B5EF4-FFF2-40B4-BE49-F238E27FC236}">
                <a16:creationId xmlns:a16="http://schemas.microsoft.com/office/drawing/2014/main" id="{95400CB1-8E35-44BC-BCED-54E37C44BC25}"/>
              </a:ext>
            </a:extLst>
          </p:cNvPr>
          <p:cNvSpPr>
            <a:spLocks noGrp="1"/>
          </p:cNvSpPr>
          <p:nvPr>
            <p:ph idx="1"/>
          </p:nvPr>
        </p:nvSpPr>
        <p:spPr>
          <a:xfrm>
            <a:off x="646111" y="2052918"/>
            <a:ext cx="10555289" cy="4195481"/>
          </a:xfrm>
        </p:spPr>
        <p:txBody>
          <a:bodyPr>
            <a:normAutofit/>
          </a:bodyPr>
          <a:lstStyle/>
          <a:p>
            <a:r>
              <a:rPr lang="en-GB" sz="3200" dirty="0"/>
              <a:t>Collaborative consumption</a:t>
            </a:r>
          </a:p>
          <a:p>
            <a:r>
              <a:rPr lang="en-GB" sz="3200" dirty="0"/>
              <a:t>Offering goods or services on a temporary Basis</a:t>
            </a:r>
          </a:p>
          <a:p>
            <a:r>
              <a:rPr lang="en-GB" sz="3200" dirty="0"/>
              <a:t>Stranger Sharing</a:t>
            </a:r>
          </a:p>
        </p:txBody>
      </p:sp>
      <p:pic>
        <p:nvPicPr>
          <p:cNvPr id="4" name="Audio 3">
            <a:hlinkClick r:id="" action="ppaction://media"/>
            <a:extLst>
              <a:ext uri="{FF2B5EF4-FFF2-40B4-BE49-F238E27FC236}">
                <a16:creationId xmlns:a16="http://schemas.microsoft.com/office/drawing/2014/main" id="{E5C89EE9-B524-4626-B9AB-CEE2EC9C7DA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644060334"/>
      </p:ext>
    </p:extLst>
  </p:cSld>
  <p:clrMapOvr>
    <a:masterClrMapping/>
  </p:clrMapOvr>
  <mc:AlternateContent xmlns:mc="http://schemas.openxmlformats.org/markup-compatibility/2006" xmlns:p14="http://schemas.microsoft.com/office/powerpoint/2010/main">
    <mc:Choice Requires="p14">
      <p:transition spd="slow" p14:dur="2000" advTm="41596"/>
    </mc:Choice>
    <mc:Fallback xmlns="">
      <p:transition spd="slow" advTm="415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F3755-3D29-489D-B00F-4B4F6308D8D7}"/>
              </a:ext>
            </a:extLst>
          </p:cNvPr>
          <p:cNvSpPr>
            <a:spLocks noGrp="1"/>
          </p:cNvSpPr>
          <p:nvPr>
            <p:ph type="title"/>
          </p:nvPr>
        </p:nvSpPr>
        <p:spPr/>
        <p:txBody>
          <a:bodyPr/>
          <a:lstStyle/>
          <a:p>
            <a:pPr algn="ctr"/>
            <a:r>
              <a:rPr lang="en-GB" dirty="0"/>
              <a:t>Community Perspective</a:t>
            </a:r>
            <a:br>
              <a:rPr lang="en-GB" b="1" dirty="0"/>
            </a:br>
            <a:endParaRPr lang="en-GB" dirty="0"/>
          </a:p>
        </p:txBody>
      </p:sp>
      <p:sp>
        <p:nvSpPr>
          <p:cNvPr id="3" name="Content Placeholder 2">
            <a:extLst>
              <a:ext uri="{FF2B5EF4-FFF2-40B4-BE49-F238E27FC236}">
                <a16:creationId xmlns:a16="http://schemas.microsoft.com/office/drawing/2014/main" id="{DAF3EA79-08ED-4D0E-87E3-9F8C667F594B}"/>
              </a:ext>
            </a:extLst>
          </p:cNvPr>
          <p:cNvSpPr>
            <a:spLocks noGrp="1"/>
          </p:cNvSpPr>
          <p:nvPr>
            <p:ph idx="1"/>
          </p:nvPr>
        </p:nvSpPr>
        <p:spPr>
          <a:xfrm>
            <a:off x="1103312" y="2052918"/>
            <a:ext cx="9518968" cy="4195481"/>
          </a:xfrm>
        </p:spPr>
        <p:txBody>
          <a:bodyPr/>
          <a:lstStyle/>
          <a:p>
            <a:endParaRPr lang="en-GB" b="1" dirty="0"/>
          </a:p>
          <a:p>
            <a:endParaRPr lang="en-GB" dirty="0"/>
          </a:p>
        </p:txBody>
      </p:sp>
      <p:sp>
        <p:nvSpPr>
          <p:cNvPr id="4" name="TextBox 3">
            <a:extLst>
              <a:ext uri="{FF2B5EF4-FFF2-40B4-BE49-F238E27FC236}">
                <a16:creationId xmlns:a16="http://schemas.microsoft.com/office/drawing/2014/main" id="{6BA0DFC5-24E0-4A4F-90BD-861AD4136F0E}"/>
              </a:ext>
            </a:extLst>
          </p:cNvPr>
          <p:cNvSpPr txBox="1"/>
          <p:nvPr/>
        </p:nvSpPr>
        <p:spPr>
          <a:xfrm>
            <a:off x="929640" y="2468880"/>
            <a:ext cx="9692640" cy="2308324"/>
          </a:xfrm>
          <a:prstGeom prst="rect">
            <a:avLst/>
          </a:prstGeom>
          <a:noFill/>
        </p:spPr>
        <p:txBody>
          <a:bodyPr wrap="square" rtlCol="0">
            <a:spAutoFit/>
          </a:bodyPr>
          <a:lstStyle/>
          <a:p>
            <a:pPr algn="ctr"/>
            <a:r>
              <a:rPr lang="en-GB" sz="3600" dirty="0"/>
              <a:t>The online Airbnb community can share experiences and exchange intelligence through collaboration  to help mitigate risk.</a:t>
            </a:r>
          </a:p>
        </p:txBody>
      </p:sp>
      <p:pic>
        <p:nvPicPr>
          <p:cNvPr id="5" name="Audio 4">
            <a:hlinkClick r:id="" action="ppaction://media"/>
            <a:extLst>
              <a:ext uri="{FF2B5EF4-FFF2-40B4-BE49-F238E27FC236}">
                <a16:creationId xmlns:a16="http://schemas.microsoft.com/office/drawing/2014/main" id="{2430CB81-487B-4D39-9351-11C8B5F7574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09185843"/>
      </p:ext>
    </p:extLst>
  </p:cSld>
  <p:clrMapOvr>
    <a:masterClrMapping/>
  </p:clrMapOvr>
  <mc:AlternateContent xmlns:mc="http://schemas.openxmlformats.org/markup-compatibility/2006" xmlns:p14="http://schemas.microsoft.com/office/powerpoint/2010/main">
    <mc:Choice Requires="p14">
      <p:transition spd="slow" p14:dur="2000" advTm="20721"/>
    </mc:Choice>
    <mc:Fallback xmlns="">
      <p:transition spd="slow" advTm="207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0669" y="629266"/>
            <a:ext cx="3330328" cy="1641986"/>
          </a:xfrm>
        </p:spPr>
        <p:txBody>
          <a:bodyPr>
            <a:normAutofit/>
          </a:bodyPr>
          <a:lstStyle/>
          <a:p>
            <a:r>
              <a:rPr lang="en-GB"/>
              <a:t>Conclusions</a:t>
            </a:r>
            <a:br>
              <a:rPr lang="en-GB"/>
            </a:br>
            <a:endParaRPr lang="en-GB"/>
          </a:p>
        </p:txBody>
      </p:sp>
      <p:pic>
        <p:nvPicPr>
          <p:cNvPr id="15" name="Picture 4" descr="Magnifying glass showing decling performance">
            <a:extLst>
              <a:ext uri="{FF2B5EF4-FFF2-40B4-BE49-F238E27FC236}">
                <a16:creationId xmlns:a16="http://schemas.microsoft.com/office/drawing/2014/main" id="{06AA6871-9BB7-4890-8C56-BA4AAE53CDD4}"/>
              </a:ext>
            </a:extLst>
          </p:cNvPr>
          <p:cNvPicPr>
            <a:picLocks noChangeAspect="1"/>
          </p:cNvPicPr>
          <p:nvPr/>
        </p:nvPicPr>
        <p:blipFill rotWithShape="1">
          <a:blip r:embed="rId6"/>
          <a:srcRect r="26415" b="-1"/>
          <a:stretch/>
        </p:blipFill>
        <p:spPr>
          <a:xfrm>
            <a:off x="4634680" y="10"/>
            <a:ext cx="7560130" cy="6857990"/>
          </a:xfrm>
          <a:prstGeom prst="rect">
            <a:avLst/>
          </a:prstGeom>
        </p:spPr>
      </p:pic>
      <p:sp>
        <p:nvSpPr>
          <p:cNvPr id="16" name="Rectangle 8">
            <a:extLst>
              <a:ext uri="{FF2B5EF4-FFF2-40B4-BE49-F238E27FC236}">
                <a16:creationId xmlns:a16="http://schemas.microsoft.com/office/drawing/2014/main" id="{A26E2FAE-FA60-497B-B2CB-7702C6FF3A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650669" y="2438400"/>
            <a:ext cx="3330328" cy="3809999"/>
          </a:xfrm>
        </p:spPr>
        <p:txBody>
          <a:bodyPr>
            <a:normAutofit/>
          </a:bodyPr>
          <a:lstStyle/>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p:txBody>
      </p:sp>
      <p:pic>
        <p:nvPicPr>
          <p:cNvPr id="4" name="Audio 3">
            <a:hlinkClick r:id="" action="ppaction://media"/>
            <a:extLst>
              <a:ext uri="{FF2B5EF4-FFF2-40B4-BE49-F238E27FC236}">
                <a16:creationId xmlns:a16="http://schemas.microsoft.com/office/drawing/2014/main" id="{8EA03A01-6978-41B3-AB7D-FC8D79897E9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92110044"/>
      </p:ext>
    </p:extLst>
  </p:cSld>
  <p:clrMapOvr>
    <a:masterClrMapping/>
  </p:clrMapOvr>
  <mc:AlternateContent xmlns:mc="http://schemas.openxmlformats.org/markup-compatibility/2006" xmlns:p14="http://schemas.microsoft.com/office/powerpoint/2010/main">
    <mc:Choice Requires="p14">
      <p:transition spd="slow" p14:dur="2000" advTm="47146"/>
    </mc:Choice>
    <mc:Fallback xmlns="">
      <p:transition spd="slow" advTm="47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FB32BFB-FB99-4CAB-B681-9E0B5640BAC7}"/>
              </a:ext>
            </a:extLst>
          </p:cNvPr>
          <p:cNvPicPr>
            <a:picLocks noChangeAspect="1"/>
          </p:cNvPicPr>
          <p:nvPr/>
        </p:nvPicPr>
        <p:blipFill>
          <a:blip r:embed="rId4"/>
          <a:stretch>
            <a:fillRect/>
          </a:stretch>
        </p:blipFill>
        <p:spPr>
          <a:xfrm>
            <a:off x="1325880" y="960121"/>
            <a:ext cx="8503919" cy="5083992"/>
          </a:xfrm>
          <a:prstGeom prst="rect">
            <a:avLst/>
          </a:prstGeom>
        </p:spPr>
      </p:pic>
      <p:pic>
        <p:nvPicPr>
          <p:cNvPr id="2" name="Audio 1">
            <a:hlinkClick r:id="" action="ppaction://media"/>
            <a:extLst>
              <a:ext uri="{FF2B5EF4-FFF2-40B4-BE49-F238E27FC236}">
                <a16:creationId xmlns:a16="http://schemas.microsoft.com/office/drawing/2014/main" id="{97311C1B-45BD-4748-AE6F-3286062BD0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161203495"/>
      </p:ext>
    </p:extLst>
  </p:cSld>
  <p:clrMapOvr>
    <a:masterClrMapping/>
  </p:clrMapOvr>
  <mc:AlternateContent xmlns:mc="http://schemas.openxmlformats.org/markup-compatibility/2006" xmlns:p14="http://schemas.microsoft.com/office/powerpoint/2010/main">
    <mc:Choice Requires="p14">
      <p:transition spd="slow" p14:dur="2000" advTm="4653"/>
    </mc:Choice>
    <mc:Fallback xmlns="">
      <p:transition spd="slow" advTm="46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9494C091-4B77-44FF-A269-83BCBB5C8D31}"/>
              </a:ext>
            </a:extLst>
          </p:cNvPr>
          <p:cNvSpPr>
            <a:spLocks noGrp="1"/>
          </p:cNvSpPr>
          <p:nvPr>
            <p:ph type="title"/>
          </p:nvPr>
        </p:nvSpPr>
        <p:spPr>
          <a:xfrm>
            <a:off x="806195" y="804672"/>
            <a:ext cx="3521359" cy="5248656"/>
          </a:xfrm>
        </p:spPr>
        <p:txBody>
          <a:bodyPr anchor="ctr">
            <a:normAutofit/>
          </a:bodyPr>
          <a:lstStyle/>
          <a:p>
            <a:pPr algn="ctr"/>
            <a:r>
              <a:rPr lang="en-GB" dirty="0"/>
              <a:t>References</a:t>
            </a:r>
            <a:endParaRPr lang="en-GB"/>
          </a:p>
        </p:txBody>
      </p:sp>
      <p:sp>
        <p:nvSpPr>
          <p:cNvPr id="3" name="Content Placeholder 2">
            <a:extLst>
              <a:ext uri="{FF2B5EF4-FFF2-40B4-BE49-F238E27FC236}">
                <a16:creationId xmlns:a16="http://schemas.microsoft.com/office/drawing/2014/main" id="{A844AC84-73A9-4B64-9965-C6F2DBAE9A99}"/>
              </a:ext>
            </a:extLst>
          </p:cNvPr>
          <p:cNvSpPr>
            <a:spLocks noGrp="1"/>
          </p:cNvSpPr>
          <p:nvPr>
            <p:ph idx="1"/>
          </p:nvPr>
        </p:nvSpPr>
        <p:spPr>
          <a:xfrm>
            <a:off x="4975861" y="804671"/>
            <a:ext cx="6399930" cy="5248657"/>
          </a:xfrm>
        </p:spPr>
        <p:txBody>
          <a:bodyPr anchor="ctr">
            <a:normAutofit/>
          </a:bodyPr>
          <a:lstStyle/>
          <a:p>
            <a:pPr>
              <a:lnSpc>
                <a:spcPct val="90000"/>
              </a:lnSpc>
            </a:pPr>
            <a:r>
              <a:rPr lang="en-GB" sz="1400" dirty="0"/>
              <a:t>https://www.airbnb.co.uk/help/article/1857/what-are-airbnb-service-fees</a:t>
            </a:r>
          </a:p>
          <a:p>
            <a:pPr>
              <a:lnSpc>
                <a:spcPct val="90000"/>
              </a:lnSpc>
            </a:pPr>
            <a:r>
              <a:rPr lang="en-GB" sz="1400" dirty="0"/>
              <a:t>Business Strategy Hub. (2021). </a:t>
            </a:r>
            <a:r>
              <a:rPr lang="en-GB" sz="1400" i="1" dirty="0"/>
              <a:t>Airbnb Business Model | How does Airbnb make money?</a:t>
            </a:r>
            <a:r>
              <a:rPr lang="en-GB" sz="1400" dirty="0"/>
              <a:t> Retrieved from Business Strategy Hub: https://bstrategyhub.com/airbnb-business-model-how-does-airbnb-make-money/</a:t>
            </a:r>
          </a:p>
          <a:p>
            <a:pPr>
              <a:lnSpc>
                <a:spcPct val="90000"/>
              </a:lnSpc>
            </a:pPr>
            <a:r>
              <a:rPr lang="en-GB" sz="1400" dirty="0" err="1"/>
              <a:t>Dolnicar</a:t>
            </a:r>
            <a:r>
              <a:rPr lang="en-GB" sz="1400" dirty="0"/>
              <a:t>, S. (2018). </a:t>
            </a:r>
            <a:r>
              <a:rPr lang="en-GB" sz="1400" i="1" dirty="0"/>
              <a:t>PEER-TO-PEER ACCOMMODATION NETWORKS: Pushing the boundaries.</a:t>
            </a:r>
            <a:r>
              <a:rPr lang="en-GB" sz="1400" dirty="0"/>
              <a:t> Oxford: Goodfellow Publishers Limited.</a:t>
            </a:r>
          </a:p>
          <a:p>
            <a:pPr>
              <a:lnSpc>
                <a:spcPct val="90000"/>
              </a:lnSpc>
            </a:pPr>
            <a:r>
              <a:rPr lang="en-GB" sz="1400" dirty="0" err="1"/>
              <a:t>Geissinger</a:t>
            </a:r>
            <a:r>
              <a:rPr lang="en-GB" sz="1400" dirty="0"/>
              <a:t>, A., </a:t>
            </a:r>
            <a:r>
              <a:rPr lang="en-GB" sz="1400" dirty="0" err="1"/>
              <a:t>Laurell</a:t>
            </a:r>
            <a:r>
              <a:rPr lang="en-GB" sz="1400" dirty="0"/>
              <a:t>, C., &amp; </a:t>
            </a:r>
            <a:r>
              <a:rPr lang="en-GB" sz="1400" dirty="0" err="1"/>
              <a:t>Sandström</a:t>
            </a:r>
            <a:r>
              <a:rPr lang="en-GB" sz="1400" dirty="0"/>
              <a:t>, C. (2020). Digital Disruption beyond Uber and Airbnb—Tracking the long tail of the sharing economy. </a:t>
            </a:r>
            <a:r>
              <a:rPr lang="en-GB" sz="1400" i="1" dirty="0"/>
              <a:t>Technological Forecasting and Social Change</a:t>
            </a:r>
            <a:r>
              <a:rPr lang="en-GB" sz="1400" dirty="0"/>
              <a:t>.</a:t>
            </a:r>
          </a:p>
          <a:p>
            <a:pPr>
              <a:lnSpc>
                <a:spcPct val="90000"/>
              </a:lnSpc>
            </a:pPr>
            <a:r>
              <a:rPr lang="en-GB" sz="1400" dirty="0"/>
              <a:t>Liang, L. J., Choi, H. C., &amp; Marion </a:t>
            </a:r>
            <a:r>
              <a:rPr lang="en-GB" sz="1400" dirty="0" err="1"/>
              <a:t>Joppe</a:t>
            </a:r>
            <a:r>
              <a:rPr lang="en-GB" sz="1400" dirty="0"/>
              <a:t>. (2018). Exploring the relationship between satisfaction, trust and switching intention, repurchase intention in the context of Airbnb. </a:t>
            </a:r>
            <a:r>
              <a:rPr lang="en-GB" sz="1400" i="1" dirty="0"/>
              <a:t>International Journal of Hospitality Management</a:t>
            </a:r>
            <a:r>
              <a:rPr lang="en-GB" sz="1400" dirty="0"/>
              <a:t>, 41-48.</a:t>
            </a:r>
          </a:p>
          <a:p>
            <a:pPr>
              <a:lnSpc>
                <a:spcPct val="90000"/>
              </a:lnSpc>
            </a:pPr>
            <a:r>
              <a:rPr lang="en-GB" sz="1400" dirty="0"/>
              <a:t>Rowe, P. C. (2017). Beyond Uber and Airbnb: The Social Economy of Collaborative Consumption. </a:t>
            </a:r>
            <a:r>
              <a:rPr lang="en-GB" sz="1400" i="1" dirty="0"/>
              <a:t>Social Media and Society</a:t>
            </a:r>
            <a:r>
              <a:rPr lang="en-GB" sz="1400" dirty="0"/>
              <a:t>.</a:t>
            </a:r>
          </a:p>
          <a:p>
            <a:pPr>
              <a:lnSpc>
                <a:spcPct val="90000"/>
              </a:lnSpc>
            </a:pPr>
            <a:r>
              <a:rPr lang="en-GB" sz="1400" dirty="0" err="1"/>
              <a:t>Gössling</a:t>
            </a:r>
            <a:r>
              <a:rPr lang="en-GB" sz="1400" dirty="0"/>
              <a:t>, S. (2002) Global environmental consequences of tourism, </a:t>
            </a:r>
            <a:r>
              <a:rPr lang="en-GB" sz="1400" i="1" dirty="0"/>
              <a:t>Global Environmental Change</a:t>
            </a:r>
            <a:r>
              <a:rPr lang="en-GB" sz="1400" dirty="0"/>
              <a:t>, </a:t>
            </a:r>
            <a:r>
              <a:rPr lang="en-GB" sz="1400" b="1" dirty="0"/>
              <a:t>12 </a:t>
            </a:r>
            <a:r>
              <a:rPr lang="en-GB" sz="1400" dirty="0"/>
              <a:t>(4), 283–302.</a:t>
            </a:r>
          </a:p>
          <a:p>
            <a:pPr>
              <a:lnSpc>
                <a:spcPct val="90000"/>
              </a:lnSpc>
            </a:pPr>
            <a:endParaRPr lang="en-GB" sz="1400" dirty="0"/>
          </a:p>
        </p:txBody>
      </p:sp>
      <p:pic>
        <p:nvPicPr>
          <p:cNvPr id="4" name="Audio 3">
            <a:hlinkClick r:id="" action="ppaction://media"/>
            <a:extLst>
              <a:ext uri="{FF2B5EF4-FFF2-40B4-BE49-F238E27FC236}">
                <a16:creationId xmlns:a16="http://schemas.microsoft.com/office/drawing/2014/main" id="{5ED90804-5C34-4413-8896-332966D208B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24102779"/>
      </p:ext>
    </p:extLst>
  </p:cSld>
  <p:clrMapOvr>
    <a:masterClrMapping/>
  </p:clrMapOvr>
  <mc:AlternateContent xmlns:mc="http://schemas.openxmlformats.org/markup-compatibility/2006" xmlns:p14="http://schemas.microsoft.com/office/powerpoint/2010/main">
    <mc:Choice Requires="p14">
      <p:transition spd="slow" p14:dur="2000" advTm="3875"/>
    </mc:Choice>
    <mc:Fallback xmlns="">
      <p:transition spd="slow" advTm="38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TotalTime>
  <Words>1515</Words>
  <Application>Microsoft Office PowerPoint</Application>
  <PresentationFormat>Widescreen</PresentationFormat>
  <Paragraphs>131</Paragraphs>
  <Slides>16</Slides>
  <Notes>14</Notes>
  <HiddenSlides>0</HiddenSlides>
  <MMClips>16</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Century Gothic</vt:lpstr>
      <vt:lpstr>IHZPS Q+ Ropa Mix Pro</vt:lpstr>
      <vt:lpstr>Times New Roman</vt:lpstr>
      <vt:lpstr>Wingdings 3</vt:lpstr>
      <vt:lpstr>Ion</vt:lpstr>
      <vt:lpstr>BMSP6002 Digital Business  Assignment 1   Dr Roisin Mullins Student: Jonathan Preston </vt:lpstr>
      <vt:lpstr>PowerPoint Presentation</vt:lpstr>
      <vt:lpstr>PowerPoint Presentation</vt:lpstr>
      <vt:lpstr>PowerPoint Presentation</vt:lpstr>
      <vt:lpstr>PowerPoint Presentation</vt:lpstr>
      <vt:lpstr>PowerPoint Presentation</vt:lpstr>
      <vt:lpstr>PowerPoint Presentation</vt:lpstr>
      <vt:lpstr>Communications Perspective     </vt:lpstr>
      <vt:lpstr>Business Process Perspective</vt:lpstr>
      <vt:lpstr>Service Perspective</vt:lpstr>
      <vt:lpstr>Online Perspective</vt:lpstr>
      <vt:lpstr>Collaboration Perspective</vt:lpstr>
      <vt:lpstr>Community Perspective </vt:lpstr>
      <vt:lpstr>Conclusions </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BMSP6002 Digital Business  Assignment 1   Dr Roisin Mullins Student: Jonathan Preston</dc:title>
  <dc:creator>JON PRESTON</dc:creator>
  <cp:lastModifiedBy>JON PRESTON</cp:lastModifiedBy>
  <cp:revision>16</cp:revision>
  <dcterms:created xsi:type="dcterms:W3CDTF">2021-02-24T17:23:04Z</dcterms:created>
  <dcterms:modified xsi:type="dcterms:W3CDTF">2021-02-24T21:46:11Z</dcterms:modified>
</cp:coreProperties>
</file>