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84" r:id="rId3"/>
    <p:sldId id="257" r:id="rId4"/>
    <p:sldId id="261" r:id="rId5"/>
    <p:sldId id="263" r:id="rId6"/>
    <p:sldId id="264" r:id="rId7"/>
    <p:sldId id="258" r:id="rId8"/>
    <p:sldId id="259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7" r:id="rId19"/>
    <p:sldId id="278" r:id="rId20"/>
    <p:sldId id="279" r:id="rId21"/>
    <p:sldId id="280" r:id="rId22"/>
    <p:sldId id="276" r:id="rId23"/>
    <p:sldId id="275" r:id="rId24"/>
    <p:sldId id="281" r:id="rId25"/>
    <p:sldId id="282" r:id="rId26"/>
    <p:sldId id="283" r:id="rId2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58" autoAdjust="0"/>
    <p:restoredTop sz="94660"/>
  </p:normalViewPr>
  <p:slideViewPr>
    <p:cSldViewPr snapToGrid="0">
      <p:cViewPr>
        <p:scale>
          <a:sx n="110" d="100"/>
          <a:sy n="110" d="100"/>
        </p:scale>
        <p:origin x="264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10/22/2017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www.youtube.com/watch?v=qJyU5RqS_rk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7" Type="http://schemas.openxmlformats.org/officeDocument/2006/relationships/image" Target="../media/image19.emf"/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emf"/><Relationship Id="rId5" Type="http://schemas.openxmlformats.org/officeDocument/2006/relationships/image" Target="../media/image17.emf"/><Relationship Id="rId4" Type="http://schemas.openxmlformats.org/officeDocument/2006/relationships/image" Target="../media/image16.emf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14785" y="5160151"/>
            <a:ext cx="8915399" cy="1126283"/>
          </a:xfrm>
        </p:spPr>
        <p:txBody>
          <a:bodyPr>
            <a:normAutofit lnSpcReduction="10000"/>
          </a:bodyPr>
          <a:lstStyle/>
          <a:p>
            <a:pPr algn="ctr"/>
            <a:r>
              <a:rPr lang="en-GB" sz="3000" b="1" dirty="0">
                <a:solidFill>
                  <a:schemeClr val="tx1"/>
                </a:solidFill>
              </a:rPr>
              <a:t>The Internal &amp; External Environment,</a:t>
            </a:r>
          </a:p>
          <a:p>
            <a:pPr algn="ctr"/>
            <a:r>
              <a:rPr lang="en-GB" sz="3000" b="1" dirty="0">
                <a:solidFill>
                  <a:schemeClr val="tx1"/>
                </a:solidFill>
              </a:rPr>
              <a:t> and influence on HR strategy</a:t>
            </a:r>
          </a:p>
          <a:p>
            <a:pPr algn="ctr"/>
            <a:endParaRPr lang="en-GB" sz="25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3973" y="616688"/>
            <a:ext cx="6612650" cy="422281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2971007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50C824-BABD-45DC-967C-3AECA8F521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284476"/>
            <a:ext cx="8911687" cy="1280890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Session Objectives: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DF7094-BAD9-454C-94BA-5AEEF9451A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2925" y="1262743"/>
            <a:ext cx="8915400" cy="3777622"/>
          </a:xfrm>
        </p:spPr>
        <p:txBody>
          <a:bodyPr>
            <a:normAutofit/>
          </a:bodyPr>
          <a:lstStyle/>
          <a:p>
            <a:r>
              <a:rPr lang="en-GB" sz="3000" b="1" dirty="0"/>
              <a:t>Identify models for Internal and External Analysis</a:t>
            </a:r>
          </a:p>
          <a:p>
            <a:r>
              <a:rPr lang="en-GB" sz="3000" b="1" dirty="0"/>
              <a:t>Apply these models to a given organisation</a:t>
            </a:r>
          </a:p>
          <a:p>
            <a:r>
              <a:rPr lang="en-GB" sz="3000" b="1" dirty="0"/>
              <a:t>Contextualise results from a HR perspective</a:t>
            </a:r>
          </a:p>
          <a:p>
            <a:r>
              <a:rPr lang="en-GB" sz="3000" b="1" dirty="0"/>
              <a:t>Discuss strengths and limitations of the use of the models.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0D21581-9C41-4973-88EF-0920215ECD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4772" y="4669427"/>
            <a:ext cx="3901369" cy="218857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2583159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251955"/>
            <a:ext cx="8911687" cy="1280890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accent1"/>
                </a:solidFill>
              </a:rPr>
              <a:t>Environmental Analysis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1200396"/>
            <a:ext cx="8915400" cy="3777622"/>
          </a:xfrm>
        </p:spPr>
        <p:txBody>
          <a:bodyPr/>
          <a:lstStyle/>
          <a:p>
            <a:pPr marL="0" indent="0" algn="ctr">
              <a:buNone/>
            </a:pPr>
            <a:r>
              <a:rPr lang="en-GB" sz="3000" b="1" dirty="0"/>
              <a:t>It is very important for HR practitioners to monitor both the external (macro) environment and its own internal (micro) environment as it can make or break its business.</a:t>
            </a:r>
          </a:p>
          <a:p>
            <a:pPr algn="ctr"/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430"/>
          <a:stretch/>
        </p:blipFill>
        <p:spPr bwMode="auto">
          <a:xfrm>
            <a:off x="2563086" y="3786736"/>
            <a:ext cx="9258172" cy="267554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037558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hlinkClick r:id="rId2"/>
            <a:extLst>
              <a:ext uri="{FF2B5EF4-FFF2-40B4-BE49-F238E27FC236}">
                <a16:creationId xmlns:a16="http://schemas.microsoft.com/office/drawing/2014/main" id="{F27AA785-9449-48F6-BF74-F3F92EF9DF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-85772"/>
            <a:ext cx="12192000" cy="69437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367701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16C773-9125-4E25-BF49-60909224D3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solidFill>
                  <a:schemeClr val="accent1"/>
                </a:solidFill>
              </a:rPr>
              <a:t>Activity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6AF6CB-7FC0-48E9-BD3B-EBA0ADB155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459523"/>
            <a:ext cx="9403496" cy="4451699"/>
          </a:xfrm>
        </p:spPr>
        <p:txBody>
          <a:bodyPr>
            <a:normAutofit/>
          </a:bodyPr>
          <a:lstStyle/>
          <a:p>
            <a:r>
              <a:rPr lang="en-GB" sz="2500" b="1" dirty="0"/>
              <a:t>Working in small groups undertake a SWOT analysis for: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B9D37F9-F1DA-497C-9E1C-EE46F0A4874E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EBFFFF"/>
              </a:clrFrom>
              <a:clrTo>
                <a:srgbClr val="EBFFFF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255468" y="1957753"/>
            <a:ext cx="4847492" cy="4847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309852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657163D-E160-4103-80F3-E20777F22B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1823C9B-C36B-4AB1-A6CA-FDE70E8DE7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854" y="541995"/>
            <a:ext cx="7218752" cy="577401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96004100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solidFill>
                  <a:schemeClr val="accent1"/>
                </a:solidFill>
              </a:rPr>
              <a:t>HR Viewpoint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1515291"/>
            <a:ext cx="8915400" cy="4395931"/>
          </a:xfrm>
        </p:spPr>
        <p:txBody>
          <a:bodyPr/>
          <a:lstStyle/>
          <a:p>
            <a:r>
              <a:rPr lang="en-GB" sz="3000" b="1" dirty="0"/>
              <a:t>An organization's </a:t>
            </a:r>
            <a:r>
              <a:rPr lang="en-GB" sz="3000" b="1" dirty="0">
                <a:solidFill>
                  <a:schemeClr val="accent1"/>
                </a:solidFill>
              </a:rPr>
              <a:t>strengths</a:t>
            </a:r>
            <a:r>
              <a:rPr lang="en-GB" sz="3000" b="1" dirty="0"/>
              <a:t> are internal factors that enable HR strategy and functionality. </a:t>
            </a:r>
          </a:p>
          <a:p>
            <a:pPr marL="0" indent="0">
              <a:buNone/>
            </a:pPr>
            <a:endParaRPr lang="en-GB" sz="3000" b="1" dirty="0"/>
          </a:p>
          <a:p>
            <a:r>
              <a:rPr lang="en-GB" sz="3000" b="1" dirty="0"/>
              <a:t>HR strategy refers to long-term goals, such as building a top-tier workforce or becoming an employer of choice. 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41816" y="4728754"/>
            <a:ext cx="2133754" cy="2073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833655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Other Internal Strengths Could Include: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92925" y="1665767"/>
            <a:ext cx="8915400" cy="3777622"/>
          </a:xfrm>
        </p:spPr>
        <p:txBody>
          <a:bodyPr/>
          <a:lstStyle/>
          <a:p>
            <a:r>
              <a:rPr lang="en-GB" sz="3000" dirty="0"/>
              <a:t>Strong executive leadership who support and promote HR strategic development </a:t>
            </a:r>
          </a:p>
          <a:p>
            <a:pPr marL="0" indent="0">
              <a:buNone/>
            </a:pPr>
            <a:endParaRPr lang="en-GB" sz="3000" dirty="0"/>
          </a:p>
          <a:p>
            <a:r>
              <a:rPr lang="en-GB" sz="3000" b="1" dirty="0"/>
              <a:t>OR  </a:t>
            </a:r>
          </a:p>
          <a:p>
            <a:pPr marL="0" indent="0">
              <a:buNone/>
            </a:pPr>
            <a:endParaRPr lang="en-GB" sz="3000" b="1" dirty="0"/>
          </a:p>
          <a:p>
            <a:r>
              <a:rPr lang="en-GB" sz="3000" dirty="0"/>
              <a:t>Strong staff knowledge and expertise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542226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59995D-E472-42A2-9316-8E5235BD3A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71660"/>
            <a:ext cx="8911687" cy="1280890"/>
          </a:xfrm>
        </p:spPr>
        <p:txBody>
          <a:bodyPr/>
          <a:lstStyle/>
          <a:p>
            <a:r>
              <a:rPr lang="en-GB" sz="4000" b="1" dirty="0">
                <a:solidFill>
                  <a:schemeClr val="accent1"/>
                </a:solidFill>
              </a:rPr>
              <a:t>Weaknesses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833F42-73EA-4E18-B52A-2F98B96ABF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43150" y="1047750"/>
            <a:ext cx="9639300" cy="5791200"/>
          </a:xfrm>
        </p:spPr>
        <p:txBody>
          <a:bodyPr>
            <a:noAutofit/>
          </a:bodyPr>
          <a:lstStyle/>
          <a:p>
            <a:r>
              <a:rPr lang="en-GB" sz="3000" b="1" dirty="0">
                <a:solidFill>
                  <a:schemeClr val="accent1"/>
                </a:solidFill>
              </a:rPr>
              <a:t>Weaknesses</a:t>
            </a:r>
            <a:r>
              <a:rPr lang="en-GB" sz="3000" b="1" dirty="0"/>
              <a:t> also are internal factors that pose challenges to the success of the organisation.</a:t>
            </a:r>
          </a:p>
          <a:p>
            <a:pPr marL="0" indent="0">
              <a:buNone/>
            </a:pPr>
            <a:endParaRPr lang="en-GB" sz="1000" b="1" dirty="0"/>
          </a:p>
          <a:p>
            <a:r>
              <a:rPr lang="en-GB" sz="3000" b="1" dirty="0"/>
              <a:t>Internally, budget constraints and cuts are conditions that HR often has to deal with, primarily because HR isn't a revenue-producing department. HR has to rely on sound justification to fund investments in HR activities. </a:t>
            </a:r>
          </a:p>
          <a:p>
            <a:pPr marL="0" indent="0">
              <a:buNone/>
            </a:pPr>
            <a:endParaRPr lang="en-GB" sz="1000" b="1" dirty="0"/>
          </a:p>
          <a:p>
            <a:r>
              <a:rPr lang="en-GB" sz="3000" b="1" dirty="0"/>
              <a:t>However, money isn't the only weakness. Low employee morale and high turnover are serious internal factors that can disrupt business.</a:t>
            </a:r>
          </a:p>
          <a:p>
            <a:endParaRPr lang="en-GB" sz="3000" dirty="0"/>
          </a:p>
          <a:p>
            <a:endParaRPr lang="en-GB" sz="3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CCA0B56-266E-454F-BE79-D5DEBC86B0E5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84461" y="5162550"/>
            <a:ext cx="2408464" cy="16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740148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3797E4-6C5E-4AEB-BF5A-4BE872C8AD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185960"/>
            <a:ext cx="8911687" cy="1280890"/>
          </a:xfrm>
        </p:spPr>
        <p:txBody>
          <a:bodyPr/>
          <a:lstStyle/>
          <a:p>
            <a:r>
              <a:rPr lang="en-GB" sz="4000" b="1" dirty="0">
                <a:solidFill>
                  <a:schemeClr val="accent1"/>
                </a:solidFill>
              </a:rPr>
              <a:t>Opportunities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8C8861-E932-4106-A4DB-17D8BE36FC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38400" y="1238250"/>
            <a:ext cx="9544050" cy="5791200"/>
          </a:xfrm>
        </p:spPr>
        <p:txBody>
          <a:bodyPr>
            <a:normAutofit lnSpcReduction="10000"/>
          </a:bodyPr>
          <a:lstStyle/>
          <a:p>
            <a:r>
              <a:rPr lang="en-GB" sz="3000" b="1" dirty="0"/>
              <a:t>One of the most significant external factors for HR is the opportunity for workforce growth, due to increased demand for the company's products and services. </a:t>
            </a:r>
          </a:p>
          <a:p>
            <a:r>
              <a:rPr lang="en-GB" sz="3000" b="1" dirty="0"/>
              <a:t>More business translates into better raises or higher wages for current employees, along with growth for the surrounding community through the hiring of more workers. </a:t>
            </a:r>
          </a:p>
          <a:p>
            <a:r>
              <a:rPr lang="en-GB" sz="3000" b="1" dirty="0"/>
              <a:t>External factors also may present themselves as the company's ability to attract better calibre staff who can improve the company's reputation or industry ranking.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8064CA9-D716-477D-B7C3-96AD1B6C76E6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9051" y="5124450"/>
            <a:ext cx="257175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298402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3C2468-F7DA-4D48-9F4E-376494C875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14510"/>
            <a:ext cx="8911687" cy="1280890"/>
          </a:xfrm>
        </p:spPr>
        <p:txBody>
          <a:bodyPr/>
          <a:lstStyle/>
          <a:p>
            <a:r>
              <a:rPr lang="en-GB" sz="4000" b="1" dirty="0">
                <a:solidFill>
                  <a:schemeClr val="accent1"/>
                </a:solidFill>
              </a:rPr>
              <a:t>Threats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F60D4F-D9A6-4D30-9AE4-89D68D28AD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81250" y="704850"/>
            <a:ext cx="9505950" cy="5467350"/>
          </a:xfrm>
        </p:spPr>
        <p:txBody>
          <a:bodyPr>
            <a:noAutofit/>
          </a:bodyPr>
          <a:lstStyle/>
          <a:p>
            <a:r>
              <a:rPr lang="en-GB" sz="2800" b="1" dirty="0"/>
              <a:t>Threats are external factors that negatively impact the company.</a:t>
            </a:r>
          </a:p>
          <a:p>
            <a:r>
              <a:rPr lang="en-GB" sz="2800" b="1" dirty="0"/>
              <a:t>When a competitor gains an edge in the market share, it affects profitability and may result in layoffs, business slowdown or closure. Other types of external threats include businesses — not necessarily in the same industry — that offer better working conditions, wages or benefits to their employees and, therefore, recruit the best-qualified workers. HR can diminish the impact of external threats through conducting routine assessments of compensation structure, surveying employee opinion on working conditions and strengthening the employer-employee relationship.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89FED6A-D04D-4511-A00C-989E65CC3A95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73600" y="4719637"/>
            <a:ext cx="2143125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525421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CC691A-709B-4345-8ECA-C298918EAD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7350" y="185960"/>
            <a:ext cx="10534649" cy="1280890"/>
          </a:xfrm>
        </p:spPr>
        <p:txBody>
          <a:bodyPr>
            <a:noAutofit/>
          </a:bodyPr>
          <a:lstStyle/>
          <a:p>
            <a:r>
              <a:rPr lang="en-GB" sz="4000" b="1" dirty="0">
                <a:solidFill>
                  <a:schemeClr val="accent1"/>
                </a:solidFill>
              </a:rPr>
              <a:t>Why is a SWOT Analysis Important to HR Planning?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5BC110-E4D3-4478-A70C-AC4D2A5EF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0503" y="1733006"/>
            <a:ext cx="8915400" cy="3777622"/>
          </a:xfrm>
        </p:spPr>
        <p:txBody>
          <a:bodyPr>
            <a:noAutofit/>
          </a:bodyPr>
          <a:lstStyle/>
          <a:p>
            <a:pPr marL="636587" indent="-457200">
              <a:lnSpc>
                <a:spcPct val="90000"/>
              </a:lnSpc>
              <a:defRPr/>
            </a:pPr>
            <a:r>
              <a:rPr lang="en-GB" sz="3000" b="1" dirty="0">
                <a:latin typeface="Calibri" panose="020F0502020204030204" pitchFamily="34" charset="0"/>
                <a:cs typeface="Arial" charset="0"/>
              </a:rPr>
              <a:t>Identify and analyse environmental factors and conditions which impact on people resourcing and development strategy. </a:t>
            </a:r>
          </a:p>
          <a:p>
            <a:pPr marL="636587" indent="-457200">
              <a:lnSpc>
                <a:spcPct val="90000"/>
              </a:lnSpc>
              <a:defRPr/>
            </a:pPr>
            <a:endParaRPr lang="en-GB" sz="3000" b="1" dirty="0">
              <a:latin typeface="Calibri" panose="020F0502020204030204" pitchFamily="34" charset="0"/>
              <a:cs typeface="Arial" charset="0"/>
            </a:endParaRPr>
          </a:p>
          <a:p>
            <a:pPr marL="636587" indent="-457200">
              <a:lnSpc>
                <a:spcPct val="90000"/>
              </a:lnSpc>
              <a:defRPr/>
            </a:pPr>
            <a:r>
              <a:rPr lang="en-GB" sz="3000" b="1" dirty="0">
                <a:latin typeface="Calibri" panose="020F0502020204030204" pitchFamily="34" charset="0"/>
                <a:cs typeface="Arial" charset="0"/>
              </a:rPr>
              <a:t>Supports HR planning decisions which  are concerned with organisational efficiency &amp; effectiveness.</a:t>
            </a:r>
          </a:p>
          <a:p>
            <a:pPr marL="636587" indent="-457200">
              <a:lnSpc>
                <a:spcPct val="90000"/>
              </a:lnSpc>
              <a:defRPr/>
            </a:pPr>
            <a:endParaRPr lang="en-GB" sz="3000" b="1" dirty="0">
              <a:latin typeface="Calibri" panose="020F0502020204030204" pitchFamily="34" charset="0"/>
              <a:cs typeface="Arial" charset="0"/>
            </a:endParaRPr>
          </a:p>
          <a:p>
            <a:pPr marL="636587" indent="-457200">
              <a:lnSpc>
                <a:spcPct val="90000"/>
              </a:lnSpc>
              <a:defRPr/>
            </a:pPr>
            <a:r>
              <a:rPr lang="en-GB" sz="3000" b="1" dirty="0">
                <a:latin typeface="Calibri" panose="020F0502020204030204" pitchFamily="34" charset="0"/>
                <a:cs typeface="Arial" charset="0"/>
              </a:rPr>
              <a:t>Identify and utilise strategies/tools to assist in this process.</a:t>
            </a:r>
          </a:p>
          <a:p>
            <a:endParaRPr lang="en-GB" sz="3000" b="1" dirty="0"/>
          </a:p>
        </p:txBody>
      </p:sp>
    </p:spTree>
    <p:extLst>
      <p:ext uri="{BB962C8B-B14F-4D97-AF65-F5344CB8AC3E}">
        <p14:creationId xmlns:p14="http://schemas.microsoft.com/office/powerpoint/2010/main" val="301925864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D03FDC-5617-4E4A-8A5A-74E8D51FF6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4" y="432533"/>
            <a:ext cx="8911687" cy="1280890"/>
          </a:xfrm>
        </p:spPr>
        <p:txBody>
          <a:bodyPr>
            <a:normAutofit fontScale="90000"/>
          </a:bodyPr>
          <a:lstStyle/>
          <a:p>
            <a:r>
              <a:rPr lang="en-GB" sz="3900" b="1" i="1" dirty="0">
                <a:solidFill>
                  <a:schemeClr val="accent1"/>
                </a:solidFill>
              </a:rPr>
              <a:t>INTERNAL</a:t>
            </a:r>
            <a:br>
              <a:rPr lang="en-GB" sz="3900" b="1" dirty="0">
                <a:solidFill>
                  <a:schemeClr val="accent1"/>
                </a:solidFill>
              </a:rPr>
            </a:br>
            <a:r>
              <a:rPr lang="en-GB" sz="3900" b="1" dirty="0">
                <a:solidFill>
                  <a:schemeClr val="accent1"/>
                </a:solidFill>
              </a:rPr>
              <a:t>Factors Influencing the Management of People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660421-0EC1-43C0-849F-342FE6A39F9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92924" y="2647406"/>
            <a:ext cx="4313864" cy="3777622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3000" b="1" dirty="0"/>
              <a:t>Organisational direction</a:t>
            </a:r>
          </a:p>
          <a:p>
            <a:r>
              <a:rPr lang="en-GB" sz="3000" b="1" dirty="0"/>
              <a:t>Culture</a:t>
            </a:r>
          </a:p>
          <a:p>
            <a:r>
              <a:rPr lang="en-GB" sz="3000" b="1" dirty="0"/>
              <a:t>Size</a:t>
            </a:r>
          </a:p>
          <a:p>
            <a:r>
              <a:rPr lang="en-GB" sz="3000" b="1" dirty="0"/>
              <a:t>Current skills sets</a:t>
            </a:r>
          </a:p>
          <a:p>
            <a:r>
              <a:rPr lang="en-GB" sz="3000" b="1" dirty="0"/>
              <a:t>Financial stability</a:t>
            </a:r>
          </a:p>
          <a:p>
            <a:endParaRPr lang="en-GB" sz="3000" b="1" dirty="0"/>
          </a:p>
          <a:p>
            <a:endParaRPr lang="en-GB" sz="3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87F676D-F22F-4432-953D-E7BA83C2E7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90747" y="2648726"/>
            <a:ext cx="4313864" cy="3777622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3000" b="1" dirty="0"/>
              <a:t>HR Systems </a:t>
            </a:r>
          </a:p>
          <a:p>
            <a:r>
              <a:rPr lang="en-GB" sz="3000" b="1" dirty="0"/>
              <a:t>Organisational Structure </a:t>
            </a:r>
          </a:p>
          <a:p>
            <a:r>
              <a:rPr lang="en-GB" sz="3000" b="1" dirty="0"/>
              <a:t>Productivity </a:t>
            </a:r>
          </a:p>
          <a:p>
            <a:r>
              <a:rPr lang="en-GB" sz="3000" b="1" dirty="0"/>
              <a:t>Mission</a:t>
            </a:r>
          </a:p>
          <a:p>
            <a:r>
              <a:rPr lang="en-GB" sz="3000" b="1" dirty="0"/>
              <a:t>Conflict</a:t>
            </a:r>
          </a:p>
          <a:p>
            <a:endParaRPr lang="en-GB" sz="3000" b="1" dirty="0"/>
          </a:p>
        </p:txBody>
      </p:sp>
    </p:spTree>
    <p:extLst>
      <p:ext uri="{BB962C8B-B14F-4D97-AF65-F5344CB8AC3E}">
        <p14:creationId xmlns:p14="http://schemas.microsoft.com/office/powerpoint/2010/main" val="296487469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build="p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162B03-17A2-4635-862D-B79803AF31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4" y="319295"/>
            <a:ext cx="8911687" cy="1280890"/>
          </a:xfrm>
        </p:spPr>
        <p:txBody>
          <a:bodyPr>
            <a:normAutofit fontScale="90000"/>
          </a:bodyPr>
          <a:lstStyle/>
          <a:p>
            <a:r>
              <a:rPr lang="en-GB" b="1" i="1" dirty="0">
                <a:solidFill>
                  <a:schemeClr val="accent1"/>
                </a:solidFill>
              </a:rPr>
              <a:t>External </a:t>
            </a:r>
            <a:br>
              <a:rPr lang="en-GB" b="1" dirty="0">
                <a:solidFill>
                  <a:schemeClr val="accent1"/>
                </a:solidFill>
              </a:rPr>
            </a:br>
            <a:r>
              <a:rPr lang="en-GB" b="1" dirty="0">
                <a:solidFill>
                  <a:schemeClr val="accent1"/>
                </a:solidFill>
              </a:rPr>
              <a:t>Factors Influencing the Management of People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0A8F5B-BC3C-4CFB-8815-F32E026EEC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4545874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en-GB" sz="2200" b="1" dirty="0"/>
              <a:t>Product markets</a:t>
            </a:r>
          </a:p>
          <a:p>
            <a:r>
              <a:rPr lang="en-GB" sz="2200" b="1" dirty="0"/>
              <a:t>Labour markets and technology</a:t>
            </a:r>
          </a:p>
          <a:p>
            <a:r>
              <a:rPr lang="en-GB" sz="2200" b="1" dirty="0"/>
              <a:t>Global pressures and globalisation</a:t>
            </a:r>
          </a:p>
          <a:p>
            <a:r>
              <a:rPr lang="en-GB" sz="2200" b="1" dirty="0"/>
              <a:t>Patterns of employment</a:t>
            </a:r>
          </a:p>
          <a:p>
            <a:r>
              <a:rPr lang="en-GB" sz="2200" b="1" dirty="0"/>
              <a:t>Flexibility and division of work</a:t>
            </a:r>
          </a:p>
          <a:p>
            <a:r>
              <a:rPr lang="en-GB" sz="2200" b="1" dirty="0"/>
              <a:t>The legal environment for employment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2F4EC6-02AA-4323-86E9-CD38EA91D2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4553252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2200" b="1" dirty="0"/>
              <a:t>The legal environment for employment</a:t>
            </a:r>
          </a:p>
          <a:p>
            <a:pPr marL="0" indent="0">
              <a:buNone/>
            </a:pPr>
            <a:endParaRPr lang="en-GB" sz="1000" b="1" dirty="0"/>
          </a:p>
          <a:p>
            <a:r>
              <a:rPr lang="en-GB" sz="2200" b="1" dirty="0"/>
              <a:t>Institutional factors</a:t>
            </a:r>
          </a:p>
          <a:p>
            <a:pPr marL="0" indent="0">
              <a:buNone/>
            </a:pPr>
            <a:endParaRPr lang="en-GB" sz="1000" b="1" dirty="0"/>
          </a:p>
          <a:p>
            <a:r>
              <a:rPr lang="en-GB" sz="2200" b="1" dirty="0"/>
              <a:t>Competition</a:t>
            </a:r>
          </a:p>
          <a:p>
            <a:pPr marL="0" indent="0">
              <a:buNone/>
            </a:pPr>
            <a:endParaRPr lang="en-GB" sz="1000" b="1" dirty="0"/>
          </a:p>
          <a:p>
            <a:r>
              <a:rPr lang="en-GB" sz="2200" b="1" dirty="0"/>
              <a:t>Workforce demographics </a:t>
            </a:r>
          </a:p>
          <a:p>
            <a:pPr marL="0" indent="0">
              <a:buNone/>
            </a:pPr>
            <a:endParaRPr lang="en-GB" sz="1000" b="1" dirty="0"/>
          </a:p>
          <a:p>
            <a:r>
              <a:rPr lang="en-GB" sz="2200" b="1" dirty="0"/>
              <a:t>Trade Unions</a:t>
            </a:r>
          </a:p>
          <a:p>
            <a:pPr marL="0" indent="0">
              <a:buNone/>
            </a:pPr>
            <a:endParaRPr lang="en-GB" sz="2200" b="1" dirty="0"/>
          </a:p>
        </p:txBody>
      </p:sp>
    </p:spTree>
    <p:extLst>
      <p:ext uri="{BB962C8B-B14F-4D97-AF65-F5344CB8AC3E}">
        <p14:creationId xmlns:p14="http://schemas.microsoft.com/office/powerpoint/2010/main" val="70902787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build="p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26F0EBC-E8EA-42B7-B617-41B57F67DC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" y="59074"/>
            <a:ext cx="12052663" cy="6724904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5466583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67C947-94EB-48D5-A7B0-2A0D89BE3D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310601"/>
            <a:ext cx="8911687" cy="1280890"/>
          </a:xfrm>
        </p:spPr>
        <p:txBody>
          <a:bodyPr/>
          <a:lstStyle/>
          <a:p>
            <a:r>
              <a:rPr lang="en-GB" sz="4000" b="1" dirty="0">
                <a:solidFill>
                  <a:schemeClr val="accent1"/>
                </a:solidFill>
              </a:rPr>
              <a:t>Assessing the Internal Environment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43689F-EE83-47A1-A38B-78DAC66265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428207"/>
            <a:ext cx="8915400" cy="52338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500" b="1" i="1" dirty="0"/>
              <a:t>Internal strengths &amp; weaknesses may be linked to:</a:t>
            </a:r>
          </a:p>
          <a:p>
            <a:r>
              <a:rPr lang="en-GB" sz="3000" b="1" dirty="0">
                <a:solidFill>
                  <a:schemeClr val="accent1"/>
                </a:solidFill>
              </a:rPr>
              <a:t>Resources</a:t>
            </a:r>
            <a:r>
              <a:rPr lang="en-GB" sz="3000" b="1" dirty="0"/>
              <a:t> e.g. staff (skills, expertise, numbers) management structure &amp; style,  equipment, buildings etc</a:t>
            </a:r>
          </a:p>
          <a:p>
            <a:r>
              <a:rPr lang="en-GB" sz="3000" b="1" dirty="0">
                <a:solidFill>
                  <a:schemeClr val="accent1"/>
                </a:solidFill>
              </a:rPr>
              <a:t>Organisational culture </a:t>
            </a:r>
            <a:r>
              <a:rPr lang="en-GB" sz="3000" b="1" dirty="0"/>
              <a:t>e.g. staff flexibility, commitment &amp; motivation, attitudes to change, management style, conditions of service/contractual arrangements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416931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5909F8-DE7B-4543-B883-386D4D678E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240930"/>
            <a:ext cx="8911687" cy="1280890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Assessing the Internal Environment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331F6A-3D4A-44C5-B48B-37978A33E2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2925" y="1184356"/>
            <a:ext cx="8915400" cy="519901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3000" b="1" i="1" dirty="0"/>
              <a:t>Internal analysis is important to:</a:t>
            </a:r>
          </a:p>
          <a:p>
            <a:r>
              <a:rPr lang="en-GB" sz="3000" b="1" dirty="0"/>
              <a:t>assess &amp; develop organisational &amp;/or functional </a:t>
            </a:r>
            <a:r>
              <a:rPr lang="en-GB" sz="3000" b="1" dirty="0">
                <a:solidFill>
                  <a:srgbClr val="00B0F0"/>
                </a:solidFill>
              </a:rPr>
              <a:t>strengths</a:t>
            </a:r>
          </a:p>
          <a:p>
            <a:pPr marL="0" indent="0">
              <a:buNone/>
            </a:pPr>
            <a:endParaRPr lang="en-GB" sz="1000" b="1" dirty="0">
              <a:solidFill>
                <a:srgbClr val="00B0F0"/>
              </a:solidFill>
            </a:endParaRPr>
          </a:p>
          <a:p>
            <a:r>
              <a:rPr lang="en-GB" sz="3000" b="1" dirty="0"/>
              <a:t>identify &amp; eliminate or reduce any </a:t>
            </a:r>
            <a:r>
              <a:rPr lang="en-GB" sz="3000" b="1" dirty="0">
                <a:solidFill>
                  <a:srgbClr val="FF0000"/>
                </a:solidFill>
              </a:rPr>
              <a:t>weaknesses</a:t>
            </a:r>
          </a:p>
          <a:p>
            <a:pPr marL="0" indent="0">
              <a:buNone/>
            </a:pPr>
            <a:endParaRPr lang="en-GB" sz="1000" b="1" dirty="0">
              <a:solidFill>
                <a:srgbClr val="FF0000"/>
              </a:solidFill>
            </a:endParaRPr>
          </a:p>
          <a:p>
            <a:r>
              <a:rPr lang="en-GB" sz="3000" b="1" dirty="0"/>
              <a:t>highlight &amp; exploit </a:t>
            </a:r>
            <a:r>
              <a:rPr lang="en-GB" sz="3000" b="1" dirty="0">
                <a:solidFill>
                  <a:srgbClr val="00B0F0"/>
                </a:solidFill>
              </a:rPr>
              <a:t>opportunities</a:t>
            </a:r>
          </a:p>
          <a:p>
            <a:pPr marL="0" indent="0">
              <a:buNone/>
            </a:pPr>
            <a:endParaRPr lang="en-GB" sz="1000" b="1" dirty="0">
              <a:solidFill>
                <a:srgbClr val="00B0F0"/>
              </a:solidFill>
            </a:endParaRPr>
          </a:p>
          <a:p>
            <a:r>
              <a:rPr lang="en-GB" sz="3000" b="1" dirty="0"/>
              <a:t>identify &amp; take action to minimise the impact of any </a:t>
            </a:r>
            <a:r>
              <a:rPr lang="en-GB" sz="3000" b="1" dirty="0">
                <a:solidFill>
                  <a:srgbClr val="FF0000"/>
                </a:solidFill>
              </a:rPr>
              <a:t>threats </a:t>
            </a:r>
          </a:p>
        </p:txBody>
      </p:sp>
    </p:spTree>
    <p:extLst>
      <p:ext uri="{BB962C8B-B14F-4D97-AF65-F5344CB8AC3E}">
        <p14:creationId xmlns:p14="http://schemas.microsoft.com/office/powerpoint/2010/main" val="88389201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4FB10C-9494-4DE5-9DB2-842D51DE41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solidFill>
                  <a:schemeClr val="accent1"/>
                </a:solidFill>
              </a:rPr>
              <a:t>External Environmental Scanning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B5D88C-4609-4DB5-9205-12E653C9FB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689463"/>
            <a:ext cx="8915400" cy="3777622"/>
          </a:xfrm>
        </p:spPr>
        <p:txBody>
          <a:bodyPr>
            <a:normAutofit/>
          </a:bodyPr>
          <a:lstStyle/>
          <a:p>
            <a:r>
              <a:rPr lang="en-GB" sz="3000" b="1" dirty="0"/>
              <a:t>Political</a:t>
            </a:r>
          </a:p>
          <a:p>
            <a:r>
              <a:rPr lang="en-GB" sz="3000" b="1" dirty="0"/>
              <a:t>Economic</a:t>
            </a:r>
          </a:p>
          <a:p>
            <a:r>
              <a:rPr lang="en-GB" sz="3000" b="1" dirty="0"/>
              <a:t>Social-cultural</a:t>
            </a:r>
          </a:p>
          <a:p>
            <a:r>
              <a:rPr lang="en-GB" sz="3000" b="1" dirty="0"/>
              <a:t>Technological</a:t>
            </a:r>
          </a:p>
          <a:p>
            <a:r>
              <a:rPr lang="en-GB" sz="3000" b="1" dirty="0"/>
              <a:t>Legal</a:t>
            </a:r>
          </a:p>
          <a:p>
            <a:r>
              <a:rPr lang="en-GB" sz="3000" b="1" dirty="0"/>
              <a:t>Environmental</a:t>
            </a:r>
          </a:p>
          <a:p>
            <a:endParaRPr lang="en-GB" sz="30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82268C6-036D-4F2E-B04A-E07E91B2BD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46912" y="2390238"/>
            <a:ext cx="4607501" cy="3076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235242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4D4B3B0-C8CE-45A6-BA3C-B96AF136F4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97" y="42261"/>
            <a:ext cx="1989988" cy="680702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0AB1D44-E230-4BC2-A9FE-E8B49C45CB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0057" y="42261"/>
            <a:ext cx="1966232" cy="680702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8733132-B363-43C4-8C0E-7ECF9DE5B3B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19676" y="38220"/>
            <a:ext cx="1941916" cy="679094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CCF693B-AFB2-4A85-A5EA-06D7032ED8D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4979" y="22580"/>
            <a:ext cx="1900575" cy="682222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619B941-B8B6-4DEB-A50E-A7DB0593BA8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88941" y="20393"/>
            <a:ext cx="1930773" cy="678690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FD98EAC-679D-47B2-B992-4ACD6DFD423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094244" y="14165"/>
            <a:ext cx="1926412" cy="683063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2129084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5263E-A26C-4D6C-A0B3-19108C95CF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4217" y="650235"/>
            <a:ext cx="8911687" cy="1280890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The Driving Forces of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7CFA2D-E4B0-423B-86FC-C885BB4432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84709" y="1611086"/>
            <a:ext cx="8915400" cy="415398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3000" b="1" i="1" dirty="0"/>
              <a:t>The tools should help you to consider</a:t>
            </a:r>
          </a:p>
          <a:p>
            <a:r>
              <a:rPr lang="en-GB" sz="3000" b="1" dirty="0"/>
              <a:t>what are the key trends?</a:t>
            </a:r>
          </a:p>
          <a:p>
            <a:pPr marL="0" indent="0">
              <a:buNone/>
            </a:pPr>
            <a:endParaRPr lang="en-GB" sz="3000" b="1" dirty="0"/>
          </a:p>
          <a:p>
            <a:r>
              <a:rPr lang="en-GB" sz="3000" b="1" dirty="0"/>
              <a:t>what are the main challenges?</a:t>
            </a:r>
          </a:p>
          <a:p>
            <a:pPr marL="0" indent="0">
              <a:buNone/>
            </a:pPr>
            <a:endParaRPr lang="en-GB" sz="3000" b="1" dirty="0"/>
          </a:p>
          <a:p>
            <a:r>
              <a:rPr lang="en-GB" sz="3000" b="1" dirty="0"/>
              <a:t>what are the implications for the management of people?</a:t>
            </a:r>
          </a:p>
          <a:p>
            <a:endParaRPr lang="en-GB" sz="3000" b="1" dirty="0"/>
          </a:p>
        </p:txBody>
      </p:sp>
    </p:spTree>
    <p:extLst>
      <p:ext uri="{BB962C8B-B14F-4D97-AF65-F5344CB8AC3E}">
        <p14:creationId xmlns:p14="http://schemas.microsoft.com/office/powerpoint/2010/main" val="303403317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448EB-768A-44A2-AF46-16880AF6EB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328019"/>
            <a:ext cx="8911687" cy="1280890"/>
          </a:xfrm>
        </p:spPr>
        <p:txBody>
          <a:bodyPr/>
          <a:lstStyle/>
          <a:p>
            <a:pPr algn="ctr"/>
            <a:r>
              <a:rPr lang="fr-FR" b="1" dirty="0" err="1">
                <a:solidFill>
                  <a:schemeClr val="accent1"/>
                </a:solidFill>
              </a:rPr>
              <a:t>External</a:t>
            </a:r>
            <a:r>
              <a:rPr lang="fr-FR" b="1" dirty="0">
                <a:solidFill>
                  <a:schemeClr val="accent1"/>
                </a:solidFill>
              </a:rPr>
              <a:t> </a:t>
            </a:r>
            <a:r>
              <a:rPr lang="en-GB" b="1" dirty="0">
                <a:solidFill>
                  <a:schemeClr val="accent1"/>
                </a:solidFill>
              </a:rPr>
              <a:t>Environment</a:t>
            </a:r>
            <a:r>
              <a:rPr lang="fr-FR" b="1" dirty="0">
                <a:solidFill>
                  <a:schemeClr val="accent1"/>
                </a:solidFill>
              </a:rPr>
              <a:t> - </a:t>
            </a:r>
            <a:r>
              <a:rPr lang="fr-FR" b="1" dirty="0" err="1">
                <a:solidFill>
                  <a:schemeClr val="accent1"/>
                </a:solidFill>
              </a:rPr>
              <a:t>Internal</a:t>
            </a:r>
            <a:r>
              <a:rPr lang="fr-FR" b="1" dirty="0">
                <a:solidFill>
                  <a:schemeClr val="accent1"/>
                </a:solidFill>
              </a:rPr>
              <a:t> Organisation Link</a:t>
            </a:r>
            <a:endParaRPr lang="en-GB" b="1" dirty="0">
              <a:solidFill>
                <a:schemeClr val="accent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72D892B-0E75-4F0F-9530-4ABD44C67742}"/>
              </a:ext>
            </a:extLst>
          </p:cNvPr>
          <p:cNvSpPr/>
          <p:nvPr/>
        </p:nvSpPr>
        <p:spPr>
          <a:xfrm>
            <a:off x="2917641" y="2780928"/>
            <a:ext cx="2448272" cy="14904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External environmental factors, trends and development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CF0802E-0A4D-446A-90B8-FB2B16BB9644}"/>
              </a:ext>
            </a:extLst>
          </p:cNvPr>
          <p:cNvSpPr/>
          <p:nvPr/>
        </p:nvSpPr>
        <p:spPr>
          <a:xfrm>
            <a:off x="8149797" y="2708920"/>
            <a:ext cx="2847260" cy="14904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Internal organisation structures, processes and behaviours</a:t>
            </a:r>
          </a:p>
        </p:txBody>
      </p:sp>
      <p:sp>
        <p:nvSpPr>
          <p:cNvPr id="6" name="Right Arrow 5">
            <a:extLst>
              <a:ext uri="{FF2B5EF4-FFF2-40B4-BE49-F238E27FC236}">
                <a16:creationId xmlns:a16="http://schemas.microsoft.com/office/drawing/2014/main" id="{0276E0FD-632B-49BF-AAF2-141A0799F993}"/>
              </a:ext>
            </a:extLst>
          </p:cNvPr>
          <p:cNvSpPr/>
          <p:nvPr/>
        </p:nvSpPr>
        <p:spPr>
          <a:xfrm>
            <a:off x="5653945" y="2780928"/>
            <a:ext cx="2232248" cy="144016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Leads to</a:t>
            </a:r>
          </a:p>
          <a:p>
            <a:pPr algn="ctr"/>
            <a:r>
              <a:rPr lang="en-GB" b="1" dirty="0"/>
              <a:t>Change in </a:t>
            </a:r>
          </a:p>
        </p:txBody>
      </p:sp>
    </p:spTree>
    <p:extLst>
      <p:ext uri="{BB962C8B-B14F-4D97-AF65-F5344CB8AC3E}">
        <p14:creationId xmlns:p14="http://schemas.microsoft.com/office/powerpoint/2010/main" val="55813945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1FD1D6B-7008-4564-8D0D-487E11FF46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077714A-67D4-4627-8D5F-F70651061511}"/>
              </a:ext>
            </a:extLst>
          </p:cNvPr>
          <p:cNvSpPr txBox="1"/>
          <p:nvPr/>
        </p:nvSpPr>
        <p:spPr>
          <a:xfrm>
            <a:off x="322217" y="1506582"/>
            <a:ext cx="3840480" cy="2831544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000" b="1" dirty="0">
                <a:solidFill>
                  <a:srgbClr val="FF0000"/>
                </a:solidFill>
              </a:rPr>
              <a:t>Activity 2</a:t>
            </a:r>
          </a:p>
          <a:p>
            <a:pPr algn="ctr"/>
            <a:endParaRPr lang="en-GB" sz="3000" b="1" dirty="0"/>
          </a:p>
          <a:p>
            <a:pPr algn="ctr"/>
            <a:r>
              <a:rPr lang="en-GB" sz="2500" b="1" dirty="0"/>
              <a:t>Working in small groups, undertake a PESTEL Analysis for Coca-Cola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483112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F28EDBE-61BA-47E9-905E-F16C470D27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53C7685-90DE-4ADC-9A33-DB405E0A0F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13983" y="505098"/>
            <a:ext cx="8113068" cy="6176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116800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9B595D-ED86-4D48-906B-E5EF7DD09D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8503" y="75466"/>
            <a:ext cx="10563497" cy="1280890"/>
          </a:xfrm>
        </p:spPr>
        <p:txBody>
          <a:bodyPr>
            <a:normAutofit fontScale="90000"/>
          </a:bodyPr>
          <a:lstStyle/>
          <a:p>
            <a:r>
              <a:rPr lang="en-GB" sz="4400" b="1" dirty="0">
                <a:solidFill>
                  <a:schemeClr val="accent1"/>
                </a:solidFill>
                <a:latin typeface="Calibri" panose="020F0502020204030204" pitchFamily="34" charset="0"/>
                <a:cs typeface="Arial" charset="0"/>
              </a:rPr>
              <a:t>How useful are PESTLE &amp; SWOT as analytical tools for HR purposes?</a:t>
            </a:r>
            <a:br>
              <a:rPr lang="en-GB" dirty="0">
                <a:latin typeface="Calibri" panose="020F0502020204030204" pitchFamily="34" charset="0"/>
                <a:cs typeface="Arial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DE32BD-79BC-4EED-8B44-3AB38A0F0F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90057" y="1567543"/>
            <a:ext cx="9736183" cy="5129348"/>
          </a:xfrm>
        </p:spPr>
        <p:txBody>
          <a:bodyPr>
            <a:normAutofit/>
          </a:bodyPr>
          <a:lstStyle/>
          <a:p>
            <a:r>
              <a:rPr lang="en-GB" sz="3000" dirty="0"/>
              <a:t>Identify key environmental influences to support organisational &amp; personnel decision making </a:t>
            </a:r>
            <a:r>
              <a:rPr lang="en-GB" sz="3000" b="1" i="1" dirty="0">
                <a:solidFill>
                  <a:schemeClr val="accent1"/>
                </a:solidFill>
              </a:rPr>
              <a:t>but only provide a simple snapshot.   </a:t>
            </a:r>
          </a:p>
          <a:p>
            <a:r>
              <a:rPr lang="en-GB" sz="3000" dirty="0"/>
              <a:t>Aid identification of long-term drivers of change which may affect HR planning, resourcing &amp; development.</a:t>
            </a:r>
          </a:p>
          <a:p>
            <a:r>
              <a:rPr lang="en-GB" sz="3000" dirty="0"/>
              <a:t>Helps with the examination of the differential impact of environmental influences.</a:t>
            </a:r>
          </a:p>
          <a:p>
            <a:r>
              <a:rPr lang="en-GB" sz="3000" dirty="0"/>
              <a:t>Provides useful lists </a:t>
            </a:r>
            <a:r>
              <a:rPr lang="en-GB" sz="3000" b="1" i="1" dirty="0">
                <a:solidFill>
                  <a:schemeClr val="accent1"/>
                </a:solidFill>
              </a:rPr>
              <a:t>but not how factors combine which is also what organisations need to know.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076838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5BDC93-A169-4DD0-A9A7-F41D380706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162555"/>
            <a:ext cx="8911687" cy="1280890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accent1"/>
                </a:solidFill>
              </a:rPr>
              <a:t>The Impact of the Environment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A816BE-474B-4EA6-9BCB-1C6931381BC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89212" y="1262748"/>
            <a:ext cx="4313864" cy="494647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lvl="0" defTabSz="914400">
              <a:lnSpc>
                <a:spcPct val="90000"/>
              </a:lnSpc>
              <a:spcBef>
                <a:spcPct val="20000"/>
              </a:spcBef>
              <a:buClrTx/>
              <a:buFont typeface="Arial" pitchFamily="34" charset="0"/>
              <a:buChar char="•"/>
            </a:pPr>
            <a:r>
              <a:rPr lang="en-GB" altLang="en-US" sz="2000" b="1" dirty="0">
                <a:solidFill>
                  <a:schemeClr val="accent1"/>
                </a:solidFill>
                <a:latin typeface="Calibri" panose="020F0502020204030204" pitchFamily="34" charset="0"/>
              </a:rPr>
              <a:t>The driving forces:</a:t>
            </a:r>
          </a:p>
          <a:p>
            <a:pPr lvl="1" defTabSz="914400">
              <a:lnSpc>
                <a:spcPct val="90000"/>
              </a:lnSpc>
              <a:spcBef>
                <a:spcPct val="20000"/>
              </a:spcBef>
              <a:buClrTx/>
              <a:buFont typeface="Arial" pitchFamily="34" charset="0"/>
              <a:buChar char="–"/>
            </a:pPr>
            <a:r>
              <a:rPr lang="en-GB" altLang="en-US" sz="2000" dirty="0">
                <a:solidFill>
                  <a:prstClr val="black"/>
                </a:solidFill>
                <a:latin typeface="Calibri" panose="020F0502020204030204" pitchFamily="34" charset="0"/>
              </a:rPr>
              <a:t>internationalisation</a:t>
            </a:r>
          </a:p>
          <a:p>
            <a:pPr lvl="1" defTabSz="914400">
              <a:lnSpc>
                <a:spcPct val="90000"/>
              </a:lnSpc>
              <a:spcBef>
                <a:spcPct val="20000"/>
              </a:spcBef>
              <a:buClrTx/>
              <a:buFont typeface="Arial" pitchFamily="34" charset="0"/>
              <a:buChar char="–"/>
            </a:pPr>
            <a:r>
              <a:rPr lang="en-GB" altLang="en-US" sz="2000" dirty="0">
                <a:solidFill>
                  <a:prstClr val="black"/>
                </a:solidFill>
                <a:latin typeface="Calibri" panose="020F0502020204030204" pitchFamily="34" charset="0"/>
              </a:rPr>
              <a:t>competition</a:t>
            </a:r>
          </a:p>
          <a:p>
            <a:pPr lvl="1" defTabSz="914400">
              <a:lnSpc>
                <a:spcPct val="90000"/>
              </a:lnSpc>
              <a:spcBef>
                <a:spcPct val="20000"/>
              </a:spcBef>
              <a:buClrTx/>
              <a:buFont typeface="Arial" pitchFamily="34" charset="0"/>
              <a:buChar char="–"/>
            </a:pPr>
            <a:r>
              <a:rPr lang="en-GB" altLang="en-US" sz="2000" dirty="0">
                <a:solidFill>
                  <a:prstClr val="black"/>
                </a:solidFill>
                <a:latin typeface="Calibri" panose="020F0502020204030204" pitchFamily="34" charset="0"/>
              </a:rPr>
              <a:t>Technology</a:t>
            </a:r>
          </a:p>
          <a:p>
            <a:pPr marL="457200" lvl="1" indent="0" defTabSz="914400">
              <a:lnSpc>
                <a:spcPct val="90000"/>
              </a:lnSpc>
              <a:spcBef>
                <a:spcPct val="20000"/>
              </a:spcBef>
              <a:buClrTx/>
              <a:buNone/>
            </a:pPr>
            <a:endParaRPr lang="en-GB" altLang="en-US" sz="2000" dirty="0">
              <a:solidFill>
                <a:prstClr val="black"/>
              </a:solidFill>
              <a:latin typeface="Calibri" panose="020F0502020204030204" pitchFamily="34" charset="0"/>
            </a:endParaRPr>
          </a:p>
          <a:p>
            <a:pPr lvl="0" defTabSz="914400">
              <a:lnSpc>
                <a:spcPct val="90000"/>
              </a:lnSpc>
              <a:spcBef>
                <a:spcPct val="20000"/>
              </a:spcBef>
              <a:buClrTx/>
              <a:buFont typeface="Arial" pitchFamily="34" charset="0"/>
              <a:buChar char="•"/>
            </a:pPr>
            <a:r>
              <a:rPr lang="en-GB" altLang="en-US" sz="2000" b="1" dirty="0">
                <a:solidFill>
                  <a:schemeClr val="accent1"/>
                </a:solidFill>
                <a:latin typeface="Calibri" panose="020F0502020204030204" pitchFamily="34" charset="0"/>
              </a:rPr>
              <a:t>How organisations are responding:</a:t>
            </a:r>
          </a:p>
          <a:p>
            <a:pPr lvl="1" defTabSz="914400">
              <a:lnSpc>
                <a:spcPct val="90000"/>
              </a:lnSpc>
              <a:spcBef>
                <a:spcPct val="20000"/>
              </a:spcBef>
              <a:buClrTx/>
              <a:buFont typeface="Arial" pitchFamily="34" charset="0"/>
              <a:buChar char="–"/>
            </a:pPr>
            <a:r>
              <a:rPr lang="en-GB" altLang="en-US" sz="2000" dirty="0">
                <a:solidFill>
                  <a:prstClr val="black"/>
                </a:solidFill>
                <a:latin typeface="Calibri" panose="020F0502020204030204" pitchFamily="34" charset="0"/>
              </a:rPr>
              <a:t>differentiated goods and services</a:t>
            </a:r>
          </a:p>
          <a:p>
            <a:pPr lvl="1" defTabSz="914400">
              <a:lnSpc>
                <a:spcPct val="90000"/>
              </a:lnSpc>
              <a:spcBef>
                <a:spcPct val="20000"/>
              </a:spcBef>
              <a:buClrTx/>
              <a:buFont typeface="Arial" pitchFamily="34" charset="0"/>
              <a:buChar char="–"/>
            </a:pPr>
            <a:r>
              <a:rPr lang="en-GB" altLang="en-US" sz="2000" dirty="0">
                <a:solidFill>
                  <a:prstClr val="black"/>
                </a:solidFill>
                <a:latin typeface="Calibri" panose="020F0502020204030204" pitchFamily="34" charset="0"/>
              </a:rPr>
              <a:t>customer focus</a:t>
            </a:r>
          </a:p>
          <a:p>
            <a:pPr lvl="1" defTabSz="914400">
              <a:lnSpc>
                <a:spcPct val="90000"/>
              </a:lnSpc>
              <a:spcBef>
                <a:spcPct val="20000"/>
              </a:spcBef>
              <a:buClrTx/>
              <a:buFont typeface="Arial" pitchFamily="34" charset="0"/>
              <a:buChar char="–"/>
            </a:pPr>
            <a:r>
              <a:rPr lang="en-GB" altLang="en-US" sz="2000" dirty="0">
                <a:solidFill>
                  <a:prstClr val="black"/>
                </a:solidFill>
                <a:latin typeface="Calibri" panose="020F0502020204030204" pitchFamily="34" charset="0"/>
              </a:rPr>
              <a:t>quicker response times</a:t>
            </a:r>
          </a:p>
          <a:p>
            <a:pPr lvl="1" defTabSz="914400">
              <a:lnSpc>
                <a:spcPct val="90000"/>
              </a:lnSpc>
              <a:spcBef>
                <a:spcPct val="20000"/>
              </a:spcBef>
              <a:buClrTx/>
              <a:buFont typeface="Arial" pitchFamily="34" charset="0"/>
              <a:buChar char="–"/>
            </a:pPr>
            <a:r>
              <a:rPr lang="en-GB" altLang="en-US" sz="2000" dirty="0">
                <a:solidFill>
                  <a:prstClr val="black"/>
                </a:solidFill>
                <a:latin typeface="Calibri" panose="020F0502020204030204" pitchFamily="34" charset="0"/>
              </a:rPr>
              <a:t>lower costs</a:t>
            </a:r>
          </a:p>
          <a:p>
            <a:pPr lvl="1" defTabSz="914400">
              <a:lnSpc>
                <a:spcPct val="90000"/>
              </a:lnSpc>
              <a:spcBef>
                <a:spcPct val="20000"/>
              </a:spcBef>
              <a:buClrTx/>
              <a:buFont typeface="Arial" pitchFamily="34" charset="0"/>
              <a:buChar char="–"/>
            </a:pPr>
            <a:r>
              <a:rPr lang="en-GB" altLang="en-US" sz="2000" dirty="0">
                <a:solidFill>
                  <a:prstClr val="black"/>
                </a:solidFill>
                <a:latin typeface="Calibri" panose="020F0502020204030204" pitchFamily="34" charset="0"/>
              </a:rPr>
              <a:t>flexibility from people and technology</a:t>
            </a:r>
          </a:p>
          <a:p>
            <a:pPr lvl="1" defTabSz="914400">
              <a:lnSpc>
                <a:spcPct val="90000"/>
              </a:lnSpc>
              <a:spcBef>
                <a:spcPct val="20000"/>
              </a:spcBef>
              <a:buClrTx/>
              <a:buFont typeface="Arial" pitchFamily="34" charset="0"/>
              <a:buChar char="–"/>
            </a:pPr>
            <a:r>
              <a:rPr lang="en-GB" altLang="en-US" sz="2000" dirty="0">
                <a:solidFill>
                  <a:prstClr val="black"/>
                </a:solidFill>
                <a:latin typeface="Calibri" panose="020F0502020204030204" pitchFamily="34" charset="0"/>
              </a:rPr>
              <a:t>developing core competencies of people</a:t>
            </a:r>
          </a:p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5CB3EE3-F1AC-4C5B-9567-CDC7FB28D0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90747" y="1280167"/>
            <a:ext cx="4313864" cy="4946471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000" b="1" dirty="0">
                <a:solidFill>
                  <a:schemeClr val="accent1"/>
                </a:solidFill>
                <a:latin typeface="Calibri" panose="020F0502020204030204" pitchFamily="34" charset="0"/>
              </a:rPr>
              <a:t>Impact on the way people are managed:</a:t>
            </a:r>
          </a:p>
          <a:p>
            <a:pPr lvl="1">
              <a:lnSpc>
                <a:spcPct val="90000"/>
              </a:lnSpc>
              <a:spcAft>
                <a:spcPct val="5000"/>
              </a:spcAft>
            </a:pPr>
            <a:r>
              <a:rPr lang="en-GB" altLang="en-US" sz="1800" dirty="0">
                <a:latin typeface="Calibri" panose="020F0502020204030204" pitchFamily="34" charset="0"/>
              </a:rPr>
              <a:t>decentralisation and devolvement of decision-making</a:t>
            </a:r>
          </a:p>
          <a:p>
            <a:pPr lvl="1">
              <a:lnSpc>
                <a:spcPct val="90000"/>
              </a:lnSpc>
              <a:spcAft>
                <a:spcPct val="5000"/>
              </a:spcAft>
            </a:pPr>
            <a:r>
              <a:rPr lang="en-GB" altLang="en-US" sz="1800" dirty="0">
                <a:latin typeface="Calibri" panose="020F0502020204030204" pitchFamily="34" charset="0"/>
              </a:rPr>
              <a:t>slimmer, flatter management structures</a:t>
            </a:r>
          </a:p>
          <a:p>
            <a:pPr lvl="1">
              <a:lnSpc>
                <a:spcPct val="90000"/>
              </a:lnSpc>
              <a:spcAft>
                <a:spcPct val="5000"/>
              </a:spcAft>
            </a:pPr>
            <a:r>
              <a:rPr lang="en-GB" altLang="en-US" sz="1800" dirty="0">
                <a:latin typeface="Calibri" panose="020F0502020204030204" pitchFamily="34" charset="0"/>
              </a:rPr>
              <a:t>fewer specialists directly employed</a:t>
            </a:r>
          </a:p>
          <a:p>
            <a:pPr lvl="1">
              <a:lnSpc>
                <a:spcPct val="90000"/>
              </a:lnSpc>
              <a:spcAft>
                <a:spcPct val="5000"/>
              </a:spcAft>
            </a:pPr>
            <a:r>
              <a:rPr lang="en-GB" altLang="en-US" sz="1800" dirty="0">
                <a:latin typeface="Calibri" panose="020F0502020204030204" pitchFamily="34" charset="0"/>
              </a:rPr>
              <a:t>developing a flexible workforce</a:t>
            </a:r>
          </a:p>
          <a:p>
            <a:pPr lvl="1">
              <a:lnSpc>
                <a:spcPct val="90000"/>
              </a:lnSpc>
              <a:spcAft>
                <a:spcPct val="5000"/>
              </a:spcAft>
            </a:pPr>
            <a:r>
              <a:rPr lang="en-GB" altLang="en-US" sz="1800" dirty="0">
                <a:latin typeface="Calibri" panose="020F0502020204030204" pitchFamily="34" charset="0"/>
              </a:rPr>
              <a:t>more project-based and cross-functional initiatives and teamworking</a:t>
            </a:r>
          </a:p>
          <a:p>
            <a:pPr lvl="1">
              <a:lnSpc>
                <a:spcPct val="90000"/>
              </a:lnSpc>
              <a:spcAft>
                <a:spcPct val="5000"/>
              </a:spcAft>
            </a:pPr>
            <a:r>
              <a:rPr lang="en-GB" altLang="en-US" sz="1800" dirty="0">
                <a:latin typeface="Calibri" panose="020F0502020204030204" pitchFamily="34" charset="0"/>
              </a:rPr>
              <a:t>empowerment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593129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  <p:bldP spid="5" grpId="0" build="p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5BDC93-A169-4DD0-A9A7-F41D380706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162555"/>
            <a:ext cx="8911687" cy="1280890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accent1"/>
                </a:solidFill>
              </a:rPr>
              <a:t>The Impact of the Environment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A816BE-474B-4EA6-9BCB-1C6931381BC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89212" y="1262748"/>
            <a:ext cx="4313864" cy="3596635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000" b="1" dirty="0">
                <a:solidFill>
                  <a:schemeClr val="accent1"/>
                </a:solidFill>
                <a:latin typeface="Calibri" panose="020F0502020204030204" pitchFamily="34" charset="0"/>
              </a:rPr>
              <a:t>What this means for managers:</a:t>
            </a:r>
          </a:p>
          <a:p>
            <a:pPr lvl="1">
              <a:lnSpc>
                <a:spcPct val="90000"/>
              </a:lnSpc>
            </a:pPr>
            <a:r>
              <a:rPr lang="en-GB" altLang="en-US" sz="2000" dirty="0">
                <a:latin typeface="Calibri" panose="020F0502020204030204" pitchFamily="34" charset="0"/>
              </a:rPr>
              <a:t>facilitating, co-ordinating roles</a:t>
            </a:r>
          </a:p>
          <a:p>
            <a:pPr lvl="1">
              <a:lnSpc>
                <a:spcPct val="90000"/>
              </a:lnSpc>
            </a:pPr>
            <a:r>
              <a:rPr lang="en-GB" altLang="en-US" sz="2000" dirty="0">
                <a:latin typeface="Calibri" panose="020F0502020204030204" pitchFamily="34" charset="0"/>
              </a:rPr>
              <a:t>greater interpersonal, team leadership and motivational skills</a:t>
            </a:r>
          </a:p>
          <a:p>
            <a:pPr lvl="1">
              <a:lnSpc>
                <a:spcPct val="90000"/>
              </a:lnSpc>
            </a:pPr>
            <a:r>
              <a:rPr lang="en-GB" altLang="en-US" sz="2000" dirty="0">
                <a:latin typeface="Calibri" panose="020F0502020204030204" pitchFamily="34" charset="0"/>
              </a:rPr>
              <a:t>integrating flexible staff </a:t>
            </a:r>
          </a:p>
          <a:p>
            <a:pPr>
              <a:lnSpc>
                <a:spcPct val="90000"/>
              </a:lnSpc>
            </a:pPr>
            <a:r>
              <a:rPr lang="en-GB" altLang="en-US" sz="2000" b="1" dirty="0">
                <a:solidFill>
                  <a:schemeClr val="accent1"/>
                </a:solidFill>
                <a:latin typeface="Calibri" panose="020F0502020204030204" pitchFamily="34" charset="0"/>
              </a:rPr>
              <a:t>What this means for employees:</a:t>
            </a:r>
          </a:p>
          <a:p>
            <a:pPr lvl="1">
              <a:lnSpc>
                <a:spcPct val="90000"/>
              </a:lnSpc>
            </a:pPr>
            <a:r>
              <a:rPr lang="en-GB" altLang="en-US" sz="2000" dirty="0">
                <a:latin typeface="Calibri" panose="020F0502020204030204" pitchFamily="34" charset="0"/>
              </a:rPr>
              <a:t>customer orientation to meet needs of internal and external customers</a:t>
            </a:r>
          </a:p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5CB3EE3-F1AC-4C5B-9567-CDC7FB28D0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90747" y="1280168"/>
            <a:ext cx="4313864" cy="3579216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lvl="1">
              <a:lnSpc>
                <a:spcPct val="80000"/>
              </a:lnSpc>
            </a:pPr>
            <a:r>
              <a:rPr lang="en-GB" altLang="en-US" sz="2000" dirty="0">
                <a:latin typeface="Calibri" panose="020F0502020204030204" pitchFamily="34" charset="0"/>
              </a:rPr>
              <a:t>increased self-management of individuals and teams</a:t>
            </a:r>
          </a:p>
          <a:p>
            <a:pPr lvl="1">
              <a:lnSpc>
                <a:spcPct val="80000"/>
              </a:lnSpc>
            </a:pPr>
            <a:r>
              <a:rPr lang="en-GB" altLang="en-US" sz="2000" dirty="0">
                <a:latin typeface="Calibri" panose="020F0502020204030204" pitchFamily="34" charset="0"/>
              </a:rPr>
              <a:t>adding value - contributing to continuous improvement of products, processes, services</a:t>
            </a:r>
          </a:p>
          <a:p>
            <a:pPr lvl="1">
              <a:lnSpc>
                <a:spcPct val="80000"/>
              </a:lnSpc>
            </a:pPr>
            <a:r>
              <a:rPr lang="en-GB" altLang="en-US" sz="2000" dirty="0">
                <a:latin typeface="Calibri" panose="020F0502020204030204" pitchFamily="34" charset="0"/>
              </a:rPr>
              <a:t>commitment to personal training, development and adaptability</a:t>
            </a:r>
          </a:p>
          <a:p>
            <a:pPr marL="0" indent="0">
              <a:lnSpc>
                <a:spcPct val="90000"/>
              </a:lnSpc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57271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  <p:bldP spid="5" grpId="0" build="p" animBg="1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224</TotalTime>
  <Words>910</Words>
  <Application>Microsoft Office PowerPoint</Application>
  <PresentationFormat>Widescreen</PresentationFormat>
  <Paragraphs>137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1" baseType="lpstr">
      <vt:lpstr>Arial</vt:lpstr>
      <vt:lpstr>Calibri</vt:lpstr>
      <vt:lpstr>Century Gothic</vt:lpstr>
      <vt:lpstr>Wingdings 3</vt:lpstr>
      <vt:lpstr>Wisp</vt:lpstr>
      <vt:lpstr>PowerPoint Presentation</vt:lpstr>
      <vt:lpstr>Session Objectives:</vt:lpstr>
      <vt:lpstr>Environmental Analysis </vt:lpstr>
      <vt:lpstr>PowerPoint Presentation</vt:lpstr>
      <vt:lpstr>Activity 1</vt:lpstr>
      <vt:lpstr>PowerPoint Presentation</vt:lpstr>
      <vt:lpstr>HR Viewpoint </vt:lpstr>
      <vt:lpstr>Other Internal Strengths Could Include:  </vt:lpstr>
      <vt:lpstr>Weaknesses </vt:lpstr>
      <vt:lpstr>Opportunities </vt:lpstr>
      <vt:lpstr>Threats </vt:lpstr>
      <vt:lpstr>Why is a SWOT Analysis Important to HR Planning? </vt:lpstr>
      <vt:lpstr>INTERNAL Factors Influencing the Management of People </vt:lpstr>
      <vt:lpstr>External  Factors Influencing the Management of People</vt:lpstr>
      <vt:lpstr>PowerPoint Presentation</vt:lpstr>
      <vt:lpstr>Assessing the Internal Environment  </vt:lpstr>
      <vt:lpstr>Assessing the Internal Environment </vt:lpstr>
      <vt:lpstr>External Environmental Scanning </vt:lpstr>
      <vt:lpstr>PowerPoint Presentation</vt:lpstr>
      <vt:lpstr>The Driving Forces of Change</vt:lpstr>
      <vt:lpstr>External Environment - Internal Organisation Link</vt:lpstr>
      <vt:lpstr>PowerPoint Presentation</vt:lpstr>
      <vt:lpstr>PowerPoint Presentation</vt:lpstr>
      <vt:lpstr>How useful are PESTLE &amp; SWOT as analytical tools for HR purposes? </vt:lpstr>
      <vt:lpstr>The Impact of the Environment</vt:lpstr>
      <vt:lpstr>The Impact of the Environment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Davina Evans</dc:creator>
  <cp:lastModifiedBy>Davina Evans</cp:lastModifiedBy>
  <cp:revision>21</cp:revision>
  <dcterms:created xsi:type="dcterms:W3CDTF">2017-10-20T14:53:51Z</dcterms:created>
  <dcterms:modified xsi:type="dcterms:W3CDTF">2017-10-22T12:37:43Z</dcterms:modified>
</cp:coreProperties>
</file>