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2" r:id="rId3"/>
    <p:sldId id="259" r:id="rId4"/>
    <p:sldId id="267" r:id="rId5"/>
    <p:sldId id="261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038"/>
    <p:restoredTop sz="94645"/>
  </p:normalViewPr>
  <p:slideViewPr>
    <p:cSldViewPr snapToGrid="0">
      <p:cViewPr varScale="1">
        <p:scale>
          <a:sx n="111" d="100"/>
          <a:sy n="111" d="100"/>
        </p:scale>
        <p:origin x="240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E43BE-2FBF-D125-AA9C-7D10737E55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138D4C-80F2-FBBB-67D9-A13BFE21F8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D68A9-D3E3-6CCC-C198-E2EDF52F6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16B749-4411-42A7-272A-1BD73285F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CEEE8-8260-BB35-CFF7-724698A7A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970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17D85-0332-03F1-6939-7E4A082B1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DA660-4067-CDFB-413D-CD23B7299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6F25AE-CA2B-71BB-FFBF-9165875BC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3F480-4143-9CE4-FEC6-C95A60C4F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65C53-C362-E38F-3972-3AB459D6A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6355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C57058-25F0-85E7-C391-0B4476337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A5C16B-68B1-A15A-E4B7-75CCDDA4CB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E4B2C-9C33-8CC7-3064-D016E057B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5A5249-5D6F-4CC4-8D37-F66BBADFA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60B678-35DF-EF6F-8170-33EC8EB0B4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9558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6B5E1-D78B-0833-9F25-396F10558A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00D32-0276-D3B2-900E-2B4B8C59A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E72F99-0AAC-BDA4-E0CE-952561D2A1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A4522-5680-FF4A-D44B-DE3589B63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8C150-C018-8E89-BFD2-D5025F6FB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8C0B9-CB24-E694-FCBA-ACBD11CD1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12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418B1-91D6-5E4A-3A2E-2501095B7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F6D7F5-9467-EF1D-ECD6-D85E63E736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449EF4-68AA-1ED2-9345-3A329CCFC3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5D6EC9-73D9-363C-EBE2-B438FD0BDD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E52AAD-61A0-593C-1497-F9DBC3904A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40F9ED-BB93-8BA8-F15F-F835722FB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C07183-2304-45A4-0C26-60CE5ECD4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93179E-4779-28ED-84DF-74907B886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082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2C031-AEDA-9C42-E875-401201049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A0D728-92FA-C5FB-ECC1-37B6D4828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B9FB39-D48E-7036-DDD3-0FD2BEAEA8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443ACC-4F73-129C-85AA-7A58AABE67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233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CCF45E-98D3-7996-1EE9-7B8928FF4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7D4B93-0176-4BE2-0A03-C924E86DD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A594E-1E01-7E26-9E0E-477556C0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20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8883B-0A38-093D-DB8D-72807FD2C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2E5E2-3B4A-3D94-26A0-36A05F192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47841B-2E19-7F27-13A7-F13144E30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ADB638-3D7D-E5C9-09DD-1AD4CAB79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3DA7E3-52A9-86B4-D3D5-7859958D9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DF92D9-EE73-E945-180B-81C8130F6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832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6869E-D3E7-41D6-EEA9-9E987035B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8578F-19D9-6A70-53A9-F3149ACC96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42ACD0-E3C8-6A49-1741-1700E27518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B5BE51-4875-DEAB-4633-1FA44EEC6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B03C02-8070-A8B0-4329-9A5FC0BC6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D4B23-C9BA-7CED-992E-CA6FDEB75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813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F180E-5399-AD4B-50BF-CB036176B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A4AC07-144E-7D43-D0F4-4F1F65448B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5DA92-7C16-999F-EDD6-4FD3B144D4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F1A79F-6E9F-A7CC-6115-349136D6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BA3B4-FE52-251D-6259-7FE8759C3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9260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C10219-CD6E-08C1-407F-AF2EC5175B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B91A86-5A67-4694-35A0-E31A9DEB6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0022D-DBF1-51B4-857C-C9DE07864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6E61A-4FE9-2F5B-EF89-9A047842E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E28FB-0DDA-0CA7-6EBE-57B7C0503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696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E857EB-7FE3-AAE2-E1E3-7A190300C4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D9145-746B-1A68-F7E3-CD4D2A041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6ADBF-CFA0-A669-2F32-9CD0908C0B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C0F2C1-A279-7D4A-9CD6-8EAB3D456904}" type="datetimeFigureOut">
              <a:rPr lang="en-US" smtClean="0"/>
              <a:t>7/8/26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DDB8BB-1F9C-3CE4-4E0A-928227B367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0855E-EF9B-1EC4-792B-9D137F6F15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B8D319-D785-A947-B19A-5B522EB0CD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107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521CAA8-0342-D4CA-C7FD-B40B832DB7DD}"/>
              </a:ext>
            </a:extLst>
          </p:cNvPr>
          <p:cNvSpPr txBox="1"/>
          <p:nvPr/>
        </p:nvSpPr>
        <p:spPr>
          <a:xfrm>
            <a:off x="1161143" y="2175329"/>
            <a:ext cx="9851631" cy="34096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US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LCHS40010-London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Analisa Caunceran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2512900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i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Shephered</a:t>
            </a:r>
            <a:r>
              <a:rPr 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Zico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36511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91B9B70C-283A-E174-9529-BBFE69E8C2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44D6E7E-9421-CD92-9978-ED421F4DBEB5}"/>
              </a:ext>
            </a:extLst>
          </p:cNvPr>
          <p:cNvSpPr txBox="1"/>
          <p:nvPr/>
        </p:nvSpPr>
        <p:spPr>
          <a:xfrm>
            <a:off x="5640946" y="334851"/>
            <a:ext cx="6091708" cy="57261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40BD034-92A5-616A-814C-E7A8698F87CF}"/>
              </a:ext>
            </a:extLst>
          </p:cNvPr>
          <p:cNvSpPr txBox="1"/>
          <p:nvPr/>
        </p:nvSpPr>
        <p:spPr>
          <a:xfrm>
            <a:off x="5903980" y="797028"/>
            <a:ext cx="609170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                       </a:t>
            </a:r>
          </a:p>
          <a:p>
            <a:r>
              <a:rPr lang="en-US" sz="2400" dirty="0"/>
              <a:t>                            </a:t>
            </a:r>
            <a:r>
              <a:rPr lang="en-US" sz="2800" dirty="0">
                <a:latin typeface="Cooper Black" panose="0208090404030B020404" pitchFamily="18" charset="77"/>
                <a:cs typeface="Arial" panose="020B0604020202020204" pitchFamily="34" charset="0"/>
              </a:rPr>
              <a:t>Introduction</a:t>
            </a:r>
          </a:p>
          <a:p>
            <a:endParaRPr lang="en-US" dirty="0"/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TOPIC: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Bowlby’s Attachment Theory and Isaac’s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development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 how early caregiver-child relationships influence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Introduce Isaac a 4-years old boy experiencing emotional and social challenges.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Apply Bowlby’s theory to understand Isaac’s behavior and development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Explore the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nature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his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End with a critical evaluation of Bowlby’s Attachment Theory and its relevance to early years practice</a:t>
            </a:r>
            <a:r>
              <a:rPr lang="en-US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750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EB69D9-8EA8-385C-D249-9CFEAA0E74B5}"/>
              </a:ext>
            </a:extLst>
          </p:cNvPr>
          <p:cNvSpPr txBox="1"/>
          <p:nvPr/>
        </p:nvSpPr>
        <p:spPr>
          <a:xfrm>
            <a:off x="838200" y="365125"/>
            <a:ext cx="555848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Case Study</a:t>
            </a:r>
          </a:p>
        </p:txBody>
      </p:sp>
      <p:sp>
        <p:nvSpPr>
          <p:cNvPr id="47" name="Freeform: Shape 33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A8486AD-33D1-C86B-1964-D59D19B08FB1}"/>
              </a:ext>
            </a:extLst>
          </p:cNvPr>
          <p:cNvSpPr txBox="1"/>
          <p:nvPr/>
        </p:nvSpPr>
        <p:spPr>
          <a:xfrm>
            <a:off x="838200" y="1825625"/>
            <a:ext cx="5558489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Isaac is 4 years old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Single mother experiencing post natal-depression.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Recent move to London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Disrupted childcare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Quit, withdrawn, separation distress.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Language delay and difficulty joining groups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Block Arc 49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1" name="Freeform: Shape 39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4482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Stick figure families holding hands">
            <a:extLst>
              <a:ext uri="{FF2B5EF4-FFF2-40B4-BE49-F238E27FC236}">
                <a16:creationId xmlns:a16="http://schemas.microsoft.com/office/drawing/2014/main" id="{EDD862DA-454A-CA62-9A43-A61B8D238B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3689684" y="33292"/>
            <a:ext cx="9273077" cy="6824707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13B75E-4617-6577-5038-2024120C220B}"/>
              </a:ext>
            </a:extLst>
          </p:cNvPr>
          <p:cNvSpPr txBox="1"/>
          <p:nvPr/>
        </p:nvSpPr>
        <p:spPr>
          <a:xfrm>
            <a:off x="708338" y="1223492"/>
            <a:ext cx="5387662" cy="49534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      Bowlby’s Attachment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Children need a secure attachment.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Sensitive, responsive caregiving builds security.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Internal Working Model shapes later relationships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Insecure attachment may affect emotional and social development</a:t>
            </a:r>
          </a:p>
        </p:txBody>
      </p:sp>
    </p:spTree>
    <p:extLst>
      <p:ext uri="{BB962C8B-B14F-4D97-AF65-F5344CB8AC3E}">
        <p14:creationId xmlns:p14="http://schemas.microsoft.com/office/powerpoint/2010/main" val="1135630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ight Triangle 4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8922A2-FB6C-6601-4900-ABEF36424E53}"/>
              </a:ext>
            </a:extLst>
          </p:cNvPr>
          <p:cNvSpPr txBox="1"/>
          <p:nvPr/>
        </p:nvSpPr>
        <p:spPr>
          <a:xfrm>
            <a:off x="5255260" y="1188637"/>
            <a:ext cx="5852711" cy="15972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                   Applying  the Theory</a:t>
            </a:r>
          </a:p>
        </p:txBody>
      </p:sp>
      <p:pic>
        <p:nvPicPr>
          <p:cNvPr id="8" name="Graphic 7" descr="Books">
            <a:extLst>
              <a:ext uri="{FF2B5EF4-FFF2-40B4-BE49-F238E27FC236}">
                <a16:creationId xmlns:a16="http://schemas.microsoft.com/office/drawing/2014/main" id="{61BF6964-E177-88B4-2026-001758A2F8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23357" y="1700588"/>
            <a:ext cx="3533985" cy="353398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0B506C49-CD02-DF7A-9CDA-3145D9CC0657}"/>
              </a:ext>
            </a:extLst>
          </p:cNvPr>
          <p:cNvSpPr txBox="1"/>
          <p:nvPr/>
        </p:nvSpPr>
        <p:spPr>
          <a:xfrm>
            <a:off x="5255260" y="2998278"/>
            <a:ext cx="4428236" cy="272819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Isaac’s disrupted care and mother ‘s mental health may have affected secure attachment. His clinginess, distress and separation, withdrawn behavior and limited confidence are consistent with attachment  insecurity</a:t>
            </a:r>
          </a:p>
        </p:txBody>
      </p:sp>
    </p:spTree>
    <p:extLst>
      <p:ext uri="{BB962C8B-B14F-4D97-AF65-F5344CB8AC3E}">
        <p14:creationId xmlns:p14="http://schemas.microsoft.com/office/powerpoint/2010/main" val="868294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BC17F9D-B99C-77F5-FB50-BA5F4016BBA4}"/>
              </a:ext>
            </a:extLst>
          </p:cNvPr>
          <p:cNvSpPr txBox="1"/>
          <p:nvPr/>
        </p:nvSpPr>
        <p:spPr>
          <a:xfrm>
            <a:off x="2125014" y="2125014"/>
            <a:ext cx="87447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5E1A19-7203-5A65-A5DD-862FF4D8A8D3}"/>
              </a:ext>
            </a:extLst>
          </p:cNvPr>
          <p:cNvSpPr txBox="1"/>
          <p:nvPr/>
        </p:nvSpPr>
        <p:spPr>
          <a:xfrm>
            <a:off x="1854558" y="2525125"/>
            <a:ext cx="7160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Temperature and early brain development.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01570E-6937-24DC-0E96-2457578A6526}"/>
              </a:ext>
            </a:extLst>
          </p:cNvPr>
          <p:cNvSpPr txBox="1"/>
          <p:nvPr/>
        </p:nvSpPr>
        <p:spPr>
          <a:xfrm>
            <a:off x="1465943" y="3309257"/>
            <a:ext cx="8955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        Nurture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FCA70DA-6D89-CA58-D464-2797C53D3A50}"/>
              </a:ext>
            </a:extLst>
          </p:cNvPr>
          <p:cNvSpPr txBox="1"/>
          <p:nvPr/>
        </p:nvSpPr>
        <p:spPr>
          <a:xfrm>
            <a:off x="1854557" y="3840742"/>
            <a:ext cx="85666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Maternal depression.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Childcare disruption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Limited Social interaction.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Recent move and reduced support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373E930-D59C-8260-F832-88934DF7996E}"/>
              </a:ext>
            </a:extLst>
          </p:cNvPr>
          <p:cNvSpPr txBox="1"/>
          <p:nvPr/>
        </p:nvSpPr>
        <p:spPr>
          <a:xfrm>
            <a:off x="2949262" y="1210613"/>
            <a:ext cx="71348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</a:p>
        </p:txBody>
      </p:sp>
    </p:spTree>
    <p:extLst>
      <p:ext uri="{BB962C8B-B14F-4D97-AF65-F5344CB8AC3E}">
        <p14:creationId xmlns:p14="http://schemas.microsoft.com/office/powerpoint/2010/main" val="4053935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Person writing on a notepad">
            <a:extLst>
              <a:ext uri="{FF2B5EF4-FFF2-40B4-BE49-F238E27FC236}">
                <a16:creationId xmlns:a16="http://schemas.microsoft.com/office/drawing/2014/main" id="{9877C864-02F0-9CE6-BBB8-DA10A6021E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83" b="4924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C9DFD01-B509-BA6E-9B1E-2F1051FDE2DD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      </a:t>
            </a:r>
            <a:r>
              <a:rPr lang="en-US" sz="2000" b="1" dirty="0"/>
              <a:t>Support Plan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Key person approach.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Predictable routines.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Attachment-based play.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Language-rich environment.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Parent support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Multi-agency working  (language therapy, health  visitor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Emotional regulations activities.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C8EC87-DA62-CED6-C483-F6E724A3D1C8}"/>
              </a:ext>
            </a:extLst>
          </p:cNvPr>
          <p:cNvSpPr txBox="1"/>
          <p:nvPr/>
        </p:nvSpPr>
        <p:spPr>
          <a:xfrm>
            <a:off x="477980" y="450523"/>
            <a:ext cx="5618019" cy="597930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421683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Pen placed on top of a signature line">
            <a:extLst>
              <a:ext uri="{FF2B5EF4-FFF2-40B4-BE49-F238E27FC236}">
                <a16:creationId xmlns:a16="http://schemas.microsoft.com/office/drawing/2014/main" id="{F73552AE-15D2-8EB2-80FC-A356625839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1" y="1567833"/>
            <a:ext cx="5099849" cy="4034682"/>
          </a:xfrm>
          <a:prstGeom prst="rect">
            <a:avLst/>
          </a:prstGeom>
          <a:ln>
            <a:noFill/>
          </a:ln>
        </p:spPr>
      </p:pic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F85E15E-43AF-FBB8-16BE-808792B23B3F}"/>
              </a:ext>
            </a:extLst>
          </p:cNvPr>
          <p:cNvSpPr txBox="1"/>
          <p:nvPr/>
        </p:nvSpPr>
        <p:spPr>
          <a:xfrm>
            <a:off x="5644444" y="395111"/>
            <a:ext cx="629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                             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378300-C8C3-AF71-94A1-814AC4CAA19F}"/>
              </a:ext>
            </a:extLst>
          </p:cNvPr>
          <p:cNvSpPr txBox="1"/>
          <p:nvPr/>
        </p:nvSpPr>
        <p:spPr>
          <a:xfrm>
            <a:off x="5520457" y="1598485"/>
            <a:ext cx="6007928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Strenghs: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Strong evidence for importance of early relationships.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Widely used in early years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Underestimate roles of  fathers and other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Cultural differences in attachment.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influence d by multiple factors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523056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269283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54000">
                <a:schemeClr val="accent1">
                  <a:lumMod val="5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6610" y="5269283"/>
            <a:ext cx="12208610" cy="1590742"/>
          </a:xfrm>
          <a:prstGeom prst="rect">
            <a:avLst/>
          </a:prstGeom>
          <a:gradFill>
            <a:gsLst>
              <a:gs pos="18000">
                <a:schemeClr val="accent1">
                  <a:lumMod val="75000"/>
                  <a:alpha val="0"/>
                </a:schemeClr>
              </a:gs>
              <a:gs pos="100000">
                <a:schemeClr val="accent1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98694" y="5267258"/>
            <a:ext cx="4093306" cy="1590742"/>
          </a:xfrm>
          <a:prstGeom prst="rect">
            <a:avLst/>
          </a:prstGeom>
          <a:gradFill>
            <a:gsLst>
              <a:gs pos="23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669" y="5267258"/>
            <a:ext cx="12198669" cy="1131515"/>
          </a:xfrm>
          <a:prstGeom prst="rect">
            <a:avLst/>
          </a:prstGeom>
          <a:gradFill>
            <a:gsLst>
              <a:gs pos="18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5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3FA1AAC-C1ED-4F77-BFA4-BE80FC0AC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6607" y="5278400"/>
            <a:ext cx="7736926" cy="1590741"/>
          </a:xfrm>
          <a:prstGeom prst="rect">
            <a:avLst/>
          </a:prstGeom>
          <a:gradFill>
            <a:gsLst>
              <a:gs pos="5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41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8F3961-5244-0F91-EE1E-A74C5F4D3038}"/>
              </a:ext>
            </a:extLst>
          </p:cNvPr>
          <p:cNvSpPr txBox="1"/>
          <p:nvPr/>
        </p:nvSpPr>
        <p:spPr>
          <a:xfrm>
            <a:off x="1388210" y="824249"/>
            <a:ext cx="9654076" cy="38379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                                           Conclusion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   </a:t>
            </a:r>
            <a:r>
              <a:rPr lang="en-US" sz="2400" dirty="0"/>
              <a:t>Bowlby’s Attachment Theory helps explain  Issac’s emotional  and social  difficulties and provides a strong basis for practical ,child-centered interventions that support secure attachment and healthy development</a:t>
            </a:r>
          </a:p>
        </p:txBody>
      </p:sp>
    </p:spTree>
    <p:extLst>
      <p:ext uri="{BB962C8B-B14F-4D97-AF65-F5344CB8AC3E}">
        <p14:creationId xmlns:p14="http://schemas.microsoft.com/office/powerpoint/2010/main" val="22652755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325</Words>
  <Application>Microsoft Macintosh PowerPoint</Application>
  <PresentationFormat>Widescreen</PresentationFormat>
  <Paragraphs>63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Aptos</vt:lpstr>
      <vt:lpstr>Aptos Display</vt:lpstr>
      <vt:lpstr>Arial</vt:lpstr>
      <vt:lpstr>Cooper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Analisa Caunceran</dc:creator>
  <cp:lastModifiedBy>Analisa Caunceran</cp:lastModifiedBy>
  <cp:revision>5</cp:revision>
  <dcterms:created xsi:type="dcterms:W3CDTF">2026-07-02T15:43:21Z</dcterms:created>
  <dcterms:modified xsi:type="dcterms:W3CDTF">2026-07-08T20:15:01Z</dcterms:modified>
</cp:coreProperties>
</file>