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9" r:id="rId2"/>
    <p:sldId id="258" r:id="rId3"/>
    <p:sldId id="260" r:id="rId4"/>
    <p:sldId id="277" r:id="rId5"/>
    <p:sldId id="276" r:id="rId6"/>
    <p:sldId id="263" r:id="rId7"/>
    <p:sldId id="275" r:id="rId8"/>
    <p:sldId id="274" r:id="rId9"/>
    <p:sldId id="264" r:id="rId10"/>
    <p:sldId id="266" r:id="rId11"/>
    <p:sldId id="269" r:id="rId12"/>
    <p:sldId id="271" r:id="rId13"/>
    <p:sldId id="272" r:id="rId14"/>
    <p:sldId id="27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98" d="100"/>
          <a:sy n="98" d="100"/>
        </p:scale>
        <p:origin x="110" y="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C8FEDBB-338D-4E9C-B612-99374CBCEC7C}" type="datetimeFigureOut">
              <a:rPr lang="en-GB" smtClean="0"/>
              <a:t>27/07/2023</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6D225BB7-E45A-40CB-A914-9FA548B61B87}"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072316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8FEDBB-338D-4E9C-B612-99374CBCEC7C}" type="datetimeFigureOut">
              <a:rPr lang="en-GB" smtClean="0"/>
              <a:t>27/07/2023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225BB7-E45A-40CB-A914-9FA548B61B87}"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96740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8FEDBB-338D-4E9C-B612-99374CBCEC7C}" type="datetimeFigureOut">
              <a:rPr lang="en-GB" smtClean="0"/>
              <a:t>27/07/2023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225BB7-E45A-40CB-A914-9FA548B61B87}"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372002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C8FEDBB-338D-4E9C-B612-99374CBCEC7C}" type="datetimeFigureOut">
              <a:rPr lang="en-GB" smtClean="0"/>
              <a:t>27/07/2023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225BB7-E45A-40CB-A914-9FA548B61B87}"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57512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C8FEDBB-338D-4E9C-B612-99374CBCEC7C}" type="datetimeFigureOut">
              <a:rPr lang="en-GB" smtClean="0"/>
              <a:t>27/07/2023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D225BB7-E45A-40CB-A914-9FA548B61B87}"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641648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C8FEDBB-338D-4E9C-B612-99374CBCEC7C}" type="datetimeFigureOut">
              <a:rPr lang="en-GB" smtClean="0"/>
              <a:t>27/07/2023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D225BB7-E45A-40CB-A914-9FA548B61B87}"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93827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8FEDBB-338D-4E9C-B612-99374CBCEC7C}" type="datetimeFigureOut">
              <a:rPr lang="en-GB" smtClean="0"/>
              <a:t>27/07/2023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D225BB7-E45A-40CB-A914-9FA548B61B87}" type="slidenum">
              <a:rPr lang="en-GB" smtClean="0"/>
              <a:t>‹#›</a:t>
            </a:fld>
            <a:endParaRPr lang="en-GB"/>
          </a:p>
        </p:txBody>
      </p:sp>
    </p:spTree>
    <p:extLst>
      <p:ext uri="{BB962C8B-B14F-4D97-AF65-F5344CB8AC3E}">
        <p14:creationId xmlns:p14="http://schemas.microsoft.com/office/powerpoint/2010/main" val="2783574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C8FEDBB-338D-4E9C-B612-99374CBCEC7C}" type="datetimeFigureOut">
              <a:rPr lang="en-GB" smtClean="0"/>
              <a:t>27/07/2023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225BB7-E45A-40CB-A914-9FA548B61B87}"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26580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C8FEDBB-338D-4E9C-B612-99374CBCEC7C}" type="datetimeFigureOut">
              <a:rPr lang="en-GB" smtClean="0"/>
              <a:t>27/07/2023</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6D225BB7-E45A-40CB-A914-9FA548B61B87}"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41044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8FEDBB-338D-4E9C-B612-99374CBCEC7C}" type="datetimeFigureOut">
              <a:rPr lang="en-GB" smtClean="0"/>
              <a:t>27/07/2023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225BB7-E45A-40CB-A914-9FA548B61B87}"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443024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8FEDBB-338D-4E9C-B612-99374CBCEC7C}" type="datetimeFigureOut">
              <a:rPr lang="en-GB" smtClean="0"/>
              <a:t>27/07/2023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225BB7-E45A-40CB-A914-9FA548B61B87}"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54880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C8FEDBB-338D-4E9C-B612-99374CBCEC7C}" type="datetimeFigureOut">
              <a:rPr lang="en-GB" smtClean="0"/>
              <a:t>27/07/2023</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5BB7-E45A-40CB-A914-9FA548B61B87}"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00312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theoneplanetlife.com/university-of-wales-trinity-saint-david-launches-one-planet-governance-post-graduate-certificate/" TargetMode="External"/><Relationship Id="rId2" Type="http://schemas.openxmlformats.org/officeDocument/2006/relationships/image" Target="../media/image2.jp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hyperlink" Target="https://www.horizonblue.com/shbp/your-health/diabetes/take-control-your-diabetes"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hyperlink" Target="https://www.diabetescaretalk.net/how-does-diabetes-affect-the-heart/"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99D1C36-7402-CB52-8EFD-0965DB382B4A}"/>
              </a:ext>
            </a:extLst>
          </p:cNvPr>
          <p:cNvSpPr>
            <a:spLocks noGrp="1"/>
          </p:cNvSpPr>
          <p:nvPr>
            <p:ph type="body" idx="1"/>
          </p:nvPr>
        </p:nvSpPr>
        <p:spPr>
          <a:xfrm>
            <a:off x="1454240" y="4008268"/>
            <a:ext cx="8205576" cy="1446869"/>
          </a:xfrm>
        </p:spPr>
        <p:txBody>
          <a:bodyPr>
            <a:normAutofit fontScale="92500"/>
          </a:bodyPr>
          <a:lstStyle/>
          <a:p>
            <a:r>
              <a:rPr lang="en-GB" dirty="0"/>
              <a:t>STUDENT NAME  MOMOH KARGBO</a:t>
            </a:r>
          </a:p>
          <a:p>
            <a:r>
              <a:rPr lang="en-GB" dirty="0"/>
              <a:t>STUDENT ID  2007682</a:t>
            </a:r>
          </a:p>
          <a:p>
            <a:r>
              <a:rPr lang="en-GB" dirty="0"/>
              <a:t>PRESENTATION TITLE  ASSESMENT OF DIABETES PROBLEMS IN TOWER HAMLETS</a:t>
            </a:r>
          </a:p>
        </p:txBody>
      </p:sp>
      <p:pic>
        <p:nvPicPr>
          <p:cNvPr id="5" name="Picture 4">
            <a:extLst>
              <a:ext uri="{FF2B5EF4-FFF2-40B4-BE49-F238E27FC236}">
                <a16:creationId xmlns:a16="http://schemas.microsoft.com/office/drawing/2014/main" id="{99E14C27-52D1-519B-6DA1-229E040E5C1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81000" y="571500"/>
            <a:ext cx="11430000" cy="2278232"/>
          </a:xfrm>
          <a:prstGeom prst="rect">
            <a:avLst/>
          </a:prstGeom>
        </p:spPr>
      </p:pic>
    </p:spTree>
    <p:extLst>
      <p:ext uri="{BB962C8B-B14F-4D97-AF65-F5344CB8AC3E}">
        <p14:creationId xmlns:p14="http://schemas.microsoft.com/office/powerpoint/2010/main" val="28540080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87E12-90F0-2D6A-AAED-8CD5A69921B6}"/>
              </a:ext>
            </a:extLst>
          </p:cNvPr>
          <p:cNvSpPr>
            <a:spLocks noGrp="1"/>
          </p:cNvSpPr>
          <p:nvPr>
            <p:ph type="title"/>
          </p:nvPr>
        </p:nvSpPr>
        <p:spPr/>
        <p:txBody>
          <a:bodyPr/>
          <a:lstStyle/>
          <a:p>
            <a:r>
              <a:rPr lang="en-GB" dirty="0"/>
              <a:t>Assessments of diabetes problem in tower hamlets</a:t>
            </a:r>
          </a:p>
        </p:txBody>
      </p:sp>
      <p:pic>
        <p:nvPicPr>
          <p:cNvPr id="5" name="Content Placeholder 4">
            <a:extLst>
              <a:ext uri="{FF2B5EF4-FFF2-40B4-BE49-F238E27FC236}">
                <a16:creationId xmlns:a16="http://schemas.microsoft.com/office/drawing/2014/main" id="{3FF01156-EA35-13E4-02E6-3844AA4FA120}"/>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761795" y="2016125"/>
            <a:ext cx="6982734" cy="3449638"/>
          </a:xfrm>
        </p:spPr>
      </p:pic>
    </p:spTree>
    <p:extLst>
      <p:ext uri="{BB962C8B-B14F-4D97-AF65-F5344CB8AC3E}">
        <p14:creationId xmlns:p14="http://schemas.microsoft.com/office/powerpoint/2010/main" val="4251552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0732C-C3BF-BD5B-3EAE-35F9FD91D27F}"/>
              </a:ext>
            </a:extLst>
          </p:cNvPr>
          <p:cNvSpPr>
            <a:spLocks noGrp="1"/>
          </p:cNvSpPr>
          <p:nvPr>
            <p:ph type="title"/>
          </p:nvPr>
        </p:nvSpPr>
        <p:spPr/>
        <p:txBody>
          <a:bodyPr/>
          <a:lstStyle/>
          <a:p>
            <a:r>
              <a:rPr lang="en-GB" dirty="0"/>
              <a:t>OVERVIEW OF TOWER HAMLETS BOROUGH</a:t>
            </a:r>
          </a:p>
        </p:txBody>
      </p:sp>
      <p:pic>
        <p:nvPicPr>
          <p:cNvPr id="3" name="Picture 2" descr="File:Tower Hamlets London UK labelled ward map 2002-2014.svg - Wikimedia  Commons">
            <a:extLst>
              <a:ext uri="{FF2B5EF4-FFF2-40B4-BE49-F238E27FC236}">
                <a16:creationId xmlns:a16="http://schemas.microsoft.com/office/drawing/2014/main" id="{627FD57A-50A0-B5D2-21D5-D64E19794B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7618" y="2151239"/>
            <a:ext cx="3325939" cy="390224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4F5FD56-59F1-B151-982B-F618EB06263B}"/>
              </a:ext>
            </a:extLst>
          </p:cNvPr>
          <p:cNvSpPr txBox="1"/>
          <p:nvPr/>
        </p:nvSpPr>
        <p:spPr>
          <a:xfrm>
            <a:off x="1344246" y="2419199"/>
            <a:ext cx="7112000" cy="3139321"/>
          </a:xfrm>
          <a:prstGeom prst="rect">
            <a:avLst/>
          </a:prstGeom>
          <a:noFill/>
        </p:spPr>
        <p:txBody>
          <a:bodyPr wrap="square">
            <a:spAutoFit/>
          </a:bodyPr>
          <a:lstStyle/>
          <a:p>
            <a:r>
              <a:rPr lang="en-GB" dirty="0"/>
              <a:t>Tower Hamlets, a borough in London, has a large population and a wide range of ethnic and racial compositions. The need of efficiently addressing health and social care needs is highlighted by the changing demographics (Towerhamlets.gov.uk, 2019). </a:t>
            </a:r>
            <a:endParaRPr lang="en-US" dirty="0"/>
          </a:p>
          <a:p>
            <a:endParaRPr lang="en-US" dirty="0"/>
          </a:p>
          <a:p>
            <a:r>
              <a:rPr lang="en-GB" dirty="0"/>
              <a:t>Tower Hamlets has its own unique characteristics and challenges, and understanding the diabetes epidemic in the area requires taking them into consideration .</a:t>
            </a:r>
            <a:endParaRPr lang="en-US" dirty="0"/>
          </a:p>
          <a:p>
            <a:endParaRPr lang="en-US" dirty="0"/>
          </a:p>
          <a:p>
            <a:endParaRPr lang="en-US" dirty="0"/>
          </a:p>
          <a:p>
            <a:endParaRPr lang="en-US" dirty="0"/>
          </a:p>
        </p:txBody>
      </p:sp>
    </p:spTree>
    <p:extLst>
      <p:ext uri="{BB962C8B-B14F-4D97-AF65-F5344CB8AC3E}">
        <p14:creationId xmlns:p14="http://schemas.microsoft.com/office/powerpoint/2010/main" val="591706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CCAEE-EE8D-1BEF-FE03-7173CF7FA28F}"/>
              </a:ext>
            </a:extLst>
          </p:cNvPr>
          <p:cNvSpPr>
            <a:spLocks noGrp="1"/>
          </p:cNvSpPr>
          <p:nvPr>
            <p:ph type="title"/>
          </p:nvPr>
        </p:nvSpPr>
        <p:spPr/>
        <p:txBody>
          <a:bodyPr/>
          <a:lstStyle/>
          <a:p>
            <a:r>
              <a:rPr lang="en-GB" dirty="0"/>
              <a:t>      Prevalent DIABETES in Tower Hamlets</a:t>
            </a:r>
          </a:p>
        </p:txBody>
      </p:sp>
      <p:sp>
        <p:nvSpPr>
          <p:cNvPr id="3" name="Content Placeholder 2">
            <a:extLst>
              <a:ext uri="{FF2B5EF4-FFF2-40B4-BE49-F238E27FC236}">
                <a16:creationId xmlns:a16="http://schemas.microsoft.com/office/drawing/2014/main" id="{3CE8F35F-AB97-6A70-D1A3-A25C8ECCA7A0}"/>
              </a:ext>
            </a:extLst>
          </p:cNvPr>
          <p:cNvSpPr>
            <a:spLocks noGrp="1"/>
          </p:cNvSpPr>
          <p:nvPr>
            <p:ph sz="half" idx="1"/>
          </p:nvPr>
        </p:nvSpPr>
        <p:spPr/>
        <p:txBody>
          <a:bodyPr>
            <a:normAutofit fontScale="92500" lnSpcReduction="20000"/>
          </a:bodyPr>
          <a:lstStyle/>
          <a:p>
            <a:r>
              <a:rPr lang="en-GB" dirty="0"/>
              <a:t>Tower Hamlets has a high incidence of diabetes, particularly among its African-Caribbean and Asian residents. </a:t>
            </a:r>
          </a:p>
          <a:p>
            <a:r>
              <a:rPr lang="en-GB" dirty="0"/>
              <a:t>The average prevalence figures for diabetes are reaching 7% across Tower Hamlets</a:t>
            </a:r>
          </a:p>
          <a:p>
            <a:r>
              <a:rPr lang="en-GB" dirty="0"/>
              <a:t>Diabetes has detrimental effects on people's lives in Tower Hamlets. this issue must be resolved in order to improve the health and wellbeing of the affected community (Tower Hamlets , 2023).</a:t>
            </a:r>
          </a:p>
          <a:p>
            <a:endParaRPr lang="en-GB" dirty="0"/>
          </a:p>
          <a:p>
            <a:endParaRPr lang="en-GB" dirty="0"/>
          </a:p>
        </p:txBody>
      </p:sp>
      <p:pic>
        <p:nvPicPr>
          <p:cNvPr id="5" name="Content Placeholder 4">
            <a:extLst>
              <a:ext uri="{FF2B5EF4-FFF2-40B4-BE49-F238E27FC236}">
                <a16:creationId xmlns:a16="http://schemas.microsoft.com/office/drawing/2014/main" id="{AD99B638-F5BA-1672-1A91-4A9618FBE681}"/>
              </a:ext>
            </a:extLst>
          </p:cNvPr>
          <p:cNvPicPr>
            <a:picLocks noGrp="1" noChangeAspect="1"/>
          </p:cNvPicPr>
          <p:nvPr>
            <p:ph sz="half" idx="2"/>
          </p:nvPr>
        </p:nvPicPr>
        <p:blipFill>
          <a:blip r:embed="rId2"/>
          <a:stretch>
            <a:fillRect/>
          </a:stretch>
        </p:blipFill>
        <p:spPr>
          <a:xfrm>
            <a:off x="6413373" y="1864194"/>
            <a:ext cx="4645025" cy="3595279"/>
          </a:xfrm>
          <a:prstGeom prst="rect">
            <a:avLst/>
          </a:prstGeom>
        </p:spPr>
      </p:pic>
    </p:spTree>
    <p:extLst>
      <p:ext uri="{BB962C8B-B14F-4D97-AF65-F5344CB8AC3E}">
        <p14:creationId xmlns:p14="http://schemas.microsoft.com/office/powerpoint/2010/main" val="8894212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56EDE-D34D-5E76-3B19-5445FFA8E9E4}"/>
              </a:ext>
            </a:extLst>
          </p:cNvPr>
          <p:cNvSpPr>
            <a:spLocks noGrp="1"/>
          </p:cNvSpPr>
          <p:nvPr>
            <p:ph type="title"/>
          </p:nvPr>
        </p:nvSpPr>
        <p:spPr/>
        <p:txBody>
          <a:bodyPr/>
          <a:lstStyle/>
          <a:p>
            <a:r>
              <a:rPr lang="en-GB" dirty="0"/>
              <a:t>    GROWTH OF DIABETES IN TOWER HAMLETS</a:t>
            </a:r>
          </a:p>
        </p:txBody>
      </p:sp>
      <p:sp>
        <p:nvSpPr>
          <p:cNvPr id="4" name="Content Placeholder 3">
            <a:extLst>
              <a:ext uri="{FF2B5EF4-FFF2-40B4-BE49-F238E27FC236}">
                <a16:creationId xmlns:a16="http://schemas.microsoft.com/office/drawing/2014/main" id="{E10C9BB7-2711-DBA7-57C0-942B7EAA2D4C}"/>
              </a:ext>
            </a:extLst>
          </p:cNvPr>
          <p:cNvSpPr>
            <a:spLocks noGrp="1"/>
          </p:cNvSpPr>
          <p:nvPr>
            <p:ph sz="half" idx="2"/>
          </p:nvPr>
        </p:nvSpPr>
        <p:spPr>
          <a:xfrm>
            <a:off x="1447190" y="1869794"/>
            <a:ext cx="4903275" cy="3598931"/>
          </a:xfrm>
        </p:spPr>
        <p:txBody>
          <a:bodyPr>
            <a:normAutofit fontScale="85000" lnSpcReduction="10000"/>
          </a:bodyPr>
          <a:lstStyle/>
          <a:p>
            <a:pPr marL="457200" lvl="1" indent="0">
              <a:buNone/>
            </a:pPr>
            <a:r>
              <a:rPr lang="en-GB" dirty="0"/>
              <a:t>In 2004 Tower Hamlets recorded 4,040 individuals who were registered as having type 2 diabetes .</a:t>
            </a:r>
          </a:p>
          <a:p>
            <a:pPr marL="457200" lvl="1" indent="0">
              <a:buNone/>
            </a:pPr>
            <a:endParaRPr lang="en-GB" dirty="0"/>
          </a:p>
          <a:p>
            <a:pPr marL="457200" lvl="1" indent="0">
              <a:buNone/>
            </a:pPr>
            <a:r>
              <a:rPr lang="en-GB" dirty="0"/>
              <a:t>In 2016 Tower Hamlets recorded 15612 were registered as having type2 diabetes</a:t>
            </a:r>
          </a:p>
          <a:p>
            <a:pPr marL="457200" lvl="1" indent="0">
              <a:buNone/>
            </a:pPr>
            <a:endParaRPr lang="en-GB" dirty="0"/>
          </a:p>
          <a:p>
            <a:pPr marL="457200" lvl="1" indent="0">
              <a:buNone/>
            </a:pPr>
            <a:r>
              <a:rPr lang="en-GB" dirty="0"/>
              <a:t>while the number of cases of type 1 diabetes was approximately 1,000 (Chowdhury and Huda, 2016)</a:t>
            </a:r>
          </a:p>
          <a:p>
            <a:pPr marL="457200" lvl="1" indent="0">
              <a:buNone/>
            </a:pPr>
            <a:endParaRPr lang="en-GB" dirty="0"/>
          </a:p>
          <a:p>
            <a:pPr marL="457200" lvl="1" indent="0">
              <a:buNone/>
            </a:pPr>
            <a:r>
              <a:rPr lang="en-GB" dirty="0"/>
              <a:t> The  rate of diabetes amongst the middle aged groups aged 50 – 64yrs are currently above 36%(Chowdhury and Huda2016)</a:t>
            </a:r>
          </a:p>
          <a:p>
            <a:pPr marL="457200" lvl="1" indent="0">
              <a:buNone/>
            </a:pPr>
            <a:endParaRPr lang="en-GB" dirty="0"/>
          </a:p>
          <a:p>
            <a:pPr marL="457200" lvl="1" indent="0">
              <a:buNone/>
            </a:pPr>
            <a:endParaRPr lang="en-GB" dirty="0"/>
          </a:p>
          <a:p>
            <a:pPr marL="457200" lvl="1" indent="0">
              <a:buNone/>
            </a:pPr>
            <a:endParaRPr lang="en-GB" dirty="0"/>
          </a:p>
        </p:txBody>
      </p:sp>
      <p:pic>
        <p:nvPicPr>
          <p:cNvPr id="7" name="Content Placeholder 6">
            <a:extLst>
              <a:ext uri="{FF2B5EF4-FFF2-40B4-BE49-F238E27FC236}">
                <a16:creationId xmlns:a16="http://schemas.microsoft.com/office/drawing/2014/main" id="{B3B39515-C44F-BDF9-3C46-1DF20CB1B9EA}"/>
              </a:ext>
            </a:extLst>
          </p:cNvPr>
          <p:cNvPicPr>
            <a:picLocks noGrp="1" noChangeAspect="1"/>
          </p:cNvPicPr>
          <p:nvPr>
            <p:ph sz="quarter" idx="4"/>
          </p:nvPr>
        </p:nvPicPr>
        <p:blipFill>
          <a:blip r:embed="rId2"/>
          <a:stretch>
            <a:fillRect/>
          </a:stretch>
        </p:blipFill>
        <p:spPr>
          <a:xfrm>
            <a:off x="6412362" y="1860482"/>
            <a:ext cx="4642490" cy="3598932"/>
          </a:xfrm>
          <a:prstGeom prst="rect">
            <a:avLst/>
          </a:prstGeom>
        </p:spPr>
      </p:pic>
    </p:spTree>
    <p:extLst>
      <p:ext uri="{BB962C8B-B14F-4D97-AF65-F5344CB8AC3E}">
        <p14:creationId xmlns:p14="http://schemas.microsoft.com/office/powerpoint/2010/main" val="2780160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35E40-CA39-4817-C08A-0EB027BF3E72}"/>
              </a:ext>
            </a:extLst>
          </p:cNvPr>
          <p:cNvSpPr>
            <a:spLocks noGrp="1"/>
          </p:cNvSpPr>
          <p:nvPr>
            <p:ph type="title"/>
          </p:nvPr>
        </p:nvSpPr>
        <p:spPr/>
        <p:txBody>
          <a:bodyPr/>
          <a:lstStyle/>
          <a:p>
            <a:r>
              <a:rPr lang="en-US" b="1" dirty="0"/>
              <a:t>Health Risks Associated with Diabetes</a:t>
            </a:r>
            <a:endParaRPr lang="en-GB" dirty="0"/>
          </a:p>
        </p:txBody>
      </p:sp>
      <p:pic>
        <p:nvPicPr>
          <p:cNvPr id="4" name="Picture 2" descr="Diabetes Signs and Symptoms: What Are My Long-Term Risks? - University  Health News">
            <a:extLst>
              <a:ext uri="{FF2B5EF4-FFF2-40B4-BE49-F238E27FC236}">
                <a16:creationId xmlns:a16="http://schemas.microsoft.com/office/drawing/2014/main" id="{C0E69105-7E0D-BB83-2DED-2A54C383FA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7500" y="1939532"/>
            <a:ext cx="6924675" cy="370037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5096905D-DC24-6E6E-0CC1-0D00164499A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409824" y="1939533"/>
            <a:ext cx="8010525" cy="4113948"/>
          </a:xfrm>
          <a:prstGeom prst="rect">
            <a:avLst/>
          </a:prstGeom>
        </p:spPr>
      </p:pic>
    </p:spTree>
    <p:extLst>
      <p:ext uri="{BB962C8B-B14F-4D97-AF65-F5344CB8AC3E}">
        <p14:creationId xmlns:p14="http://schemas.microsoft.com/office/powerpoint/2010/main" val="30531203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AF04E-B7B2-9A22-7749-F627A092DFE3}"/>
              </a:ext>
            </a:extLst>
          </p:cNvPr>
          <p:cNvSpPr>
            <a:spLocks noGrp="1"/>
          </p:cNvSpPr>
          <p:nvPr>
            <p:ph type="title"/>
          </p:nvPr>
        </p:nvSpPr>
        <p:spPr/>
        <p:txBody>
          <a:bodyPr/>
          <a:lstStyle/>
          <a:p>
            <a:r>
              <a:rPr lang="en-GB" dirty="0"/>
              <a:t>Community Engagement and Participation</a:t>
            </a:r>
          </a:p>
        </p:txBody>
      </p:sp>
      <p:sp>
        <p:nvSpPr>
          <p:cNvPr id="3" name="Content Placeholder 2">
            <a:extLst>
              <a:ext uri="{FF2B5EF4-FFF2-40B4-BE49-F238E27FC236}">
                <a16:creationId xmlns:a16="http://schemas.microsoft.com/office/drawing/2014/main" id="{69CAC4AA-A03A-F55E-391A-6645586838C0}"/>
              </a:ext>
            </a:extLst>
          </p:cNvPr>
          <p:cNvSpPr>
            <a:spLocks noGrp="1"/>
          </p:cNvSpPr>
          <p:nvPr>
            <p:ph idx="1"/>
          </p:nvPr>
        </p:nvSpPr>
        <p:spPr/>
        <p:txBody>
          <a:bodyPr/>
          <a:lstStyle/>
          <a:p>
            <a:r>
              <a:rPr lang="en-GB" dirty="0"/>
              <a:t> To achieve good outcomes in dealing with Diabetes in the borough, community involvement and active participation are essential elements</a:t>
            </a:r>
          </a:p>
          <a:p>
            <a:r>
              <a:rPr lang="en-GB" dirty="0"/>
              <a:t>Collaboration and trust can be fostered by forming alliances with influential individuals groups and community leaders</a:t>
            </a:r>
          </a:p>
          <a:p>
            <a:r>
              <a:rPr lang="en-GB" dirty="0"/>
              <a:t>The  community members should actively advocate for their own health and the inclusion of their opinions all decision-making process (Bovaird, 2007) </a:t>
            </a:r>
          </a:p>
        </p:txBody>
      </p:sp>
    </p:spTree>
    <p:extLst>
      <p:ext uri="{BB962C8B-B14F-4D97-AF65-F5344CB8AC3E}">
        <p14:creationId xmlns:p14="http://schemas.microsoft.com/office/powerpoint/2010/main" val="38267293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3E310-2A90-287F-63F0-8B36E813CB11}"/>
              </a:ext>
            </a:extLst>
          </p:cNvPr>
          <p:cNvSpPr>
            <a:spLocks noGrp="1"/>
          </p:cNvSpPr>
          <p:nvPr>
            <p:ph type="title"/>
          </p:nvPr>
        </p:nvSpPr>
        <p:spPr/>
        <p:txBody>
          <a:bodyPr/>
          <a:lstStyle/>
          <a:p>
            <a:r>
              <a:rPr lang="en-GB" dirty="0"/>
              <a:t>        stakeholders in the </a:t>
            </a:r>
            <a:r>
              <a:rPr lang="en-GB" dirty="0" err="1"/>
              <a:t>communitY</a:t>
            </a:r>
            <a:endParaRPr lang="en-GB" dirty="0"/>
          </a:p>
        </p:txBody>
      </p:sp>
      <p:sp>
        <p:nvSpPr>
          <p:cNvPr id="3" name="Content Placeholder 2">
            <a:extLst>
              <a:ext uri="{FF2B5EF4-FFF2-40B4-BE49-F238E27FC236}">
                <a16:creationId xmlns:a16="http://schemas.microsoft.com/office/drawing/2014/main" id="{2ACFFFCD-1D49-F5B0-05AA-1B0BEFE4AB44}"/>
              </a:ext>
            </a:extLst>
          </p:cNvPr>
          <p:cNvSpPr>
            <a:spLocks noGrp="1"/>
          </p:cNvSpPr>
          <p:nvPr>
            <p:ph idx="1"/>
          </p:nvPr>
        </p:nvSpPr>
        <p:spPr/>
        <p:txBody>
          <a:bodyPr/>
          <a:lstStyle/>
          <a:p>
            <a:r>
              <a:rPr lang="en-GB" dirty="0"/>
              <a:t>A range of local health care providers offer services of diabetes screening, diagnosis, and treatment.</a:t>
            </a:r>
          </a:p>
          <a:p>
            <a:r>
              <a:rPr lang="en-GB" dirty="0"/>
              <a:t>Public health professional and local health care provider in the borough are crucial stakeholders in development and implementation of health policies and programs aim at preventing and managing diabetes (MBGH,2020)</a:t>
            </a:r>
          </a:p>
          <a:p>
            <a:r>
              <a:rPr lang="en-GB" dirty="0"/>
              <a:t>Numerous non governmental organisation and community based associations and patient advocacy group are actively engaged in endeavours aimed at enhancing the wellbeing afflicted with diabetes in the borough of tower hamlets (MBGH,2020)</a:t>
            </a:r>
          </a:p>
          <a:p>
            <a:endParaRPr lang="en-GB" dirty="0"/>
          </a:p>
        </p:txBody>
      </p:sp>
    </p:spTree>
    <p:extLst>
      <p:ext uri="{BB962C8B-B14F-4D97-AF65-F5344CB8AC3E}">
        <p14:creationId xmlns:p14="http://schemas.microsoft.com/office/powerpoint/2010/main" val="34558695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DF02D-55FF-3954-9FFE-24D9360EAA20}"/>
              </a:ext>
            </a:extLst>
          </p:cNvPr>
          <p:cNvSpPr>
            <a:spLocks noGrp="1"/>
          </p:cNvSpPr>
          <p:nvPr>
            <p:ph type="title"/>
          </p:nvPr>
        </p:nvSpPr>
        <p:spPr/>
        <p:txBody>
          <a:bodyPr/>
          <a:lstStyle/>
          <a:p>
            <a:r>
              <a:rPr lang="en-US" b="1" dirty="0"/>
              <a:t>Existing Means of Communication within Tower Hamlets </a:t>
            </a:r>
            <a:endParaRPr lang="en-GB" dirty="0"/>
          </a:p>
        </p:txBody>
      </p:sp>
      <p:sp>
        <p:nvSpPr>
          <p:cNvPr id="3" name="Content Placeholder 2">
            <a:extLst>
              <a:ext uri="{FF2B5EF4-FFF2-40B4-BE49-F238E27FC236}">
                <a16:creationId xmlns:a16="http://schemas.microsoft.com/office/drawing/2014/main" id="{C3A0423F-A677-FC96-50C4-616E8A0C456A}"/>
              </a:ext>
            </a:extLst>
          </p:cNvPr>
          <p:cNvSpPr>
            <a:spLocks noGrp="1"/>
          </p:cNvSpPr>
          <p:nvPr>
            <p:ph idx="1"/>
          </p:nvPr>
        </p:nvSpPr>
        <p:spPr/>
        <p:txBody>
          <a:bodyPr>
            <a:normAutofit lnSpcReduction="10000"/>
          </a:bodyPr>
          <a:lstStyle/>
          <a:p>
            <a:pPr algn="just"/>
            <a:r>
              <a:rPr lang="en-US" dirty="0"/>
              <a:t> Healthcare and social service providers in Tower Hamlets communicate with one another in a number of ways. A direct and sincere conversation is necessary to address the diabetes pandemic (Compass, 2020). </a:t>
            </a:r>
          </a:p>
          <a:p>
            <a:pPr algn="just"/>
            <a:r>
              <a:rPr lang="en-US" dirty="0"/>
              <a:t>This  creates additional options for collaboration and information sharing, the emergence of community groups and healthcare services that support communication is significant.</a:t>
            </a:r>
          </a:p>
          <a:p>
            <a:r>
              <a:rPr lang="en-US" sz="1800" dirty="0">
                <a:latin typeface="Arial" panose="020B0604020202020204" pitchFamily="34" charset="0"/>
                <a:ea typeface="Calibri" panose="020F0502020204030204" pitchFamily="34" charset="0"/>
              </a:rPr>
              <a:t>Other</a:t>
            </a:r>
            <a:r>
              <a:rPr lang="en-US" sz="1800" dirty="0">
                <a:effectLst/>
                <a:latin typeface="Arial" panose="020B0604020202020204" pitchFamily="34" charset="0"/>
                <a:ea typeface="Calibri" panose="020F0502020204030204" pitchFamily="34" charset="0"/>
              </a:rPr>
              <a:t> communication channels that are culturally sensitive and linguistically appropriate, such as community events, workshops, and media campaigns, holds promise in addressing the discrepancy in knowledge and awareness of the illness  (Farnan et al., 2013)</a:t>
            </a:r>
            <a:endParaRPr lang="en-GB" dirty="0"/>
          </a:p>
        </p:txBody>
      </p:sp>
    </p:spTree>
    <p:extLst>
      <p:ext uri="{BB962C8B-B14F-4D97-AF65-F5344CB8AC3E}">
        <p14:creationId xmlns:p14="http://schemas.microsoft.com/office/powerpoint/2010/main" val="9799203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DC458-BDDA-7F63-09CB-FF1668958A90}"/>
              </a:ext>
            </a:extLst>
          </p:cNvPr>
          <p:cNvSpPr>
            <a:spLocks noGrp="1"/>
          </p:cNvSpPr>
          <p:nvPr>
            <p:ph type="title"/>
          </p:nvPr>
        </p:nvSpPr>
        <p:spPr/>
        <p:txBody>
          <a:bodyPr/>
          <a:lstStyle/>
          <a:p>
            <a:r>
              <a:rPr lang="en-US" b="1" dirty="0"/>
              <a:t>Digital Technologies for Health Communication</a:t>
            </a:r>
            <a:endParaRPr lang="en-GB" dirty="0"/>
          </a:p>
        </p:txBody>
      </p:sp>
      <p:pic>
        <p:nvPicPr>
          <p:cNvPr id="4" name="Picture 2" descr="What is digital health (digital healthcare) and why is it important?">
            <a:extLst>
              <a:ext uri="{FF2B5EF4-FFF2-40B4-BE49-F238E27FC236}">
                <a16:creationId xmlns:a16="http://schemas.microsoft.com/office/drawing/2014/main" id="{99EEADB5-FF4F-110D-84A7-424C311807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33415" y="2093885"/>
            <a:ext cx="8839200" cy="36894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83958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5FF6B-AB70-DBB5-49AE-4A830A4B3726}"/>
              </a:ext>
            </a:extLst>
          </p:cNvPr>
          <p:cNvSpPr>
            <a:spLocks noGrp="1"/>
          </p:cNvSpPr>
          <p:nvPr>
            <p:ph type="title"/>
          </p:nvPr>
        </p:nvSpPr>
        <p:spPr/>
        <p:txBody>
          <a:bodyPr>
            <a:normAutofit fontScale="90000"/>
          </a:bodyPr>
          <a:lstStyle/>
          <a:p>
            <a:r>
              <a:rPr lang="en-US" b="1" dirty="0"/>
              <a:t>Existing Use of Digital Communication in Community Development</a:t>
            </a:r>
            <a:endParaRPr lang="en-GB" dirty="0"/>
          </a:p>
        </p:txBody>
      </p:sp>
      <p:sp>
        <p:nvSpPr>
          <p:cNvPr id="3" name="Content Placeholder 2">
            <a:extLst>
              <a:ext uri="{FF2B5EF4-FFF2-40B4-BE49-F238E27FC236}">
                <a16:creationId xmlns:a16="http://schemas.microsoft.com/office/drawing/2014/main" id="{1F3483EF-8AAE-4D3A-C079-CED05880ED49}"/>
              </a:ext>
            </a:extLst>
          </p:cNvPr>
          <p:cNvSpPr>
            <a:spLocks noGrp="1"/>
          </p:cNvSpPr>
          <p:nvPr>
            <p:ph idx="1"/>
          </p:nvPr>
        </p:nvSpPr>
        <p:spPr/>
        <p:txBody>
          <a:bodyPr/>
          <a:lstStyle/>
          <a:p>
            <a:pPr algn="just"/>
            <a:r>
              <a:rPr lang="en-US" dirty="0"/>
              <a:t>Tower Hamlets has made great use of social media and digital communication tools for community development. </a:t>
            </a:r>
          </a:p>
          <a:p>
            <a:pPr algn="just"/>
            <a:r>
              <a:rPr lang="en-US" dirty="0"/>
              <a:t>In order to successfully engage and educate the target audience about successful projects, digital platforms have become important. (Lyytinen and Rose, 2003) </a:t>
            </a:r>
          </a:p>
          <a:p>
            <a:pPr algn="just"/>
            <a:r>
              <a:rPr lang="en-US" dirty="0"/>
              <a:t>However, if digital communication is to fully contribute to the eradication of the diabetes pandemic, challenges and limitations must be taken into account.(Lyytinen and Rose,2003)</a:t>
            </a:r>
          </a:p>
          <a:p>
            <a:endParaRPr lang="en-GB" dirty="0"/>
          </a:p>
        </p:txBody>
      </p:sp>
    </p:spTree>
    <p:extLst>
      <p:ext uri="{BB962C8B-B14F-4D97-AF65-F5344CB8AC3E}">
        <p14:creationId xmlns:p14="http://schemas.microsoft.com/office/powerpoint/2010/main" val="34158958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388E5-64E6-5997-CE09-1B302DDF6976}"/>
              </a:ext>
            </a:extLst>
          </p:cNvPr>
          <p:cNvSpPr>
            <a:spLocks noGrp="1"/>
          </p:cNvSpPr>
          <p:nvPr>
            <p:ph type="title"/>
          </p:nvPr>
        </p:nvSpPr>
        <p:spPr/>
        <p:txBody>
          <a:bodyPr/>
          <a:lstStyle/>
          <a:p>
            <a:r>
              <a:rPr lang="en-US" b="1" dirty="0"/>
              <a:t>     Legislations and Policies</a:t>
            </a:r>
            <a:endParaRPr lang="en-GB" dirty="0"/>
          </a:p>
        </p:txBody>
      </p:sp>
      <p:sp>
        <p:nvSpPr>
          <p:cNvPr id="3" name="Content Placeholder 2">
            <a:extLst>
              <a:ext uri="{FF2B5EF4-FFF2-40B4-BE49-F238E27FC236}">
                <a16:creationId xmlns:a16="http://schemas.microsoft.com/office/drawing/2014/main" id="{CF1C7669-3E65-F91C-B0DC-AA9EF750692F}"/>
              </a:ext>
            </a:extLst>
          </p:cNvPr>
          <p:cNvSpPr>
            <a:spLocks noGrp="1"/>
          </p:cNvSpPr>
          <p:nvPr>
            <p:ph idx="1"/>
          </p:nvPr>
        </p:nvSpPr>
        <p:spPr/>
        <p:txBody>
          <a:bodyPr>
            <a:normAutofit lnSpcReduction="10000"/>
          </a:bodyPr>
          <a:lstStyle/>
          <a:p>
            <a:pPr algn="just"/>
            <a:r>
              <a:rPr lang="en-US" dirty="0"/>
              <a:t>The legal and regulatory frameworks in place in Tower Hamlets help and promote the city's Black and Asian populations to flourish. </a:t>
            </a:r>
          </a:p>
          <a:p>
            <a:pPr algn="just"/>
            <a:r>
              <a:rPr lang="en-US" dirty="0"/>
              <a:t>These regulations are crucial for minimizing health inequalities because they affect the delivery of health and social services. </a:t>
            </a:r>
          </a:p>
          <a:p>
            <a:pPr algn="just"/>
            <a:r>
              <a:rPr lang="en-US" dirty="0"/>
              <a:t>Specialised initiatives and policies may also be developed with the goal of combating and preventing diabetes (Mons et al., 2012).</a:t>
            </a:r>
          </a:p>
          <a:p>
            <a:pPr algn="just"/>
            <a:r>
              <a:rPr lang="en-US" sz="1800" dirty="0">
                <a:effectLst/>
                <a:latin typeface="Arial" panose="020B0604020202020204" pitchFamily="34" charset="0"/>
                <a:ea typeface="Calibri" panose="020F0502020204030204" pitchFamily="34" charset="0"/>
              </a:rPr>
              <a:t>The Equality Act of 2010 and the Tower Hamlets Health and Wellbeing Strategy are policy frameworks that can be utilised to address health disparities and promote culturally sensitive healthcare practices (Richardson, 2019). </a:t>
            </a:r>
            <a:endParaRPr lang="en-US" dirty="0"/>
          </a:p>
          <a:p>
            <a:endParaRPr lang="en-GB" dirty="0"/>
          </a:p>
        </p:txBody>
      </p:sp>
    </p:spTree>
    <p:extLst>
      <p:ext uri="{BB962C8B-B14F-4D97-AF65-F5344CB8AC3E}">
        <p14:creationId xmlns:p14="http://schemas.microsoft.com/office/powerpoint/2010/main" val="1752783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38FD9-EDBF-1DAE-91BE-B72BF0FD441D}"/>
              </a:ext>
            </a:extLst>
          </p:cNvPr>
          <p:cNvSpPr>
            <a:spLocks noGrp="1"/>
          </p:cNvSpPr>
          <p:nvPr>
            <p:ph type="title"/>
          </p:nvPr>
        </p:nvSpPr>
        <p:spPr/>
        <p:txBody>
          <a:bodyPr/>
          <a:lstStyle/>
          <a:p>
            <a:r>
              <a:rPr lang="en-US" b="1" dirty="0"/>
              <a:t>                           Conclusion</a:t>
            </a:r>
            <a:endParaRPr lang="en-GB" dirty="0"/>
          </a:p>
        </p:txBody>
      </p:sp>
      <p:sp>
        <p:nvSpPr>
          <p:cNvPr id="3" name="Content Placeholder 2">
            <a:extLst>
              <a:ext uri="{FF2B5EF4-FFF2-40B4-BE49-F238E27FC236}">
                <a16:creationId xmlns:a16="http://schemas.microsoft.com/office/drawing/2014/main" id="{8502A8CC-59CA-486C-9098-7B80CEA67022}"/>
              </a:ext>
            </a:extLst>
          </p:cNvPr>
          <p:cNvSpPr>
            <a:spLocks noGrp="1"/>
          </p:cNvSpPr>
          <p:nvPr>
            <p:ph idx="1"/>
          </p:nvPr>
        </p:nvSpPr>
        <p:spPr/>
        <p:txBody>
          <a:bodyPr>
            <a:normAutofit fontScale="70000" lnSpcReduction="20000"/>
          </a:bodyPr>
          <a:lstStyle/>
          <a:p>
            <a:r>
              <a:rPr lang="en-GB" dirty="0"/>
              <a:t>In order to successfully satisfy the health and social care needs of the Black and Asian community in Tower Hamlets when dealing with diabetes, we need understand about the community and demographics needs and cultural background .</a:t>
            </a:r>
          </a:p>
          <a:p>
            <a:r>
              <a:rPr lang="en-US" dirty="0"/>
              <a:t>It important that community involvement initiatives are apply</a:t>
            </a:r>
          </a:p>
          <a:p>
            <a:r>
              <a:rPr lang="en-GB" dirty="0"/>
              <a:t>The use of electronic means of dissemination of information has the potential to amplify the reach and impact of health promotion efforts. </a:t>
            </a:r>
            <a:endParaRPr lang="en-US" dirty="0"/>
          </a:p>
          <a:p>
            <a:r>
              <a:rPr lang="en-US" dirty="0"/>
              <a:t>These suggestion will allow the borough to better serve it BAME resident and ensuring they have equal access to high quality medical care.</a:t>
            </a:r>
          </a:p>
          <a:p>
            <a:r>
              <a:rPr lang="en-US" dirty="0"/>
              <a:t>Finally,  the analysis has shed light on the prevalence of diabetes, the health risks associated with it, the efficacy of various communication strategies, the accessibility of various digital technologies, the range of needs, the concepts of discrimination and empowerment, the role that laws and policies play, and the effects of these factors. </a:t>
            </a:r>
          </a:p>
        </p:txBody>
      </p:sp>
    </p:spTree>
    <p:extLst>
      <p:ext uri="{BB962C8B-B14F-4D97-AF65-F5344CB8AC3E}">
        <p14:creationId xmlns:p14="http://schemas.microsoft.com/office/powerpoint/2010/main" val="36473716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440BF-642A-E7CF-481F-12A7FEC786C1}"/>
              </a:ext>
            </a:extLst>
          </p:cNvPr>
          <p:cNvSpPr>
            <a:spLocks noGrp="1"/>
          </p:cNvSpPr>
          <p:nvPr>
            <p:ph type="title"/>
          </p:nvPr>
        </p:nvSpPr>
        <p:spPr/>
        <p:txBody>
          <a:bodyPr/>
          <a:lstStyle/>
          <a:p>
            <a:r>
              <a:rPr lang="en-US" dirty="0"/>
              <a:t>                           References </a:t>
            </a:r>
            <a:endParaRPr lang="en-GB" dirty="0"/>
          </a:p>
        </p:txBody>
      </p:sp>
      <p:sp>
        <p:nvSpPr>
          <p:cNvPr id="3" name="Content Placeholder 2">
            <a:extLst>
              <a:ext uri="{FF2B5EF4-FFF2-40B4-BE49-F238E27FC236}">
                <a16:creationId xmlns:a16="http://schemas.microsoft.com/office/drawing/2014/main" id="{CB170867-8052-A5B3-03A8-EB9FDEA76AB6}"/>
              </a:ext>
            </a:extLst>
          </p:cNvPr>
          <p:cNvSpPr>
            <a:spLocks noGrp="1"/>
          </p:cNvSpPr>
          <p:nvPr>
            <p:ph idx="1"/>
          </p:nvPr>
        </p:nvSpPr>
        <p:spPr/>
        <p:txBody>
          <a:bodyPr>
            <a:normAutofit fontScale="925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Chinn, D. and McCarthy, C. (2013). All Aspects of Health Literacy Scale (AAHLS): Developing a tool to measure functional, communicative and critical health literacy in primary healthcare settings. </a:t>
            </a:r>
            <a:r>
              <a:rPr kumimoji="0" lang="en-US" sz="800" b="0" i="1" u="none" strike="noStrike" kern="1200" cap="none" spc="0" normalizeH="0" baseline="0" noProof="0" dirty="0">
                <a:ln>
                  <a:noFill/>
                </a:ln>
                <a:solidFill>
                  <a:prstClr val="black"/>
                </a:solidFill>
                <a:effectLst/>
                <a:uLnTx/>
                <a:uFillTx/>
                <a:latin typeface="Gill Sans MT" panose="020B0502020104020203"/>
                <a:ea typeface="+mn-ea"/>
                <a:cs typeface="+mn-cs"/>
              </a:rPr>
              <a:t>Patient Education and Counseling</a:t>
            </a: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 90(2), pp.247–253. doi:https://doi.org/10.1016/j.pec.2012.10.019.</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Chowdhury, T.A. and Huda, B. (2016). A decade of change in diabetes services in a deprived multiethnic inner city area: diabetes in Tower Hamlets. </a:t>
            </a:r>
            <a:r>
              <a:rPr kumimoji="0" lang="en-US" sz="800" b="0" i="1" u="none" strike="noStrike" kern="1200" cap="none" spc="0" normalizeH="0" baseline="0" noProof="0" dirty="0">
                <a:ln>
                  <a:noFill/>
                </a:ln>
                <a:solidFill>
                  <a:prstClr val="black"/>
                </a:solidFill>
                <a:effectLst/>
                <a:uLnTx/>
                <a:uFillTx/>
                <a:latin typeface="Gill Sans MT" panose="020B0502020104020203"/>
                <a:ea typeface="+mn-ea"/>
                <a:cs typeface="+mn-cs"/>
              </a:rPr>
              <a:t>British Journal of Diabetes</a:t>
            </a: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 16(4), p.188. doi:https://doi.org/10.15277/bjd.2016.108.</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Compass. (2020). </a:t>
            </a:r>
            <a:r>
              <a:rPr kumimoji="0" lang="en-US" sz="800" b="0" i="1" u="none" strike="noStrike" kern="1200" cap="none" spc="0" normalizeH="0" baseline="0" noProof="0" dirty="0">
                <a:ln>
                  <a:noFill/>
                </a:ln>
                <a:solidFill>
                  <a:prstClr val="black"/>
                </a:solidFill>
                <a:effectLst/>
                <a:uLnTx/>
                <a:uFillTx/>
                <a:latin typeface="Gill Sans MT" panose="020B0502020104020203"/>
                <a:ea typeface="+mn-ea"/>
                <a:cs typeface="+mn-cs"/>
              </a:rPr>
              <a:t>Compass Safe East | Tower Hamlets | YP health services</a:t>
            </a: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 [online] Available at: https://www.compass-uk.org/services/tower-hamlets-compass-safe-east/ [Accessed 26 Jun. 2023].</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Corrigan, P.W., Larson, J.E. and </a:t>
            </a:r>
            <a:r>
              <a:rPr kumimoji="0" lang="en-US" sz="800" b="0" i="0" u="none" strike="noStrike" kern="1200" cap="none" spc="0" normalizeH="0" baseline="0" noProof="0" dirty="0" err="1">
                <a:ln>
                  <a:noFill/>
                </a:ln>
                <a:solidFill>
                  <a:prstClr val="black"/>
                </a:solidFill>
                <a:effectLst/>
                <a:uLnTx/>
                <a:uFillTx/>
                <a:latin typeface="Gill Sans MT" panose="020B0502020104020203"/>
                <a:ea typeface="+mn-ea"/>
                <a:cs typeface="+mn-cs"/>
              </a:rPr>
              <a:t>Rusch</a:t>
            </a: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 N. (2009). Self-stigma and the ‘why try’ effect: impact on life goals and evidence-based practices. </a:t>
            </a:r>
            <a:r>
              <a:rPr kumimoji="0" lang="en-US" sz="800" b="0" i="1" u="none" strike="noStrike" kern="1200" cap="none" spc="0" normalizeH="0" baseline="0" noProof="0" dirty="0">
                <a:ln>
                  <a:noFill/>
                </a:ln>
                <a:solidFill>
                  <a:prstClr val="black"/>
                </a:solidFill>
                <a:effectLst/>
                <a:uLnTx/>
                <a:uFillTx/>
                <a:latin typeface="Gill Sans MT" panose="020B0502020104020203"/>
                <a:ea typeface="+mn-ea"/>
                <a:cs typeface="+mn-cs"/>
              </a:rPr>
              <a:t>World Psychiatry</a:t>
            </a: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 [online] 8(2), pp.75–81. doi:https://doi.org/10.1002/j.2051-5545.2009.tb00218.x.</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US" sz="800" b="0" i="0" u="none" strike="noStrike" kern="1200" cap="none" spc="0" normalizeH="0" baseline="0" noProof="0" dirty="0" err="1">
                <a:ln>
                  <a:noFill/>
                </a:ln>
                <a:solidFill>
                  <a:prstClr val="black"/>
                </a:solidFill>
                <a:effectLst/>
                <a:uLnTx/>
                <a:uFillTx/>
                <a:latin typeface="Gill Sans MT" panose="020B0502020104020203"/>
                <a:ea typeface="+mn-ea"/>
                <a:cs typeface="+mn-cs"/>
              </a:rPr>
              <a:t>Lustria</a:t>
            </a: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 M.L.A., Smith, S.A. and </a:t>
            </a:r>
            <a:r>
              <a:rPr kumimoji="0" lang="en-US" sz="800" b="0" i="0" u="none" strike="noStrike" kern="1200" cap="none" spc="0" normalizeH="0" baseline="0" noProof="0" dirty="0" err="1">
                <a:ln>
                  <a:noFill/>
                </a:ln>
                <a:solidFill>
                  <a:prstClr val="black"/>
                </a:solidFill>
                <a:effectLst/>
                <a:uLnTx/>
                <a:uFillTx/>
                <a:latin typeface="Gill Sans MT" panose="020B0502020104020203"/>
                <a:ea typeface="+mn-ea"/>
                <a:cs typeface="+mn-cs"/>
              </a:rPr>
              <a:t>Hinnant</a:t>
            </a: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 C.C. (2011). Exploring digital divides: An examination of eHealth technology use in health information seeking, communication and personal health information management in the USA. </a:t>
            </a:r>
            <a:r>
              <a:rPr kumimoji="0" lang="en-US" sz="800" b="0" i="1" u="none" strike="noStrike" kern="1200" cap="none" spc="0" normalizeH="0" baseline="0" noProof="0" dirty="0">
                <a:ln>
                  <a:noFill/>
                </a:ln>
                <a:solidFill>
                  <a:prstClr val="black"/>
                </a:solidFill>
                <a:effectLst/>
                <a:uLnTx/>
                <a:uFillTx/>
                <a:latin typeface="Gill Sans MT" panose="020B0502020104020203"/>
                <a:ea typeface="+mn-ea"/>
                <a:cs typeface="+mn-cs"/>
              </a:rPr>
              <a:t>Health Informatics Journal</a:t>
            </a: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 17(3), pp.224–243. </a:t>
            </a:r>
            <a:r>
              <a:rPr kumimoji="0" lang="en-US" sz="800" b="0" i="0" u="none" strike="noStrike" kern="1200" cap="none" spc="0" normalizeH="0" baseline="0" noProof="0" dirty="0" err="1">
                <a:ln>
                  <a:noFill/>
                </a:ln>
                <a:solidFill>
                  <a:prstClr val="black"/>
                </a:solidFill>
                <a:effectLst/>
                <a:uLnTx/>
                <a:uFillTx/>
                <a:latin typeface="Gill Sans MT" panose="020B0502020104020203"/>
                <a:ea typeface="+mn-ea"/>
                <a:cs typeface="+mn-cs"/>
              </a:rPr>
              <a:t>doi:https</a:t>
            </a: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://doi.org/10.1177/1460458211414843.</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Lyytinen, K. and Rose, G.M. (2003). Disruptive </a:t>
            </a:r>
            <a:r>
              <a:rPr kumimoji="0" lang="en-US" sz="1200" b="0" i="0" u="none" strike="noStrike" kern="1200" cap="none" spc="0" normalizeH="0" baseline="0" noProof="0" dirty="0">
                <a:ln>
                  <a:noFill/>
                </a:ln>
                <a:solidFill>
                  <a:prstClr val="black"/>
                </a:solidFill>
                <a:effectLst/>
                <a:uLnTx/>
                <a:uFillTx/>
                <a:latin typeface="Gill Sans MT" panose="020B0502020104020203"/>
                <a:ea typeface="+mn-ea"/>
                <a:cs typeface="+mn-cs"/>
              </a:rPr>
              <a:t>information</a:t>
            </a: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 system innovation: the case of internet computing. </a:t>
            </a:r>
            <a:r>
              <a:rPr kumimoji="0" lang="en-US" sz="800" b="0" i="1" u="none" strike="noStrike" kern="1200" cap="none" spc="0" normalizeH="0" baseline="0" noProof="0" dirty="0">
                <a:ln>
                  <a:noFill/>
                </a:ln>
                <a:solidFill>
                  <a:prstClr val="black"/>
                </a:solidFill>
                <a:effectLst/>
                <a:uLnTx/>
                <a:uFillTx/>
                <a:latin typeface="Gill Sans MT" panose="020B0502020104020203"/>
                <a:ea typeface="+mn-ea"/>
                <a:cs typeface="+mn-cs"/>
              </a:rPr>
              <a:t>Information Systems Journal</a:t>
            </a: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 13(4), pp.301–330. </a:t>
            </a:r>
            <a:r>
              <a:rPr kumimoji="0" lang="en-US" sz="800" b="0" i="0" u="none" strike="noStrike" kern="1200" cap="none" spc="0" normalizeH="0" baseline="0" noProof="0" dirty="0" err="1">
                <a:ln>
                  <a:noFill/>
                </a:ln>
                <a:solidFill>
                  <a:prstClr val="black"/>
                </a:solidFill>
                <a:effectLst/>
                <a:uLnTx/>
                <a:uFillTx/>
                <a:latin typeface="Gill Sans MT" panose="020B0502020104020203"/>
                <a:ea typeface="+mn-ea"/>
                <a:cs typeface="+mn-cs"/>
              </a:rPr>
              <a:t>doi:https</a:t>
            </a: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://doi.org/10.1046/j.1365-2575.2003.00155.x.</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US" sz="800" b="0" i="0" u="none" strike="noStrike" kern="1200" cap="none" spc="0" normalizeH="0" baseline="0" noProof="0" dirty="0" err="1">
                <a:ln>
                  <a:noFill/>
                </a:ln>
                <a:solidFill>
                  <a:prstClr val="black"/>
                </a:solidFill>
                <a:effectLst/>
                <a:uLnTx/>
                <a:uFillTx/>
                <a:latin typeface="Gill Sans MT" panose="020B0502020104020203"/>
                <a:ea typeface="+mn-ea"/>
                <a:cs typeface="+mn-cs"/>
              </a:rPr>
              <a:t>Mokdad</a:t>
            </a: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 A.H., Ford, E.S., Bowman, B.A., Dietz, W.H., </a:t>
            </a:r>
            <a:r>
              <a:rPr kumimoji="0" lang="en-US" sz="800" b="0" i="0" u="none" strike="noStrike" kern="1200" cap="none" spc="0" normalizeH="0" baseline="0" noProof="0" dirty="0" err="1">
                <a:ln>
                  <a:noFill/>
                </a:ln>
                <a:solidFill>
                  <a:prstClr val="black"/>
                </a:solidFill>
                <a:effectLst/>
                <a:uLnTx/>
                <a:uFillTx/>
                <a:latin typeface="Gill Sans MT" panose="020B0502020104020203"/>
                <a:ea typeface="+mn-ea"/>
                <a:cs typeface="+mn-cs"/>
              </a:rPr>
              <a:t>Vinicor</a:t>
            </a: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 F., Bales, V.S. and Marks, J.S. (2003). Prevalence of Obesity, Diabetes, and Obesity-Related Health Risk Factors, 2001. </a:t>
            </a:r>
            <a:r>
              <a:rPr kumimoji="0" lang="en-US" sz="800" b="0" i="1" u="none" strike="noStrike" kern="1200" cap="none" spc="0" normalizeH="0" baseline="0" noProof="0" dirty="0">
                <a:ln>
                  <a:noFill/>
                </a:ln>
                <a:solidFill>
                  <a:prstClr val="black"/>
                </a:solidFill>
                <a:effectLst/>
                <a:uLnTx/>
                <a:uFillTx/>
                <a:latin typeface="Gill Sans MT" panose="020B0502020104020203"/>
                <a:ea typeface="+mn-ea"/>
                <a:cs typeface="+mn-cs"/>
              </a:rPr>
              <a:t>JAMA</a:t>
            </a: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 289(1), pp.1–20. </a:t>
            </a:r>
            <a:r>
              <a:rPr kumimoji="0" lang="en-US" sz="800" b="0" i="0" u="none" strike="noStrike" kern="1200" cap="none" spc="0" normalizeH="0" baseline="0" noProof="0" dirty="0" err="1">
                <a:ln>
                  <a:noFill/>
                </a:ln>
                <a:solidFill>
                  <a:prstClr val="black"/>
                </a:solidFill>
                <a:effectLst/>
                <a:uLnTx/>
                <a:uFillTx/>
                <a:latin typeface="Gill Sans MT" panose="020B0502020104020203"/>
                <a:ea typeface="+mn-ea"/>
                <a:cs typeface="+mn-cs"/>
              </a:rPr>
              <a:t>doi:https</a:t>
            </a: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://doi.org/10.1001/jama.289.1.76.</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Mons, U., </a:t>
            </a:r>
            <a:r>
              <a:rPr kumimoji="0" lang="en-US" sz="800" b="0" i="0" u="none" strike="noStrike" kern="1200" cap="none" spc="0" normalizeH="0" baseline="0" noProof="0" dirty="0" err="1">
                <a:ln>
                  <a:noFill/>
                </a:ln>
                <a:solidFill>
                  <a:prstClr val="black"/>
                </a:solidFill>
                <a:effectLst/>
                <a:uLnTx/>
                <a:uFillTx/>
                <a:latin typeface="Gill Sans MT" panose="020B0502020104020203"/>
                <a:ea typeface="+mn-ea"/>
                <a:cs typeface="+mn-cs"/>
              </a:rPr>
              <a:t>Nagelhout</a:t>
            </a: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 G.E., , S., </a:t>
            </a:r>
            <a:r>
              <a:rPr kumimoji="0" lang="en-US" sz="800" b="0" i="0" u="none" strike="noStrike" kern="1200" cap="none" spc="0" normalizeH="0" baseline="0" noProof="0" dirty="0" err="1">
                <a:ln>
                  <a:noFill/>
                </a:ln>
                <a:solidFill>
                  <a:prstClr val="black"/>
                </a:solidFill>
                <a:effectLst/>
                <a:uLnTx/>
                <a:uFillTx/>
                <a:latin typeface="Gill Sans MT" panose="020B0502020104020203"/>
                <a:ea typeface="+mn-ea"/>
                <a:cs typeface="+mn-cs"/>
              </a:rPr>
              <a:t>Guignard</a:t>
            </a: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 R., van den Putte, B., Willemsen, M.C., Fong, G.T., Brenner, H., </a:t>
            </a:r>
            <a:r>
              <a:rPr kumimoji="0" lang="en-US" sz="800" b="0" i="0" u="none" strike="noStrike" kern="1200" cap="none" spc="0" normalizeH="0" baseline="0" noProof="0" dirty="0" err="1">
                <a:ln>
                  <a:noFill/>
                </a:ln>
                <a:solidFill>
                  <a:prstClr val="black"/>
                </a:solidFill>
                <a:effectLst/>
                <a:uLnTx/>
                <a:uFillTx/>
                <a:latin typeface="Gill Sans MT" panose="020B0502020104020203"/>
                <a:ea typeface="+mn-ea"/>
                <a:cs typeface="+mn-cs"/>
              </a:rPr>
              <a:t>Pötschke</a:t>
            </a: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-Langer, M. and Breitling, L.P. (2012). Impact of national smoke-free legislation on home smoking bans: findings from the International Tobacco Control Policy Evaluation Project Europe Surveys. </a:t>
            </a:r>
            <a:r>
              <a:rPr kumimoji="0" lang="en-US" sz="800" b="0" i="1" u="none" strike="noStrike" kern="1200" cap="none" spc="0" normalizeH="0" baseline="0" noProof="0" dirty="0">
                <a:ln>
                  <a:noFill/>
                </a:ln>
                <a:solidFill>
                  <a:prstClr val="black"/>
                </a:solidFill>
                <a:effectLst/>
                <a:uLnTx/>
                <a:uFillTx/>
                <a:latin typeface="Gill Sans MT" panose="020B0502020104020203"/>
                <a:ea typeface="+mn-ea"/>
                <a:cs typeface="+mn-cs"/>
              </a:rPr>
              <a:t>Tobacco Control</a:t>
            </a: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 22(e1), pp.e2–e9. </a:t>
            </a:r>
            <a:r>
              <a:rPr kumimoji="0" lang="en-US" sz="800" b="0" i="0" u="none" strike="noStrike" kern="1200" cap="none" spc="0" normalizeH="0" baseline="0" noProof="0" dirty="0" err="1">
                <a:ln>
                  <a:noFill/>
                </a:ln>
                <a:solidFill>
                  <a:prstClr val="black"/>
                </a:solidFill>
                <a:effectLst/>
                <a:uLnTx/>
                <a:uFillTx/>
                <a:latin typeface="Gill Sans MT" panose="020B0502020104020203"/>
                <a:ea typeface="+mn-ea"/>
                <a:cs typeface="+mn-cs"/>
              </a:rPr>
              <a:t>doi:https</a:t>
            </a: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://doi.org/10.1136/tobaccocontrol-2011-050131.</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Tower Hamlets (2023). </a:t>
            </a:r>
            <a:r>
              <a:rPr kumimoji="0" lang="en-US" sz="800" b="0" i="1" u="none" strike="noStrike" kern="1200" cap="none" spc="0" normalizeH="0" baseline="0" noProof="0" dirty="0" err="1">
                <a:ln>
                  <a:noFill/>
                </a:ln>
                <a:solidFill>
                  <a:prstClr val="black"/>
                </a:solidFill>
                <a:effectLst/>
                <a:uLnTx/>
                <a:uFillTx/>
                <a:latin typeface="Gill Sans MT" panose="020B0502020104020203"/>
                <a:ea typeface="+mn-ea"/>
                <a:cs typeface="+mn-cs"/>
              </a:rPr>
              <a:t>Avertissement</a:t>
            </a:r>
            <a:r>
              <a:rPr kumimoji="0" lang="en-US" sz="800" b="0" i="1" u="none" strike="noStrike" kern="1200" cap="none" spc="0" normalizeH="0" baseline="0" noProof="0" dirty="0">
                <a:ln>
                  <a:noFill/>
                </a:ln>
                <a:solidFill>
                  <a:prstClr val="black"/>
                </a:solidFill>
                <a:effectLst/>
                <a:uLnTx/>
                <a:uFillTx/>
                <a:latin typeface="Gill Sans MT" panose="020B0502020104020203"/>
                <a:ea typeface="+mn-ea"/>
                <a:cs typeface="+mn-cs"/>
              </a:rPr>
              <a:t> de redirection</a:t>
            </a: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 [online] Google.com. Available at: https://www.google.com/url?sa=i&amp;url=https%3A%2F%2Fwww.towerhamlets.gov.uk%2FDocuments%2FPublic-Health%2FJSNA%2FType_2_diabetes.pdf&amp;psig=AOvVaw2H3aJswDzFL2dmS0yTqXZB&amp;ust=1687884990765000&amp;source=images&amp;cd=vfe&amp;ved=0CBMQjhxqFwoTCLCixNOx4f8CFQAAAAAdAAAAABAT [Accessed 26 Jun. 2023].</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Towerhamlets.gov.uk. (2019). </a:t>
            </a:r>
            <a:r>
              <a:rPr kumimoji="0" lang="en-US" sz="800" b="0" i="1" u="none" strike="noStrike" kern="1200" cap="none" spc="0" normalizeH="0" baseline="0" noProof="0" dirty="0">
                <a:ln>
                  <a:noFill/>
                </a:ln>
                <a:solidFill>
                  <a:prstClr val="black"/>
                </a:solidFill>
                <a:effectLst/>
                <a:uLnTx/>
                <a:uFillTx/>
                <a:latin typeface="Gill Sans MT" panose="020B0502020104020203"/>
                <a:ea typeface="+mn-ea"/>
                <a:cs typeface="+mn-cs"/>
              </a:rPr>
              <a:t>Home</a:t>
            </a: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 [online] Available at: https://www.towerhamlets.gov.uk/Home.aspx [Accessed 26 Jun. 2023].</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US" sz="800" b="0" i="0" u="none" strike="noStrike" kern="1200" cap="none" spc="0" normalizeH="0" baseline="0" noProof="0" dirty="0" err="1">
                <a:ln>
                  <a:noFill/>
                </a:ln>
                <a:solidFill>
                  <a:prstClr val="black"/>
                </a:solidFill>
                <a:effectLst/>
                <a:uLnTx/>
                <a:uFillTx/>
                <a:latin typeface="Gill Sans MT" panose="020B0502020104020203"/>
                <a:ea typeface="+mn-ea"/>
                <a:cs typeface="+mn-cs"/>
              </a:rPr>
              <a:t>Vecchiato</a:t>
            </a: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 P. (2022). </a:t>
            </a:r>
            <a:r>
              <a:rPr kumimoji="0" lang="en-US" sz="800" b="0" i="1" u="none" strike="noStrike" kern="1200" cap="none" spc="0" normalizeH="0" baseline="0" noProof="0" dirty="0">
                <a:ln>
                  <a:noFill/>
                </a:ln>
                <a:solidFill>
                  <a:prstClr val="black"/>
                </a:solidFill>
                <a:effectLst/>
                <a:uLnTx/>
                <a:uFillTx/>
                <a:latin typeface="Gill Sans MT" panose="020B0502020104020203"/>
                <a:ea typeface="+mn-ea"/>
                <a:cs typeface="+mn-cs"/>
              </a:rPr>
              <a:t>What Are External Communications?</a:t>
            </a:r>
            <a:r>
              <a:rPr kumimoji="0" lang="en-US" sz="800" b="0" i="0" u="none" strike="noStrike" kern="1200" cap="none" spc="0" normalizeH="0" baseline="0" noProof="0" dirty="0">
                <a:ln>
                  <a:noFill/>
                </a:ln>
                <a:solidFill>
                  <a:prstClr val="black"/>
                </a:solidFill>
                <a:effectLst/>
                <a:uLnTx/>
                <a:uFillTx/>
                <a:latin typeface="Gill Sans MT" panose="020B0502020104020203"/>
                <a:ea typeface="+mn-ea"/>
                <a:cs typeface="+mn-cs"/>
              </a:rPr>
              <a:t> [online] viostream.com. Available at: https://www.viostream.com/blog/external-communications-guide [Accessed 26 Jun. 2023].</a:t>
            </a:r>
          </a:p>
          <a:p>
            <a:endParaRPr lang="en-GB" dirty="0"/>
          </a:p>
        </p:txBody>
      </p:sp>
    </p:spTree>
    <p:extLst>
      <p:ext uri="{BB962C8B-B14F-4D97-AF65-F5344CB8AC3E}">
        <p14:creationId xmlns:p14="http://schemas.microsoft.com/office/powerpoint/2010/main" val="134328707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248</TotalTime>
  <Words>1566</Words>
  <Application>Microsoft Office PowerPoint</Application>
  <PresentationFormat>Widescreen</PresentationFormat>
  <Paragraphs>63</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Gill Sans MT</vt:lpstr>
      <vt:lpstr>Gallery</vt:lpstr>
      <vt:lpstr>PowerPoint Presentation</vt:lpstr>
      <vt:lpstr>Assessments of diabetes problem in tower hamlets</vt:lpstr>
      <vt:lpstr>OVERVIEW OF TOWER HAMLETS BOROUGH</vt:lpstr>
      <vt:lpstr>      Prevalent DIABETES in Tower Hamlets</vt:lpstr>
      <vt:lpstr>    GROWTH OF DIABETES IN TOWER HAMLETS</vt:lpstr>
      <vt:lpstr>Health Risks Associated with Diabetes</vt:lpstr>
      <vt:lpstr>Community Engagement and Participation</vt:lpstr>
      <vt:lpstr>        stakeholders in the communitY</vt:lpstr>
      <vt:lpstr>Existing Means of Communication within Tower Hamlets </vt:lpstr>
      <vt:lpstr>Digital Technologies for Health Communication</vt:lpstr>
      <vt:lpstr>Existing Use of Digital Communication in Community Development</vt:lpstr>
      <vt:lpstr>     Legislations and Policies</vt:lpstr>
      <vt:lpstr>                           Conclusion</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momoh</dc:creator>
  <cp:lastModifiedBy>momoh</cp:lastModifiedBy>
  <cp:revision>13</cp:revision>
  <dcterms:created xsi:type="dcterms:W3CDTF">2023-07-20T11:00:20Z</dcterms:created>
  <dcterms:modified xsi:type="dcterms:W3CDTF">2023-07-27T10:36:08Z</dcterms:modified>
</cp:coreProperties>
</file>