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44"/>
  </p:notesMasterIdLst>
  <p:sldIdLst>
    <p:sldId id="946" r:id="rId8"/>
    <p:sldId id="947" r:id="rId9"/>
    <p:sldId id="948" r:id="rId10"/>
    <p:sldId id="949" r:id="rId11"/>
    <p:sldId id="950" r:id="rId12"/>
    <p:sldId id="951" r:id="rId13"/>
    <p:sldId id="952" r:id="rId14"/>
    <p:sldId id="953" r:id="rId15"/>
    <p:sldId id="954" r:id="rId16"/>
    <p:sldId id="955" r:id="rId17"/>
    <p:sldId id="956" r:id="rId18"/>
    <p:sldId id="957" r:id="rId19"/>
    <p:sldId id="958" r:id="rId20"/>
    <p:sldId id="959" r:id="rId21"/>
    <p:sldId id="960" r:id="rId22"/>
    <p:sldId id="961" r:id="rId23"/>
    <p:sldId id="962" r:id="rId24"/>
    <p:sldId id="963" r:id="rId25"/>
    <p:sldId id="964" r:id="rId26"/>
    <p:sldId id="965" r:id="rId27"/>
    <p:sldId id="966" r:id="rId28"/>
    <p:sldId id="967" r:id="rId29"/>
    <p:sldId id="968" r:id="rId30"/>
    <p:sldId id="969" r:id="rId31"/>
    <p:sldId id="970" r:id="rId32"/>
    <p:sldId id="971" r:id="rId33"/>
    <p:sldId id="972" r:id="rId34"/>
    <p:sldId id="973" r:id="rId35"/>
    <p:sldId id="974" r:id="rId36"/>
    <p:sldId id="975" r:id="rId37"/>
    <p:sldId id="976" r:id="rId38"/>
    <p:sldId id="977" r:id="rId39"/>
    <p:sldId id="978" r:id="rId40"/>
    <p:sldId id="979" r:id="rId41"/>
    <p:sldId id="980" r:id="rId42"/>
    <p:sldId id="981" r:id="rId43"/>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595B"/>
    <a:srgbClr val="520D5D"/>
    <a:srgbClr val="DB1D52"/>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79" autoAdjust="0"/>
    <p:restoredTop sz="94660"/>
  </p:normalViewPr>
  <p:slideViewPr>
    <p:cSldViewPr snapToGrid="0">
      <p:cViewPr varScale="1">
        <p:scale>
          <a:sx n="81" d="100"/>
          <a:sy n="81" d="100"/>
        </p:scale>
        <p:origin x="153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8475"/>
          </a:xfrm>
          <a:prstGeom prst="rect">
            <a:avLst/>
          </a:prstGeom>
        </p:spPr>
        <p:txBody>
          <a:bodyPr vert="horz" lIns="91440" tIns="45720" rIns="91440" bIns="45720" rtlCol="0"/>
          <a:lstStyle>
            <a:lvl1pPr algn="r">
              <a:defRPr sz="1200"/>
            </a:lvl1pPr>
          </a:lstStyle>
          <a:p>
            <a:fld id="{8892664B-21EB-44B5-8DD0-B36360E09FD2}" type="datetimeFigureOut">
              <a:rPr lang="en-GB" smtClean="0"/>
              <a:t>18/06/2020</a:t>
            </a:fld>
            <a:endParaRPr lang="en-GB"/>
          </a:p>
        </p:txBody>
      </p:sp>
      <p:sp>
        <p:nvSpPr>
          <p:cNvPr id="4" name="Slide Image Placeholder 3"/>
          <p:cNvSpPr>
            <a:spLocks noGrp="1" noRot="1" noChangeAspect="1"/>
          </p:cNvSpPr>
          <p:nvPr>
            <p:ph type="sldImg" idx="2"/>
          </p:nvPr>
        </p:nvSpPr>
        <p:spPr>
          <a:xfrm>
            <a:off x="1168400" y="1243013"/>
            <a:ext cx="4473575"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84725"/>
            <a:ext cx="5448300" cy="39147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8475"/>
          </a:xfrm>
          <a:prstGeom prst="rect">
            <a:avLst/>
          </a:prstGeom>
        </p:spPr>
        <p:txBody>
          <a:bodyPr vert="horz" lIns="91440" tIns="45720" rIns="91440" bIns="45720" rtlCol="0" anchor="b"/>
          <a:lstStyle>
            <a:lvl1pPr algn="r">
              <a:defRPr sz="1200"/>
            </a:lvl1pPr>
          </a:lstStyle>
          <a:p>
            <a:fld id="{224FEC9D-652A-4FEE-8BBA-4A7CCBF0CD0B}" type="slidenum">
              <a:rPr lang="en-GB" smtClean="0"/>
              <a:t>‹#›</a:t>
            </a:fld>
            <a:endParaRPr lang="en-GB"/>
          </a:p>
        </p:txBody>
      </p:sp>
    </p:spTree>
    <p:extLst>
      <p:ext uri="{BB962C8B-B14F-4D97-AF65-F5344CB8AC3E}">
        <p14:creationId xmlns:p14="http://schemas.microsoft.com/office/powerpoint/2010/main" val="2487066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1</a:t>
            </a:fld>
            <a:endParaRPr lang="en-GB" dirty="0"/>
          </a:p>
        </p:txBody>
      </p:sp>
    </p:spTree>
    <p:extLst>
      <p:ext uri="{BB962C8B-B14F-4D97-AF65-F5344CB8AC3E}">
        <p14:creationId xmlns:p14="http://schemas.microsoft.com/office/powerpoint/2010/main" val="196617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27019">
              <a:defRPr/>
            </a:pPr>
            <a:endParaRPr lang="en-GB" sz="1400"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2</a:t>
            </a:fld>
            <a:endParaRPr lang="en-GB" dirty="0"/>
          </a:p>
        </p:txBody>
      </p:sp>
    </p:spTree>
    <p:extLst>
      <p:ext uri="{BB962C8B-B14F-4D97-AF65-F5344CB8AC3E}">
        <p14:creationId xmlns:p14="http://schemas.microsoft.com/office/powerpoint/2010/main" val="727322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sz="1600" dirty="0">
              <a:latin typeface="Times New Roman" pitchFamily="18" charset="0"/>
            </a:endParaRPr>
          </a:p>
        </p:txBody>
      </p:sp>
      <p:sp>
        <p:nvSpPr>
          <p:cNvPr id="38916" name="Slide Number Placeholder 3"/>
          <p:cNvSpPr>
            <a:spLocks noGrp="1"/>
          </p:cNvSpPr>
          <p:nvPr>
            <p:ph type="sldNum" sz="quarter" idx="5"/>
          </p:nvPr>
        </p:nvSpPr>
        <p:spPr>
          <a:noFill/>
        </p:spPr>
        <p:txBody>
          <a:bodyPr/>
          <a:lstStyle/>
          <a:p>
            <a:pPr defTabSz="912813"/>
            <a:fld id="{A2B53666-6DA5-49CE-A65F-E72F25979E5F}" type="slidenum">
              <a:rPr lang="en-GB" smtClean="0"/>
              <a:pPr defTabSz="912813"/>
              <a:t>3</a:t>
            </a:fld>
            <a:endParaRPr lang="en-GB" dirty="0"/>
          </a:p>
        </p:txBody>
      </p:sp>
    </p:spTree>
    <p:extLst>
      <p:ext uri="{BB962C8B-B14F-4D97-AF65-F5344CB8AC3E}">
        <p14:creationId xmlns:p14="http://schemas.microsoft.com/office/powerpoint/2010/main" val="3236757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4</a:t>
            </a:fld>
            <a:endParaRPr lang="en-GB" dirty="0"/>
          </a:p>
        </p:txBody>
      </p:sp>
    </p:spTree>
    <p:extLst>
      <p:ext uri="{BB962C8B-B14F-4D97-AF65-F5344CB8AC3E}">
        <p14:creationId xmlns:p14="http://schemas.microsoft.com/office/powerpoint/2010/main" val="2130192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333399"/>
                </a:solidFill>
                <a:latin typeface="Arial" charset="0"/>
              </a:rPr>
              <a:t>Source:  Purcell/CIPD</a:t>
            </a:r>
            <a:endParaRPr lang="en-GB" dirty="0"/>
          </a:p>
          <a:p>
            <a:endParaRPr lang="es-ES_tradnl"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5</a:t>
            </a:fld>
            <a:endParaRPr lang="en-GB" dirty="0"/>
          </a:p>
        </p:txBody>
      </p:sp>
    </p:spTree>
    <p:extLst>
      <p:ext uri="{BB962C8B-B14F-4D97-AF65-F5344CB8AC3E}">
        <p14:creationId xmlns:p14="http://schemas.microsoft.com/office/powerpoint/2010/main" val="3337442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600" dirty="0">
                <a:latin typeface="Arial" pitchFamily="34" charset="0"/>
                <a:cs typeface="Arial" pitchFamily="34" charset="0"/>
              </a:rPr>
              <a:t>(Tymon and Rees 2013)</a:t>
            </a:r>
          </a:p>
          <a:p>
            <a:endParaRPr lang="en-GB" sz="1600" dirty="0"/>
          </a:p>
        </p:txBody>
      </p:sp>
      <p:sp>
        <p:nvSpPr>
          <p:cNvPr id="4" name="Slide Number Placeholder 3"/>
          <p:cNvSpPr>
            <a:spLocks noGrp="1"/>
          </p:cNvSpPr>
          <p:nvPr>
            <p:ph type="sldNum" sz="quarter" idx="10"/>
          </p:nvPr>
        </p:nvSpPr>
        <p:spPr/>
        <p:txBody>
          <a:bodyPr/>
          <a:lstStyle/>
          <a:p>
            <a:pPr>
              <a:defRPr/>
            </a:pPr>
            <a:fld id="{83E42B8A-505C-4708-8310-E73CB036EDA2}" type="slidenum">
              <a:rPr lang="en-GB" smtClean="0"/>
              <a:pPr>
                <a:defRPr/>
              </a:pPr>
              <a:t>6</a:t>
            </a:fld>
            <a:endParaRPr lang="en-GB" dirty="0"/>
          </a:p>
        </p:txBody>
      </p:sp>
    </p:spTree>
    <p:extLst>
      <p:ext uri="{BB962C8B-B14F-4D97-AF65-F5344CB8AC3E}">
        <p14:creationId xmlns:p14="http://schemas.microsoft.com/office/powerpoint/2010/main" val="1335200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7</a:t>
            </a:fld>
            <a:endParaRPr lang="en-GB" dirty="0"/>
          </a:p>
        </p:txBody>
      </p:sp>
    </p:spTree>
    <p:extLst>
      <p:ext uri="{BB962C8B-B14F-4D97-AF65-F5344CB8AC3E}">
        <p14:creationId xmlns:p14="http://schemas.microsoft.com/office/powerpoint/2010/main" val="3344188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8</a:t>
            </a:fld>
            <a:endParaRPr lang="en-GB" dirty="0"/>
          </a:p>
        </p:txBody>
      </p:sp>
    </p:spTree>
    <p:extLst>
      <p:ext uri="{BB962C8B-B14F-4D97-AF65-F5344CB8AC3E}">
        <p14:creationId xmlns:p14="http://schemas.microsoft.com/office/powerpoint/2010/main" val="3175148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9</a:t>
            </a:fld>
            <a:endParaRPr lang="en-GB" dirty="0"/>
          </a:p>
        </p:txBody>
      </p:sp>
    </p:spTree>
    <p:extLst>
      <p:ext uri="{BB962C8B-B14F-4D97-AF65-F5344CB8AC3E}">
        <p14:creationId xmlns:p14="http://schemas.microsoft.com/office/powerpoint/2010/main" val="24652976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10</a:t>
            </a:fld>
            <a:endParaRPr lang="en-GB" dirty="0"/>
          </a:p>
        </p:txBody>
      </p:sp>
    </p:spTree>
    <p:extLst>
      <p:ext uri="{BB962C8B-B14F-4D97-AF65-F5344CB8AC3E}">
        <p14:creationId xmlns:p14="http://schemas.microsoft.com/office/powerpoint/2010/main" val="22779403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11</a:t>
            </a:fld>
            <a:endParaRPr lang="en-GB" dirty="0"/>
          </a:p>
        </p:txBody>
      </p:sp>
    </p:spTree>
    <p:extLst>
      <p:ext uri="{BB962C8B-B14F-4D97-AF65-F5344CB8AC3E}">
        <p14:creationId xmlns:p14="http://schemas.microsoft.com/office/powerpoint/2010/main" val="1344206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12</a:t>
            </a:fld>
            <a:endParaRPr lang="en-GB" dirty="0"/>
          </a:p>
        </p:txBody>
      </p:sp>
    </p:spTree>
    <p:extLst>
      <p:ext uri="{BB962C8B-B14F-4D97-AF65-F5344CB8AC3E}">
        <p14:creationId xmlns:p14="http://schemas.microsoft.com/office/powerpoint/2010/main" val="2770805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13</a:t>
            </a:fld>
            <a:endParaRPr lang="en-GB" dirty="0"/>
          </a:p>
        </p:txBody>
      </p:sp>
    </p:spTree>
    <p:extLst>
      <p:ext uri="{BB962C8B-B14F-4D97-AF65-F5344CB8AC3E}">
        <p14:creationId xmlns:p14="http://schemas.microsoft.com/office/powerpoint/2010/main" val="3943664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dirty="0">
                <a:latin typeface="Arial" pitchFamily="34" charset="0"/>
                <a:cs typeface="Arial" pitchFamily="34" charset="0"/>
              </a:rPr>
              <a:t>Source: Professor Yves Emery (2005)</a:t>
            </a:r>
          </a:p>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14</a:t>
            </a:fld>
            <a:endParaRPr lang="en-GB" dirty="0"/>
          </a:p>
        </p:txBody>
      </p:sp>
    </p:spTree>
    <p:extLst>
      <p:ext uri="{BB962C8B-B14F-4D97-AF65-F5344CB8AC3E}">
        <p14:creationId xmlns:p14="http://schemas.microsoft.com/office/powerpoint/2010/main" val="4125289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Times New Roman" charset="0"/>
                <a:ea typeface="+mn-ea"/>
                <a:cs typeface="+mn-cs"/>
              </a:rPr>
              <a:t>Furnham, A. (1997) </a:t>
            </a:r>
            <a:r>
              <a:rPr lang="en-GB" sz="1200" b="0" i="1" u="none" strike="noStrike" kern="1200" baseline="0" dirty="0">
                <a:solidFill>
                  <a:schemeClr val="tx1"/>
                </a:solidFill>
                <a:latin typeface="Times New Roman" charset="0"/>
                <a:ea typeface="+mn-ea"/>
                <a:cs typeface="+mn-cs"/>
              </a:rPr>
              <a:t>The Psychology of Behaviour at Work. </a:t>
            </a:r>
            <a:r>
              <a:rPr lang="en-GB" sz="1200" b="0" i="0" u="none" strike="noStrike" kern="1200" baseline="0" dirty="0">
                <a:solidFill>
                  <a:schemeClr val="tx1"/>
                </a:solidFill>
                <a:latin typeface="Times New Roman" charset="0"/>
                <a:ea typeface="+mn-ea"/>
                <a:cs typeface="+mn-cs"/>
              </a:rPr>
              <a:t>Hove: Psychology Press, Taylor</a:t>
            </a:r>
          </a:p>
          <a:p>
            <a:r>
              <a:rPr lang="es-ES_tradnl" sz="1200" b="0" i="0" u="none" strike="noStrike" kern="1200" baseline="0" dirty="0">
                <a:solidFill>
                  <a:schemeClr val="tx1"/>
                </a:solidFill>
                <a:latin typeface="Times New Roman" charset="0"/>
                <a:ea typeface="+mn-ea"/>
                <a:cs typeface="+mn-cs"/>
              </a:rPr>
              <a:t>&amp; Francis.</a:t>
            </a:r>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16</a:t>
            </a:fld>
            <a:endParaRPr lang="en-GB" dirty="0"/>
          </a:p>
        </p:txBody>
      </p:sp>
    </p:spTree>
    <p:extLst>
      <p:ext uri="{BB962C8B-B14F-4D97-AF65-F5344CB8AC3E}">
        <p14:creationId xmlns:p14="http://schemas.microsoft.com/office/powerpoint/2010/main" val="41148772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Times New Roman" charset="0"/>
                <a:ea typeface="+mn-ea"/>
                <a:cs typeface="+mn-cs"/>
              </a:rPr>
              <a:t>Furnham, A. (1997) </a:t>
            </a:r>
            <a:r>
              <a:rPr lang="en-GB" sz="1200" b="0" i="1" u="none" strike="noStrike" kern="1200" baseline="0" dirty="0">
                <a:solidFill>
                  <a:schemeClr val="tx1"/>
                </a:solidFill>
                <a:latin typeface="Times New Roman" charset="0"/>
                <a:ea typeface="+mn-ea"/>
                <a:cs typeface="+mn-cs"/>
              </a:rPr>
              <a:t>The Psychology of Behaviour at Work. </a:t>
            </a:r>
            <a:r>
              <a:rPr lang="en-GB" sz="1200" b="0" i="0" u="none" strike="noStrike" kern="1200" baseline="0" dirty="0">
                <a:solidFill>
                  <a:schemeClr val="tx1"/>
                </a:solidFill>
                <a:latin typeface="Times New Roman" charset="0"/>
                <a:ea typeface="+mn-ea"/>
                <a:cs typeface="+mn-cs"/>
              </a:rPr>
              <a:t>Hove: Psychology Press, Taylor</a:t>
            </a:r>
          </a:p>
          <a:p>
            <a:r>
              <a:rPr lang="es-ES_tradnl" sz="1200" b="0" i="0" u="none" strike="noStrike" kern="1200" baseline="0" dirty="0">
                <a:solidFill>
                  <a:schemeClr val="tx1"/>
                </a:solidFill>
                <a:latin typeface="Times New Roman" charset="0"/>
                <a:ea typeface="+mn-ea"/>
                <a:cs typeface="+mn-cs"/>
              </a:rPr>
              <a:t>&amp; Francis.</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17</a:t>
            </a:fld>
            <a:endParaRPr lang="en-GB" dirty="0"/>
          </a:p>
        </p:txBody>
      </p:sp>
    </p:spTree>
    <p:extLst>
      <p:ext uri="{BB962C8B-B14F-4D97-AF65-F5344CB8AC3E}">
        <p14:creationId xmlns:p14="http://schemas.microsoft.com/office/powerpoint/2010/main" val="31005044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19163" y="744538"/>
            <a:ext cx="4962525" cy="3722687"/>
          </a:xfrm>
          <a:ln/>
        </p:spPr>
      </p:sp>
      <p:sp>
        <p:nvSpPr>
          <p:cNvPr id="43011" name="Notes Placeholder 2"/>
          <p:cNvSpPr>
            <a:spLocks noGrp="1"/>
          </p:cNvSpPr>
          <p:nvPr>
            <p:ph type="body" idx="1"/>
          </p:nvPr>
        </p:nvSpPr>
        <p:spPr>
          <a:xfrm>
            <a:off x="906463" y="4714875"/>
            <a:ext cx="4984750" cy="4467225"/>
          </a:xfrm>
          <a:noFill/>
          <a:ln/>
        </p:spPr>
        <p:txBody>
          <a:bodyPr/>
          <a:lstStyle/>
          <a:p>
            <a:pPr eaLnBrk="1" hangingPunct="1"/>
            <a:endParaRPr lang="en-GB" sz="1600" dirty="0">
              <a:latin typeface="Times New Roman" pitchFamily="18" charset="0"/>
            </a:endParaRPr>
          </a:p>
        </p:txBody>
      </p:sp>
      <p:sp>
        <p:nvSpPr>
          <p:cNvPr id="43012" name="Slide Number Placeholder 3"/>
          <p:cNvSpPr txBox="1">
            <a:spLocks noGrp="1"/>
          </p:cNvSpPr>
          <p:nvPr/>
        </p:nvSpPr>
        <p:spPr bwMode="auto">
          <a:xfrm>
            <a:off x="3851275" y="9431338"/>
            <a:ext cx="2946400" cy="495300"/>
          </a:xfrm>
          <a:prstGeom prst="rect">
            <a:avLst/>
          </a:prstGeom>
          <a:noFill/>
          <a:ln w="9525">
            <a:noFill/>
            <a:miter lim="800000"/>
            <a:headEnd/>
            <a:tailEnd/>
          </a:ln>
        </p:spPr>
        <p:txBody>
          <a:bodyPr lIns="91438" tIns="45719" rIns="91438" bIns="45719" anchor="b"/>
          <a:lstStyle/>
          <a:p>
            <a:pPr algn="r" defTabSz="912813"/>
            <a:fld id="{85ACBBC2-532E-41A5-9038-F237A097016D}" type="slidenum">
              <a:rPr lang="en-GB" sz="1200"/>
              <a:pPr algn="r" defTabSz="912813"/>
              <a:t>18</a:t>
            </a:fld>
            <a:endParaRPr lang="en-GB" sz="1200" dirty="0"/>
          </a:p>
        </p:txBody>
      </p:sp>
    </p:spTree>
    <p:extLst>
      <p:ext uri="{BB962C8B-B14F-4D97-AF65-F5344CB8AC3E}">
        <p14:creationId xmlns:p14="http://schemas.microsoft.com/office/powerpoint/2010/main" val="27287389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p:txBody>
          <a:bodyPr/>
          <a:lstStyle/>
          <a:p>
            <a:pPr lvl="1" eaLnBrk="1" hangingPunct="1">
              <a:defRPr/>
            </a:pPr>
            <a:endParaRPr lang="en-GB" sz="1600" dirty="0">
              <a:latin typeface="+mn-lt"/>
            </a:endParaRPr>
          </a:p>
        </p:txBody>
      </p:sp>
      <p:sp>
        <p:nvSpPr>
          <p:cNvPr id="44036" name="Slide Number Placeholder 3"/>
          <p:cNvSpPr>
            <a:spLocks noGrp="1"/>
          </p:cNvSpPr>
          <p:nvPr>
            <p:ph type="sldNum" sz="quarter" idx="5"/>
          </p:nvPr>
        </p:nvSpPr>
        <p:spPr>
          <a:noFill/>
        </p:spPr>
        <p:txBody>
          <a:bodyPr/>
          <a:lstStyle/>
          <a:p>
            <a:pPr defTabSz="912813"/>
            <a:fld id="{A4CD41A9-75AA-479A-9E6A-59EB734C2134}" type="slidenum">
              <a:rPr lang="en-GB" smtClean="0"/>
              <a:pPr defTabSz="912813"/>
              <a:t>19</a:t>
            </a:fld>
            <a:endParaRPr lang="en-GB" dirty="0"/>
          </a:p>
        </p:txBody>
      </p:sp>
    </p:spTree>
    <p:extLst>
      <p:ext uri="{BB962C8B-B14F-4D97-AF65-F5344CB8AC3E}">
        <p14:creationId xmlns:p14="http://schemas.microsoft.com/office/powerpoint/2010/main" val="41319709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p:spPr>
        <p:txBody>
          <a:bodyPr/>
          <a:lstStyle/>
          <a:p>
            <a:pPr eaLnBrk="1" hangingPunct="1"/>
            <a:endParaRPr lang="en-GB" dirty="0">
              <a:latin typeface="Times New Roman" pitchFamily="18" charset="0"/>
            </a:endParaRPr>
          </a:p>
        </p:txBody>
      </p:sp>
      <p:sp>
        <p:nvSpPr>
          <p:cNvPr id="46084" name="Slide Number Placeholder 3"/>
          <p:cNvSpPr>
            <a:spLocks noGrp="1"/>
          </p:cNvSpPr>
          <p:nvPr>
            <p:ph type="sldNum" sz="quarter" idx="5"/>
          </p:nvPr>
        </p:nvSpPr>
        <p:spPr>
          <a:noFill/>
        </p:spPr>
        <p:txBody>
          <a:bodyPr/>
          <a:lstStyle/>
          <a:p>
            <a:pPr defTabSz="912813"/>
            <a:fld id="{0D0430FF-5446-4088-9B99-FE2950C9BD82}" type="slidenum">
              <a:rPr lang="en-GB" smtClean="0"/>
              <a:pPr defTabSz="912813"/>
              <a:t>20</a:t>
            </a:fld>
            <a:endParaRPr lang="en-GB" dirty="0"/>
          </a:p>
        </p:txBody>
      </p:sp>
    </p:spTree>
    <p:extLst>
      <p:ext uri="{BB962C8B-B14F-4D97-AF65-F5344CB8AC3E}">
        <p14:creationId xmlns:p14="http://schemas.microsoft.com/office/powerpoint/2010/main" val="15040891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919163" y="744538"/>
            <a:ext cx="4962525" cy="3722687"/>
          </a:xfrm>
          <a:ln/>
        </p:spPr>
      </p:sp>
      <p:sp>
        <p:nvSpPr>
          <p:cNvPr id="47107" name="Notes Placeholder 2"/>
          <p:cNvSpPr>
            <a:spLocks noGrp="1"/>
          </p:cNvSpPr>
          <p:nvPr>
            <p:ph type="body" idx="1"/>
          </p:nvPr>
        </p:nvSpPr>
        <p:spPr>
          <a:xfrm>
            <a:off x="906463" y="4714875"/>
            <a:ext cx="4984750" cy="4467225"/>
          </a:xfrm>
          <a:noFill/>
          <a:ln/>
        </p:spPr>
        <p:txBody>
          <a:bodyPr/>
          <a:lstStyle/>
          <a:p>
            <a:pPr eaLnBrk="1" hangingPunct="1"/>
            <a:endParaRPr lang="en-GB" dirty="0">
              <a:latin typeface="Times New Roman" pitchFamily="18" charset="0"/>
            </a:endParaRPr>
          </a:p>
        </p:txBody>
      </p:sp>
      <p:sp>
        <p:nvSpPr>
          <p:cNvPr id="47108" name="Slide Number Placeholder 3"/>
          <p:cNvSpPr txBox="1">
            <a:spLocks noGrp="1"/>
          </p:cNvSpPr>
          <p:nvPr/>
        </p:nvSpPr>
        <p:spPr bwMode="auto">
          <a:xfrm>
            <a:off x="3851275" y="9431338"/>
            <a:ext cx="2946400" cy="495300"/>
          </a:xfrm>
          <a:prstGeom prst="rect">
            <a:avLst/>
          </a:prstGeom>
          <a:noFill/>
          <a:ln w="9525">
            <a:noFill/>
            <a:miter lim="800000"/>
            <a:headEnd/>
            <a:tailEnd/>
          </a:ln>
        </p:spPr>
        <p:txBody>
          <a:bodyPr lIns="91438" tIns="45719" rIns="91438" bIns="45719" anchor="b"/>
          <a:lstStyle/>
          <a:p>
            <a:pPr algn="r" defTabSz="912813"/>
            <a:fld id="{8731E61B-480F-4A5F-8B73-55E6D355A0AF}" type="slidenum">
              <a:rPr lang="en-GB" sz="1200"/>
              <a:pPr algn="r" defTabSz="912813"/>
              <a:t>21</a:t>
            </a:fld>
            <a:endParaRPr lang="en-GB" sz="1200" dirty="0"/>
          </a:p>
        </p:txBody>
      </p:sp>
    </p:spTree>
    <p:extLst>
      <p:ext uri="{BB962C8B-B14F-4D97-AF65-F5344CB8AC3E}">
        <p14:creationId xmlns:p14="http://schemas.microsoft.com/office/powerpoint/2010/main" val="34501846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p:spPr>
        <p:txBody>
          <a:bodyPr/>
          <a:lstStyle/>
          <a:p>
            <a:endParaRPr lang="en-GB" dirty="0">
              <a:latin typeface="Times New Roman" pitchFamily="18" charset="0"/>
            </a:endParaRPr>
          </a:p>
        </p:txBody>
      </p:sp>
      <p:sp>
        <p:nvSpPr>
          <p:cNvPr id="48132" name="Slide Number Placeholder 3"/>
          <p:cNvSpPr>
            <a:spLocks noGrp="1"/>
          </p:cNvSpPr>
          <p:nvPr>
            <p:ph type="sldNum" sz="quarter" idx="5"/>
          </p:nvPr>
        </p:nvSpPr>
        <p:spPr>
          <a:noFill/>
        </p:spPr>
        <p:txBody>
          <a:bodyPr/>
          <a:lstStyle/>
          <a:p>
            <a:pPr defTabSz="912813"/>
            <a:fld id="{06109F35-5513-4C34-8EB5-4520B366A05C}" type="slidenum">
              <a:rPr lang="en-GB" smtClean="0"/>
              <a:pPr defTabSz="912813"/>
              <a:t>22</a:t>
            </a:fld>
            <a:endParaRPr lang="en-GB" dirty="0"/>
          </a:p>
        </p:txBody>
      </p:sp>
    </p:spTree>
    <p:extLst>
      <p:ext uri="{BB962C8B-B14F-4D97-AF65-F5344CB8AC3E}">
        <p14:creationId xmlns:p14="http://schemas.microsoft.com/office/powerpoint/2010/main" val="1417767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Times New Roman" charset="0"/>
                <a:ea typeface="+mn-ea"/>
                <a:cs typeface="+mn-cs"/>
              </a:rPr>
              <a:t>Adams, J.S. (1965) ‘Inequality in Social Exchange', in Berkowitz, L. (ed.) </a:t>
            </a:r>
            <a:r>
              <a:rPr lang="en-GB" sz="1200" b="0" i="1" u="none" strike="noStrike" kern="1200" baseline="0" dirty="0">
                <a:solidFill>
                  <a:schemeClr val="tx1"/>
                </a:solidFill>
                <a:latin typeface="Times New Roman" charset="0"/>
                <a:ea typeface="+mn-ea"/>
                <a:cs typeface="+mn-cs"/>
              </a:rPr>
              <a:t>Advances in</a:t>
            </a:r>
          </a:p>
          <a:p>
            <a:r>
              <a:rPr lang="en-GB" sz="1200" b="0" i="1" u="none" strike="noStrike" kern="1200" baseline="0" dirty="0">
                <a:solidFill>
                  <a:schemeClr val="tx1"/>
                </a:solidFill>
                <a:latin typeface="Times New Roman" charset="0"/>
                <a:ea typeface="+mn-ea"/>
                <a:cs typeface="+mn-cs"/>
              </a:rPr>
              <a:t>Experimental Social Psychology</a:t>
            </a:r>
            <a:r>
              <a:rPr lang="en-GB" sz="1200" b="0" i="0" u="none" strike="noStrike" kern="1200" baseline="0" dirty="0">
                <a:solidFill>
                  <a:schemeClr val="tx1"/>
                </a:solidFill>
                <a:latin typeface="Times New Roman" charset="0"/>
                <a:ea typeface="+mn-ea"/>
                <a:cs typeface="+mn-cs"/>
              </a:rPr>
              <a:t>. New York: Academic Press.</a:t>
            </a:r>
            <a:endParaRPr lang="en-GB" sz="1400" dirty="0">
              <a:latin typeface="+mn-lt"/>
            </a:endParaRPr>
          </a:p>
        </p:txBody>
      </p:sp>
      <p:sp>
        <p:nvSpPr>
          <p:cNvPr id="50180" name="Slide Number Placeholder 3"/>
          <p:cNvSpPr>
            <a:spLocks noGrp="1"/>
          </p:cNvSpPr>
          <p:nvPr>
            <p:ph type="sldNum" sz="quarter" idx="5"/>
          </p:nvPr>
        </p:nvSpPr>
        <p:spPr>
          <a:noFill/>
        </p:spPr>
        <p:txBody>
          <a:bodyPr/>
          <a:lstStyle/>
          <a:p>
            <a:pPr defTabSz="912813"/>
            <a:fld id="{E58BD816-1335-41F1-B40C-4CCDFD799E17}" type="slidenum">
              <a:rPr lang="en-GB" smtClean="0"/>
              <a:pPr defTabSz="912813"/>
              <a:t>23</a:t>
            </a:fld>
            <a:endParaRPr lang="en-GB" dirty="0"/>
          </a:p>
        </p:txBody>
      </p:sp>
    </p:spTree>
    <p:extLst>
      <p:ext uri="{BB962C8B-B14F-4D97-AF65-F5344CB8AC3E}">
        <p14:creationId xmlns:p14="http://schemas.microsoft.com/office/powerpoint/2010/main" val="34123092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919163" y="744538"/>
            <a:ext cx="4962525" cy="3722687"/>
          </a:xfrm>
          <a:ln/>
        </p:spPr>
      </p:sp>
      <p:sp>
        <p:nvSpPr>
          <p:cNvPr id="57347" name="Notes Placeholder 2"/>
          <p:cNvSpPr>
            <a:spLocks noGrp="1"/>
          </p:cNvSpPr>
          <p:nvPr>
            <p:ph type="body" idx="1"/>
          </p:nvPr>
        </p:nvSpPr>
        <p:spPr>
          <a:xfrm>
            <a:off x="906463" y="4714875"/>
            <a:ext cx="4984750" cy="4467225"/>
          </a:xfrm>
          <a:noFill/>
          <a:ln/>
        </p:spPr>
        <p:txBody>
          <a:bodyPr/>
          <a:lstStyle/>
          <a:p>
            <a:pPr eaLnBrk="1" hangingPunct="1"/>
            <a:endParaRPr lang="en-GB" dirty="0">
              <a:latin typeface="Times New Roman" pitchFamily="18" charset="0"/>
            </a:endParaRPr>
          </a:p>
        </p:txBody>
      </p:sp>
      <p:sp>
        <p:nvSpPr>
          <p:cNvPr id="57348" name="Slide Number Placeholder 3"/>
          <p:cNvSpPr txBox="1">
            <a:spLocks noGrp="1"/>
          </p:cNvSpPr>
          <p:nvPr/>
        </p:nvSpPr>
        <p:spPr bwMode="auto">
          <a:xfrm>
            <a:off x="3851275" y="9431338"/>
            <a:ext cx="2946400" cy="495300"/>
          </a:xfrm>
          <a:prstGeom prst="rect">
            <a:avLst/>
          </a:prstGeom>
          <a:noFill/>
          <a:ln w="9525">
            <a:noFill/>
            <a:miter lim="800000"/>
            <a:headEnd/>
            <a:tailEnd/>
          </a:ln>
        </p:spPr>
        <p:txBody>
          <a:bodyPr lIns="91438" tIns="45719" rIns="91438" bIns="45719" anchor="b"/>
          <a:lstStyle/>
          <a:p>
            <a:pPr algn="r" defTabSz="912813"/>
            <a:fld id="{A46B1068-A450-4615-88B2-30DC449F6A63}" type="slidenum">
              <a:rPr lang="en-GB" sz="1200"/>
              <a:pPr algn="r" defTabSz="912813"/>
              <a:t>24</a:t>
            </a:fld>
            <a:endParaRPr lang="en-GB" sz="1200" dirty="0"/>
          </a:p>
        </p:txBody>
      </p:sp>
    </p:spTree>
    <p:extLst>
      <p:ext uri="{BB962C8B-B14F-4D97-AF65-F5344CB8AC3E}">
        <p14:creationId xmlns:p14="http://schemas.microsoft.com/office/powerpoint/2010/main" val="1642278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endParaRPr lang="en-GB" dirty="0">
              <a:latin typeface="Times New Roman" pitchFamily="18" charset="0"/>
            </a:endParaRPr>
          </a:p>
        </p:txBody>
      </p:sp>
      <p:sp>
        <p:nvSpPr>
          <p:cNvPr id="65540" name="Slide Number Placeholder 3"/>
          <p:cNvSpPr>
            <a:spLocks noGrp="1"/>
          </p:cNvSpPr>
          <p:nvPr>
            <p:ph type="sldNum" sz="quarter" idx="5"/>
          </p:nvPr>
        </p:nvSpPr>
        <p:spPr>
          <a:noFill/>
        </p:spPr>
        <p:txBody>
          <a:bodyPr/>
          <a:lstStyle/>
          <a:p>
            <a:pPr defTabSz="912813"/>
            <a:fld id="{6ABC81D5-2D66-42F7-BD42-9244397DCE6F}" type="slidenum">
              <a:rPr lang="en-GB" smtClean="0"/>
              <a:pPr defTabSz="912813"/>
              <a:t>26</a:t>
            </a:fld>
            <a:endParaRPr lang="en-GB" dirty="0"/>
          </a:p>
        </p:txBody>
      </p:sp>
    </p:spTree>
    <p:extLst>
      <p:ext uri="{BB962C8B-B14F-4D97-AF65-F5344CB8AC3E}">
        <p14:creationId xmlns:p14="http://schemas.microsoft.com/office/powerpoint/2010/main" val="35565196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p:spPr>
        <p:txBody>
          <a:bodyPr/>
          <a:lstStyle/>
          <a:p>
            <a:pPr>
              <a:lnSpc>
                <a:spcPct val="90000"/>
              </a:lnSpc>
              <a:buFontTx/>
              <a:buNone/>
            </a:pPr>
            <a:r>
              <a:rPr lang="en-GB" sz="1200" b="0" i="0" u="none" strike="noStrike" kern="1200" baseline="0" dirty="0">
                <a:solidFill>
                  <a:schemeClr val="tx1"/>
                </a:solidFill>
                <a:latin typeface="Times New Roman" charset="0"/>
                <a:ea typeface="+mn-ea"/>
                <a:cs typeface="+mn-cs"/>
              </a:rPr>
              <a:t>Hackman, J.R. and Oldham, G.R. (1980) </a:t>
            </a:r>
            <a:r>
              <a:rPr lang="en-GB" sz="1200" b="0" i="1" u="none" strike="noStrike" kern="1200" baseline="0" dirty="0">
                <a:solidFill>
                  <a:schemeClr val="tx1"/>
                </a:solidFill>
                <a:latin typeface="Times New Roman" charset="0"/>
                <a:ea typeface="+mn-ea"/>
                <a:cs typeface="+mn-cs"/>
              </a:rPr>
              <a:t>Work Redesign. </a:t>
            </a:r>
            <a:r>
              <a:rPr lang="en-GB" sz="1200" b="0" i="0" u="none" strike="noStrike" kern="1200" baseline="0" dirty="0">
                <a:solidFill>
                  <a:schemeClr val="tx1"/>
                </a:solidFill>
                <a:latin typeface="Times New Roman" charset="0"/>
                <a:ea typeface="+mn-ea"/>
                <a:cs typeface="+mn-cs"/>
              </a:rPr>
              <a:t>New York: Addison-Wesley.</a:t>
            </a:r>
          </a:p>
          <a:p>
            <a:pPr>
              <a:lnSpc>
                <a:spcPct val="90000"/>
              </a:lnSpc>
              <a:buFontTx/>
              <a:buNone/>
            </a:pPr>
            <a:endParaRPr lang="en-GB" sz="1200" dirty="0">
              <a:solidFill>
                <a:srgbClr val="333399"/>
              </a:solidFill>
            </a:endParaRPr>
          </a:p>
          <a:p>
            <a:r>
              <a:rPr lang="en-GB" sz="1200" b="0" i="0" u="none" strike="noStrike" kern="1200" baseline="0" dirty="0">
                <a:solidFill>
                  <a:schemeClr val="tx1"/>
                </a:solidFill>
                <a:latin typeface="Times New Roman" charset="0"/>
                <a:ea typeface="+mn-ea"/>
                <a:cs typeface="+mn-cs"/>
              </a:rPr>
              <a:t>French, R., Rayner, C., Rees, G. and Rumbles, S. (2011) </a:t>
            </a:r>
            <a:r>
              <a:rPr lang="en-GB" sz="1200" b="0" i="1" u="none" strike="noStrike" kern="1200" baseline="0" dirty="0">
                <a:solidFill>
                  <a:schemeClr val="tx1"/>
                </a:solidFill>
                <a:latin typeface="Times New Roman" charset="0"/>
                <a:ea typeface="+mn-ea"/>
                <a:cs typeface="+mn-cs"/>
              </a:rPr>
              <a:t>Organisational Behaviour</a:t>
            </a:r>
            <a:r>
              <a:rPr lang="en-GB" sz="1200" b="0" i="0" u="none" strike="noStrike" kern="1200" baseline="0" dirty="0">
                <a:solidFill>
                  <a:schemeClr val="tx1"/>
                </a:solidFill>
                <a:latin typeface="Times New Roman" charset="0"/>
                <a:ea typeface="+mn-ea"/>
                <a:cs typeface="+mn-cs"/>
              </a:rPr>
              <a:t>. 2nd</a:t>
            </a:r>
          </a:p>
          <a:p>
            <a:r>
              <a:rPr lang="en-GB" sz="1200" b="0" i="0" u="none" strike="noStrike" kern="1200" baseline="0" dirty="0">
                <a:solidFill>
                  <a:schemeClr val="tx1"/>
                </a:solidFill>
                <a:latin typeface="Times New Roman" charset="0"/>
                <a:ea typeface="+mn-ea"/>
                <a:cs typeface="+mn-cs"/>
              </a:rPr>
              <a:t>edition. Chichester: John Wiley &amp; Sons.</a:t>
            </a:r>
            <a:endParaRPr lang="en-GB" dirty="0">
              <a:latin typeface="Times New Roman" pitchFamily="18" charset="0"/>
            </a:endParaRPr>
          </a:p>
          <a:p>
            <a:endParaRPr lang="en-GB" dirty="0">
              <a:latin typeface="Times New Roman" pitchFamily="18" charset="0"/>
            </a:endParaRPr>
          </a:p>
        </p:txBody>
      </p:sp>
      <p:sp>
        <p:nvSpPr>
          <p:cNvPr id="67588" name="Slide Number Placeholder 3"/>
          <p:cNvSpPr>
            <a:spLocks noGrp="1"/>
          </p:cNvSpPr>
          <p:nvPr>
            <p:ph type="sldNum" sz="quarter" idx="5"/>
          </p:nvPr>
        </p:nvSpPr>
        <p:spPr>
          <a:noFill/>
        </p:spPr>
        <p:txBody>
          <a:bodyPr/>
          <a:lstStyle/>
          <a:p>
            <a:pPr defTabSz="912813"/>
            <a:fld id="{74CEC36E-1BFF-4BA9-AE43-5F6D6B42A88B}" type="slidenum">
              <a:rPr lang="en-GB" smtClean="0"/>
              <a:pPr defTabSz="912813"/>
              <a:t>27</a:t>
            </a:fld>
            <a:endParaRPr lang="en-GB" dirty="0"/>
          </a:p>
        </p:txBody>
      </p:sp>
    </p:spTree>
    <p:extLst>
      <p:ext uri="{BB962C8B-B14F-4D97-AF65-F5344CB8AC3E}">
        <p14:creationId xmlns:p14="http://schemas.microsoft.com/office/powerpoint/2010/main" val="331945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sz="1600" dirty="0">
              <a:latin typeface="Times New Roman" pitchFamily="18" charset="0"/>
            </a:endParaRPr>
          </a:p>
        </p:txBody>
      </p:sp>
      <p:sp>
        <p:nvSpPr>
          <p:cNvPr id="22532" name="Slide Number Placeholder 3"/>
          <p:cNvSpPr txBox="1">
            <a:spLocks noGrp="1"/>
          </p:cNvSpPr>
          <p:nvPr/>
        </p:nvSpPr>
        <p:spPr bwMode="auto">
          <a:xfrm>
            <a:off x="3843338" y="9439275"/>
            <a:ext cx="2954337" cy="487363"/>
          </a:xfrm>
          <a:prstGeom prst="rect">
            <a:avLst/>
          </a:prstGeom>
          <a:noFill/>
          <a:ln w="9525">
            <a:noFill/>
            <a:miter lim="800000"/>
            <a:headEnd/>
            <a:tailEnd/>
          </a:ln>
        </p:spPr>
        <p:txBody>
          <a:bodyPr lIns="91438" tIns="45719" rIns="91438" bIns="45719" anchor="b"/>
          <a:lstStyle/>
          <a:p>
            <a:pPr algn="r" defTabSz="912813"/>
            <a:fld id="{36993884-1AA1-4A06-889A-B5FFAFCAF6E5}" type="slidenum">
              <a:rPr lang="en-GB" sz="1200"/>
              <a:pPr algn="r" defTabSz="912813"/>
              <a:t>28</a:t>
            </a:fld>
            <a:endParaRPr lang="en-GB" sz="1200" dirty="0"/>
          </a:p>
        </p:txBody>
      </p:sp>
    </p:spTree>
    <p:extLst>
      <p:ext uri="{BB962C8B-B14F-4D97-AF65-F5344CB8AC3E}">
        <p14:creationId xmlns:p14="http://schemas.microsoft.com/office/powerpoint/2010/main" val="4189593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Times New Roman" charset="0"/>
                <a:ea typeface="+mn-ea"/>
                <a:cs typeface="+mn-cs"/>
              </a:rPr>
              <a:t>Meyer, J.P. and Allen, N.J. (1991) A three-component conceptualization or organizational</a:t>
            </a:r>
          </a:p>
          <a:p>
            <a:r>
              <a:rPr lang="en-GB" sz="1200" b="0" i="0" u="none" strike="noStrike" kern="1200" baseline="0" dirty="0">
                <a:solidFill>
                  <a:schemeClr val="tx1"/>
                </a:solidFill>
                <a:latin typeface="Times New Roman" charset="0"/>
                <a:ea typeface="+mn-ea"/>
                <a:cs typeface="+mn-cs"/>
              </a:rPr>
              <a:t>commitment. </a:t>
            </a:r>
            <a:r>
              <a:rPr lang="en-GB" sz="1200" b="0" i="1" u="none" strike="noStrike" kern="1200" baseline="0" dirty="0">
                <a:solidFill>
                  <a:schemeClr val="tx1"/>
                </a:solidFill>
                <a:latin typeface="Times New Roman" charset="0"/>
                <a:ea typeface="+mn-ea"/>
                <a:cs typeface="+mn-cs"/>
              </a:rPr>
              <a:t>Human Resource Management Review</a:t>
            </a:r>
            <a:r>
              <a:rPr lang="en-GB" sz="1200" b="0" i="0" u="none" strike="noStrike" kern="1200" baseline="0" dirty="0">
                <a:solidFill>
                  <a:schemeClr val="tx1"/>
                </a:solidFill>
                <a:latin typeface="Times New Roman" charset="0"/>
                <a:ea typeface="+mn-ea"/>
                <a:cs typeface="+mn-cs"/>
              </a:rPr>
              <a:t>. Vol. 1, pp61</a:t>
            </a:r>
            <a:r>
              <a:rPr lang="en-GB" sz="1200" b="0" i="1" u="none" strike="noStrike" kern="1200" baseline="0" dirty="0">
                <a:solidFill>
                  <a:schemeClr val="tx1"/>
                </a:solidFill>
                <a:latin typeface="Times New Roman" charset="0"/>
                <a:ea typeface="+mn-ea"/>
                <a:cs typeface="+mn-cs"/>
              </a:rPr>
              <a:t>–</a:t>
            </a:r>
            <a:r>
              <a:rPr lang="en-GB" sz="1200" b="0" i="0" u="none" strike="noStrike" kern="1200" baseline="0" dirty="0">
                <a:solidFill>
                  <a:schemeClr val="tx1"/>
                </a:solidFill>
                <a:latin typeface="Times New Roman" charset="0"/>
                <a:ea typeface="+mn-ea"/>
                <a:cs typeface="+mn-cs"/>
              </a:rPr>
              <a:t>89.</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latin typeface="Times New Roman" charset="0"/>
                <a:ea typeface="+mn-ea"/>
                <a:cs typeface="+mn-cs"/>
              </a:rPr>
              <a:t>Felfe, J., Schmook, R., Schyns, B. &amp; Six, B. (2008)</a:t>
            </a:r>
            <a:r>
              <a:rPr lang="en-GB" sz="1200" b="0" i="0" u="none" strike="noStrike" kern="1200" baseline="0" dirty="0">
                <a:solidFill>
                  <a:schemeClr val="tx1"/>
                </a:solidFill>
                <a:latin typeface="Times New Roman" charset="0"/>
                <a:ea typeface="+mn-ea"/>
                <a:cs typeface="+mn-cs"/>
              </a:rPr>
              <a:t> Does the form of employment make a difference? –Commitment of traditional, temporary and self-employed workers</a:t>
            </a:r>
            <a:r>
              <a:rPr lang="en-GB" sz="1200" kern="1200" dirty="0">
                <a:solidFill>
                  <a:schemeClr val="tx1"/>
                </a:solidFill>
                <a:latin typeface="Times New Roman" charset="0"/>
                <a:ea typeface="+mn-ea"/>
                <a:cs typeface="+mn-cs"/>
              </a:rPr>
              <a:t>. </a:t>
            </a:r>
            <a:r>
              <a:rPr lang="en-GB" sz="1200" i="1" kern="1200" dirty="0">
                <a:solidFill>
                  <a:schemeClr val="tx1"/>
                </a:solidFill>
                <a:latin typeface="Times New Roman" charset="0"/>
                <a:ea typeface="+mn-ea"/>
                <a:cs typeface="+mn-cs"/>
              </a:rPr>
              <a:t>Journal of Vocational</a:t>
            </a:r>
            <a:r>
              <a:rPr lang="en-GB" sz="1200" i="1" kern="1200" baseline="0" dirty="0">
                <a:solidFill>
                  <a:schemeClr val="tx1"/>
                </a:solidFill>
                <a:latin typeface="Times New Roman" charset="0"/>
                <a:ea typeface="+mn-ea"/>
                <a:cs typeface="+mn-cs"/>
              </a:rPr>
              <a:t> </a:t>
            </a:r>
            <a:r>
              <a:rPr lang="en-GB" sz="1200" i="1" kern="1200" dirty="0">
                <a:solidFill>
                  <a:schemeClr val="tx1"/>
                </a:solidFill>
                <a:latin typeface="Times New Roman" charset="0"/>
                <a:ea typeface="+mn-ea"/>
                <a:cs typeface="+mn-cs"/>
              </a:rPr>
              <a:t>Behavior</a:t>
            </a:r>
            <a:r>
              <a:rPr lang="en-GB" sz="1200" kern="1200" dirty="0">
                <a:solidFill>
                  <a:schemeClr val="tx1"/>
                </a:solidFill>
                <a:latin typeface="Times New Roman" charset="0"/>
                <a:ea typeface="+mn-ea"/>
                <a:cs typeface="+mn-cs"/>
              </a:rPr>
              <a:t> </a:t>
            </a:r>
            <a:r>
              <a:rPr lang="en-GB" sz="1200" b="0" kern="1200" dirty="0">
                <a:solidFill>
                  <a:schemeClr val="tx1"/>
                </a:solidFill>
                <a:latin typeface="Times New Roman" charset="0"/>
                <a:ea typeface="+mn-ea"/>
                <a:cs typeface="+mn-cs"/>
              </a:rPr>
              <a:t>72</a:t>
            </a:r>
            <a:r>
              <a:rPr lang="en-GB" sz="1200" kern="1200" dirty="0">
                <a:solidFill>
                  <a:schemeClr val="tx1"/>
                </a:solidFill>
                <a:latin typeface="Times New Roman" charset="0"/>
                <a:ea typeface="+mn-ea"/>
                <a:cs typeface="+mn-cs"/>
              </a:rPr>
              <a:t>(1): 81-94.</a:t>
            </a:r>
            <a:endParaRPr lang="en-US" sz="1200" kern="1200" dirty="0">
              <a:solidFill>
                <a:schemeClr val="tx1"/>
              </a:solidFill>
              <a:latin typeface="Times New Roman" charset="0"/>
              <a:ea typeface="+mn-ea"/>
              <a:cs typeface="+mn-cs"/>
            </a:endParaRPr>
          </a:p>
          <a:p>
            <a:endParaRPr lang="en-GB" sz="1600" dirty="0">
              <a:latin typeface="Arial" panose="020B0604020202020204" pitchFamily="34" charset="0"/>
              <a:cs typeface="Arial" panose="020B0604020202020204" pitchFamily="34" charset="0"/>
            </a:endParaRPr>
          </a:p>
          <a:p>
            <a:pPr>
              <a:defRPr/>
            </a:pPr>
            <a:endParaRPr lang="en-GB" sz="1600" dirty="0"/>
          </a:p>
        </p:txBody>
      </p:sp>
      <p:sp>
        <p:nvSpPr>
          <p:cNvPr id="24580" name="Slide Number Placeholder 3"/>
          <p:cNvSpPr>
            <a:spLocks noGrp="1"/>
          </p:cNvSpPr>
          <p:nvPr>
            <p:ph type="sldNum" sz="quarter" idx="5"/>
          </p:nvPr>
        </p:nvSpPr>
        <p:spPr>
          <a:noFill/>
        </p:spPr>
        <p:txBody>
          <a:bodyPr/>
          <a:lstStyle/>
          <a:p>
            <a:pPr defTabSz="912813"/>
            <a:fld id="{05F345D6-92D3-4524-8372-7E9040615FF7}" type="slidenum">
              <a:rPr lang="en-GB" smtClean="0"/>
              <a:pPr defTabSz="912813"/>
              <a:t>29</a:t>
            </a:fld>
            <a:endParaRPr lang="en-GB" dirty="0"/>
          </a:p>
        </p:txBody>
      </p:sp>
    </p:spTree>
    <p:extLst>
      <p:ext uri="{BB962C8B-B14F-4D97-AF65-F5344CB8AC3E}">
        <p14:creationId xmlns:p14="http://schemas.microsoft.com/office/powerpoint/2010/main" val="34575174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p:spPr>
        <p:txBody>
          <a:bodyPr/>
          <a:lstStyle/>
          <a:p>
            <a:endParaRPr lang="en-US" dirty="0">
              <a:latin typeface="Times New Roman" pitchFamily="18" charset="0"/>
            </a:endParaRPr>
          </a:p>
        </p:txBody>
      </p:sp>
      <p:sp>
        <p:nvSpPr>
          <p:cNvPr id="27652" name="Slide Number Placeholder 3"/>
          <p:cNvSpPr txBox="1">
            <a:spLocks noGrp="1"/>
          </p:cNvSpPr>
          <p:nvPr/>
        </p:nvSpPr>
        <p:spPr bwMode="auto">
          <a:xfrm>
            <a:off x="3843338" y="9439275"/>
            <a:ext cx="2954337" cy="487363"/>
          </a:xfrm>
          <a:prstGeom prst="rect">
            <a:avLst/>
          </a:prstGeom>
          <a:noFill/>
          <a:ln w="9525">
            <a:noFill/>
            <a:miter lim="800000"/>
            <a:headEnd/>
            <a:tailEnd/>
          </a:ln>
        </p:spPr>
        <p:txBody>
          <a:bodyPr lIns="91438" tIns="45719" rIns="91438" bIns="45719" anchor="b"/>
          <a:lstStyle/>
          <a:p>
            <a:pPr algn="r" defTabSz="912813"/>
            <a:fld id="{93D84290-C1C6-4F55-AF79-E485BCB8FE6B}" type="slidenum">
              <a:rPr lang="en-GB" sz="1200"/>
              <a:pPr algn="r" defTabSz="912813"/>
              <a:t>30</a:t>
            </a:fld>
            <a:endParaRPr lang="en-GB" sz="1200" dirty="0"/>
          </a:p>
        </p:txBody>
      </p:sp>
    </p:spTree>
    <p:extLst>
      <p:ext uri="{BB962C8B-B14F-4D97-AF65-F5344CB8AC3E}">
        <p14:creationId xmlns:p14="http://schemas.microsoft.com/office/powerpoint/2010/main" val="5414035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p:spPr>
        <p:txBody>
          <a:bodyPr/>
          <a:lstStyle/>
          <a:p>
            <a:endParaRPr lang="en-US" dirty="0">
              <a:latin typeface="Times New Roman" pitchFamily="18" charset="0"/>
            </a:endParaRPr>
          </a:p>
        </p:txBody>
      </p:sp>
      <p:sp>
        <p:nvSpPr>
          <p:cNvPr id="28676" name="Slide Number Placeholder 3"/>
          <p:cNvSpPr>
            <a:spLocks noGrp="1"/>
          </p:cNvSpPr>
          <p:nvPr>
            <p:ph type="sldNum" sz="quarter" idx="5"/>
          </p:nvPr>
        </p:nvSpPr>
        <p:spPr>
          <a:noFill/>
        </p:spPr>
        <p:txBody>
          <a:bodyPr/>
          <a:lstStyle/>
          <a:p>
            <a:pPr defTabSz="912813"/>
            <a:fld id="{2787D3B9-322B-4306-8A2C-0F432BD2C673}" type="slidenum">
              <a:rPr lang="en-GB" smtClean="0"/>
              <a:pPr defTabSz="912813"/>
              <a:t>31</a:t>
            </a:fld>
            <a:endParaRPr lang="en-GB" dirty="0"/>
          </a:p>
        </p:txBody>
      </p:sp>
    </p:spTree>
    <p:extLst>
      <p:ext uri="{BB962C8B-B14F-4D97-AF65-F5344CB8AC3E}">
        <p14:creationId xmlns:p14="http://schemas.microsoft.com/office/powerpoint/2010/main" val="40348854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32</a:t>
            </a:fld>
            <a:endParaRPr lang="en-GB" dirty="0"/>
          </a:p>
        </p:txBody>
      </p:sp>
    </p:spTree>
    <p:extLst>
      <p:ext uri="{BB962C8B-B14F-4D97-AF65-F5344CB8AC3E}">
        <p14:creationId xmlns:p14="http://schemas.microsoft.com/office/powerpoint/2010/main" val="41724240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33</a:t>
            </a:fld>
            <a:endParaRPr lang="en-GB" dirty="0"/>
          </a:p>
        </p:txBody>
      </p:sp>
    </p:spTree>
    <p:extLst>
      <p:ext uri="{BB962C8B-B14F-4D97-AF65-F5344CB8AC3E}">
        <p14:creationId xmlns:p14="http://schemas.microsoft.com/office/powerpoint/2010/main" val="671914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i="0" kern="1200" dirty="0">
                <a:solidFill>
                  <a:schemeClr val="tx1"/>
                </a:solidFill>
                <a:latin typeface="Times New Roman" charset="0"/>
                <a:ea typeface="+mn-ea"/>
                <a:cs typeface="+mn-cs"/>
              </a:rPr>
              <a:t>Winstanley, D. and Stuart-Smith, K</a:t>
            </a:r>
            <a:r>
              <a:rPr lang="en-GB" sz="1200" kern="1200" dirty="0">
                <a:solidFill>
                  <a:schemeClr val="tx1"/>
                </a:solidFill>
                <a:latin typeface="Times New Roman" charset="0"/>
                <a:ea typeface="+mn-ea"/>
                <a:cs typeface="+mn-cs"/>
              </a:rPr>
              <a:t>. (</a:t>
            </a:r>
            <a:r>
              <a:rPr lang="en-GB" sz="1200" i="0" kern="1200" dirty="0">
                <a:solidFill>
                  <a:schemeClr val="tx1"/>
                </a:solidFill>
                <a:latin typeface="Times New Roman" charset="0"/>
                <a:ea typeface="+mn-ea"/>
                <a:cs typeface="+mn-cs"/>
              </a:rPr>
              <a:t>1996) </a:t>
            </a:r>
            <a:r>
              <a:rPr lang="en-GB" sz="1200" kern="1200" dirty="0">
                <a:solidFill>
                  <a:schemeClr val="tx1"/>
                </a:solidFill>
                <a:latin typeface="Times New Roman" charset="0"/>
                <a:ea typeface="+mn-ea"/>
                <a:cs typeface="+mn-cs"/>
              </a:rPr>
              <a:t>"Policing performance: the ethics of performance management", </a:t>
            </a:r>
            <a:r>
              <a:rPr lang="en-GB" sz="1200" i="1" kern="1200" dirty="0">
                <a:solidFill>
                  <a:schemeClr val="tx1"/>
                </a:solidFill>
                <a:latin typeface="Times New Roman" charset="0"/>
                <a:ea typeface="+mn-ea"/>
                <a:cs typeface="+mn-cs"/>
              </a:rPr>
              <a:t>Personnel Review</a:t>
            </a:r>
            <a:r>
              <a:rPr lang="en-GB" sz="1200" kern="1200" dirty="0">
                <a:solidFill>
                  <a:schemeClr val="tx1"/>
                </a:solidFill>
                <a:latin typeface="Times New Roman" charset="0"/>
                <a:ea typeface="+mn-ea"/>
                <a:cs typeface="+mn-cs"/>
              </a:rPr>
              <a:t>, Vol. 25 </a:t>
            </a:r>
            <a:r>
              <a:rPr lang="en-GB" sz="1200" kern="1200" dirty="0" err="1">
                <a:solidFill>
                  <a:schemeClr val="tx1"/>
                </a:solidFill>
                <a:latin typeface="Times New Roman" charset="0"/>
                <a:ea typeface="+mn-ea"/>
                <a:cs typeface="+mn-cs"/>
              </a:rPr>
              <a:t>Iss</a:t>
            </a:r>
            <a:r>
              <a:rPr lang="en-GB" sz="1200" kern="1200" dirty="0">
                <a:solidFill>
                  <a:schemeClr val="tx1"/>
                </a:solidFill>
                <a:latin typeface="Times New Roman" charset="0"/>
                <a:ea typeface="+mn-ea"/>
                <a:cs typeface="+mn-cs"/>
              </a:rPr>
              <a:t>: 6, pp.66-84</a:t>
            </a:r>
            <a:endParaRPr lang="en-US" sz="1200" kern="1200" dirty="0">
              <a:solidFill>
                <a:schemeClr val="tx1"/>
              </a:solidFill>
              <a:latin typeface="Times New Roman"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34</a:t>
            </a:fld>
            <a:endParaRPr lang="en-GB" dirty="0"/>
          </a:p>
        </p:txBody>
      </p:sp>
    </p:spTree>
    <p:extLst>
      <p:ext uri="{BB962C8B-B14F-4D97-AF65-F5344CB8AC3E}">
        <p14:creationId xmlns:p14="http://schemas.microsoft.com/office/powerpoint/2010/main" val="957464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35</a:t>
            </a:fld>
            <a:endParaRPr lang="en-GB" dirty="0"/>
          </a:p>
        </p:txBody>
      </p:sp>
    </p:spTree>
    <p:extLst>
      <p:ext uri="{BB962C8B-B14F-4D97-AF65-F5344CB8AC3E}">
        <p14:creationId xmlns:p14="http://schemas.microsoft.com/office/powerpoint/2010/main" val="21956434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latin typeface="Times New Roman" charset="0"/>
                <a:ea typeface="+mn-ea"/>
                <a:cs typeface="+mn-cs"/>
              </a:rPr>
              <a:t>Gillen, T. (2002) </a:t>
            </a:r>
            <a:r>
              <a:rPr lang="en-GB" sz="1200" i="1" kern="1200" dirty="0">
                <a:solidFill>
                  <a:schemeClr val="tx1"/>
                </a:solidFill>
                <a:latin typeface="Times New Roman" charset="0"/>
                <a:ea typeface="+mn-ea"/>
                <a:cs typeface="+mn-cs"/>
              </a:rPr>
              <a:t>Leadership skills for boosting performance</a:t>
            </a:r>
            <a:r>
              <a:rPr lang="en-GB" sz="1200" kern="1200" dirty="0">
                <a:solidFill>
                  <a:schemeClr val="tx1"/>
                </a:solidFill>
                <a:latin typeface="Times New Roman" charset="0"/>
                <a:ea typeface="+mn-ea"/>
                <a:cs typeface="+mn-cs"/>
              </a:rPr>
              <a:t>, CIPD:</a:t>
            </a:r>
            <a:r>
              <a:rPr lang="en-GB" sz="1200" kern="1200" baseline="0" dirty="0">
                <a:solidFill>
                  <a:schemeClr val="tx1"/>
                </a:solidFill>
                <a:latin typeface="Times New Roman" charset="0"/>
                <a:ea typeface="+mn-ea"/>
                <a:cs typeface="+mn-cs"/>
              </a:rPr>
              <a:t> </a:t>
            </a:r>
            <a:r>
              <a:rPr lang="en-GB" sz="1200" kern="1200" dirty="0">
                <a:solidFill>
                  <a:schemeClr val="tx1"/>
                </a:solidFill>
                <a:latin typeface="Times New Roman" charset="0"/>
                <a:ea typeface="+mn-ea"/>
                <a:cs typeface="+mn-cs"/>
              </a:rPr>
              <a:t>London.</a:t>
            </a:r>
            <a:endParaRPr lang="en-US" sz="1200" kern="1200" dirty="0">
              <a:solidFill>
                <a:schemeClr val="tx1"/>
              </a:solidFill>
              <a:latin typeface="Times New Roman"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36</a:t>
            </a:fld>
            <a:endParaRPr lang="en-GB" dirty="0"/>
          </a:p>
        </p:txBody>
      </p:sp>
    </p:spTree>
    <p:extLst>
      <p:ext uri="{BB962C8B-B14F-4D97-AF65-F5344CB8AC3E}">
        <p14:creationId xmlns:p14="http://schemas.microsoft.com/office/powerpoint/2010/main" val="418741258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18/06/2020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18/06/2020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18/06/2020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18/06/2020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18/06/2020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97878952"/>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18/06/2020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18/06/2020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18/06/2020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18/06/2020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18/06/2020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18/06/2020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6"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image" Target="../media/image7.png"/><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2" Type="http://schemas.openxmlformats.org/officeDocument/2006/relationships/slideLayout" Target="../slideLayouts/slideLayout32.xml"/><Relationship Id="rId16" Type="http://schemas.openxmlformats.org/officeDocument/2006/relationships/image" Target="../media/image2.png"/><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image" Target="../media/image7.png"/><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18/06/2020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9">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 id="2147483758" r:id="rId17"/>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18/06/2020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18/06/2020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18/06/2020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8983" y="1229503"/>
            <a:ext cx="3121025" cy="40651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2"/>
          <p:cNvSpPr>
            <a:spLocks noGrp="1" noChangeArrowheads="1"/>
          </p:cNvSpPr>
          <p:nvPr>
            <p:ph type="ctrTitle"/>
          </p:nvPr>
        </p:nvSpPr>
        <p:spPr>
          <a:xfrm>
            <a:off x="3882887" y="1914455"/>
            <a:ext cx="3886200" cy="1494350"/>
          </a:xfrm>
        </p:spPr>
        <p:txBody>
          <a:bodyPr>
            <a:noAutofit/>
          </a:bodyPr>
          <a:lstStyle/>
          <a:p>
            <a:pPr algn="r"/>
            <a:r>
              <a:rPr lang="en-GB" altLang="en-US" sz="3600" b="1" dirty="0"/>
              <a:t>Leading, Managing and Developing</a:t>
            </a:r>
            <a:r>
              <a:rPr lang="en-GB" altLang="en-US" sz="4000" b="1" dirty="0"/>
              <a:t> </a:t>
            </a:r>
            <a:r>
              <a:rPr lang="en-GB" altLang="en-US" sz="3600" b="1" dirty="0"/>
              <a:t>People</a:t>
            </a:r>
            <a:endParaRPr altLang="en-US" sz="3600" b="1" dirty="0"/>
          </a:p>
        </p:txBody>
      </p:sp>
      <p:sp>
        <p:nvSpPr>
          <p:cNvPr id="5" name="Rectangle 3"/>
          <p:cNvSpPr>
            <a:spLocks noGrp="1" noChangeArrowheads="1"/>
          </p:cNvSpPr>
          <p:nvPr>
            <p:ph type="subTitle" idx="1"/>
          </p:nvPr>
        </p:nvSpPr>
        <p:spPr>
          <a:xfrm>
            <a:off x="4220008" y="3524328"/>
            <a:ext cx="3549078" cy="2159013"/>
          </a:xfrm>
        </p:spPr>
        <p:txBody>
          <a:bodyPr/>
          <a:lstStyle/>
          <a:p>
            <a:pPr algn="r"/>
            <a:r>
              <a:rPr lang="en-GB" altLang="en-US" sz="2800" b="1" i="1" dirty="0"/>
              <a:t>Chapter 12</a:t>
            </a:r>
          </a:p>
          <a:p>
            <a:pPr algn="r"/>
            <a:r>
              <a:rPr lang="en-GB" altLang="en-US" sz="2800" b="1" dirty="0"/>
              <a:t>Performance Management, Motivation and Reward</a:t>
            </a:r>
          </a:p>
        </p:txBody>
      </p:sp>
    </p:spTree>
    <p:extLst>
      <p:ext uri="{BB962C8B-B14F-4D97-AF65-F5344CB8AC3E}">
        <p14:creationId xmlns:p14="http://schemas.microsoft.com/office/powerpoint/2010/main" val="1560334819"/>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28604"/>
            <a:ext cx="7772400" cy="785818"/>
          </a:xfrm>
        </p:spPr>
        <p:txBody>
          <a:bodyPr>
            <a:normAutofit/>
          </a:bodyPr>
          <a:lstStyle/>
          <a:p>
            <a:r>
              <a:rPr lang="en-GB" sz="4000" b="1" dirty="0"/>
              <a:t>Learning outcomes</a:t>
            </a:r>
          </a:p>
        </p:txBody>
      </p:sp>
      <p:sp>
        <p:nvSpPr>
          <p:cNvPr id="3" name="Content Placeholder 2"/>
          <p:cNvSpPr>
            <a:spLocks noGrp="1"/>
          </p:cNvSpPr>
          <p:nvPr>
            <p:ph idx="1"/>
          </p:nvPr>
        </p:nvSpPr>
        <p:spPr>
          <a:xfrm>
            <a:off x="410817" y="1214422"/>
            <a:ext cx="8047383" cy="5027352"/>
          </a:xfrm>
        </p:spPr>
        <p:txBody>
          <a:bodyPr>
            <a:normAutofit fontScale="92500" lnSpcReduction="20000"/>
          </a:bodyPr>
          <a:lstStyle/>
          <a:p>
            <a:pPr marL="0" indent="0">
              <a:spcBef>
                <a:spcPts val="0"/>
              </a:spcBef>
              <a:spcAft>
                <a:spcPts val="600"/>
              </a:spcAft>
              <a:buNone/>
              <a:tabLst>
                <a:tab pos="588645" algn="l"/>
                <a:tab pos="457200" algn="l"/>
              </a:tabLst>
            </a:pPr>
            <a:r>
              <a:rPr lang="en-GB" sz="2800" b="1" dirty="0">
                <a:latin typeface="Arial" charset="0"/>
                <a:cs typeface="Arial" charset="0"/>
              </a:rPr>
              <a:t>This session will enable students to:</a:t>
            </a:r>
          </a:p>
          <a:p>
            <a:pPr marL="0" indent="0">
              <a:spcBef>
                <a:spcPts val="0"/>
              </a:spcBef>
              <a:spcAft>
                <a:spcPts val="600"/>
              </a:spcAft>
              <a:buNone/>
              <a:tabLst>
                <a:tab pos="588645" algn="l"/>
                <a:tab pos="457200" algn="l"/>
              </a:tabLst>
            </a:pPr>
            <a:endParaRPr lang="en-US" sz="2600" dirty="0">
              <a:ea typeface="Times New Roman" panose="02020603050405020304" pitchFamily="18" charset="0"/>
            </a:endParaRPr>
          </a:p>
          <a:p>
            <a:pPr marL="342900" lvl="0" indent="-342900">
              <a:spcBef>
                <a:spcPts val="0"/>
              </a:spcBef>
              <a:spcAft>
                <a:spcPts val="600"/>
              </a:spcAft>
              <a:buFont typeface="Symbol" panose="05050102010706020507" pitchFamily="18" charset="2"/>
              <a:buChar char=""/>
              <a:tabLst>
                <a:tab pos="588645" algn="l"/>
                <a:tab pos="457200" algn="l"/>
              </a:tabLst>
            </a:pPr>
            <a:r>
              <a:rPr lang="en-US" sz="2600" dirty="0">
                <a:ea typeface="Times New Roman" panose="02020603050405020304" pitchFamily="18" charset="0"/>
              </a:rPr>
              <a:t>identify the different ways that performance management (PM) can be defined and interpreted by organisations </a:t>
            </a:r>
            <a:endParaRPr lang="en-GB" sz="2600" dirty="0">
              <a:ea typeface="Times New Roman" panose="02020603050405020304" pitchFamily="18" charset="0"/>
            </a:endParaRPr>
          </a:p>
          <a:p>
            <a:pPr marL="342900" lvl="0" indent="-342900">
              <a:spcBef>
                <a:spcPts val="0"/>
              </a:spcBef>
              <a:spcAft>
                <a:spcPts val="600"/>
              </a:spcAft>
              <a:buFont typeface="Symbol" panose="05050102010706020507" pitchFamily="18" charset="2"/>
              <a:buChar char=""/>
              <a:tabLst>
                <a:tab pos="588645" algn="l"/>
                <a:tab pos="457200" algn="l"/>
              </a:tabLst>
            </a:pPr>
            <a:r>
              <a:rPr lang="en-US" sz="2600" dirty="0">
                <a:ea typeface="Times New Roman" panose="02020603050405020304" pitchFamily="18" charset="0"/>
              </a:rPr>
              <a:t>understand the assumptions which underpin the application of PM</a:t>
            </a:r>
            <a:endParaRPr lang="en-GB" sz="2600" dirty="0">
              <a:ea typeface="Times New Roman" panose="02020603050405020304" pitchFamily="18" charset="0"/>
            </a:endParaRPr>
          </a:p>
          <a:p>
            <a:pPr marL="342900" lvl="0" indent="-342900">
              <a:spcBef>
                <a:spcPts val="0"/>
              </a:spcBef>
              <a:spcAft>
                <a:spcPts val="600"/>
              </a:spcAft>
              <a:buFont typeface="Symbol" panose="05050102010706020507" pitchFamily="18" charset="2"/>
              <a:buChar char=""/>
              <a:tabLst>
                <a:tab pos="588645" algn="l"/>
                <a:tab pos="457200" algn="l"/>
              </a:tabLst>
            </a:pPr>
            <a:r>
              <a:rPr lang="en-US" sz="2600" dirty="0" err="1">
                <a:ea typeface="Times New Roman" panose="02020603050405020304" pitchFamily="18" charset="0"/>
              </a:rPr>
              <a:t>recognise</a:t>
            </a:r>
            <a:r>
              <a:rPr lang="en-US" sz="2600" dirty="0">
                <a:ea typeface="Times New Roman" panose="02020603050405020304" pitchFamily="18" charset="0"/>
              </a:rPr>
              <a:t> the contribution of organisational theory, industrial engineering and </a:t>
            </a:r>
            <a:r>
              <a:rPr lang="en-US" sz="2600" dirty="0" err="1">
                <a:ea typeface="Times New Roman" panose="02020603050405020304" pitchFamily="18" charset="0"/>
              </a:rPr>
              <a:t>behavioural</a:t>
            </a:r>
            <a:r>
              <a:rPr lang="en-US" sz="2600" dirty="0">
                <a:ea typeface="Times New Roman" panose="02020603050405020304" pitchFamily="18" charset="0"/>
              </a:rPr>
              <a:t> science systems to the development of PM </a:t>
            </a:r>
            <a:endParaRPr lang="en-GB" sz="2600" dirty="0">
              <a:ea typeface="Times New Roman" panose="02020603050405020304" pitchFamily="18" charset="0"/>
            </a:endParaRPr>
          </a:p>
          <a:p>
            <a:pPr marL="342900" lvl="0" indent="-342900">
              <a:spcBef>
                <a:spcPts val="0"/>
              </a:spcBef>
              <a:spcAft>
                <a:spcPts val="600"/>
              </a:spcAft>
              <a:buFont typeface="Symbol" panose="05050102010706020507" pitchFamily="18" charset="2"/>
              <a:buChar char=""/>
              <a:tabLst>
                <a:tab pos="588645" algn="l"/>
                <a:tab pos="457200" algn="l"/>
              </a:tabLst>
            </a:pPr>
            <a:r>
              <a:rPr lang="en-US" sz="2600" dirty="0">
                <a:ea typeface="Times New Roman" panose="02020603050405020304" pitchFamily="18" charset="0"/>
              </a:rPr>
              <a:t>understand the relationship between performance, motivation and reward</a:t>
            </a:r>
            <a:endParaRPr lang="en-GB" sz="2600" dirty="0">
              <a:ea typeface="Times New Roman" panose="02020603050405020304" pitchFamily="18" charset="0"/>
            </a:endParaRPr>
          </a:p>
          <a:p>
            <a:pPr marL="342900" lvl="0" indent="-342900">
              <a:spcBef>
                <a:spcPts val="0"/>
              </a:spcBef>
              <a:spcAft>
                <a:spcPts val="600"/>
              </a:spcAft>
              <a:buFont typeface="Symbol" panose="05050102010706020507" pitchFamily="18" charset="2"/>
              <a:buChar char=""/>
              <a:tabLst>
                <a:tab pos="588645" algn="l"/>
                <a:tab pos="457200" algn="l"/>
              </a:tabLst>
            </a:pPr>
            <a:r>
              <a:rPr lang="en-US" sz="2600" dirty="0">
                <a:ea typeface="Times New Roman" panose="02020603050405020304" pitchFamily="18" charset="0"/>
              </a:rPr>
              <a:t>evaluate the extent to which PM can assist in improving </a:t>
            </a:r>
            <a:r>
              <a:rPr lang="en-US" sz="2600" dirty="0" err="1">
                <a:ea typeface="Times New Roman" panose="02020603050405020304" pitchFamily="18" charset="0"/>
              </a:rPr>
              <a:t>organisational</a:t>
            </a:r>
            <a:r>
              <a:rPr lang="en-US" sz="2600" dirty="0">
                <a:ea typeface="Times New Roman" panose="02020603050405020304" pitchFamily="18" charset="0"/>
              </a:rPr>
              <a:t> effectiveness and efficiency </a:t>
            </a:r>
            <a:endParaRPr lang="en-GB" sz="2600" dirty="0">
              <a:ea typeface="Times New Roman" panose="02020603050405020304" pitchFamily="18" charset="0"/>
            </a:endParaRPr>
          </a:p>
          <a:p>
            <a:pPr marL="342900" lvl="0" indent="-342900">
              <a:spcBef>
                <a:spcPts val="0"/>
              </a:spcBef>
              <a:spcAft>
                <a:spcPts val="600"/>
              </a:spcAft>
              <a:buFont typeface="Symbol" panose="05050102010706020507" pitchFamily="18" charset="2"/>
              <a:buChar char=""/>
              <a:tabLst>
                <a:tab pos="588645" algn="l"/>
                <a:tab pos="457200" algn="l"/>
              </a:tabLst>
            </a:pPr>
            <a:r>
              <a:rPr lang="en-US" sz="2600" dirty="0">
                <a:ea typeface="Times New Roman" panose="02020603050405020304" pitchFamily="18" charset="0"/>
              </a:rPr>
              <a:t>consider the contribution that HR can make to performance management</a:t>
            </a:r>
            <a:endParaRPr lang="en-GB" sz="2600" dirty="0">
              <a:ea typeface="Times New Roman" panose="02020603050405020304" pitchFamily="18" charset="0"/>
            </a:endParaRPr>
          </a:p>
          <a:p>
            <a:endParaRPr lang="en-GB" dirty="0"/>
          </a:p>
        </p:txBody>
      </p:sp>
    </p:spTree>
    <p:extLst>
      <p:ext uri="{BB962C8B-B14F-4D97-AF65-F5344CB8AC3E}">
        <p14:creationId xmlns:p14="http://schemas.microsoft.com/office/powerpoint/2010/main" val="3841472585"/>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r>
              <a:rPr lang="en-GB" sz="4000" b="1" dirty="0">
                <a:latin typeface="Arial" pitchFamily="34" charset="0"/>
                <a:cs typeface="Arial" pitchFamily="34" charset="0"/>
              </a:rPr>
              <a:t>Introduction</a:t>
            </a:r>
          </a:p>
        </p:txBody>
      </p:sp>
      <p:sp>
        <p:nvSpPr>
          <p:cNvPr id="51203" name="Rectangle 3"/>
          <p:cNvSpPr>
            <a:spLocks noGrp="1" noChangeArrowheads="1"/>
          </p:cNvSpPr>
          <p:nvPr>
            <p:ph idx="1"/>
          </p:nvPr>
        </p:nvSpPr>
        <p:spPr/>
        <p:txBody>
          <a:bodyPr/>
          <a:lstStyle/>
          <a:p>
            <a:r>
              <a:rPr lang="en-GB" sz="2800" dirty="0">
                <a:latin typeface="Arial" pitchFamily="34" charset="0"/>
                <a:cs typeface="Arial" pitchFamily="34" charset="0"/>
              </a:rPr>
              <a:t>Most organisations in the 21</a:t>
            </a:r>
            <a:r>
              <a:rPr lang="en-GB" sz="2800" baseline="30000" dirty="0">
                <a:latin typeface="Arial" pitchFamily="34" charset="0"/>
                <a:cs typeface="Arial" pitchFamily="34" charset="0"/>
              </a:rPr>
              <a:t>st</a:t>
            </a:r>
            <a:r>
              <a:rPr lang="en-GB" sz="2800" dirty="0">
                <a:latin typeface="Arial" pitchFamily="34" charset="0"/>
                <a:cs typeface="Arial" pitchFamily="34" charset="0"/>
              </a:rPr>
              <a:t> century share the common objective of survival</a:t>
            </a:r>
          </a:p>
          <a:p>
            <a:r>
              <a:rPr lang="en-GB" sz="2800" dirty="0">
                <a:latin typeface="Arial" pitchFamily="34" charset="0"/>
                <a:cs typeface="Arial" pitchFamily="34" charset="0"/>
              </a:rPr>
              <a:t>Therefore organisation effectiveness and efficiency have rarely been off the management agenda</a:t>
            </a:r>
          </a:p>
          <a:p>
            <a:r>
              <a:rPr lang="en-GB" sz="2800" dirty="0">
                <a:latin typeface="Arial" pitchFamily="34" charset="0"/>
                <a:cs typeface="Arial" pitchFamily="34" charset="0"/>
              </a:rPr>
              <a:t>Due to current economic austerity these factors have risen in priority</a:t>
            </a:r>
          </a:p>
          <a:p>
            <a:r>
              <a:rPr lang="en-GB" sz="2800" dirty="0">
                <a:latin typeface="Arial" pitchFamily="34" charset="0"/>
                <a:cs typeface="Arial" pitchFamily="34" charset="0"/>
              </a:rPr>
              <a:t>What is beyond doubt is the role of ‘people’ in achieving organisation objectives</a:t>
            </a:r>
          </a:p>
        </p:txBody>
      </p:sp>
    </p:spTree>
    <p:extLst>
      <p:ext uri="{BB962C8B-B14F-4D97-AF65-F5344CB8AC3E}">
        <p14:creationId xmlns:p14="http://schemas.microsoft.com/office/powerpoint/2010/main" val="2818963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2" name="Text Box 6"/>
          <p:cNvSpPr txBox="1">
            <a:spLocks noChangeArrowheads="1"/>
          </p:cNvSpPr>
          <p:nvPr/>
        </p:nvSpPr>
        <p:spPr bwMode="auto">
          <a:xfrm>
            <a:off x="457200" y="304800"/>
            <a:ext cx="8686800" cy="1323439"/>
          </a:xfrm>
          <a:prstGeom prst="rect">
            <a:avLst/>
          </a:prstGeom>
          <a:noFill/>
          <a:ln w="9525">
            <a:noFill/>
            <a:miter lim="800000"/>
            <a:headEnd/>
            <a:tailEnd/>
          </a:ln>
          <a:effectLst/>
        </p:spPr>
        <p:txBody>
          <a:bodyPr wrap="square">
            <a:spAutoFit/>
          </a:bodyPr>
          <a:lstStyle/>
          <a:p>
            <a:r>
              <a:rPr lang="en-GB" sz="4000" b="1" dirty="0">
                <a:solidFill>
                  <a:srgbClr val="520D5D"/>
                </a:solidFill>
                <a:latin typeface="Arial" charset="0"/>
                <a:cs typeface="Times New Roman" charset="0"/>
              </a:rPr>
              <a:t>Purpose of performance </a:t>
            </a:r>
          </a:p>
          <a:p>
            <a:r>
              <a:rPr lang="en-GB" sz="4000" b="1" dirty="0">
                <a:solidFill>
                  <a:srgbClr val="520D5D"/>
                </a:solidFill>
                <a:latin typeface="Arial" charset="0"/>
                <a:cs typeface="Times New Roman" charset="0"/>
              </a:rPr>
              <a:t>management</a:t>
            </a:r>
            <a:endParaRPr lang="en-GB" sz="4000" b="1" dirty="0">
              <a:solidFill>
                <a:srgbClr val="520D5D"/>
              </a:solidFill>
              <a:latin typeface="Verdana" pitchFamily="34" charset="0"/>
              <a:cs typeface="Times New Roman" charset="0"/>
            </a:endParaRPr>
          </a:p>
        </p:txBody>
      </p:sp>
      <p:sp>
        <p:nvSpPr>
          <p:cNvPr id="4103" name="Text Box 7"/>
          <p:cNvSpPr txBox="1">
            <a:spLocks noChangeArrowheads="1"/>
          </p:cNvSpPr>
          <p:nvPr/>
        </p:nvSpPr>
        <p:spPr bwMode="auto">
          <a:xfrm>
            <a:off x="457200" y="2132856"/>
            <a:ext cx="8382000" cy="4339650"/>
          </a:xfrm>
          <a:prstGeom prst="rect">
            <a:avLst/>
          </a:prstGeom>
          <a:noFill/>
          <a:ln w="9525">
            <a:noFill/>
            <a:miter lim="800000"/>
            <a:headEnd/>
            <a:tailEnd/>
          </a:ln>
          <a:effectLst/>
        </p:spPr>
        <p:txBody>
          <a:bodyPr>
            <a:spAutoFit/>
          </a:bodyPr>
          <a:lstStyle/>
          <a:p>
            <a:r>
              <a:rPr lang="en-US" sz="2800" dirty="0">
                <a:solidFill>
                  <a:srgbClr val="58595B"/>
                </a:solidFill>
                <a:latin typeface="Arial" pitchFamily="34" charset="0"/>
                <a:cs typeface="Arial" pitchFamily="34" charset="0"/>
              </a:rPr>
              <a:t>‘A process which contributes to the effective management of individuals and teams in order to achieve high levels of organisational performance. As such, it establishes shared understanding about what is to be achieved and an approach to leading and developing people which will ensure that it is achieved.’</a:t>
            </a:r>
            <a:endParaRPr lang="en-GB" sz="2800" dirty="0">
              <a:solidFill>
                <a:srgbClr val="58595B"/>
              </a:solidFill>
              <a:latin typeface="Arial" pitchFamily="34" charset="0"/>
              <a:cs typeface="Arial" pitchFamily="34" charset="0"/>
            </a:endParaRPr>
          </a:p>
          <a:p>
            <a:pPr>
              <a:buFontTx/>
              <a:buChar char="•"/>
            </a:pPr>
            <a:endParaRPr lang="en-GB" sz="2800" i="1" dirty="0">
              <a:solidFill>
                <a:srgbClr val="58595B"/>
              </a:solidFill>
              <a:latin typeface="Arial" pitchFamily="34" charset="0"/>
              <a:cs typeface="Arial" pitchFamily="34" charset="0"/>
            </a:endParaRPr>
          </a:p>
          <a:p>
            <a:r>
              <a:rPr lang="en-GB" sz="2800" dirty="0">
                <a:solidFill>
                  <a:srgbClr val="58595B"/>
                </a:solidFill>
                <a:latin typeface="Arial" pitchFamily="34" charset="0"/>
                <a:cs typeface="Arial" pitchFamily="34" charset="0"/>
              </a:rPr>
              <a:t>(Armstrong and Baron 2004, CIPD 2012)</a:t>
            </a:r>
          </a:p>
          <a:p>
            <a:endParaRPr lang="en-GB" i="1" dirty="0">
              <a:solidFill>
                <a:srgbClr val="000066"/>
              </a:solidFill>
              <a:latin typeface="Arial" pitchFamily="34" charset="0"/>
              <a:cs typeface="Arial" pitchFamily="34" charset="0"/>
            </a:endParaRPr>
          </a:p>
        </p:txBody>
      </p:sp>
    </p:spTree>
    <p:extLst>
      <p:ext uri="{BB962C8B-B14F-4D97-AF65-F5344CB8AC3E}">
        <p14:creationId xmlns:p14="http://schemas.microsoft.com/office/powerpoint/2010/main" val="71256462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395288" y="304800"/>
            <a:ext cx="8229600" cy="838200"/>
          </a:xfrm>
        </p:spPr>
        <p:txBody>
          <a:bodyPr>
            <a:normAutofit/>
          </a:bodyPr>
          <a:lstStyle/>
          <a:p>
            <a:r>
              <a:rPr lang="en-GB" sz="4000" b="1" dirty="0">
                <a:latin typeface="Arial" charset="0"/>
              </a:rPr>
              <a:t>People performance model</a:t>
            </a:r>
            <a:endParaRPr lang="en-US" sz="4000" b="1" dirty="0"/>
          </a:p>
        </p:txBody>
      </p:sp>
      <p:sp>
        <p:nvSpPr>
          <p:cNvPr id="76803" name="Text Box 3"/>
          <p:cNvSpPr txBox="1">
            <a:spLocks noChangeArrowheads="1"/>
          </p:cNvSpPr>
          <p:nvPr/>
        </p:nvSpPr>
        <p:spPr bwMode="auto">
          <a:xfrm>
            <a:off x="381000" y="1676400"/>
            <a:ext cx="2057400" cy="3022600"/>
          </a:xfrm>
          <a:prstGeom prst="rect">
            <a:avLst/>
          </a:prstGeom>
          <a:noFill/>
          <a:ln w="9525">
            <a:solidFill>
              <a:schemeClr val="tx1"/>
            </a:solidFill>
            <a:miter lim="800000"/>
            <a:headEnd/>
            <a:tailEnd/>
          </a:ln>
          <a:effectLst/>
        </p:spPr>
        <p:txBody>
          <a:bodyPr>
            <a:spAutoFit/>
          </a:bodyPr>
          <a:lstStyle/>
          <a:p>
            <a:r>
              <a:rPr lang="en-GB" b="1" dirty="0">
                <a:latin typeface="Arial" charset="0"/>
              </a:rPr>
              <a:t>A</a:t>
            </a:r>
            <a:r>
              <a:rPr lang="en-GB" dirty="0">
                <a:latin typeface="Arial" charset="0"/>
              </a:rPr>
              <a:t>bility </a:t>
            </a:r>
          </a:p>
          <a:p>
            <a:r>
              <a:rPr lang="en-GB" dirty="0">
                <a:latin typeface="Arial" charset="0"/>
              </a:rPr>
              <a:t>and skill</a:t>
            </a:r>
          </a:p>
          <a:p>
            <a:endParaRPr lang="en-GB" dirty="0">
              <a:latin typeface="Arial" charset="0"/>
            </a:endParaRPr>
          </a:p>
          <a:p>
            <a:r>
              <a:rPr lang="en-GB" b="1" dirty="0">
                <a:latin typeface="Arial" charset="0"/>
              </a:rPr>
              <a:t>M</a:t>
            </a:r>
            <a:r>
              <a:rPr lang="en-GB" dirty="0">
                <a:latin typeface="Arial" charset="0"/>
              </a:rPr>
              <a:t>otivation</a:t>
            </a:r>
          </a:p>
          <a:p>
            <a:r>
              <a:rPr lang="en-GB" dirty="0">
                <a:latin typeface="Arial" charset="0"/>
              </a:rPr>
              <a:t>and incentive    </a:t>
            </a:r>
          </a:p>
          <a:p>
            <a:endParaRPr lang="en-GB" dirty="0">
              <a:latin typeface="Arial" charset="0"/>
            </a:endParaRPr>
          </a:p>
          <a:p>
            <a:r>
              <a:rPr lang="en-GB" b="1" dirty="0">
                <a:latin typeface="Arial" charset="0"/>
              </a:rPr>
              <a:t>O</a:t>
            </a:r>
            <a:r>
              <a:rPr lang="en-GB" dirty="0">
                <a:latin typeface="Arial" charset="0"/>
              </a:rPr>
              <a:t>pportunity </a:t>
            </a:r>
          </a:p>
          <a:p>
            <a:r>
              <a:rPr lang="en-GB" dirty="0">
                <a:latin typeface="Arial" charset="0"/>
              </a:rPr>
              <a:t>to participate</a:t>
            </a:r>
            <a:endParaRPr lang="en-GB" dirty="0"/>
          </a:p>
        </p:txBody>
      </p:sp>
      <p:sp>
        <p:nvSpPr>
          <p:cNvPr id="76804" name="AutoShape 4"/>
          <p:cNvSpPr>
            <a:spLocks noChangeArrowheads="1"/>
          </p:cNvSpPr>
          <p:nvPr/>
        </p:nvSpPr>
        <p:spPr bwMode="auto">
          <a:xfrm>
            <a:off x="2514600" y="2971800"/>
            <a:ext cx="976313" cy="485775"/>
          </a:xfrm>
          <a:prstGeom prst="rightArrow">
            <a:avLst>
              <a:gd name="adj1" fmla="val 50000"/>
              <a:gd name="adj2" fmla="val 50245"/>
            </a:avLst>
          </a:prstGeom>
          <a:solidFill>
            <a:schemeClr val="hlink"/>
          </a:solidFill>
          <a:ln w="9525">
            <a:solidFill>
              <a:schemeClr val="tx1"/>
            </a:solidFill>
            <a:miter lim="800000"/>
            <a:headEnd/>
            <a:tailEnd/>
          </a:ln>
          <a:effectLst/>
        </p:spPr>
        <p:txBody>
          <a:bodyPr wrap="none" anchor="ctr"/>
          <a:lstStyle/>
          <a:p>
            <a:endParaRPr lang="en-GB" dirty="0"/>
          </a:p>
        </p:txBody>
      </p:sp>
      <p:sp>
        <p:nvSpPr>
          <p:cNvPr id="76805" name="Text Box 5"/>
          <p:cNvSpPr txBox="1">
            <a:spLocks noChangeArrowheads="1"/>
          </p:cNvSpPr>
          <p:nvPr/>
        </p:nvSpPr>
        <p:spPr bwMode="auto">
          <a:xfrm>
            <a:off x="3581400" y="1905000"/>
            <a:ext cx="2057400" cy="2657475"/>
          </a:xfrm>
          <a:prstGeom prst="rect">
            <a:avLst/>
          </a:prstGeom>
          <a:noFill/>
          <a:ln w="9525">
            <a:solidFill>
              <a:schemeClr val="tx1"/>
            </a:solidFill>
            <a:miter lim="800000"/>
            <a:headEnd/>
            <a:tailEnd/>
          </a:ln>
          <a:effectLst/>
        </p:spPr>
        <p:txBody>
          <a:bodyPr>
            <a:spAutoFit/>
          </a:bodyPr>
          <a:lstStyle/>
          <a:p>
            <a:r>
              <a:rPr lang="en-GB" dirty="0">
                <a:latin typeface="Arial" charset="0"/>
              </a:rPr>
              <a:t>Organisation </a:t>
            </a:r>
          </a:p>
          <a:p>
            <a:r>
              <a:rPr lang="en-GB" dirty="0">
                <a:latin typeface="Arial" charset="0"/>
              </a:rPr>
              <a:t>commitment</a:t>
            </a:r>
          </a:p>
          <a:p>
            <a:endParaRPr lang="en-GB" dirty="0">
              <a:latin typeface="Arial" charset="0"/>
            </a:endParaRPr>
          </a:p>
          <a:p>
            <a:r>
              <a:rPr lang="en-GB" dirty="0">
                <a:latin typeface="Arial" charset="0"/>
              </a:rPr>
              <a:t>Motivation</a:t>
            </a:r>
          </a:p>
          <a:p>
            <a:endParaRPr lang="en-GB" dirty="0">
              <a:latin typeface="Arial" charset="0"/>
            </a:endParaRPr>
          </a:p>
          <a:p>
            <a:r>
              <a:rPr lang="en-GB" dirty="0">
                <a:latin typeface="Arial" charset="0"/>
              </a:rPr>
              <a:t>Job Satisfaction</a:t>
            </a:r>
            <a:endParaRPr lang="en-GB" dirty="0"/>
          </a:p>
        </p:txBody>
      </p:sp>
      <p:sp>
        <p:nvSpPr>
          <p:cNvPr id="76806" name="AutoShape 6"/>
          <p:cNvSpPr>
            <a:spLocks noChangeArrowheads="1"/>
          </p:cNvSpPr>
          <p:nvPr/>
        </p:nvSpPr>
        <p:spPr bwMode="auto">
          <a:xfrm>
            <a:off x="5715000" y="2286000"/>
            <a:ext cx="976313" cy="485775"/>
          </a:xfrm>
          <a:prstGeom prst="rightArrow">
            <a:avLst>
              <a:gd name="adj1" fmla="val 50000"/>
              <a:gd name="adj2" fmla="val 50245"/>
            </a:avLst>
          </a:prstGeom>
          <a:solidFill>
            <a:schemeClr val="hlink"/>
          </a:solidFill>
          <a:ln w="9525">
            <a:solidFill>
              <a:schemeClr val="tx1"/>
            </a:solidFill>
            <a:miter lim="800000"/>
            <a:headEnd/>
            <a:tailEnd/>
          </a:ln>
          <a:effectLst/>
        </p:spPr>
        <p:txBody>
          <a:bodyPr wrap="none" anchor="ctr"/>
          <a:lstStyle/>
          <a:p>
            <a:endParaRPr lang="en-GB" dirty="0"/>
          </a:p>
        </p:txBody>
      </p:sp>
      <p:sp>
        <p:nvSpPr>
          <p:cNvPr id="76807" name="Text Box 7"/>
          <p:cNvSpPr txBox="1">
            <a:spLocks noChangeArrowheads="1"/>
          </p:cNvSpPr>
          <p:nvPr/>
        </p:nvSpPr>
        <p:spPr bwMode="auto">
          <a:xfrm>
            <a:off x="6781800" y="2057400"/>
            <a:ext cx="2209800" cy="831850"/>
          </a:xfrm>
          <a:prstGeom prst="rect">
            <a:avLst/>
          </a:prstGeom>
          <a:noFill/>
          <a:ln w="9525">
            <a:solidFill>
              <a:schemeClr val="tx1"/>
            </a:solidFill>
            <a:miter lim="800000"/>
            <a:headEnd/>
            <a:tailEnd/>
          </a:ln>
          <a:effectLst/>
        </p:spPr>
        <p:txBody>
          <a:bodyPr>
            <a:spAutoFit/>
          </a:bodyPr>
          <a:lstStyle/>
          <a:p>
            <a:r>
              <a:rPr lang="en-GB" b="1" dirty="0">
                <a:latin typeface="Arial" charset="0"/>
              </a:rPr>
              <a:t>Discretionary</a:t>
            </a:r>
          </a:p>
          <a:p>
            <a:r>
              <a:rPr lang="en-GB" b="1" dirty="0">
                <a:latin typeface="Arial" charset="0"/>
              </a:rPr>
              <a:t>behaviour</a:t>
            </a:r>
            <a:endParaRPr lang="en-GB" dirty="0"/>
          </a:p>
        </p:txBody>
      </p:sp>
      <p:sp>
        <p:nvSpPr>
          <p:cNvPr id="76808" name="AutoShape 8"/>
          <p:cNvSpPr>
            <a:spLocks noChangeArrowheads="1"/>
          </p:cNvSpPr>
          <p:nvPr/>
        </p:nvSpPr>
        <p:spPr bwMode="auto">
          <a:xfrm>
            <a:off x="7620000" y="2971800"/>
            <a:ext cx="485775" cy="685800"/>
          </a:xfrm>
          <a:prstGeom prst="downArrow">
            <a:avLst>
              <a:gd name="adj1" fmla="val 50000"/>
              <a:gd name="adj2" fmla="val 35294"/>
            </a:avLst>
          </a:prstGeom>
          <a:solidFill>
            <a:srgbClr val="6600FF"/>
          </a:solidFill>
          <a:ln w="9525">
            <a:solidFill>
              <a:schemeClr val="tx1"/>
            </a:solidFill>
            <a:miter lim="800000"/>
            <a:headEnd/>
            <a:tailEnd/>
          </a:ln>
          <a:effectLst/>
        </p:spPr>
        <p:txBody>
          <a:bodyPr wrap="none" anchor="ctr"/>
          <a:lstStyle/>
          <a:p>
            <a:endParaRPr lang="en-GB" dirty="0"/>
          </a:p>
        </p:txBody>
      </p:sp>
      <p:sp>
        <p:nvSpPr>
          <p:cNvPr id="76809" name="Text Box 9"/>
          <p:cNvSpPr txBox="1">
            <a:spLocks noChangeArrowheads="1"/>
          </p:cNvSpPr>
          <p:nvPr/>
        </p:nvSpPr>
        <p:spPr bwMode="auto">
          <a:xfrm>
            <a:off x="6781800" y="3733800"/>
            <a:ext cx="2209800" cy="831850"/>
          </a:xfrm>
          <a:prstGeom prst="rect">
            <a:avLst/>
          </a:prstGeom>
          <a:noFill/>
          <a:ln w="9525">
            <a:solidFill>
              <a:schemeClr val="tx1"/>
            </a:solidFill>
            <a:miter lim="800000"/>
            <a:headEnd/>
            <a:tailEnd/>
          </a:ln>
          <a:effectLst/>
        </p:spPr>
        <p:txBody>
          <a:bodyPr>
            <a:spAutoFit/>
          </a:bodyPr>
          <a:lstStyle/>
          <a:p>
            <a:r>
              <a:rPr lang="en-GB" b="1" dirty="0">
                <a:latin typeface="Arial" charset="0"/>
              </a:rPr>
              <a:t>Performance outcomes</a:t>
            </a:r>
            <a:endParaRPr lang="en-GB" dirty="0"/>
          </a:p>
        </p:txBody>
      </p:sp>
      <p:sp>
        <p:nvSpPr>
          <p:cNvPr id="76810" name="AutoShape 10"/>
          <p:cNvSpPr>
            <a:spLocks noChangeArrowheads="1"/>
          </p:cNvSpPr>
          <p:nvPr/>
        </p:nvSpPr>
        <p:spPr bwMode="auto">
          <a:xfrm>
            <a:off x="5715000" y="3810000"/>
            <a:ext cx="976313" cy="485775"/>
          </a:xfrm>
          <a:prstGeom prst="leftArrow">
            <a:avLst>
              <a:gd name="adj1" fmla="val 50000"/>
              <a:gd name="adj2" fmla="val 50245"/>
            </a:avLst>
          </a:prstGeom>
          <a:solidFill>
            <a:srgbClr val="6600FF"/>
          </a:solidFill>
          <a:ln w="9525">
            <a:solidFill>
              <a:schemeClr val="tx1"/>
            </a:solidFill>
            <a:miter lim="800000"/>
            <a:headEnd/>
            <a:tailEnd/>
          </a:ln>
          <a:effectLst/>
        </p:spPr>
        <p:txBody>
          <a:bodyPr wrap="none" anchor="ctr"/>
          <a:lstStyle/>
          <a:p>
            <a:endParaRPr lang="en-GB" dirty="0"/>
          </a:p>
        </p:txBody>
      </p:sp>
      <p:sp>
        <p:nvSpPr>
          <p:cNvPr id="76812" name="AutoShape 12"/>
          <p:cNvSpPr>
            <a:spLocks noChangeArrowheads="1"/>
          </p:cNvSpPr>
          <p:nvPr/>
        </p:nvSpPr>
        <p:spPr bwMode="auto">
          <a:xfrm>
            <a:off x="4343400" y="4648200"/>
            <a:ext cx="485775" cy="685800"/>
          </a:xfrm>
          <a:prstGeom prst="upArrow">
            <a:avLst>
              <a:gd name="adj1" fmla="val 50000"/>
              <a:gd name="adj2" fmla="val 35294"/>
            </a:avLst>
          </a:prstGeom>
          <a:solidFill>
            <a:schemeClr val="folHlink"/>
          </a:solidFill>
          <a:ln w="9525">
            <a:solidFill>
              <a:schemeClr val="tx1"/>
            </a:solidFill>
            <a:miter lim="800000"/>
            <a:headEnd/>
            <a:tailEnd/>
          </a:ln>
          <a:effectLst/>
        </p:spPr>
        <p:txBody>
          <a:bodyPr wrap="none" anchor="ctr"/>
          <a:lstStyle/>
          <a:p>
            <a:pPr algn="ctr"/>
            <a:endParaRPr lang="en-US" dirty="0">
              <a:solidFill>
                <a:schemeClr val="folHlink"/>
              </a:solidFill>
            </a:endParaRPr>
          </a:p>
        </p:txBody>
      </p:sp>
      <p:sp>
        <p:nvSpPr>
          <p:cNvPr id="76813" name="Text Box 13"/>
          <p:cNvSpPr txBox="1">
            <a:spLocks noChangeArrowheads="1"/>
          </p:cNvSpPr>
          <p:nvPr/>
        </p:nvSpPr>
        <p:spPr bwMode="auto">
          <a:xfrm>
            <a:off x="3581400" y="5410200"/>
            <a:ext cx="2057400" cy="830997"/>
          </a:xfrm>
          <a:prstGeom prst="rect">
            <a:avLst/>
          </a:prstGeom>
          <a:noFill/>
          <a:ln w="9525">
            <a:solidFill>
              <a:schemeClr val="tx1"/>
            </a:solidFill>
            <a:miter lim="800000"/>
            <a:headEnd/>
            <a:tailEnd/>
          </a:ln>
          <a:effectLst/>
        </p:spPr>
        <p:txBody>
          <a:bodyPr>
            <a:spAutoFit/>
          </a:bodyPr>
          <a:lstStyle/>
          <a:p>
            <a:pPr algn="ctr"/>
            <a:r>
              <a:rPr lang="en-GB" dirty="0">
                <a:latin typeface="Arial" charset="0"/>
              </a:rPr>
              <a:t>Front-Line</a:t>
            </a:r>
          </a:p>
          <a:p>
            <a:pPr algn="ctr"/>
            <a:r>
              <a:rPr lang="en-GB" dirty="0">
                <a:latin typeface="Arial" charset="0"/>
              </a:rPr>
              <a:t>Management</a:t>
            </a:r>
            <a:endParaRPr lang="en-GB" dirty="0"/>
          </a:p>
        </p:txBody>
      </p:sp>
    </p:spTree>
    <p:extLst>
      <p:ext uri="{BB962C8B-B14F-4D97-AF65-F5344CB8AC3E}">
        <p14:creationId xmlns:p14="http://schemas.microsoft.com/office/powerpoint/2010/main" val="1414392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p:cNvSpPr txBox="1">
            <a:spLocks noGrp="1"/>
          </p:cNvSpPr>
          <p:nvPr>
            <p:ph type="title"/>
          </p:nvPr>
        </p:nvSpPr>
        <p:spPr>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sp>
        <p:nvSpPr>
          <p:cNvPr id="16" name="Rectangle 15"/>
          <p:cNvSpPr/>
          <p:nvPr/>
        </p:nvSpPr>
        <p:spPr>
          <a:xfrm>
            <a:off x="467544" y="620688"/>
            <a:ext cx="9213876" cy="707886"/>
          </a:xfrm>
          <a:prstGeom prst="rect">
            <a:avLst/>
          </a:prstGeom>
        </p:spPr>
        <p:txBody>
          <a:bodyPr wrap="square">
            <a:spAutoFit/>
          </a:bodyPr>
          <a:lstStyle/>
          <a:p>
            <a:pPr algn="ctr"/>
            <a:r>
              <a:rPr lang="en-GB" sz="4000" b="1" dirty="0">
                <a:solidFill>
                  <a:srgbClr val="520D5D"/>
                </a:solidFill>
                <a:latin typeface="Arial" panose="020B0604020202020204" pitchFamily="34" charset="0"/>
                <a:cs typeface="Arial" pitchFamily="34" charset="0"/>
              </a:rPr>
              <a:t>ACE Model</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1772816"/>
            <a:ext cx="7422693" cy="435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6314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424067"/>
            <a:ext cx="7886700" cy="1231200"/>
          </a:xfrm>
        </p:spPr>
        <p:txBody>
          <a:bodyPr>
            <a:normAutofit fontScale="90000"/>
          </a:bodyPr>
          <a:lstStyle/>
          <a:p>
            <a:r>
              <a:rPr lang="en-GB" sz="4000" b="1" dirty="0">
                <a:latin typeface="Arial" pitchFamily="34" charset="0"/>
                <a:cs typeface="Arial" pitchFamily="34" charset="0"/>
              </a:rPr>
              <a:t>Links to High Performance Work Practices and Organisations</a:t>
            </a:r>
          </a:p>
        </p:txBody>
      </p:sp>
      <p:sp>
        <p:nvSpPr>
          <p:cNvPr id="6" name="Content Placeholder 5"/>
          <p:cNvSpPr>
            <a:spLocks noGrp="1"/>
          </p:cNvSpPr>
          <p:nvPr>
            <p:ph idx="1"/>
          </p:nvPr>
        </p:nvSpPr>
        <p:spPr>
          <a:xfrm>
            <a:off x="467544" y="1844824"/>
            <a:ext cx="8229600" cy="4525963"/>
          </a:xfrm>
        </p:spPr>
        <p:txBody>
          <a:bodyPr>
            <a:noAutofit/>
          </a:bodyPr>
          <a:lstStyle/>
          <a:p>
            <a:r>
              <a:rPr lang="en-US" sz="2600" dirty="0">
                <a:latin typeface="Arial" pitchFamily="34" charset="0"/>
                <a:cs typeface="Arial" pitchFamily="34" charset="0"/>
              </a:rPr>
              <a:t>Jamrog et al</a:t>
            </a:r>
            <a:r>
              <a:rPr lang="en-US" sz="2600" i="1" dirty="0">
                <a:latin typeface="Arial" pitchFamily="34" charset="0"/>
                <a:cs typeface="Arial" pitchFamily="34" charset="0"/>
              </a:rPr>
              <a:t> </a:t>
            </a:r>
            <a:r>
              <a:rPr lang="en-US" sz="2600" dirty="0">
                <a:latin typeface="Arial" pitchFamily="34" charset="0"/>
                <a:cs typeface="Arial" pitchFamily="34" charset="0"/>
              </a:rPr>
              <a:t>(2008) survey of 1,369 organisations</a:t>
            </a:r>
          </a:p>
          <a:p>
            <a:r>
              <a:rPr lang="en-US" sz="2600" dirty="0">
                <a:latin typeface="Arial" pitchFamily="34" charset="0"/>
                <a:cs typeface="Arial" pitchFamily="34" charset="0"/>
              </a:rPr>
              <a:t>HPWOs have well-established values that are typically well understood by most employees and are key drivers of employee behaviour. </a:t>
            </a:r>
          </a:p>
          <a:p>
            <a:r>
              <a:rPr lang="en-US" sz="2600" dirty="0">
                <a:latin typeface="Arial" pitchFamily="34" charset="0"/>
                <a:cs typeface="Arial" pitchFamily="34" charset="0"/>
              </a:rPr>
              <a:t>HPWOs have organisational and departmental strategies that enable managers to:</a:t>
            </a:r>
            <a:endParaRPr lang="en-GB" sz="2600" dirty="0">
              <a:latin typeface="Arial" pitchFamily="34" charset="0"/>
              <a:cs typeface="Arial" pitchFamily="34" charset="0"/>
            </a:endParaRPr>
          </a:p>
          <a:p>
            <a:pPr lvl="1">
              <a:buFont typeface="Arial" pitchFamily="34" charset="0"/>
              <a:buChar char="•"/>
            </a:pPr>
            <a:r>
              <a:rPr lang="en-US" sz="2600" dirty="0">
                <a:latin typeface="Arial" pitchFamily="34" charset="0"/>
                <a:cs typeface="Arial" pitchFamily="34" charset="0"/>
              </a:rPr>
              <a:t>set clear goals</a:t>
            </a:r>
            <a:endParaRPr lang="en-GB" sz="2600" dirty="0">
              <a:latin typeface="Arial" pitchFamily="34" charset="0"/>
              <a:cs typeface="Arial" pitchFamily="34" charset="0"/>
            </a:endParaRPr>
          </a:p>
          <a:p>
            <a:pPr lvl="1">
              <a:buFont typeface="Arial" pitchFamily="34" charset="0"/>
              <a:buChar char="•"/>
            </a:pPr>
            <a:r>
              <a:rPr lang="en-US" sz="2600" dirty="0">
                <a:latin typeface="Arial" pitchFamily="34" charset="0"/>
                <a:cs typeface="Arial" pitchFamily="34" charset="0"/>
              </a:rPr>
              <a:t>understand employees' abilities</a:t>
            </a:r>
            <a:endParaRPr lang="en-GB" sz="2600" dirty="0">
              <a:latin typeface="Arial" pitchFamily="34" charset="0"/>
              <a:cs typeface="Arial" pitchFamily="34" charset="0"/>
            </a:endParaRPr>
          </a:p>
          <a:p>
            <a:pPr lvl="1">
              <a:buFont typeface="Arial" pitchFamily="34" charset="0"/>
              <a:buChar char="•"/>
            </a:pPr>
            <a:r>
              <a:rPr lang="en-US" sz="2600" dirty="0">
                <a:latin typeface="Arial" pitchFamily="34" charset="0"/>
                <a:cs typeface="Arial" pitchFamily="34" charset="0"/>
              </a:rPr>
              <a:t>guide and coach employees. </a:t>
            </a:r>
            <a:endParaRPr lang="en-GB" sz="2600" dirty="0">
              <a:latin typeface="Arial" pitchFamily="34" charset="0"/>
              <a:cs typeface="Arial" pitchFamily="34" charset="0"/>
            </a:endParaRPr>
          </a:p>
        </p:txBody>
      </p:sp>
    </p:spTree>
    <p:extLst>
      <p:ext uri="{BB962C8B-B14F-4D97-AF65-F5344CB8AC3E}">
        <p14:creationId xmlns:p14="http://schemas.microsoft.com/office/powerpoint/2010/main" val="2820041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609600"/>
            <a:ext cx="8101042" cy="1143000"/>
          </a:xfrm>
        </p:spPr>
        <p:txBody>
          <a:bodyPr>
            <a:noAutofit/>
          </a:bodyPr>
          <a:lstStyle/>
          <a:p>
            <a:r>
              <a:rPr lang="en-GB" sz="4000" b="1" dirty="0">
                <a:latin typeface="Arial" pitchFamily="34" charset="0"/>
                <a:cs typeface="Arial" pitchFamily="34" charset="0"/>
              </a:rPr>
              <a:t>Performance management as a process</a:t>
            </a:r>
            <a:endParaRPr lang="en-GB" sz="4000" b="1" dirty="0">
              <a:solidFill>
                <a:schemeClr val="accent2">
                  <a:lumMod val="75000"/>
                </a:schemeClr>
              </a:solidFill>
              <a:latin typeface="Arial" pitchFamily="34" charset="0"/>
              <a:cs typeface="Arial" pitchFamily="34" charset="0"/>
            </a:endParaRPr>
          </a:p>
        </p:txBody>
      </p:sp>
      <p:sp>
        <p:nvSpPr>
          <p:cNvPr id="3" name="Content Placeholder 2"/>
          <p:cNvSpPr>
            <a:spLocks noGrp="1"/>
          </p:cNvSpPr>
          <p:nvPr>
            <p:ph idx="1"/>
          </p:nvPr>
        </p:nvSpPr>
        <p:spPr>
          <a:xfrm>
            <a:off x="539552" y="2132856"/>
            <a:ext cx="8229600" cy="4525963"/>
          </a:xfrm>
        </p:spPr>
        <p:txBody>
          <a:bodyPr/>
          <a:lstStyle/>
          <a:p>
            <a:r>
              <a:rPr lang="en-GB" dirty="0">
                <a:latin typeface="Arial" pitchFamily="34" charset="0"/>
                <a:cs typeface="Arial" pitchFamily="34" charset="0"/>
              </a:rPr>
              <a:t>Following the employee lifecycle </a:t>
            </a:r>
          </a:p>
          <a:p>
            <a:r>
              <a:rPr lang="en-GB" dirty="0">
                <a:latin typeface="Arial" pitchFamily="34" charset="0"/>
                <a:cs typeface="Arial" pitchFamily="34" charset="0"/>
              </a:rPr>
              <a:t>Starting before recruitment</a:t>
            </a:r>
          </a:p>
          <a:p>
            <a:r>
              <a:rPr lang="en-GB" dirty="0">
                <a:latin typeface="Arial" pitchFamily="34" charset="0"/>
                <a:cs typeface="Arial" pitchFamily="34" charset="0"/>
              </a:rPr>
              <a:t>On-going ‘business as usual’ activity</a:t>
            </a:r>
          </a:p>
          <a:p>
            <a:r>
              <a:rPr lang="en-GB" dirty="0">
                <a:latin typeface="Arial" pitchFamily="34" charset="0"/>
                <a:cs typeface="Arial" pitchFamily="34" charset="0"/>
              </a:rPr>
              <a:t>With formal interludes</a:t>
            </a:r>
          </a:p>
          <a:p>
            <a:pPr>
              <a:buNone/>
            </a:pPr>
            <a:endParaRPr lang="en-GB" dirty="0">
              <a:latin typeface="Arial" pitchFamily="34" charset="0"/>
              <a:cs typeface="Arial" pitchFamily="34" charset="0"/>
            </a:endParaRPr>
          </a:p>
          <a:p>
            <a:pPr>
              <a:buNone/>
            </a:pPr>
            <a:r>
              <a:rPr lang="en-GB" dirty="0">
                <a:latin typeface="Arial" pitchFamily="34" charset="0"/>
                <a:cs typeface="Arial" pitchFamily="34" charset="0"/>
              </a:rPr>
              <a:t>Rees and French (2016)</a:t>
            </a:r>
          </a:p>
          <a:p>
            <a:endParaRPr lang="en-GB" dirty="0">
              <a:latin typeface="Comic Sans MS" pitchFamily="66" charset="0"/>
            </a:endParaRPr>
          </a:p>
        </p:txBody>
      </p:sp>
    </p:spTree>
    <p:extLst>
      <p:ext uri="{BB962C8B-B14F-4D97-AF65-F5344CB8AC3E}">
        <p14:creationId xmlns:p14="http://schemas.microsoft.com/office/powerpoint/2010/main" val="4212624014"/>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85728"/>
            <a:ext cx="7772400" cy="928694"/>
          </a:xfrm>
        </p:spPr>
        <p:txBody>
          <a:bodyPr>
            <a:normAutofit/>
          </a:bodyPr>
          <a:lstStyle/>
          <a:p>
            <a:r>
              <a:rPr lang="en-GB" sz="4000" b="1" dirty="0">
                <a:latin typeface="Arial" pitchFamily="34" charset="0"/>
                <a:cs typeface="Arial" pitchFamily="34" charset="0"/>
              </a:rPr>
              <a:t>Discussion point</a:t>
            </a:r>
          </a:p>
        </p:txBody>
      </p:sp>
      <p:sp>
        <p:nvSpPr>
          <p:cNvPr id="3" name="Content Placeholder 2"/>
          <p:cNvSpPr>
            <a:spLocks noGrp="1"/>
          </p:cNvSpPr>
          <p:nvPr>
            <p:ph idx="1"/>
          </p:nvPr>
        </p:nvSpPr>
        <p:spPr>
          <a:xfrm>
            <a:off x="651793" y="2204864"/>
            <a:ext cx="7581528" cy="4525963"/>
          </a:xfrm>
        </p:spPr>
        <p:txBody>
          <a:bodyPr>
            <a:normAutofit/>
          </a:bodyPr>
          <a:lstStyle/>
          <a:p>
            <a:r>
              <a:rPr lang="en-GB" sz="3600" dirty="0">
                <a:latin typeface="Arial" pitchFamily="34" charset="0"/>
                <a:cs typeface="Arial" pitchFamily="34" charset="0"/>
              </a:rPr>
              <a:t>What is ‘appreciative inquiry’ and how could it add value in practice?</a:t>
            </a:r>
          </a:p>
        </p:txBody>
      </p:sp>
    </p:spTree>
    <p:extLst>
      <p:ext uri="{BB962C8B-B14F-4D97-AF65-F5344CB8AC3E}">
        <p14:creationId xmlns:p14="http://schemas.microsoft.com/office/powerpoint/2010/main" val="945872475"/>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800" y="285728"/>
            <a:ext cx="7772400" cy="1000132"/>
          </a:xfrm>
        </p:spPr>
        <p:txBody>
          <a:bodyPr>
            <a:normAutofit/>
          </a:bodyPr>
          <a:lstStyle/>
          <a:p>
            <a:r>
              <a:rPr lang="en-GB" sz="4000" b="1" dirty="0">
                <a:latin typeface="Arial" pitchFamily="34" charset="0"/>
                <a:cs typeface="Arial" pitchFamily="34" charset="0"/>
              </a:rPr>
              <a:t>Challenges!</a:t>
            </a:r>
          </a:p>
        </p:txBody>
      </p:sp>
      <p:sp>
        <p:nvSpPr>
          <p:cNvPr id="6" name="Content Placeholder 5"/>
          <p:cNvSpPr>
            <a:spLocks noGrp="1"/>
          </p:cNvSpPr>
          <p:nvPr>
            <p:ph idx="1"/>
          </p:nvPr>
        </p:nvSpPr>
        <p:spPr>
          <a:xfrm>
            <a:off x="683568" y="1628800"/>
            <a:ext cx="7772400" cy="4452950"/>
          </a:xfrm>
        </p:spPr>
        <p:txBody>
          <a:bodyPr>
            <a:normAutofit/>
          </a:bodyPr>
          <a:lstStyle/>
          <a:p>
            <a:r>
              <a:rPr lang="en-GB" sz="2800" dirty="0">
                <a:latin typeface="Arial" pitchFamily="34" charset="0"/>
                <a:cs typeface="Arial" pitchFamily="34" charset="0"/>
              </a:rPr>
              <a:t>How can we define performance?</a:t>
            </a:r>
          </a:p>
          <a:p>
            <a:r>
              <a:rPr lang="en-GB" sz="2800" dirty="0">
                <a:latin typeface="Arial" pitchFamily="34" charset="0"/>
                <a:cs typeface="Arial" pitchFamily="34" charset="0"/>
              </a:rPr>
              <a:t>Who should define performance?</a:t>
            </a:r>
          </a:p>
          <a:p>
            <a:r>
              <a:rPr lang="en-GB" sz="2800" dirty="0">
                <a:latin typeface="Arial" pitchFamily="34" charset="0"/>
                <a:cs typeface="Arial" pitchFamily="34" charset="0"/>
              </a:rPr>
              <a:t>How can we measure performance?</a:t>
            </a:r>
          </a:p>
          <a:p>
            <a:endParaRPr lang="en-GB" sz="2800" dirty="0">
              <a:latin typeface="Arial" pitchFamily="34" charset="0"/>
              <a:cs typeface="Arial" pitchFamily="34" charset="0"/>
            </a:endParaRPr>
          </a:p>
          <a:p>
            <a:r>
              <a:rPr lang="en-GB" sz="2800" dirty="0">
                <a:latin typeface="Arial" pitchFamily="34" charset="0"/>
                <a:cs typeface="Arial" pitchFamily="34" charset="0"/>
              </a:rPr>
              <a:t>Performance definition and measurement indicates what the organisation values (Johnson, Scholes and Whittington, 2011). </a:t>
            </a:r>
          </a:p>
        </p:txBody>
      </p:sp>
    </p:spTree>
    <p:extLst>
      <p:ext uri="{BB962C8B-B14F-4D97-AF65-F5344CB8AC3E}">
        <p14:creationId xmlns:p14="http://schemas.microsoft.com/office/powerpoint/2010/main" val="136927044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365" y="548680"/>
            <a:ext cx="8110332" cy="785818"/>
          </a:xfrm>
        </p:spPr>
        <p:txBody>
          <a:bodyPr>
            <a:noAutofit/>
          </a:bodyPr>
          <a:lstStyle/>
          <a:p>
            <a:r>
              <a:rPr lang="en-GB" sz="4000" b="1" dirty="0">
                <a:latin typeface="Arial" pitchFamily="34" charset="0"/>
                <a:cs typeface="Arial" pitchFamily="34" charset="0"/>
              </a:rPr>
              <a:t>Issues with goals, objectives and targets</a:t>
            </a:r>
          </a:p>
        </p:txBody>
      </p:sp>
      <p:sp>
        <p:nvSpPr>
          <p:cNvPr id="3" name="Content Placeholder 2"/>
          <p:cNvSpPr>
            <a:spLocks noGrp="1"/>
          </p:cNvSpPr>
          <p:nvPr>
            <p:ph idx="1"/>
          </p:nvPr>
        </p:nvSpPr>
        <p:spPr>
          <a:xfrm>
            <a:off x="899592" y="2060848"/>
            <a:ext cx="7429552" cy="4310074"/>
          </a:xfrm>
        </p:spPr>
        <p:txBody>
          <a:bodyPr/>
          <a:lstStyle/>
          <a:p>
            <a:pPr lvl="0"/>
            <a:r>
              <a:rPr lang="en-GB" sz="2800" dirty="0"/>
              <a:t>p</a:t>
            </a:r>
            <a:r>
              <a:rPr lang="en-GB" sz="2800" dirty="0">
                <a:latin typeface="Arial" pitchFamily="34" charset="0"/>
                <a:cs typeface="Arial" pitchFamily="34" charset="0"/>
              </a:rPr>
              <a:t>olicy deployment </a:t>
            </a:r>
          </a:p>
          <a:p>
            <a:pPr lvl="0"/>
            <a:r>
              <a:rPr lang="en-GB" sz="2800" dirty="0"/>
              <a:t>q</a:t>
            </a:r>
            <a:r>
              <a:rPr lang="en-GB" sz="2800" dirty="0">
                <a:latin typeface="Arial" pitchFamily="34" charset="0"/>
                <a:cs typeface="Arial" pitchFamily="34" charset="0"/>
              </a:rPr>
              <a:t>uality versus quantity targets</a:t>
            </a:r>
          </a:p>
          <a:p>
            <a:pPr lvl="0"/>
            <a:r>
              <a:rPr lang="en-GB" sz="2800" dirty="0"/>
              <a:t>g</a:t>
            </a:r>
            <a:r>
              <a:rPr lang="en-GB" sz="2800" dirty="0">
                <a:latin typeface="Arial" pitchFamily="34" charset="0"/>
                <a:cs typeface="Arial" pitchFamily="34" charset="0"/>
              </a:rPr>
              <a:t>oal displacement  </a:t>
            </a:r>
          </a:p>
          <a:p>
            <a:pPr lvl="0"/>
            <a:r>
              <a:rPr lang="en-GB" sz="2800" dirty="0">
                <a:latin typeface="Arial" pitchFamily="34" charset="0"/>
                <a:cs typeface="Arial" pitchFamily="34" charset="0"/>
              </a:rPr>
              <a:t>individualisation effect </a:t>
            </a:r>
          </a:p>
          <a:p>
            <a:pPr lvl="0"/>
            <a:r>
              <a:rPr lang="en-GB" sz="2800" dirty="0"/>
              <a:t>g</a:t>
            </a:r>
            <a:r>
              <a:rPr lang="en-GB" sz="2800" dirty="0">
                <a:latin typeface="Arial" pitchFamily="34" charset="0"/>
                <a:cs typeface="Arial" pitchFamily="34" charset="0"/>
              </a:rPr>
              <a:t>oal override</a:t>
            </a:r>
          </a:p>
          <a:p>
            <a:pPr lvl="0"/>
            <a:r>
              <a:rPr lang="en-GB" sz="2800" dirty="0"/>
              <a:t>l</a:t>
            </a:r>
            <a:r>
              <a:rPr lang="en-GB" sz="2800" dirty="0">
                <a:latin typeface="Arial" pitchFamily="34" charset="0"/>
                <a:cs typeface="Arial" pitchFamily="34" charset="0"/>
              </a:rPr>
              <a:t>imited influence  </a:t>
            </a:r>
          </a:p>
          <a:p>
            <a:pPr lvl="0">
              <a:buNone/>
            </a:pPr>
            <a:endParaRPr lang="en-GB" sz="2800" dirty="0">
              <a:latin typeface="Arial" pitchFamily="34" charset="0"/>
              <a:cs typeface="Arial" pitchFamily="34" charset="0"/>
            </a:endParaRPr>
          </a:p>
          <a:p>
            <a:pPr lvl="0">
              <a:buNone/>
            </a:pPr>
            <a:r>
              <a:rPr lang="en-GB" sz="2800" dirty="0">
                <a:latin typeface="Arial" pitchFamily="34" charset="0"/>
                <a:cs typeface="Arial" pitchFamily="34" charset="0"/>
              </a:rPr>
              <a:t>Rees and French (2013)</a:t>
            </a:r>
          </a:p>
        </p:txBody>
      </p:sp>
    </p:spTree>
    <p:extLst>
      <p:ext uri="{BB962C8B-B14F-4D97-AF65-F5344CB8AC3E}">
        <p14:creationId xmlns:p14="http://schemas.microsoft.com/office/powerpoint/2010/main" val="1586648260"/>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2910" y="285728"/>
            <a:ext cx="7772400" cy="928694"/>
          </a:xfrm>
        </p:spPr>
        <p:txBody>
          <a:bodyPr>
            <a:normAutofit/>
          </a:bodyPr>
          <a:lstStyle/>
          <a:p>
            <a:r>
              <a:rPr lang="en-GB" sz="4000" b="1" dirty="0"/>
              <a:t>Appraisal systems</a:t>
            </a:r>
          </a:p>
        </p:txBody>
      </p:sp>
      <p:sp>
        <p:nvSpPr>
          <p:cNvPr id="5" name="Content Placeholder 4"/>
          <p:cNvSpPr>
            <a:spLocks noGrp="1"/>
          </p:cNvSpPr>
          <p:nvPr>
            <p:ph sz="half" idx="1"/>
          </p:nvPr>
        </p:nvSpPr>
        <p:spPr>
          <a:xfrm>
            <a:off x="685800" y="1714488"/>
            <a:ext cx="3810000" cy="4381512"/>
          </a:xfrm>
        </p:spPr>
        <p:txBody>
          <a:bodyPr>
            <a:normAutofit/>
          </a:bodyPr>
          <a:lstStyle/>
          <a:p>
            <a:pPr eaLnBrk="1" hangingPunct="1"/>
            <a:r>
              <a:rPr lang="en-GB" dirty="0">
                <a:latin typeface="Arial" pitchFamily="34" charset="0"/>
                <a:cs typeface="Arial" pitchFamily="34" charset="0"/>
              </a:rPr>
              <a:t>Top down</a:t>
            </a:r>
          </a:p>
          <a:p>
            <a:pPr eaLnBrk="1" hangingPunct="1"/>
            <a:r>
              <a:rPr lang="en-GB" dirty="0">
                <a:latin typeface="Arial" pitchFamily="34" charset="0"/>
                <a:cs typeface="Arial" pitchFamily="34" charset="0"/>
              </a:rPr>
              <a:t>Self appraisal</a:t>
            </a:r>
          </a:p>
          <a:p>
            <a:pPr eaLnBrk="1" hangingPunct="1"/>
            <a:r>
              <a:rPr lang="en-GB" dirty="0">
                <a:latin typeface="Arial" pitchFamily="34" charset="0"/>
                <a:cs typeface="Arial" pitchFamily="34" charset="0"/>
              </a:rPr>
              <a:t>Peer Appraisal</a:t>
            </a:r>
          </a:p>
          <a:p>
            <a:pPr eaLnBrk="1" hangingPunct="1"/>
            <a:r>
              <a:rPr lang="en-GB" dirty="0">
                <a:latin typeface="Arial" pitchFamily="34" charset="0"/>
                <a:cs typeface="Arial" pitchFamily="34" charset="0"/>
              </a:rPr>
              <a:t>Upward appraisal</a:t>
            </a:r>
          </a:p>
          <a:p>
            <a:pPr eaLnBrk="1" hangingPunct="1"/>
            <a:r>
              <a:rPr lang="en-GB" dirty="0">
                <a:latin typeface="Arial" pitchFamily="34" charset="0"/>
                <a:cs typeface="Arial" pitchFamily="34" charset="0"/>
              </a:rPr>
              <a:t>Multi-rater </a:t>
            </a:r>
          </a:p>
          <a:p>
            <a:endParaRPr lang="en-GB" dirty="0"/>
          </a:p>
        </p:txBody>
      </p:sp>
      <p:sp>
        <p:nvSpPr>
          <p:cNvPr id="6" name="Content Placeholder 5"/>
          <p:cNvSpPr>
            <a:spLocks noGrp="1"/>
          </p:cNvSpPr>
          <p:nvPr>
            <p:ph sz="half" idx="2"/>
          </p:nvPr>
        </p:nvSpPr>
        <p:spPr>
          <a:xfrm>
            <a:off x="4427984" y="1681808"/>
            <a:ext cx="4392488" cy="4524388"/>
          </a:xfrm>
        </p:spPr>
        <p:txBody>
          <a:bodyPr>
            <a:normAutofit/>
          </a:bodyPr>
          <a:lstStyle/>
          <a:p>
            <a:pPr eaLnBrk="1" hangingPunct="1"/>
            <a:r>
              <a:rPr lang="en-GB" dirty="0">
                <a:latin typeface="Arial" pitchFamily="34" charset="0"/>
                <a:cs typeface="Arial" pitchFamily="34" charset="0"/>
              </a:rPr>
              <a:t>What are the advantages and disadvantages of each</a:t>
            </a:r>
          </a:p>
          <a:p>
            <a:pPr eaLnBrk="1" hangingPunct="1"/>
            <a:r>
              <a:rPr lang="en-GB" dirty="0">
                <a:latin typeface="Arial" pitchFamily="34" charset="0"/>
                <a:cs typeface="Arial" pitchFamily="34" charset="0"/>
              </a:rPr>
              <a:t>When is each appropriate?</a:t>
            </a:r>
          </a:p>
          <a:p>
            <a:pPr eaLnBrk="1" hangingPunct="1"/>
            <a:r>
              <a:rPr lang="en-GB" dirty="0">
                <a:latin typeface="Arial" pitchFamily="34" charset="0"/>
                <a:cs typeface="Arial" pitchFamily="34" charset="0"/>
              </a:rPr>
              <a:t>Which types have you experienced and how did you find them?</a:t>
            </a:r>
          </a:p>
          <a:p>
            <a:endParaRPr lang="en-GB" dirty="0"/>
          </a:p>
        </p:txBody>
      </p:sp>
    </p:spTree>
    <p:extLst>
      <p:ext uri="{BB962C8B-B14F-4D97-AF65-F5344CB8AC3E}">
        <p14:creationId xmlns:p14="http://schemas.microsoft.com/office/powerpoint/2010/main" val="329949065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42910" y="357166"/>
            <a:ext cx="8072494" cy="863600"/>
          </a:xfrm>
        </p:spPr>
        <p:txBody>
          <a:bodyPr/>
          <a:lstStyle/>
          <a:p>
            <a:pPr eaLnBrk="1" hangingPunct="1"/>
            <a:r>
              <a:rPr lang="en-GB" sz="4000" b="1" dirty="0">
                <a:latin typeface="Arial" pitchFamily="34" charset="0"/>
                <a:cs typeface="Arial" pitchFamily="34" charset="0"/>
              </a:rPr>
              <a:t>Problems with appraisals (1)</a:t>
            </a:r>
          </a:p>
        </p:txBody>
      </p:sp>
      <p:sp>
        <p:nvSpPr>
          <p:cNvPr id="29699" name="Rectangle 3"/>
          <p:cNvSpPr>
            <a:spLocks noGrp="1" noChangeArrowheads="1"/>
          </p:cNvSpPr>
          <p:nvPr>
            <p:ph idx="1"/>
          </p:nvPr>
        </p:nvSpPr>
        <p:spPr>
          <a:xfrm>
            <a:off x="685800" y="1484313"/>
            <a:ext cx="7772400" cy="4968875"/>
          </a:xfrm>
        </p:spPr>
        <p:txBody>
          <a:bodyPr/>
          <a:lstStyle/>
          <a:p>
            <a:pPr eaLnBrk="1" hangingPunct="1">
              <a:lnSpc>
                <a:spcPct val="90000"/>
              </a:lnSpc>
            </a:pPr>
            <a:r>
              <a:rPr lang="en-GB" sz="2800" dirty="0">
                <a:latin typeface="Arial" pitchFamily="34" charset="0"/>
                <a:cs typeface="Arial" pitchFamily="34" charset="0"/>
              </a:rPr>
              <a:t>Uses can be split into 3 broad categories:</a:t>
            </a:r>
          </a:p>
          <a:p>
            <a:pPr lvl="1" eaLnBrk="1" hangingPunct="1">
              <a:lnSpc>
                <a:spcPct val="90000"/>
              </a:lnSpc>
              <a:buFont typeface="Arial" panose="020B0604020202020204" pitchFamily="34" charset="0"/>
              <a:buChar char="•"/>
            </a:pPr>
            <a:r>
              <a:rPr lang="en-GB" sz="2400" dirty="0"/>
              <a:t>r</a:t>
            </a:r>
            <a:r>
              <a:rPr lang="en-GB" sz="2400" dirty="0">
                <a:latin typeface="Arial" pitchFamily="34" charset="0"/>
                <a:cs typeface="Arial" pitchFamily="34" charset="0"/>
              </a:rPr>
              <a:t>eward reviews</a:t>
            </a:r>
          </a:p>
          <a:p>
            <a:pPr lvl="1" eaLnBrk="1" hangingPunct="1">
              <a:lnSpc>
                <a:spcPct val="90000"/>
              </a:lnSpc>
              <a:buFont typeface="Arial" panose="020B0604020202020204" pitchFamily="34" charset="0"/>
              <a:buChar char="•"/>
            </a:pPr>
            <a:r>
              <a:rPr lang="en-GB" sz="2400" dirty="0"/>
              <a:t>p</a:t>
            </a:r>
            <a:r>
              <a:rPr lang="en-GB" sz="2400" dirty="0">
                <a:latin typeface="Arial" pitchFamily="34" charset="0"/>
                <a:cs typeface="Arial" pitchFamily="34" charset="0"/>
              </a:rPr>
              <a:t>otential reviews</a:t>
            </a:r>
          </a:p>
          <a:p>
            <a:pPr lvl="1" eaLnBrk="1" hangingPunct="1">
              <a:lnSpc>
                <a:spcPct val="90000"/>
              </a:lnSpc>
              <a:buFont typeface="Arial" panose="020B0604020202020204" pitchFamily="34" charset="0"/>
              <a:buChar char="•"/>
            </a:pPr>
            <a:r>
              <a:rPr lang="en-GB" sz="2400" dirty="0"/>
              <a:t>p</a:t>
            </a:r>
            <a:r>
              <a:rPr lang="en-GB" sz="2400" dirty="0">
                <a:latin typeface="Arial" pitchFamily="34" charset="0"/>
                <a:cs typeface="Arial" pitchFamily="34" charset="0"/>
              </a:rPr>
              <a:t>erformance reviews</a:t>
            </a:r>
          </a:p>
          <a:p>
            <a:pPr marL="457200" lvl="1" indent="0" eaLnBrk="1" hangingPunct="1">
              <a:lnSpc>
                <a:spcPct val="90000"/>
              </a:lnSpc>
              <a:buNone/>
            </a:pPr>
            <a:endParaRPr lang="en-GB" sz="1000" dirty="0">
              <a:latin typeface="Arial" pitchFamily="34" charset="0"/>
              <a:cs typeface="Arial" pitchFamily="34" charset="0"/>
            </a:endParaRPr>
          </a:p>
          <a:p>
            <a:pPr eaLnBrk="1" hangingPunct="1">
              <a:lnSpc>
                <a:spcPct val="90000"/>
              </a:lnSpc>
            </a:pPr>
            <a:r>
              <a:rPr lang="en-GB" sz="2800" dirty="0">
                <a:latin typeface="Arial" pitchFamily="34" charset="0"/>
                <a:cs typeface="Arial" pitchFamily="34" charset="0"/>
              </a:rPr>
              <a:t>There is a conflict between the three</a:t>
            </a:r>
          </a:p>
          <a:p>
            <a:pPr eaLnBrk="1" hangingPunct="1">
              <a:lnSpc>
                <a:spcPct val="90000"/>
              </a:lnSpc>
            </a:pPr>
            <a:endParaRPr lang="en-GB" sz="1000" dirty="0">
              <a:latin typeface="Arial" pitchFamily="34" charset="0"/>
              <a:cs typeface="Arial" pitchFamily="34" charset="0"/>
            </a:endParaRPr>
          </a:p>
          <a:p>
            <a:pPr eaLnBrk="1" hangingPunct="1">
              <a:lnSpc>
                <a:spcPct val="90000"/>
              </a:lnSpc>
            </a:pPr>
            <a:r>
              <a:rPr lang="en-GB" sz="2800" dirty="0">
                <a:latin typeface="Arial" pitchFamily="34" charset="0"/>
                <a:cs typeface="Arial" pitchFamily="34" charset="0"/>
              </a:rPr>
              <a:t>Asking appraisers to be both judge and helper?</a:t>
            </a:r>
          </a:p>
          <a:p>
            <a:pPr eaLnBrk="1" hangingPunct="1">
              <a:lnSpc>
                <a:spcPct val="90000"/>
              </a:lnSpc>
            </a:pPr>
            <a:endParaRPr lang="en-GB" sz="1000" dirty="0">
              <a:latin typeface="Arial" pitchFamily="34" charset="0"/>
              <a:cs typeface="Arial" pitchFamily="34" charset="0"/>
            </a:endParaRPr>
          </a:p>
          <a:p>
            <a:pPr eaLnBrk="1" hangingPunct="1">
              <a:lnSpc>
                <a:spcPct val="90000"/>
              </a:lnSpc>
            </a:pPr>
            <a:r>
              <a:rPr lang="en-GB" sz="2800" dirty="0">
                <a:latin typeface="Arial" pitchFamily="34" charset="0"/>
                <a:cs typeface="Arial" pitchFamily="34" charset="0"/>
              </a:rPr>
              <a:t>Organisations need to decide their primary use</a:t>
            </a:r>
          </a:p>
          <a:p>
            <a:pPr eaLnBrk="1" hangingPunct="1">
              <a:lnSpc>
                <a:spcPct val="90000"/>
              </a:lnSpc>
              <a:buFontTx/>
              <a:buNone/>
            </a:pPr>
            <a:endParaRPr lang="en-GB" sz="2800" dirty="0">
              <a:solidFill>
                <a:schemeClr val="accent2"/>
              </a:solidFill>
              <a:latin typeface="Comic Sans MS" pitchFamily="66" charset="0"/>
            </a:endParaRPr>
          </a:p>
        </p:txBody>
      </p:sp>
    </p:spTree>
    <p:extLst>
      <p:ext uri="{BB962C8B-B14F-4D97-AF65-F5344CB8AC3E}">
        <p14:creationId xmlns:p14="http://schemas.microsoft.com/office/powerpoint/2010/main" val="1485367588"/>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28604"/>
            <a:ext cx="8101042" cy="857256"/>
          </a:xfrm>
        </p:spPr>
        <p:txBody>
          <a:bodyPr/>
          <a:lstStyle/>
          <a:p>
            <a:r>
              <a:rPr lang="en-GB" sz="4000" b="1" dirty="0">
                <a:latin typeface="Arial" pitchFamily="34" charset="0"/>
                <a:cs typeface="Arial" pitchFamily="34" charset="0"/>
              </a:rPr>
              <a:t>Problems with </a:t>
            </a:r>
            <a:r>
              <a:rPr lang="en-GB" sz="4000" b="1" dirty="0"/>
              <a:t>a</a:t>
            </a:r>
            <a:r>
              <a:rPr lang="en-GB" sz="4000" b="1" dirty="0">
                <a:latin typeface="Arial" pitchFamily="34" charset="0"/>
                <a:cs typeface="Arial" pitchFamily="34" charset="0"/>
              </a:rPr>
              <a:t>ppraisals (2)</a:t>
            </a:r>
          </a:p>
        </p:txBody>
      </p:sp>
      <p:sp>
        <p:nvSpPr>
          <p:cNvPr id="3" name="Content Placeholder 2"/>
          <p:cNvSpPr>
            <a:spLocks noGrp="1"/>
          </p:cNvSpPr>
          <p:nvPr>
            <p:ph idx="1"/>
          </p:nvPr>
        </p:nvSpPr>
        <p:spPr>
          <a:xfrm>
            <a:off x="714348" y="1500174"/>
            <a:ext cx="7772400" cy="5357826"/>
          </a:xfrm>
        </p:spPr>
        <p:txBody>
          <a:bodyPr>
            <a:normAutofit/>
          </a:bodyPr>
          <a:lstStyle/>
          <a:p>
            <a:pPr>
              <a:buNone/>
            </a:pPr>
            <a:r>
              <a:rPr lang="fr-FR" sz="3000" dirty="0">
                <a:latin typeface="Arial" pitchFamily="34" charset="0"/>
                <a:cs typeface="Arial" pitchFamily="34" charset="0"/>
              </a:rPr>
              <a:t>Pitfalls related to evaluation of performance: </a:t>
            </a:r>
          </a:p>
          <a:p>
            <a:pPr>
              <a:buNone/>
            </a:pPr>
            <a:endParaRPr lang="fr-FR" sz="1200" dirty="0">
              <a:latin typeface="Arial" pitchFamily="34" charset="0"/>
              <a:cs typeface="Arial" pitchFamily="34" charset="0"/>
            </a:endParaRPr>
          </a:p>
          <a:p>
            <a:pPr lvl="1">
              <a:buFont typeface="Arial" panose="020B0604020202020204" pitchFamily="34" charset="0"/>
              <a:buChar char="•"/>
            </a:pPr>
            <a:r>
              <a:rPr lang="fr-FR" sz="2500" dirty="0">
                <a:latin typeface="Arial" pitchFamily="34" charset="0"/>
                <a:cs typeface="Arial" pitchFamily="34" charset="0"/>
              </a:rPr>
              <a:t>Kind versus extreme severe evaluations</a:t>
            </a:r>
          </a:p>
          <a:p>
            <a:pPr lvl="1">
              <a:buFont typeface="Arial" panose="020B0604020202020204" pitchFamily="34" charset="0"/>
              <a:buChar char="•"/>
            </a:pPr>
            <a:r>
              <a:rPr lang="fr-CH" sz="2500" dirty="0">
                <a:latin typeface="Arial" pitchFamily="34" charset="0"/>
                <a:cs typeface="Arial" pitchFamily="34" charset="0"/>
              </a:rPr>
              <a:t>Which scale is best (psychologically) suited to evaluate performance ?</a:t>
            </a:r>
            <a:endParaRPr lang="fr-FR" sz="2500" dirty="0">
              <a:latin typeface="Arial" pitchFamily="34" charset="0"/>
              <a:cs typeface="Arial" pitchFamily="34" charset="0"/>
            </a:endParaRPr>
          </a:p>
          <a:p>
            <a:pPr lvl="1">
              <a:buFont typeface="Arial" panose="020B0604020202020204" pitchFamily="34" charset="0"/>
              <a:buChar char="•"/>
            </a:pPr>
            <a:r>
              <a:rPr lang="fr-FR" sz="2500" dirty="0">
                <a:latin typeface="Arial" pitchFamily="34" charset="0"/>
                <a:cs typeface="Arial" pitchFamily="34" charset="0"/>
              </a:rPr>
              <a:t>Evaluation not inspired by actual level of performance, but by fixed quotas and amount of (financial) reward available</a:t>
            </a:r>
          </a:p>
          <a:p>
            <a:pPr lvl="1">
              <a:buFont typeface="Arial" panose="020B0604020202020204" pitchFamily="34" charset="0"/>
              <a:buChar char="•"/>
            </a:pPr>
            <a:r>
              <a:rPr lang="fr-FR" sz="2500" dirty="0">
                <a:latin typeface="Arial" pitchFamily="34" charset="0"/>
                <a:cs typeface="Arial" pitchFamily="34" charset="0"/>
              </a:rPr>
              <a:t>Avoiding true evaluation by using a ‘watering-can’ method </a:t>
            </a:r>
          </a:p>
          <a:p>
            <a:pPr marL="762000" lvl="1" indent="-304800"/>
            <a:endParaRPr lang="fr-FR" sz="3400" dirty="0">
              <a:latin typeface="Arial" pitchFamily="34" charset="0"/>
              <a:cs typeface="Arial" pitchFamily="34" charset="0"/>
            </a:endParaRPr>
          </a:p>
          <a:p>
            <a:endParaRPr lang="en-GB" dirty="0">
              <a:latin typeface="Comic Sans MS" pitchFamily="66" charset="0"/>
            </a:endParaRPr>
          </a:p>
        </p:txBody>
      </p:sp>
    </p:spTree>
    <p:extLst>
      <p:ext uri="{BB962C8B-B14F-4D97-AF65-F5344CB8AC3E}">
        <p14:creationId xmlns:p14="http://schemas.microsoft.com/office/powerpoint/2010/main" val="104680821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Problems with appraisals (3)</a:t>
            </a:r>
            <a:endParaRPr lang="es-ES_tradnl"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a:buNone/>
            </a:pPr>
            <a:r>
              <a:rPr lang="en-GB" sz="3000" dirty="0">
                <a:latin typeface="Arial" pitchFamily="34" charset="0"/>
                <a:cs typeface="Arial" pitchFamily="34" charset="0"/>
              </a:rPr>
              <a:t>Pitfalls</a:t>
            </a:r>
            <a:r>
              <a:rPr lang="fr-FR" sz="3000" dirty="0">
                <a:latin typeface="Arial" pitchFamily="34" charset="0"/>
                <a:cs typeface="Arial" pitchFamily="34" charset="0"/>
              </a:rPr>
              <a:t> related to financial rewards:</a:t>
            </a:r>
          </a:p>
          <a:p>
            <a:pPr>
              <a:buNone/>
            </a:pPr>
            <a:endParaRPr lang="fr-FR" sz="3000" dirty="0">
              <a:latin typeface="Arial" pitchFamily="34" charset="0"/>
              <a:cs typeface="Arial" pitchFamily="34" charset="0"/>
            </a:endParaRPr>
          </a:p>
          <a:p>
            <a:pPr lvl="1">
              <a:buFont typeface="Arial" panose="020B0604020202020204" pitchFamily="34" charset="0"/>
              <a:buChar char="•"/>
            </a:pPr>
            <a:r>
              <a:rPr lang="fr-CH" sz="3000" dirty="0">
                <a:latin typeface="Arial" pitchFamily="34" charset="0"/>
                <a:cs typeface="Arial" pitchFamily="34" charset="0"/>
              </a:rPr>
              <a:t>Motivational power of financial rewards</a:t>
            </a:r>
          </a:p>
          <a:p>
            <a:pPr lvl="1">
              <a:buFont typeface="Arial" panose="020B0604020202020204" pitchFamily="34" charset="0"/>
              <a:buChar char="•"/>
            </a:pPr>
            <a:r>
              <a:rPr lang="fr-CH" sz="3000" dirty="0">
                <a:latin typeface="Arial" pitchFamily="34" charset="0"/>
                <a:cs typeface="Arial" pitchFamily="34" charset="0"/>
              </a:rPr>
              <a:t>Amount of money available</a:t>
            </a:r>
            <a:endParaRPr lang="fr-FR" sz="3000" dirty="0">
              <a:latin typeface="Arial" pitchFamily="34" charset="0"/>
              <a:cs typeface="Arial" pitchFamily="34" charset="0"/>
            </a:endParaRPr>
          </a:p>
          <a:p>
            <a:pPr lvl="1">
              <a:buFont typeface="Arial" panose="020B0604020202020204" pitchFamily="34" charset="0"/>
              <a:buChar char="•"/>
            </a:pPr>
            <a:r>
              <a:rPr lang="fr-CH" sz="3000" dirty="0">
                <a:latin typeface="Arial" pitchFamily="34" charset="0"/>
                <a:cs typeface="Arial" pitchFamily="34" charset="0"/>
              </a:rPr>
              <a:t>Problematic adaptation of annual bonus</a:t>
            </a:r>
          </a:p>
          <a:p>
            <a:pPr lvl="1">
              <a:buFont typeface="Arial" panose="020B0604020202020204" pitchFamily="34" charset="0"/>
              <a:buChar char="•"/>
            </a:pPr>
            <a:r>
              <a:rPr lang="fr-CH" sz="3000" dirty="0">
                <a:latin typeface="Arial" pitchFamily="34" charset="0"/>
                <a:cs typeface="Arial" pitchFamily="34" charset="0"/>
              </a:rPr>
              <a:t>Intrinsic motivation factors replaced by extrinsic motivation factors?</a:t>
            </a:r>
          </a:p>
          <a:p>
            <a:endParaRPr lang="es-ES_tradnl" dirty="0"/>
          </a:p>
        </p:txBody>
      </p:sp>
    </p:spTree>
    <p:extLst>
      <p:ext uri="{BB962C8B-B14F-4D97-AF65-F5344CB8AC3E}">
        <p14:creationId xmlns:p14="http://schemas.microsoft.com/office/powerpoint/2010/main" val="3826234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28604"/>
            <a:ext cx="8101042" cy="857256"/>
          </a:xfrm>
        </p:spPr>
        <p:txBody>
          <a:bodyPr/>
          <a:lstStyle/>
          <a:p>
            <a:r>
              <a:rPr lang="en-GB" sz="4000" b="1" dirty="0">
                <a:latin typeface="Arial" pitchFamily="34" charset="0"/>
                <a:cs typeface="Arial" pitchFamily="34" charset="0"/>
              </a:rPr>
              <a:t>Problems with </a:t>
            </a:r>
            <a:r>
              <a:rPr lang="en-GB" sz="4000" b="1" dirty="0"/>
              <a:t>a</a:t>
            </a:r>
            <a:r>
              <a:rPr lang="en-GB" sz="4000" b="1" dirty="0">
                <a:latin typeface="Arial" pitchFamily="34" charset="0"/>
                <a:cs typeface="Arial" pitchFamily="34" charset="0"/>
              </a:rPr>
              <a:t>ppraisals (4)</a:t>
            </a:r>
          </a:p>
        </p:txBody>
      </p:sp>
      <p:sp>
        <p:nvSpPr>
          <p:cNvPr id="3" name="Content Placeholder 2"/>
          <p:cNvSpPr>
            <a:spLocks noGrp="1"/>
          </p:cNvSpPr>
          <p:nvPr>
            <p:ph idx="1"/>
          </p:nvPr>
        </p:nvSpPr>
        <p:spPr>
          <a:xfrm>
            <a:off x="714348" y="1500174"/>
            <a:ext cx="7772400" cy="4667264"/>
          </a:xfrm>
        </p:spPr>
        <p:txBody>
          <a:bodyPr>
            <a:normAutofit lnSpcReduction="10000"/>
          </a:bodyPr>
          <a:lstStyle/>
          <a:p>
            <a:pPr>
              <a:buNone/>
            </a:pPr>
            <a:r>
              <a:rPr lang="en-GB" sz="2400" dirty="0">
                <a:latin typeface="Arial" pitchFamily="34" charset="0"/>
                <a:cs typeface="Arial" pitchFamily="34" charset="0"/>
              </a:rPr>
              <a:t>Furnham’s 13 common perceptual errors in appraisals:</a:t>
            </a:r>
          </a:p>
          <a:p>
            <a:pPr>
              <a:buNone/>
            </a:pPr>
            <a:endParaRPr lang="en-GB" sz="1100" dirty="0">
              <a:latin typeface="Arial" pitchFamily="34" charset="0"/>
              <a:cs typeface="Arial" pitchFamily="34" charset="0"/>
            </a:endParaRPr>
          </a:p>
          <a:p>
            <a:pPr lvl="0"/>
            <a:r>
              <a:rPr lang="en-US" sz="2400" dirty="0">
                <a:latin typeface="Arial" panose="020B0604020202020204" pitchFamily="34" charset="0"/>
                <a:cs typeface="Arial" panose="020B0604020202020204" pitchFamily="34" charset="0"/>
              </a:rPr>
              <a:t>First impressions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rather than how the appraisee has performed.</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Halo effect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only focusing on one favourable behaviour or quality.</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Horns effect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contrary to halo effect, a negative rating.</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Contrast error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comparison with selected employees, often star performers.</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Same as me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rating appraises highly due to sharing common attributes with appraiser.</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Different from me </a:t>
            </a:r>
            <a:r>
              <a:rPr lang="en-US" sz="2400" dirty="0">
                <a:latin typeface="Arial" panose="020B0604020202020204" pitchFamily="34" charset="0"/>
                <a:cs typeface="Arial" panose="020B0604020202020204" pitchFamily="34" charset="0"/>
                <a:sym typeface="Symbol"/>
              </a:rPr>
              <a:t></a:t>
            </a:r>
            <a:r>
              <a:rPr lang="en-US" sz="2400" dirty="0">
                <a:latin typeface="Arial" panose="020B0604020202020204" pitchFamily="34" charset="0"/>
                <a:cs typeface="Arial" panose="020B0604020202020204" pitchFamily="34" charset="0"/>
              </a:rPr>
              <a:t> contrary to same as me.</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latin typeface="Comic Sans MS" pitchFamily="66" charset="0"/>
            </a:endParaRPr>
          </a:p>
        </p:txBody>
      </p:sp>
    </p:spTree>
    <p:extLst>
      <p:ext uri="{BB962C8B-B14F-4D97-AF65-F5344CB8AC3E}">
        <p14:creationId xmlns:p14="http://schemas.microsoft.com/office/powerpoint/2010/main" val="153075433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8101042" cy="857256"/>
          </a:xfrm>
        </p:spPr>
        <p:txBody>
          <a:bodyPr/>
          <a:lstStyle/>
          <a:p>
            <a:r>
              <a:rPr lang="en-GB" sz="4000" b="1" dirty="0">
                <a:latin typeface="Arial" pitchFamily="34" charset="0"/>
                <a:cs typeface="Arial" pitchFamily="34" charset="0"/>
              </a:rPr>
              <a:t>Problems with appraisals (5)</a:t>
            </a:r>
          </a:p>
        </p:txBody>
      </p:sp>
      <p:sp>
        <p:nvSpPr>
          <p:cNvPr id="3" name="Content Placeholder 2"/>
          <p:cNvSpPr>
            <a:spLocks noGrp="1"/>
          </p:cNvSpPr>
          <p:nvPr>
            <p:ph idx="1"/>
          </p:nvPr>
        </p:nvSpPr>
        <p:spPr>
          <a:xfrm>
            <a:off x="714348" y="1340768"/>
            <a:ext cx="8106124" cy="5328592"/>
          </a:xfrm>
        </p:spPr>
        <p:txBody>
          <a:bodyPr>
            <a:normAutofit fontScale="77500" lnSpcReduction="20000"/>
          </a:bodyPr>
          <a:lstStyle/>
          <a:p>
            <a:pPr marL="0" indent="0">
              <a:buNone/>
            </a:pPr>
            <a:r>
              <a:rPr lang="en-GB" sz="3100" dirty="0">
                <a:latin typeface="Arial" pitchFamily="34" charset="0"/>
                <a:cs typeface="Arial" pitchFamily="34" charset="0"/>
              </a:rPr>
              <a:t>Furnham’s 13 common perceptual errors in appraisals:</a:t>
            </a:r>
          </a:p>
          <a:p>
            <a:pPr marL="0" indent="0">
              <a:buNone/>
            </a:pPr>
            <a:endParaRPr lang="en-GB" sz="1200" dirty="0">
              <a:latin typeface="Arial" pitchFamily="34" charset="0"/>
              <a:cs typeface="Arial"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Recency effect</a:t>
            </a:r>
            <a:r>
              <a:rPr lang="en-US" sz="3100" dirty="0">
                <a:latin typeface="Arial" panose="020B0604020202020204" pitchFamily="34" charset="0"/>
                <a:cs typeface="Arial" panose="020B0604020202020204" pitchFamily="34" charset="0"/>
                <a:sym typeface="Symbol"/>
              </a:rPr>
              <a:t> </a:t>
            </a:r>
            <a:r>
              <a:rPr lang="en-US" sz="3100" dirty="0">
                <a:latin typeface="Arial" panose="020B0604020202020204" pitchFamily="34" charset="0"/>
                <a:cs typeface="Arial" panose="020B0604020202020204" pitchFamily="34" charset="0"/>
              </a:rPr>
              <a:t> judging only recent behaviour, then generalising.</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Central tendency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rating everyone in the middle of the scale.</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Leniency in rating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generous to all to avoid conflict.</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Strict rating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consistently strict in appraising performance.</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Performance dimension error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where two distinct aspects of the appraisal follow, score them equally.</a:t>
            </a:r>
          </a:p>
          <a:p>
            <a:pPr lvl="0">
              <a:lnSpc>
                <a:spcPct val="110000"/>
              </a:lnSpc>
              <a:spcBef>
                <a:spcPts val="576"/>
              </a:spcBef>
            </a:pPr>
            <a:r>
              <a:rPr lang="en-US" sz="3100" dirty="0">
                <a:latin typeface="Arial" panose="020B0604020202020204" pitchFamily="34" charset="0"/>
                <a:cs typeface="Arial" panose="020B0604020202020204" pitchFamily="34" charset="0"/>
              </a:rPr>
              <a:t>Spillover effect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based on previous appraisal.</a:t>
            </a:r>
            <a:endParaRPr lang="en-GB" sz="3100" dirty="0">
              <a:latin typeface="Arial" panose="020B0604020202020204" pitchFamily="34" charset="0"/>
              <a:cs typeface="Arial" panose="020B0604020202020204" pitchFamily="34" charset="0"/>
            </a:endParaRPr>
          </a:p>
          <a:p>
            <a:pPr lvl="0">
              <a:lnSpc>
                <a:spcPct val="110000"/>
              </a:lnSpc>
              <a:spcBef>
                <a:spcPts val="576"/>
              </a:spcBef>
            </a:pPr>
            <a:r>
              <a:rPr lang="en-US" sz="3100" dirty="0">
                <a:latin typeface="Arial" panose="020B0604020202020204" pitchFamily="34" charset="0"/>
                <a:cs typeface="Arial" panose="020B0604020202020204" pitchFamily="34" charset="0"/>
              </a:rPr>
              <a:t>Status effect </a:t>
            </a:r>
            <a:r>
              <a:rPr lang="en-US" sz="3100" dirty="0">
                <a:latin typeface="Arial" panose="020B0604020202020204" pitchFamily="34" charset="0"/>
                <a:cs typeface="Arial" panose="020B0604020202020204" pitchFamily="34" charset="0"/>
                <a:sym typeface="Symbol"/>
              </a:rPr>
              <a:t></a:t>
            </a:r>
            <a:r>
              <a:rPr lang="en-US" sz="3100" dirty="0">
                <a:latin typeface="Arial" panose="020B0604020202020204" pitchFamily="34" charset="0"/>
                <a:cs typeface="Arial" panose="020B0604020202020204" pitchFamily="34" charset="0"/>
              </a:rPr>
              <a:t> giving better ratings to higher-level employees.</a:t>
            </a:r>
            <a:endParaRPr lang="en-GB" sz="3100" dirty="0">
              <a:latin typeface="Arial" panose="020B0604020202020204" pitchFamily="34" charset="0"/>
              <a:cs typeface="Arial" panose="020B0604020202020204" pitchFamily="34" charset="0"/>
            </a:endParaRPr>
          </a:p>
          <a:p>
            <a:endParaRPr lang="en-GB" sz="2400" dirty="0">
              <a:latin typeface="Arial" pitchFamily="34" charset="0"/>
              <a:cs typeface="Arial" pitchFamily="34" charset="0"/>
            </a:endParaRPr>
          </a:p>
          <a:p>
            <a:endParaRPr lang="en-GB" dirty="0">
              <a:latin typeface="Comic Sans MS" pitchFamily="66" charset="0"/>
            </a:endParaRPr>
          </a:p>
        </p:txBody>
      </p:sp>
    </p:spTree>
    <p:extLst>
      <p:ext uri="{BB962C8B-B14F-4D97-AF65-F5344CB8AC3E}">
        <p14:creationId xmlns:p14="http://schemas.microsoft.com/office/powerpoint/2010/main" val="334588683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323528" y="404813"/>
            <a:ext cx="8291513" cy="742950"/>
          </a:xfrm>
        </p:spPr>
        <p:txBody>
          <a:bodyPr>
            <a:noAutofit/>
          </a:bodyPr>
          <a:lstStyle/>
          <a:p>
            <a:pPr eaLnBrk="1" hangingPunct="1"/>
            <a:r>
              <a:rPr lang="en-GB" sz="4000" b="1" dirty="0">
                <a:latin typeface="Arial" panose="020B0604020202020204" pitchFamily="34" charset="0"/>
                <a:cs typeface="Arial" panose="020B0604020202020204" pitchFamily="34" charset="0"/>
              </a:rPr>
              <a:t>Main theories of work </a:t>
            </a:r>
            <a:r>
              <a:rPr lang="en-GB" sz="4000" b="1" dirty="0"/>
              <a:t>m</a:t>
            </a:r>
            <a:r>
              <a:rPr lang="en-GB" sz="4000" b="1" dirty="0">
                <a:latin typeface="Arial" panose="020B0604020202020204" pitchFamily="34" charset="0"/>
                <a:cs typeface="Arial" panose="020B0604020202020204" pitchFamily="34" charset="0"/>
              </a:rPr>
              <a:t>otivation</a:t>
            </a:r>
            <a:endParaRPr lang="en-US" sz="4000" b="1" dirty="0">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sz="half" idx="4294967295"/>
          </p:nvPr>
        </p:nvSpPr>
        <p:spPr>
          <a:xfrm>
            <a:off x="0" y="1773238"/>
            <a:ext cx="7859713" cy="4464050"/>
          </a:xfrm>
        </p:spPr>
        <p:txBody>
          <a:bodyPr/>
          <a:lstStyle/>
          <a:p>
            <a:pPr eaLnBrk="1" hangingPunct="1">
              <a:buFontTx/>
              <a:buNone/>
            </a:pPr>
            <a:endParaRPr lang="en-GB" sz="800" dirty="0">
              <a:solidFill>
                <a:schemeClr val="bg1"/>
              </a:solidFill>
            </a:endParaRPr>
          </a:p>
          <a:p>
            <a:pPr eaLnBrk="1" hangingPunct="1">
              <a:buFontTx/>
              <a:buNone/>
            </a:pPr>
            <a:endParaRPr lang="en-GB" sz="800" dirty="0">
              <a:solidFill>
                <a:schemeClr val="bg1"/>
              </a:solidFill>
            </a:endParaRPr>
          </a:p>
          <a:p>
            <a:pPr eaLnBrk="1" hangingPunct="1">
              <a:buFontTx/>
              <a:buNone/>
            </a:pPr>
            <a:endParaRPr lang="en-GB" sz="800" dirty="0">
              <a:solidFill>
                <a:schemeClr val="bg1"/>
              </a:solidFill>
            </a:endParaRPr>
          </a:p>
          <a:p>
            <a:pPr eaLnBrk="1" hangingPunct="1">
              <a:buFontTx/>
              <a:buNone/>
            </a:pPr>
            <a:endParaRPr lang="en-GB" sz="800" dirty="0">
              <a:solidFill>
                <a:schemeClr val="bg1"/>
              </a:solidFill>
            </a:endParaRPr>
          </a:p>
          <a:p>
            <a:pPr eaLnBrk="1" hangingPunct="1">
              <a:buFontTx/>
              <a:buNone/>
            </a:pPr>
            <a:endParaRPr lang="en-GB" sz="500" dirty="0">
              <a:solidFill>
                <a:srgbClr val="FFFF00"/>
              </a:solidFill>
            </a:endParaRPr>
          </a:p>
        </p:txBody>
      </p:sp>
      <p:pic>
        <p:nvPicPr>
          <p:cNvPr id="9221" name="Picture 5" descr="12"/>
          <p:cNvPicPr>
            <a:picLocks noGrp="1" noChangeAspect="1" noChangeArrowheads="1"/>
          </p:cNvPicPr>
          <p:nvPr>
            <p:ph sz="half" idx="4294967295"/>
          </p:nvPr>
        </p:nvPicPr>
        <p:blipFill>
          <a:blip r:embed="rId3" cstate="print"/>
          <a:srcRect/>
          <a:stretch>
            <a:fillRect/>
          </a:stretch>
        </p:blipFill>
        <p:spPr>
          <a:xfrm>
            <a:off x="-29891" y="1052736"/>
            <a:ext cx="9144000" cy="5661025"/>
          </a:xfrm>
        </p:spPr>
      </p:pic>
      <p:sp>
        <p:nvSpPr>
          <p:cNvPr id="9220" name="Text Box 4"/>
          <p:cNvSpPr txBox="1">
            <a:spLocks noChangeArrowheads="1"/>
          </p:cNvSpPr>
          <p:nvPr/>
        </p:nvSpPr>
        <p:spPr bwMode="auto">
          <a:xfrm>
            <a:off x="7308850" y="404813"/>
            <a:ext cx="1509713" cy="366712"/>
          </a:xfrm>
          <a:prstGeom prst="rect">
            <a:avLst/>
          </a:prstGeom>
          <a:noFill/>
          <a:ln w="9525">
            <a:noFill/>
            <a:miter lim="800000"/>
            <a:headEnd/>
            <a:tailEnd/>
          </a:ln>
        </p:spPr>
        <p:txBody>
          <a:bodyPr>
            <a:spAutoFit/>
          </a:bodyPr>
          <a:lstStyle/>
          <a:p>
            <a:pPr>
              <a:spcBef>
                <a:spcPct val="50000"/>
              </a:spcBef>
            </a:pPr>
            <a:r>
              <a:rPr lang="en-GB" sz="1800" b="1" dirty="0">
                <a:solidFill>
                  <a:schemeClr val="bg1"/>
                </a:solidFill>
                <a:latin typeface="Arial" charset="0"/>
              </a:rPr>
              <a:t>Figure 12.4</a:t>
            </a:r>
            <a:endParaRPr lang="en-US" sz="1800" b="1" dirty="0">
              <a:solidFill>
                <a:schemeClr val="bg1"/>
              </a:solidFill>
              <a:latin typeface="Arial" charset="0"/>
            </a:endParaRPr>
          </a:p>
        </p:txBody>
      </p:sp>
    </p:spTree>
    <p:extLst>
      <p:ext uri="{BB962C8B-B14F-4D97-AF65-F5344CB8AC3E}">
        <p14:creationId xmlns:p14="http://schemas.microsoft.com/office/powerpoint/2010/main" val="819098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106"/>
          </a:xfrm>
        </p:spPr>
        <p:txBody>
          <a:bodyPr>
            <a:normAutofit/>
          </a:bodyPr>
          <a:lstStyle/>
          <a:p>
            <a:pPr eaLnBrk="1" hangingPunct="1"/>
            <a:r>
              <a:rPr lang="en-GB" sz="4000" b="1" dirty="0">
                <a:latin typeface="Arial" panose="020B0604020202020204" pitchFamily="34" charset="0"/>
                <a:cs typeface="Arial" panose="020B0604020202020204" pitchFamily="34" charset="0"/>
              </a:rPr>
              <a:t>Herzberg – Two Factor Theory</a:t>
            </a:r>
            <a:endParaRPr lang="en-US" sz="4000" b="1" dirty="0">
              <a:latin typeface="Arial" panose="020B0604020202020204" pitchFamily="34" charset="0"/>
              <a:cs typeface="Arial" panose="020B0604020202020204" pitchFamily="34" charset="0"/>
            </a:endParaRPr>
          </a:p>
        </p:txBody>
      </p:sp>
      <p:pic>
        <p:nvPicPr>
          <p:cNvPr id="10244" name="Picture 5" descr="12"/>
          <p:cNvPicPr>
            <a:picLocks noGrp="1" noChangeAspect="1" noChangeArrowheads="1"/>
          </p:cNvPicPr>
          <p:nvPr>
            <p:ph idx="1"/>
          </p:nvPr>
        </p:nvPicPr>
        <p:blipFill>
          <a:blip r:embed="rId3" cstate="print"/>
          <a:stretch>
            <a:fillRect/>
          </a:stretch>
        </p:blipFill>
        <p:spPr>
          <a:xfrm>
            <a:off x="2123728" y="1052736"/>
            <a:ext cx="5174472" cy="5805264"/>
          </a:xfrm>
          <a:noFill/>
        </p:spPr>
      </p:pic>
    </p:spTree>
    <p:extLst>
      <p:ext uri="{BB962C8B-B14F-4D97-AF65-F5344CB8AC3E}">
        <p14:creationId xmlns:p14="http://schemas.microsoft.com/office/powerpoint/2010/main" val="4064745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95288" y="333375"/>
            <a:ext cx="8291512" cy="863600"/>
          </a:xfrm>
        </p:spPr>
        <p:txBody>
          <a:bodyPr/>
          <a:lstStyle/>
          <a:p>
            <a:pPr eaLnBrk="1" hangingPunct="1">
              <a:defRPr/>
            </a:pPr>
            <a:r>
              <a:rPr lang="en-GB" sz="4000" b="1" dirty="0">
                <a:latin typeface="Arial" panose="020B0604020202020204" pitchFamily="34" charset="0"/>
                <a:cs typeface="Arial" panose="020B0604020202020204" pitchFamily="34" charset="0"/>
              </a:rPr>
              <a:t>Alderfer's Modified Approach</a:t>
            </a:r>
            <a:endParaRPr lang="en-US" sz="4000" b="1" dirty="0">
              <a:latin typeface="Arial" panose="020B0604020202020204" pitchFamily="34" charset="0"/>
              <a:cs typeface="Arial" panose="020B0604020202020204" pitchFamily="34" charset="0"/>
            </a:endParaRPr>
          </a:p>
        </p:txBody>
      </p:sp>
      <p:sp>
        <p:nvSpPr>
          <p:cNvPr id="12291" name="Rectangle 3"/>
          <p:cNvSpPr>
            <a:spLocks noGrp="1" noChangeArrowheads="1"/>
          </p:cNvSpPr>
          <p:nvPr>
            <p:ph type="body" sz="half" idx="1"/>
          </p:nvPr>
        </p:nvSpPr>
        <p:spPr>
          <a:xfrm>
            <a:off x="467544" y="1556792"/>
            <a:ext cx="8136904" cy="4808538"/>
          </a:xfrm>
        </p:spPr>
        <p:txBody>
          <a:bodyPr>
            <a:noAutofit/>
          </a:bodyPr>
          <a:lstStyle/>
          <a:p>
            <a:pPr eaLnBrk="1" hangingPunct="1"/>
            <a:r>
              <a:rPr lang="en-GB" sz="2600" b="1" i="1" dirty="0">
                <a:latin typeface="Arial" panose="020B0604020202020204" pitchFamily="34" charset="0"/>
                <a:cs typeface="Arial" panose="020B0604020202020204" pitchFamily="34" charset="0"/>
              </a:rPr>
              <a:t>Existence needs</a:t>
            </a:r>
            <a:r>
              <a:rPr lang="en-GB" sz="2600" b="1" dirty="0">
                <a:latin typeface="Arial" panose="020B0604020202020204" pitchFamily="34" charset="0"/>
                <a:cs typeface="Arial" panose="020B0604020202020204" pitchFamily="34" charset="0"/>
              </a:rPr>
              <a:t>:</a:t>
            </a:r>
            <a:r>
              <a:rPr lang="en-GB" sz="2600" dirty="0">
                <a:latin typeface="Arial" panose="020B0604020202020204" pitchFamily="34" charset="0"/>
                <a:cs typeface="Arial" panose="020B0604020202020204" pitchFamily="34" charset="0"/>
              </a:rPr>
              <a:t> concerned with sustaining human existence and survival, covers  physiological and material safety needs</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600" b="1" i="1" dirty="0">
                <a:latin typeface="Arial" panose="020B0604020202020204" pitchFamily="34" charset="0"/>
                <a:cs typeface="Arial" panose="020B0604020202020204" pitchFamily="34" charset="0"/>
              </a:rPr>
              <a:t>Relatedness needs</a:t>
            </a:r>
            <a:r>
              <a:rPr lang="en-GB" sz="2600" b="1" dirty="0">
                <a:latin typeface="Arial" panose="020B0604020202020204" pitchFamily="34" charset="0"/>
                <a:cs typeface="Arial" panose="020B0604020202020204" pitchFamily="34" charset="0"/>
              </a:rPr>
              <a:t>:</a:t>
            </a:r>
            <a:r>
              <a:rPr lang="en-GB" sz="2600" b="1" i="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concerned with relationships to the social environment; covers love or belonging, affiliation, and meaningful interpersonal relationships</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600" b="1" i="1" dirty="0">
                <a:latin typeface="Arial" panose="020B0604020202020204" pitchFamily="34" charset="0"/>
                <a:cs typeface="Arial" panose="020B0604020202020204" pitchFamily="34" charset="0"/>
              </a:rPr>
              <a:t>Growth needs</a:t>
            </a:r>
            <a:r>
              <a:rPr lang="en-GB" sz="2600" b="1" dirty="0">
                <a:latin typeface="Arial" panose="020B0604020202020204" pitchFamily="34" charset="0"/>
                <a:cs typeface="Arial" panose="020B0604020202020204" pitchFamily="34" charset="0"/>
              </a:rPr>
              <a:t>:</a:t>
            </a:r>
            <a:r>
              <a:rPr lang="en-GB" sz="2600" dirty="0">
                <a:latin typeface="Arial" panose="020B0604020202020204" pitchFamily="34" charset="0"/>
                <a:cs typeface="Arial" panose="020B0604020202020204" pitchFamily="34" charset="0"/>
              </a:rPr>
              <a:t> concerned with the development of potential; covers self-esteem and self-actualisation</a:t>
            </a:r>
          </a:p>
        </p:txBody>
      </p:sp>
    </p:spTree>
    <p:extLst>
      <p:ext uri="{BB962C8B-B14F-4D97-AF65-F5344CB8AC3E}">
        <p14:creationId xmlns:p14="http://schemas.microsoft.com/office/powerpoint/2010/main" val="18090002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eaLnBrk="1" hangingPunct="1"/>
            <a:r>
              <a:rPr lang="en-GB" sz="4000" b="1" dirty="0">
                <a:latin typeface="Arial" panose="020B0604020202020204" pitchFamily="34" charset="0"/>
                <a:cs typeface="Arial" panose="020B0604020202020204" pitchFamily="34" charset="0"/>
              </a:rPr>
              <a:t>McClelland’s Achievement Motivation Theory</a:t>
            </a:r>
            <a:endParaRPr lang="en-US" sz="4000" b="1" dirty="0">
              <a:latin typeface="Arial" panose="020B0604020202020204" pitchFamily="34" charset="0"/>
              <a:cs typeface="Arial" panose="020B0604020202020204" pitchFamily="34" charset="0"/>
            </a:endParaRPr>
          </a:p>
        </p:txBody>
      </p:sp>
      <p:sp>
        <p:nvSpPr>
          <p:cNvPr id="13315" name="Rectangle 4"/>
          <p:cNvSpPr>
            <a:spLocks noGrp="1" noChangeArrowheads="1"/>
          </p:cNvSpPr>
          <p:nvPr>
            <p:ph idx="1"/>
          </p:nvPr>
        </p:nvSpPr>
        <p:spPr>
          <a:xfrm>
            <a:off x="971600" y="1600200"/>
            <a:ext cx="7715200" cy="4525963"/>
          </a:xfrm>
        </p:spPr>
        <p:txBody>
          <a:bodyPr>
            <a:normAutofit/>
          </a:bodyPr>
          <a:lstStyle/>
          <a:p>
            <a:pPr marL="0" indent="0" eaLnBrk="1" hangingPunct="1">
              <a:buFontTx/>
              <a:buNone/>
            </a:pPr>
            <a:endParaRPr lang="en-GB" sz="800" dirty="0">
              <a:solidFill>
                <a:srgbClr val="002060"/>
              </a:solidFill>
            </a:endParaRPr>
          </a:p>
          <a:p>
            <a:pPr marL="0" indent="0" eaLnBrk="1" hangingPunct="1">
              <a:buFontTx/>
              <a:buNone/>
            </a:pPr>
            <a:r>
              <a:rPr lang="en-GB" sz="2800" dirty="0">
                <a:latin typeface="Arial" panose="020B0604020202020204" pitchFamily="34" charset="0"/>
                <a:cs typeface="Arial" panose="020B0604020202020204" pitchFamily="34" charset="0"/>
              </a:rPr>
              <a:t>Based on four arousal-based and socially developed motives:</a:t>
            </a:r>
          </a:p>
        </p:txBody>
      </p:sp>
      <p:sp>
        <p:nvSpPr>
          <p:cNvPr id="13316" name="Rectangle 3"/>
          <p:cNvSpPr>
            <a:spLocks noGrp="1" noChangeArrowheads="1"/>
          </p:cNvSpPr>
          <p:nvPr>
            <p:ph type="body" sz="half" idx="4294967295"/>
          </p:nvPr>
        </p:nvSpPr>
        <p:spPr>
          <a:xfrm>
            <a:off x="1115616" y="3068960"/>
            <a:ext cx="6980237" cy="3005137"/>
          </a:xfrm>
        </p:spPr>
        <p:txBody>
          <a:bodyPr>
            <a:noAutofit/>
          </a:bodyPr>
          <a:lstStyle/>
          <a:p>
            <a:pPr eaLnBrk="1" hangingPunct="1"/>
            <a:r>
              <a:rPr lang="en-GB" sz="2800" dirty="0">
                <a:latin typeface="Arial" panose="020B0604020202020204" pitchFamily="34" charset="0"/>
                <a:cs typeface="Arial" panose="020B0604020202020204" pitchFamily="34" charset="0"/>
              </a:rPr>
              <a:t>Achievement</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Power</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Affiliative</a:t>
            </a:r>
          </a:p>
          <a:p>
            <a:pPr eaLnBrk="1" hangingPunct="1"/>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Avoidance</a:t>
            </a:r>
          </a:p>
        </p:txBody>
      </p:sp>
    </p:spTree>
    <p:extLst>
      <p:ext uri="{BB962C8B-B14F-4D97-AF65-F5344CB8AC3E}">
        <p14:creationId xmlns:p14="http://schemas.microsoft.com/office/powerpoint/2010/main" val="943662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68313" y="228600"/>
            <a:ext cx="8229600" cy="838200"/>
          </a:xfrm>
        </p:spPr>
        <p:txBody>
          <a:bodyPr>
            <a:normAutofit fontScale="90000"/>
          </a:bodyPr>
          <a:lstStyle/>
          <a:p>
            <a:r>
              <a:rPr lang="en-GB" sz="4000" b="1" dirty="0">
                <a:latin typeface="Arial" panose="020B0604020202020204" pitchFamily="34" charset="0"/>
                <a:cs typeface="Arial" panose="020B0604020202020204" pitchFamily="34" charset="0"/>
              </a:rPr>
              <a:t>Basic Model of Expectancy Theory</a:t>
            </a:r>
            <a:endParaRPr lang="en-US" sz="4000" b="1" dirty="0">
              <a:latin typeface="Arial" panose="020B0604020202020204" pitchFamily="34" charset="0"/>
              <a:cs typeface="Arial" panose="020B0604020202020204" pitchFamily="34" charset="0"/>
            </a:endParaRPr>
          </a:p>
        </p:txBody>
      </p:sp>
      <p:pic>
        <p:nvPicPr>
          <p:cNvPr id="14339" name="Picture 4" descr="12"/>
          <p:cNvPicPr>
            <a:picLocks noGrp="1" noChangeAspect="1" noChangeArrowheads="1"/>
          </p:cNvPicPr>
          <p:nvPr>
            <p:ph sz="half" idx="1"/>
          </p:nvPr>
        </p:nvPicPr>
        <p:blipFill>
          <a:blip r:embed="rId3" cstate="print"/>
          <a:srcRect/>
          <a:stretch>
            <a:fillRect/>
          </a:stretch>
        </p:blipFill>
        <p:spPr>
          <a:xfrm>
            <a:off x="267286" y="1340768"/>
            <a:ext cx="8884366" cy="4997646"/>
          </a:xfrm>
        </p:spPr>
      </p:pic>
    </p:spTree>
    <p:extLst>
      <p:ext uri="{BB962C8B-B14F-4D97-AF65-F5344CB8AC3E}">
        <p14:creationId xmlns:p14="http://schemas.microsoft.com/office/powerpoint/2010/main" val="37088961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57188" y="260350"/>
            <a:ext cx="8358187" cy="1008063"/>
          </a:xfrm>
        </p:spPr>
        <p:txBody>
          <a:bodyPr>
            <a:normAutofit/>
          </a:bodyPr>
          <a:lstStyle/>
          <a:p>
            <a:pPr eaLnBrk="1" hangingPunct="1"/>
            <a:r>
              <a:rPr lang="en-GB" b="1" dirty="0">
                <a:latin typeface="Arial" panose="020B0604020202020204" pitchFamily="34" charset="0"/>
                <a:cs typeface="Arial" panose="020B0604020202020204" pitchFamily="34" charset="0"/>
              </a:rPr>
              <a:t>Equity Theory</a:t>
            </a:r>
          </a:p>
        </p:txBody>
      </p:sp>
      <p:sp>
        <p:nvSpPr>
          <p:cNvPr id="16387" name="Rectangle 3"/>
          <p:cNvSpPr>
            <a:spLocks noGrp="1" noChangeArrowheads="1"/>
          </p:cNvSpPr>
          <p:nvPr>
            <p:ph idx="1"/>
          </p:nvPr>
        </p:nvSpPr>
        <p:spPr>
          <a:xfrm>
            <a:off x="357188" y="1643063"/>
            <a:ext cx="7599362" cy="4357687"/>
          </a:xfrm>
        </p:spPr>
        <p:txBody>
          <a:bodyPr>
            <a:normAutofit/>
          </a:bodyPr>
          <a:lstStyle/>
          <a:p>
            <a:pPr eaLnBrk="1" hangingPunct="1">
              <a:lnSpc>
                <a:spcPct val="90000"/>
              </a:lnSpc>
            </a:pPr>
            <a:r>
              <a:rPr lang="en-GB" sz="2800" dirty="0">
                <a:latin typeface="Arial" panose="020B0604020202020204" pitchFamily="34" charset="0"/>
                <a:cs typeface="Arial" panose="020B0604020202020204" pitchFamily="34" charset="0"/>
              </a:rPr>
              <a:t>Perceptions of fair treatment</a:t>
            </a:r>
          </a:p>
          <a:p>
            <a:pPr eaLnBrk="1" hangingPunct="1">
              <a:lnSpc>
                <a:spcPct val="90000"/>
              </a:lnSpc>
              <a:buFontTx/>
              <a:buNone/>
            </a:pPr>
            <a:endParaRPr lang="en-GB" sz="1200" dirty="0">
              <a:latin typeface="Arial" panose="020B0604020202020204" pitchFamily="34" charset="0"/>
              <a:cs typeface="Arial" panose="020B0604020202020204" pitchFamily="34" charset="0"/>
            </a:endParaRPr>
          </a:p>
          <a:p>
            <a:pPr eaLnBrk="1" hangingPunct="1">
              <a:lnSpc>
                <a:spcPct val="90000"/>
              </a:lnSpc>
            </a:pPr>
            <a:r>
              <a:rPr lang="en-GB" sz="2800" dirty="0">
                <a:latin typeface="Arial" panose="020B0604020202020204" pitchFamily="34" charset="0"/>
                <a:cs typeface="Arial" panose="020B0604020202020204" pitchFamily="34" charset="0"/>
              </a:rPr>
              <a:t>Motivation to act comes from inequality or unfair treatment</a:t>
            </a:r>
          </a:p>
          <a:p>
            <a:pPr eaLnBrk="1" hangingPunct="1">
              <a:lnSpc>
                <a:spcPct val="90000"/>
              </a:lnSpc>
              <a:buFontTx/>
              <a:buNone/>
            </a:pPr>
            <a:endParaRPr lang="en-GB" sz="1200" dirty="0">
              <a:latin typeface="Arial" panose="020B0604020202020204" pitchFamily="34" charset="0"/>
              <a:cs typeface="Arial" panose="020B0604020202020204" pitchFamily="34" charset="0"/>
            </a:endParaRPr>
          </a:p>
          <a:p>
            <a:pPr eaLnBrk="1" hangingPunct="1">
              <a:lnSpc>
                <a:spcPct val="90000"/>
              </a:lnSpc>
            </a:pPr>
            <a:r>
              <a:rPr lang="en-GB" sz="2800" dirty="0">
                <a:latin typeface="Arial" panose="020B0604020202020204" pitchFamily="34" charset="0"/>
                <a:cs typeface="Arial" panose="020B0604020202020204" pitchFamily="34" charset="0"/>
              </a:rPr>
              <a:t>Based on social comparisons</a:t>
            </a:r>
          </a:p>
          <a:p>
            <a:pPr eaLnBrk="1" hangingPunct="1">
              <a:lnSpc>
                <a:spcPct val="90000"/>
              </a:lnSpc>
              <a:buFontTx/>
              <a:buNone/>
            </a:pPr>
            <a:endParaRPr lang="en-GB" sz="1200" dirty="0">
              <a:latin typeface="Arial" panose="020B0604020202020204" pitchFamily="34" charset="0"/>
              <a:cs typeface="Arial" panose="020B0604020202020204" pitchFamily="34" charset="0"/>
            </a:endParaRPr>
          </a:p>
          <a:p>
            <a:pPr lvl="1" eaLnBrk="1" hangingPunct="1">
              <a:lnSpc>
                <a:spcPct val="90000"/>
              </a:lnSpc>
              <a:buFont typeface="Arial" panose="020B0604020202020204" pitchFamily="34" charset="0"/>
              <a:buChar char="•"/>
            </a:pPr>
            <a:r>
              <a:rPr lang="en-GB" sz="2400" dirty="0">
                <a:latin typeface="Arial" panose="020B0604020202020204" pitchFamily="34" charset="0"/>
                <a:cs typeface="Arial" panose="020B0604020202020204" pitchFamily="34" charset="0"/>
              </a:rPr>
              <a:t>perception of inequity leads to tension</a:t>
            </a:r>
          </a:p>
          <a:p>
            <a:pPr lvl="1" eaLnBrk="1" hangingPunct="1">
              <a:lnSpc>
                <a:spcPct val="9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tension leads to motivation to take action</a:t>
            </a:r>
          </a:p>
          <a:p>
            <a:pPr lvl="1" eaLnBrk="1" hangingPunct="1">
              <a:lnSpc>
                <a:spcPct val="90000"/>
              </a:lnSpc>
              <a:buFont typeface="Arial" panose="020B0604020202020204" pitchFamily="34" charset="0"/>
              <a:buChar char="•"/>
            </a:pPr>
            <a:r>
              <a:rPr lang="en-GB" sz="2400" dirty="0"/>
              <a:t>a</a:t>
            </a:r>
            <a:r>
              <a:rPr lang="en-GB" sz="2400" dirty="0">
                <a:latin typeface="Arial" panose="020B0604020202020204" pitchFamily="34" charset="0"/>
                <a:cs typeface="Arial" panose="020B0604020202020204" pitchFamily="34" charset="0"/>
              </a:rPr>
              <a:t>ction leads to restoration of equity</a:t>
            </a:r>
          </a:p>
          <a:p>
            <a:pPr lvl="1" eaLnBrk="1" hangingPunct="1">
              <a:lnSpc>
                <a:spcPct val="90000"/>
              </a:lnSpc>
            </a:pPr>
            <a:endParaRPr lang="en-GB" sz="2400" dirty="0">
              <a:latin typeface="Comic Sans MS" pitchFamily="66" charset="0"/>
            </a:endParaRPr>
          </a:p>
          <a:p>
            <a:pPr lvl="1" eaLnBrk="1" hangingPunct="1">
              <a:lnSpc>
                <a:spcPct val="90000"/>
              </a:lnSpc>
            </a:pPr>
            <a:endParaRPr lang="en-GB" sz="2200" dirty="0">
              <a:latin typeface="Comic Sans MS" pitchFamily="66" charset="0"/>
            </a:endParaRPr>
          </a:p>
        </p:txBody>
      </p:sp>
    </p:spTree>
    <p:extLst>
      <p:ext uri="{BB962C8B-B14F-4D97-AF65-F5344CB8AC3E}">
        <p14:creationId xmlns:p14="http://schemas.microsoft.com/office/powerpoint/2010/main" val="390062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1026"/>
          <p:cNvSpPr>
            <a:spLocks noGrp="1" noChangeArrowheads="1"/>
          </p:cNvSpPr>
          <p:nvPr>
            <p:ph type="title"/>
          </p:nvPr>
        </p:nvSpPr>
        <p:spPr/>
        <p:txBody>
          <a:bodyPr>
            <a:normAutofit/>
          </a:bodyPr>
          <a:lstStyle/>
          <a:p>
            <a:pPr eaLnBrk="1" hangingPunct="1"/>
            <a:r>
              <a:rPr lang="en-GB" sz="4000" b="1" dirty="0">
                <a:latin typeface="Arial" panose="020B0604020202020204" pitchFamily="34" charset="0"/>
                <a:cs typeface="Arial" panose="020B0604020202020204" pitchFamily="34" charset="0"/>
              </a:rPr>
              <a:t>Intrinsic versus extrinsic </a:t>
            </a:r>
          </a:p>
        </p:txBody>
      </p:sp>
      <p:sp>
        <p:nvSpPr>
          <p:cNvPr id="23556" name="Rectangle 1027"/>
          <p:cNvSpPr>
            <a:spLocks noGrp="1" noChangeArrowheads="1"/>
          </p:cNvSpPr>
          <p:nvPr>
            <p:ph idx="1"/>
          </p:nvPr>
        </p:nvSpPr>
        <p:spPr/>
        <p:txBody>
          <a:bodyPr>
            <a:normAutofit fontScale="92500"/>
          </a:bodyPr>
          <a:lstStyle/>
          <a:p>
            <a:pPr eaLnBrk="1" hangingPunct="1"/>
            <a:r>
              <a:rPr lang="en-GB" sz="2600" i="1" dirty="0">
                <a:latin typeface="Arial" panose="020B0604020202020204" pitchFamily="34" charset="0"/>
                <a:cs typeface="Arial" panose="020B0604020202020204" pitchFamily="34" charset="0"/>
              </a:rPr>
              <a:t>Intrinsic motivation</a:t>
            </a:r>
          </a:p>
          <a:p>
            <a:pPr lvl="1" eaLnBrk="1" hangingPunct="1">
              <a:buFont typeface="Arial" panose="020B0604020202020204" pitchFamily="34" charset="0"/>
              <a:buChar char="•"/>
            </a:pPr>
            <a:r>
              <a:rPr lang="en-GB" sz="2600" dirty="0">
                <a:latin typeface="Arial" panose="020B0604020202020204" pitchFamily="34" charset="0"/>
                <a:cs typeface="Arial" panose="020B0604020202020204" pitchFamily="34" charset="0"/>
              </a:rPr>
              <a:t>Reward is ‘internal’ i.e. motivation to do something because it is experienced as pleasurable.</a:t>
            </a:r>
          </a:p>
          <a:p>
            <a:pPr lvl="1" eaLnBrk="1" hangingPunct="1">
              <a:buFont typeface="Arial" panose="020B0604020202020204" pitchFamily="34" charset="0"/>
              <a:buChar char="•"/>
            </a:pPr>
            <a:r>
              <a:rPr lang="en-US" sz="2600" dirty="0">
                <a:latin typeface="Arial" panose="020B0604020202020204" pitchFamily="34" charset="0"/>
                <a:cs typeface="Arial" panose="020B0604020202020204" pitchFamily="34" charset="0"/>
              </a:rPr>
              <a:t>Related to psychological rewards, e.g. a sense of challenge and achievement, receiving appreciation.</a:t>
            </a:r>
          </a:p>
          <a:p>
            <a:pPr eaLnBrk="1" hangingPunct="1"/>
            <a:r>
              <a:rPr lang="en-GB" sz="2600" i="1" dirty="0">
                <a:latin typeface="Arial" panose="020B0604020202020204" pitchFamily="34" charset="0"/>
                <a:cs typeface="Arial" panose="020B0604020202020204" pitchFamily="34" charset="0"/>
              </a:rPr>
              <a:t>Extrinsic motivation</a:t>
            </a:r>
          </a:p>
          <a:p>
            <a:pPr lvl="1" eaLnBrk="1" hangingPunct="1">
              <a:buFont typeface="Arial" panose="020B0604020202020204" pitchFamily="34" charset="0"/>
              <a:buChar char="•"/>
            </a:pPr>
            <a:r>
              <a:rPr lang="en-GB" sz="2600" dirty="0">
                <a:latin typeface="Arial" panose="020B0604020202020204" pitchFamily="34" charset="0"/>
                <a:cs typeface="Arial" panose="020B0604020202020204" pitchFamily="34" charset="0"/>
              </a:rPr>
              <a:t>Reward is ‘external’ or separate from what is being done; motivation to do one thing (which may not be pleasurable ) because it will lead to something different that is pleasurable.</a:t>
            </a:r>
          </a:p>
          <a:p>
            <a:pPr lvl="1" eaLnBrk="1" hangingPunct="1">
              <a:buFont typeface="Arial" panose="020B0604020202020204" pitchFamily="34" charset="0"/>
              <a:buChar char="•"/>
            </a:pPr>
            <a:r>
              <a:rPr lang="en-US" sz="2600" dirty="0">
                <a:latin typeface="Arial" panose="020B0604020202020204" pitchFamily="34" charset="0"/>
                <a:cs typeface="Arial" panose="020B0604020202020204" pitchFamily="34" charset="0"/>
              </a:rPr>
              <a:t>Related to tangible rewards, e.g. salary, security, promotion, conditions of work.</a:t>
            </a:r>
          </a:p>
          <a:p>
            <a:pPr lvl="2" eaLnBrk="1" hangingPunct="1"/>
            <a:endParaRPr lang="en-GB" sz="2000" dirty="0"/>
          </a:p>
        </p:txBody>
      </p:sp>
    </p:spTree>
    <p:extLst>
      <p:ext uri="{BB962C8B-B14F-4D97-AF65-F5344CB8AC3E}">
        <p14:creationId xmlns:p14="http://schemas.microsoft.com/office/powerpoint/2010/main" val="3547740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Activity</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Review the evidence:</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To what extent is money a motivator?</a:t>
            </a:r>
          </a:p>
        </p:txBody>
      </p:sp>
    </p:spTree>
    <p:extLst>
      <p:ext uri="{BB962C8B-B14F-4D97-AF65-F5344CB8AC3E}">
        <p14:creationId xmlns:p14="http://schemas.microsoft.com/office/powerpoint/2010/main" val="15765028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395288" y="228600"/>
            <a:ext cx="8291512" cy="1143000"/>
          </a:xfrm>
        </p:spPr>
        <p:txBody>
          <a:bodyPr>
            <a:noAutofit/>
          </a:bodyPr>
          <a:lstStyle/>
          <a:p>
            <a:pPr eaLnBrk="1" hangingPunct="1"/>
            <a:r>
              <a:rPr lang="en-GB" sz="4000" b="1" dirty="0">
                <a:latin typeface="Arial" panose="020B0604020202020204" pitchFamily="34" charset="0"/>
                <a:cs typeface="Arial" panose="020B0604020202020204" pitchFamily="34" charset="0"/>
              </a:rPr>
              <a:t>Job satisfaction</a:t>
            </a:r>
            <a:endParaRPr lang="en-US" sz="4000" b="1" dirty="0">
              <a:latin typeface="Arial" panose="020B0604020202020204" pitchFamily="34" charset="0"/>
              <a:cs typeface="Arial" panose="020B0604020202020204" pitchFamily="34" charset="0"/>
            </a:endParaRPr>
          </a:p>
        </p:txBody>
      </p:sp>
      <p:sp>
        <p:nvSpPr>
          <p:cNvPr id="31747" name="Rectangle 3"/>
          <p:cNvSpPr>
            <a:spLocks noGrp="1" noChangeArrowheads="1"/>
          </p:cNvSpPr>
          <p:nvPr>
            <p:ph type="body" sz="half" idx="1"/>
          </p:nvPr>
        </p:nvSpPr>
        <p:spPr>
          <a:xfrm>
            <a:off x="381000" y="1752600"/>
            <a:ext cx="8077200" cy="4335463"/>
          </a:xfrm>
        </p:spPr>
        <p:txBody>
          <a:bodyPr/>
          <a:lstStyle/>
          <a:p>
            <a:pPr eaLnBrk="1" hangingPunct="1"/>
            <a:r>
              <a:rPr lang="en-GB" sz="2800" dirty="0">
                <a:latin typeface="Arial" panose="020B0604020202020204" pitchFamily="34" charset="0"/>
                <a:cs typeface="Arial" panose="020B0604020202020204" pitchFamily="34" charset="0"/>
              </a:rPr>
              <a:t>An attitude or internal state associated with the working environment and working experiences</a:t>
            </a:r>
          </a:p>
          <a:p>
            <a:pPr marL="0" indent="0" eaLnBrk="1" hangingPunct="1">
              <a:buNone/>
            </a:pPr>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How a person feels about their job</a:t>
            </a:r>
          </a:p>
          <a:p>
            <a:pPr marL="0" indent="0" eaLnBrk="1" hangingPunct="1">
              <a:buNone/>
            </a:pPr>
            <a:endParaRPr lang="en-GB" sz="12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In recent years it has been closely associated with improved job design and work organisation, the quality of working life and engagement</a:t>
            </a:r>
            <a:endParaRPr lang="en-US" sz="2800" dirty="0">
              <a:latin typeface="Arial" panose="020B0604020202020204" pitchFamily="34" charset="0"/>
              <a:cs typeface="Arial" panose="020B0604020202020204" pitchFamily="34" charset="0"/>
            </a:endParaRPr>
          </a:p>
          <a:p>
            <a:pPr eaLnBrk="1" hangingPunct="1"/>
            <a:endParaRPr lang="en-US" sz="2400" dirty="0"/>
          </a:p>
        </p:txBody>
      </p:sp>
    </p:spTree>
    <p:extLst>
      <p:ext uri="{BB962C8B-B14F-4D97-AF65-F5344CB8AC3E}">
        <p14:creationId xmlns:p14="http://schemas.microsoft.com/office/powerpoint/2010/main" val="4055545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46088" y="0"/>
            <a:ext cx="8229600" cy="1295400"/>
          </a:xfrm>
        </p:spPr>
        <p:txBody>
          <a:bodyPr>
            <a:noAutofit/>
          </a:bodyPr>
          <a:lstStyle/>
          <a:p>
            <a:r>
              <a:rPr lang="en-GB" sz="4000" b="1" dirty="0">
                <a:latin typeface="Arial" panose="020B0604020202020204" pitchFamily="34" charset="0"/>
                <a:cs typeface="Arial" panose="020B0604020202020204" pitchFamily="34" charset="0"/>
              </a:rPr>
              <a:t>Five core </a:t>
            </a:r>
            <a:r>
              <a:rPr lang="en-GB" sz="4000" b="1" dirty="0"/>
              <a:t>d</a:t>
            </a:r>
            <a:r>
              <a:rPr lang="en-GB" sz="4000" b="1" dirty="0">
                <a:latin typeface="Arial" panose="020B0604020202020204" pitchFamily="34" charset="0"/>
                <a:cs typeface="Arial" panose="020B0604020202020204" pitchFamily="34" charset="0"/>
              </a:rPr>
              <a:t>imensions of job </a:t>
            </a:r>
            <a:r>
              <a:rPr lang="en-GB" sz="4000" b="1" dirty="0"/>
              <a:t>s</a:t>
            </a:r>
            <a:r>
              <a:rPr lang="en-GB" sz="4000" b="1" dirty="0">
                <a:latin typeface="Arial" panose="020B0604020202020204" pitchFamily="34" charset="0"/>
                <a:cs typeface="Arial" panose="020B0604020202020204" pitchFamily="34" charset="0"/>
              </a:rPr>
              <a:t>atisfaction</a:t>
            </a:r>
          </a:p>
        </p:txBody>
      </p:sp>
      <p:sp>
        <p:nvSpPr>
          <p:cNvPr id="33795" name="Rectangle 3"/>
          <p:cNvSpPr>
            <a:spLocks noGrp="1" noChangeArrowheads="1"/>
          </p:cNvSpPr>
          <p:nvPr>
            <p:ph idx="1"/>
          </p:nvPr>
        </p:nvSpPr>
        <p:spPr>
          <a:xfrm>
            <a:off x="1259632" y="1588516"/>
            <a:ext cx="7198568" cy="4861520"/>
          </a:xfrm>
        </p:spPr>
        <p:txBody>
          <a:bodyPr>
            <a:normAutofit/>
          </a:bodyPr>
          <a:lstStyle/>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Skill variety</a:t>
            </a:r>
          </a:p>
          <a:p>
            <a:pPr>
              <a:lnSpc>
                <a:spcPct val="90000"/>
              </a:lnSpc>
              <a:buFont typeface="+mj-lt"/>
              <a:buAutoNum type="arabicPeriod"/>
            </a:pPr>
            <a:endParaRPr lang="en-GB" sz="1200" dirty="0">
              <a:latin typeface="Arial" panose="020B0604020202020204" pitchFamily="34" charset="0"/>
              <a:cs typeface="Arial" panose="020B0604020202020204" pitchFamily="34" charset="0"/>
            </a:endParaRPr>
          </a:p>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Task identity</a:t>
            </a:r>
          </a:p>
          <a:p>
            <a:pPr>
              <a:lnSpc>
                <a:spcPct val="90000"/>
              </a:lnSpc>
              <a:buFont typeface="+mj-lt"/>
              <a:buAutoNum type="arabicPeriod"/>
            </a:pPr>
            <a:endParaRPr lang="en-GB" sz="1200" dirty="0">
              <a:latin typeface="Arial" panose="020B0604020202020204" pitchFamily="34" charset="0"/>
              <a:cs typeface="Arial" panose="020B0604020202020204" pitchFamily="34" charset="0"/>
            </a:endParaRPr>
          </a:p>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Task significance</a:t>
            </a:r>
          </a:p>
          <a:p>
            <a:pPr>
              <a:lnSpc>
                <a:spcPct val="90000"/>
              </a:lnSpc>
              <a:buFont typeface="+mj-lt"/>
              <a:buAutoNum type="arabicPeriod"/>
            </a:pPr>
            <a:endParaRPr lang="en-GB" sz="1200" dirty="0">
              <a:latin typeface="Arial" panose="020B0604020202020204" pitchFamily="34" charset="0"/>
              <a:cs typeface="Arial" panose="020B0604020202020204" pitchFamily="34" charset="0"/>
            </a:endParaRPr>
          </a:p>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Autonomy</a:t>
            </a:r>
          </a:p>
          <a:p>
            <a:pPr>
              <a:lnSpc>
                <a:spcPct val="90000"/>
              </a:lnSpc>
              <a:buFont typeface="+mj-lt"/>
              <a:buAutoNum type="arabicPeriod"/>
            </a:pPr>
            <a:endParaRPr lang="en-GB" sz="1200" dirty="0">
              <a:latin typeface="Arial" panose="020B0604020202020204" pitchFamily="34" charset="0"/>
              <a:cs typeface="Arial" panose="020B0604020202020204" pitchFamily="34" charset="0"/>
            </a:endParaRPr>
          </a:p>
          <a:p>
            <a:pPr marL="457200" indent="-457200">
              <a:lnSpc>
                <a:spcPct val="90000"/>
              </a:lnSpc>
              <a:buFont typeface="+mj-lt"/>
              <a:buAutoNum type="arabicPeriod"/>
            </a:pPr>
            <a:r>
              <a:rPr lang="en-GB" dirty="0">
                <a:latin typeface="Arial" panose="020B0604020202020204" pitchFamily="34" charset="0"/>
                <a:cs typeface="Arial" panose="020B0604020202020204" pitchFamily="34" charset="0"/>
              </a:rPr>
              <a:t>Feedback</a:t>
            </a:r>
          </a:p>
          <a:p>
            <a:pPr marL="0" indent="0">
              <a:lnSpc>
                <a:spcPct val="90000"/>
              </a:lnSpc>
              <a:buNone/>
            </a:pPr>
            <a:r>
              <a:rPr lang="en-GB" sz="2800" dirty="0">
                <a:latin typeface="Arial" panose="020B0604020202020204" pitchFamily="34" charset="0"/>
                <a:cs typeface="Arial" panose="020B0604020202020204" pitchFamily="34" charset="0"/>
              </a:rPr>
              <a:t>	</a:t>
            </a:r>
          </a:p>
          <a:p>
            <a:pPr marL="0" indent="0">
              <a:lnSpc>
                <a:spcPct val="90000"/>
              </a:lnSpc>
              <a:buNone/>
            </a:pPr>
            <a:r>
              <a:rPr lang="en-GB" sz="2400" dirty="0">
                <a:latin typeface="Arial" panose="020B0604020202020204" pitchFamily="34" charset="0"/>
                <a:cs typeface="Arial" panose="020B0604020202020204" pitchFamily="34" charset="0"/>
              </a:rPr>
              <a:t>Hackman and Oldham (1980)</a:t>
            </a:r>
          </a:p>
        </p:txBody>
      </p:sp>
    </p:spTree>
    <p:extLst>
      <p:ext uri="{BB962C8B-B14F-4D97-AF65-F5344CB8AC3E}">
        <p14:creationId xmlns:p14="http://schemas.microsoft.com/office/powerpoint/2010/main" val="1118062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395536" y="188640"/>
            <a:ext cx="8229600" cy="1143000"/>
          </a:xfrm>
        </p:spPr>
        <p:txBody>
          <a:bodyPr>
            <a:normAutofit/>
          </a:bodyPr>
          <a:lstStyle/>
          <a:p>
            <a:r>
              <a:rPr lang="en-GB" sz="4000" b="1" dirty="0">
                <a:latin typeface="Arial" panose="020B0604020202020204" pitchFamily="34" charset="0"/>
                <a:cs typeface="Arial" panose="020B0604020202020204" pitchFamily="34" charset="0"/>
              </a:rPr>
              <a:t>Employee commitment</a:t>
            </a:r>
          </a:p>
        </p:txBody>
      </p:sp>
      <p:sp>
        <p:nvSpPr>
          <p:cNvPr id="191491" name="Content Placeholder 2"/>
          <p:cNvSpPr>
            <a:spLocks noGrp="1"/>
          </p:cNvSpPr>
          <p:nvPr>
            <p:ph idx="4294967295"/>
          </p:nvPr>
        </p:nvSpPr>
        <p:spPr>
          <a:xfrm>
            <a:off x="755576" y="1628800"/>
            <a:ext cx="7772400" cy="4683125"/>
          </a:xfrm>
        </p:spPr>
        <p:txBody>
          <a:bodyPr>
            <a:normAutofit lnSpcReduction="10000"/>
          </a:bodyPr>
          <a:lstStyle/>
          <a:p>
            <a:r>
              <a:rPr lang="en-GB" sz="2600" dirty="0">
                <a:latin typeface="Arial" panose="020B0604020202020204" pitchFamily="34" charset="0"/>
                <a:cs typeface="Arial" panose="020B0604020202020204" pitchFamily="34" charset="0"/>
              </a:rPr>
              <a:t>Identification with the organisation’s goals and values; congruence between personal and organisational values; internalisation of the organisations mission. (Chalofski 2009)</a:t>
            </a:r>
          </a:p>
          <a:p>
            <a:endParaRPr lang="en-GB" sz="12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Engaged and committed employees gain ‘meaning at work’ and are more likely to provide discretionary effort, thus there is a link to performance</a:t>
            </a:r>
          </a:p>
          <a:p>
            <a:endParaRPr lang="en-GB" sz="12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The extent of the employee’s commitment will have a major influence on the level of work performance</a:t>
            </a:r>
          </a:p>
          <a:p>
            <a:endParaRPr lang="en-GB" sz="2400" dirty="0"/>
          </a:p>
          <a:p>
            <a:pPr>
              <a:buFontTx/>
              <a:buNone/>
            </a:pPr>
            <a:endParaRPr lang="en-GB" sz="1800" dirty="0"/>
          </a:p>
          <a:p>
            <a:endParaRPr lang="en-GB" sz="1800" dirty="0"/>
          </a:p>
        </p:txBody>
      </p:sp>
    </p:spTree>
    <p:extLst>
      <p:ext uri="{BB962C8B-B14F-4D97-AF65-F5344CB8AC3E}">
        <p14:creationId xmlns:p14="http://schemas.microsoft.com/office/powerpoint/2010/main" val="3426776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323850" y="228600"/>
            <a:ext cx="8496300" cy="1143000"/>
          </a:xfrm>
        </p:spPr>
        <p:txBody>
          <a:bodyPr>
            <a:noAutofit/>
          </a:bodyPr>
          <a:lstStyle/>
          <a:p>
            <a:r>
              <a:rPr lang="en-GB" sz="4000" b="1" dirty="0">
                <a:latin typeface="Arial" panose="020B0604020202020204" pitchFamily="34" charset="0"/>
                <a:cs typeface="Arial" panose="020B0604020202020204" pitchFamily="34" charset="0"/>
              </a:rPr>
              <a:t>Three Component Model</a:t>
            </a:r>
          </a:p>
        </p:txBody>
      </p:sp>
      <p:sp>
        <p:nvSpPr>
          <p:cNvPr id="8195" name="Content Placeholder 2"/>
          <p:cNvSpPr>
            <a:spLocks noGrp="1"/>
          </p:cNvSpPr>
          <p:nvPr>
            <p:ph idx="1"/>
          </p:nvPr>
        </p:nvSpPr>
        <p:spPr>
          <a:xfrm>
            <a:off x="685800" y="1412875"/>
            <a:ext cx="7772400" cy="4895850"/>
          </a:xfrm>
        </p:spPr>
        <p:txBody>
          <a:bodyPr>
            <a:normAutofit lnSpcReduction="10000"/>
          </a:bodyPr>
          <a:lstStyle/>
          <a:p>
            <a:r>
              <a:rPr lang="en-GB" sz="2800" dirty="0">
                <a:latin typeface="Arial" panose="020B0604020202020204" pitchFamily="34" charset="0"/>
                <a:cs typeface="Arial" panose="020B0604020202020204" pitchFamily="34" charset="0"/>
              </a:rPr>
              <a:t>Three motives to explain the commitment relationship: </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commitment</a:t>
            </a:r>
          </a:p>
          <a:p>
            <a:pPr lvl="1">
              <a:buFont typeface="Arial" panose="020B0604020202020204" pitchFamily="34" charset="0"/>
              <a:buChar char="•"/>
            </a:pPr>
            <a:r>
              <a:rPr lang="en-GB" sz="2400" dirty="0"/>
              <a:t>n</a:t>
            </a:r>
            <a:r>
              <a:rPr lang="en-GB" sz="2400" dirty="0">
                <a:latin typeface="Arial" panose="020B0604020202020204" pitchFamily="34" charset="0"/>
                <a:cs typeface="Arial" panose="020B0604020202020204" pitchFamily="34" charset="0"/>
              </a:rPr>
              <a:t>ormative commitment</a:t>
            </a:r>
          </a:p>
          <a:p>
            <a:pPr lvl="1">
              <a:buFont typeface="Arial" panose="020B0604020202020204" pitchFamily="34" charset="0"/>
              <a:buChar char="•"/>
            </a:pPr>
            <a:r>
              <a:rPr lang="en-GB" sz="2400" dirty="0"/>
              <a:t>c</a:t>
            </a:r>
            <a:r>
              <a:rPr lang="en-GB" sz="2400" dirty="0">
                <a:latin typeface="Arial" panose="020B0604020202020204" pitchFamily="34" charset="0"/>
                <a:cs typeface="Arial" panose="020B0604020202020204" pitchFamily="34" charset="0"/>
              </a:rPr>
              <a:t>ontinuance commitment</a:t>
            </a:r>
          </a:p>
          <a:p>
            <a:pPr lvl="1">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Proximate targets (different foci) are often stronger, e.g.</a:t>
            </a:r>
          </a:p>
          <a:p>
            <a:pPr lvl="1">
              <a:buFont typeface="Arial" panose="020B0604020202020204" pitchFamily="34" charset="0"/>
              <a:buChar char="•"/>
            </a:pPr>
            <a:r>
              <a:rPr lang="en-GB" sz="2400" dirty="0"/>
              <a:t>o</a:t>
            </a:r>
            <a:r>
              <a:rPr lang="en-GB" sz="2400" dirty="0">
                <a:latin typeface="Arial" panose="020B0604020202020204" pitchFamily="34" charset="0"/>
                <a:cs typeface="Arial" panose="020B0604020202020204" pitchFamily="34" charset="0"/>
              </a:rPr>
              <a:t>ccupation</a:t>
            </a:r>
          </a:p>
          <a:p>
            <a:pPr lvl="1">
              <a:buFont typeface="Arial" panose="020B0604020202020204" pitchFamily="34" charset="0"/>
              <a:buChar char="•"/>
            </a:pPr>
            <a:r>
              <a:rPr lang="en-GB" sz="2400" dirty="0"/>
              <a:t>w</a:t>
            </a:r>
            <a:r>
              <a:rPr lang="en-GB" sz="2400" dirty="0">
                <a:latin typeface="Arial" panose="020B0604020202020204" pitchFamily="34" charset="0"/>
                <a:cs typeface="Arial" panose="020B0604020202020204" pitchFamily="34" charset="0"/>
              </a:rPr>
              <a:t>ork group</a:t>
            </a:r>
          </a:p>
          <a:p>
            <a:pPr lvl="1">
              <a:buFont typeface="Arial" panose="020B0604020202020204" pitchFamily="34" charset="0"/>
              <a:buChar char="•"/>
            </a:pPr>
            <a:r>
              <a:rPr lang="en-GB" sz="2400" dirty="0"/>
              <a:t>d</a:t>
            </a:r>
            <a:r>
              <a:rPr lang="en-GB" sz="2400" dirty="0">
                <a:latin typeface="Arial" panose="020B0604020202020204" pitchFamily="34" charset="0"/>
                <a:cs typeface="Arial" panose="020B0604020202020204" pitchFamily="34" charset="0"/>
              </a:rPr>
              <a:t>epartment</a:t>
            </a:r>
          </a:p>
          <a:p>
            <a:pPr lvl="1">
              <a:buFont typeface="Arial" panose="020B0604020202020204" pitchFamily="34" charset="0"/>
              <a:buChar char="•"/>
            </a:pPr>
            <a:endParaRPr lang="en-GB" sz="2400" dirty="0"/>
          </a:p>
          <a:p>
            <a:pPr marL="0" lvl="1" indent="0">
              <a:lnSpc>
                <a:spcPct val="100000"/>
              </a:lnSpc>
              <a:spcBef>
                <a:spcPts val="1000"/>
              </a:spcBef>
              <a:buNone/>
            </a:pPr>
            <a:r>
              <a:rPr lang="en-GB" sz="2400" dirty="0"/>
              <a:t>Meyer and Allen (1991)</a:t>
            </a:r>
          </a:p>
        </p:txBody>
      </p:sp>
    </p:spTree>
    <p:extLst>
      <p:ext uri="{BB962C8B-B14F-4D97-AF65-F5344CB8AC3E}">
        <p14:creationId xmlns:p14="http://schemas.microsoft.com/office/powerpoint/2010/main" val="2491831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4"/>
          <p:cNvSpPr>
            <a:spLocks noGrp="1"/>
          </p:cNvSpPr>
          <p:nvPr>
            <p:ph type="title" idx="4294967295"/>
          </p:nvPr>
        </p:nvSpPr>
        <p:spPr>
          <a:xfrm>
            <a:off x="556590" y="274638"/>
            <a:ext cx="8229600" cy="1143000"/>
          </a:xfrm>
        </p:spPr>
        <p:txBody>
          <a:bodyPr>
            <a:normAutofit/>
          </a:bodyPr>
          <a:lstStyle/>
          <a:p>
            <a:r>
              <a:rPr lang="en-GB" sz="4000" b="1" dirty="0">
                <a:latin typeface="Arial" panose="020B0604020202020204" pitchFamily="34" charset="0"/>
                <a:cs typeface="Arial" panose="020B0604020202020204" pitchFamily="34" charset="0"/>
              </a:rPr>
              <a:t>Employee engagement</a:t>
            </a:r>
          </a:p>
        </p:txBody>
      </p:sp>
      <p:sp>
        <p:nvSpPr>
          <p:cNvPr id="193539" name="Content Placeholder 5"/>
          <p:cNvSpPr>
            <a:spLocks noGrp="1"/>
          </p:cNvSpPr>
          <p:nvPr>
            <p:ph idx="4294967295"/>
          </p:nvPr>
        </p:nvSpPr>
        <p:spPr>
          <a:xfrm>
            <a:off x="539552" y="1700808"/>
            <a:ext cx="8229600" cy="4525963"/>
          </a:xfrm>
        </p:spPr>
        <p:txBody>
          <a:bodyPr>
            <a:normAutofit/>
          </a:bodyPr>
          <a:lstStyle/>
          <a:p>
            <a:r>
              <a:rPr lang="en-GB" sz="2800" dirty="0">
                <a:latin typeface="Arial" panose="020B0604020202020204" pitchFamily="34" charset="0"/>
                <a:cs typeface="Arial" panose="020B0604020202020204" pitchFamily="34" charset="0"/>
              </a:rPr>
              <a:t>A combination of commitment to the organisation  and organisational citizenship (CIPD 2008)</a:t>
            </a:r>
          </a:p>
          <a:p>
            <a:r>
              <a:rPr lang="en-GB" sz="2800" dirty="0">
                <a:latin typeface="Arial" panose="020B0604020202020204" pitchFamily="34" charset="0"/>
                <a:cs typeface="Arial" panose="020B0604020202020204" pitchFamily="34" charset="0"/>
              </a:rPr>
              <a:t>Employees who feel there is a good fit between their capabilities and their tasks.  Feel their work positively affects their health and wellbeing (Chalofski 2009)</a:t>
            </a:r>
          </a:p>
          <a:p>
            <a:r>
              <a:rPr lang="en-GB" sz="2800" dirty="0">
                <a:latin typeface="Arial" panose="020B0604020202020204" pitchFamily="34" charset="0"/>
                <a:cs typeface="Arial" panose="020B0604020202020204" pitchFamily="34" charset="0"/>
              </a:rPr>
              <a:t>Goes beyond satisfaction, motivation and commitment</a:t>
            </a:r>
          </a:p>
          <a:p>
            <a:endParaRPr lang="en-GB" sz="2800" dirty="0">
              <a:latin typeface="Comic Sans MS" pitchFamily="66" charset="0"/>
            </a:endParaRPr>
          </a:p>
        </p:txBody>
      </p:sp>
    </p:spTree>
    <p:extLst>
      <p:ext uri="{BB962C8B-B14F-4D97-AF65-F5344CB8AC3E}">
        <p14:creationId xmlns:p14="http://schemas.microsoft.com/office/powerpoint/2010/main" val="1106541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67544" y="116632"/>
            <a:ext cx="8229600" cy="1143000"/>
          </a:xfrm>
        </p:spPr>
        <p:txBody>
          <a:bodyPr>
            <a:normAutofit/>
          </a:bodyPr>
          <a:lstStyle/>
          <a:p>
            <a:r>
              <a:rPr lang="en-GB" sz="4000" b="1" dirty="0">
                <a:latin typeface="Arial" panose="020B0604020202020204" pitchFamily="34" charset="0"/>
                <a:cs typeface="Arial" panose="020B0604020202020204" pitchFamily="34" charset="0"/>
              </a:rPr>
              <a:t>CIPD Research Report 2010</a:t>
            </a:r>
          </a:p>
        </p:txBody>
      </p:sp>
      <p:sp>
        <p:nvSpPr>
          <p:cNvPr id="12291" name="Content Placeholder 2"/>
          <p:cNvSpPr>
            <a:spLocks noGrp="1"/>
          </p:cNvSpPr>
          <p:nvPr>
            <p:ph idx="1"/>
          </p:nvPr>
        </p:nvSpPr>
        <p:spPr>
          <a:xfrm>
            <a:off x="467544" y="1412776"/>
            <a:ext cx="8229600" cy="4525963"/>
          </a:xfrm>
        </p:spPr>
        <p:txBody>
          <a:bodyPr>
            <a:noAutofit/>
          </a:bodyPr>
          <a:lstStyle/>
          <a:p>
            <a:pPr marL="0" indent="0">
              <a:buNone/>
            </a:pPr>
            <a:r>
              <a:rPr lang="en-GB" sz="2800" dirty="0">
                <a:latin typeface="Arial" panose="020B0604020202020204" pitchFamily="34" charset="0"/>
                <a:cs typeface="Arial" panose="020B0604020202020204" pitchFamily="34" charset="0"/>
              </a:rPr>
              <a:t>‘</a:t>
            </a:r>
            <a:r>
              <a:rPr lang="en-GB" sz="2600" dirty="0">
                <a:latin typeface="Arial" panose="020B0604020202020204" pitchFamily="34" charset="0"/>
                <a:cs typeface="Arial" panose="020B0604020202020204" pitchFamily="34" charset="0"/>
              </a:rPr>
              <a:t>Creating an Engaged Workforce’: engagement can be</a:t>
            </a:r>
          </a:p>
          <a:p>
            <a:endParaRPr lang="en-GB" sz="1000"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2600" i="1" dirty="0">
                <a:latin typeface="Arial" panose="020B0604020202020204" pitchFamily="34" charset="0"/>
                <a:cs typeface="Arial" panose="020B0604020202020204" pitchFamily="34" charset="0"/>
              </a:rPr>
              <a:t>intellectual</a:t>
            </a:r>
            <a:r>
              <a:rPr lang="en-GB" sz="2600" dirty="0">
                <a:latin typeface="Arial" panose="020B0604020202020204" pitchFamily="34" charset="0"/>
                <a:cs typeface="Arial" panose="020B0604020202020204" pitchFamily="34" charset="0"/>
              </a:rPr>
              <a:t>: thinking hard about the job and how to do it better</a:t>
            </a:r>
          </a:p>
          <a:p>
            <a:pPr lvl="1">
              <a:buFont typeface="Arial" panose="020B0604020202020204" pitchFamily="34" charset="0"/>
              <a:buChar char="•"/>
            </a:pPr>
            <a:r>
              <a:rPr lang="en-GB" sz="2600" i="1" dirty="0">
                <a:latin typeface="Arial" panose="020B0604020202020204" pitchFamily="34" charset="0"/>
                <a:cs typeface="Arial" panose="020B0604020202020204" pitchFamily="34" charset="0"/>
              </a:rPr>
              <a:t>affective</a:t>
            </a:r>
            <a:r>
              <a:rPr lang="en-GB" sz="2600" dirty="0">
                <a:latin typeface="Arial" panose="020B0604020202020204" pitchFamily="34" charset="0"/>
                <a:cs typeface="Arial" panose="020B0604020202020204" pitchFamily="34" charset="0"/>
              </a:rPr>
              <a:t>: feeling positive about doing a good job</a:t>
            </a:r>
          </a:p>
          <a:p>
            <a:pPr lvl="1">
              <a:buFont typeface="Arial" panose="020B0604020202020204" pitchFamily="34" charset="0"/>
              <a:buChar char="•"/>
            </a:pPr>
            <a:r>
              <a:rPr lang="en-GB" sz="2600" i="1" dirty="0">
                <a:latin typeface="Arial" panose="020B0604020202020204" pitchFamily="34" charset="0"/>
                <a:cs typeface="Arial" panose="020B0604020202020204" pitchFamily="34" charset="0"/>
              </a:rPr>
              <a:t>social</a:t>
            </a:r>
            <a:r>
              <a:rPr lang="en-GB" sz="2600" dirty="0">
                <a:latin typeface="Arial" panose="020B0604020202020204" pitchFamily="34" charset="0"/>
                <a:cs typeface="Arial" panose="020B0604020202020204" pitchFamily="34" charset="0"/>
              </a:rPr>
              <a:t>: actively taking opportunities to discuss work-related improvements with colleagues</a:t>
            </a:r>
          </a:p>
          <a:p>
            <a:pPr lvl="1">
              <a:buFont typeface="Arial" panose="020B0604020202020204" pitchFamily="34" charset="0"/>
              <a:buChar char="•"/>
            </a:pPr>
            <a:r>
              <a:rPr lang="en-GB" sz="2600" dirty="0">
                <a:latin typeface="Arial" panose="020B0604020202020204" pitchFamily="34" charset="0"/>
                <a:cs typeface="Arial" panose="020B0604020202020204" pitchFamily="34" charset="0"/>
              </a:rPr>
              <a:t>both job and organisation focused</a:t>
            </a:r>
          </a:p>
          <a:p>
            <a:pPr lvl="1">
              <a:buFont typeface="Arial" panose="020B0604020202020204" pitchFamily="34" charset="0"/>
              <a:buChar char="•"/>
            </a:pPr>
            <a:r>
              <a:rPr lang="en-GB" sz="2600" i="1" dirty="0">
                <a:latin typeface="Arial" panose="020B0604020202020204" pitchFamily="34" charset="0"/>
                <a:cs typeface="Arial" panose="020B0604020202020204" pitchFamily="34" charset="0"/>
              </a:rPr>
              <a:t>positive</a:t>
            </a:r>
            <a:r>
              <a:rPr lang="en-GB" sz="2600" dirty="0">
                <a:latin typeface="Arial" panose="020B0604020202020204" pitchFamily="34" charset="0"/>
                <a:cs typeface="Arial" panose="020B0604020202020204" pitchFamily="34" charset="0"/>
              </a:rPr>
              <a:t>: high levels of engagement = high performance, corporate citizenship behaviours and proactivity</a:t>
            </a:r>
          </a:p>
        </p:txBody>
      </p:sp>
    </p:spTree>
    <p:extLst>
      <p:ext uri="{BB962C8B-B14F-4D97-AF65-F5344CB8AC3E}">
        <p14:creationId xmlns:p14="http://schemas.microsoft.com/office/powerpoint/2010/main" val="28712523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57166"/>
            <a:ext cx="7772400" cy="857256"/>
          </a:xfrm>
        </p:spPr>
        <p:txBody>
          <a:bodyPr>
            <a:normAutofit/>
          </a:bodyPr>
          <a:lstStyle/>
          <a:p>
            <a:r>
              <a:rPr lang="en-GB" sz="4000" b="1" dirty="0">
                <a:latin typeface="Arial" pitchFamily="34" charset="0"/>
                <a:cs typeface="Arial" pitchFamily="34" charset="0"/>
              </a:rPr>
              <a:t>Discussion point</a:t>
            </a:r>
          </a:p>
        </p:txBody>
      </p:sp>
      <p:sp>
        <p:nvSpPr>
          <p:cNvPr id="3" name="Content Placeholder 2"/>
          <p:cNvSpPr>
            <a:spLocks noGrp="1"/>
          </p:cNvSpPr>
          <p:nvPr>
            <p:ph idx="1"/>
          </p:nvPr>
        </p:nvSpPr>
        <p:spPr>
          <a:xfrm>
            <a:off x="827584" y="1600200"/>
            <a:ext cx="7859216" cy="4525963"/>
          </a:xfrm>
        </p:spPr>
        <p:txBody>
          <a:bodyPr/>
          <a:lstStyle/>
          <a:p>
            <a:endParaRPr lang="en-GB" dirty="0">
              <a:latin typeface="Arial" pitchFamily="34" charset="0"/>
              <a:cs typeface="Arial" pitchFamily="34" charset="0"/>
            </a:endParaRPr>
          </a:p>
          <a:p>
            <a:r>
              <a:rPr lang="en-GB" dirty="0">
                <a:latin typeface="Arial" pitchFamily="34" charset="0"/>
                <a:cs typeface="Arial" pitchFamily="34" charset="0"/>
              </a:rPr>
              <a:t>What is the role of HR in Performance Management?</a:t>
            </a:r>
          </a:p>
        </p:txBody>
      </p:sp>
    </p:spTree>
    <p:extLst>
      <p:ext uri="{BB962C8B-B14F-4D97-AF65-F5344CB8AC3E}">
        <p14:creationId xmlns:p14="http://schemas.microsoft.com/office/powerpoint/2010/main" val="3103743635"/>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90" name="Text Box 6"/>
          <p:cNvSpPr txBox="1">
            <a:spLocks noChangeArrowheads="1"/>
          </p:cNvSpPr>
          <p:nvPr/>
        </p:nvSpPr>
        <p:spPr bwMode="auto">
          <a:xfrm>
            <a:off x="430521" y="381000"/>
            <a:ext cx="9058031" cy="1323439"/>
          </a:xfrm>
          <a:prstGeom prst="rect">
            <a:avLst/>
          </a:prstGeom>
          <a:noFill/>
          <a:ln w="9525">
            <a:noFill/>
            <a:miter lim="800000"/>
            <a:headEnd/>
            <a:tailEnd/>
          </a:ln>
          <a:effectLst/>
        </p:spPr>
        <p:txBody>
          <a:bodyPr wrap="square">
            <a:spAutoFit/>
          </a:bodyPr>
          <a:lstStyle/>
          <a:p>
            <a:r>
              <a:rPr lang="en-GB" sz="4000" b="1" dirty="0">
                <a:solidFill>
                  <a:srgbClr val="520D5D"/>
                </a:solidFill>
                <a:latin typeface="Arial" charset="0"/>
                <a:cs typeface="Times New Roman" charset="0"/>
              </a:rPr>
              <a:t>Good practice in performance management</a:t>
            </a:r>
            <a:endParaRPr lang="en-GB" sz="4000" b="1" i="1" dirty="0">
              <a:solidFill>
                <a:srgbClr val="520D5D"/>
              </a:solidFill>
              <a:latin typeface="Arial" charset="0"/>
              <a:cs typeface="Times New Roman" charset="0"/>
            </a:endParaRPr>
          </a:p>
        </p:txBody>
      </p:sp>
      <p:sp>
        <p:nvSpPr>
          <p:cNvPr id="16391" name="Text Box 7"/>
          <p:cNvSpPr txBox="1">
            <a:spLocks noChangeArrowheads="1"/>
          </p:cNvSpPr>
          <p:nvPr/>
        </p:nvSpPr>
        <p:spPr bwMode="auto">
          <a:xfrm>
            <a:off x="422031" y="1704439"/>
            <a:ext cx="8417169" cy="4770537"/>
          </a:xfrm>
          <a:prstGeom prst="rect">
            <a:avLst/>
          </a:prstGeom>
          <a:noFill/>
          <a:ln w="9525">
            <a:noFill/>
            <a:miter lim="800000"/>
            <a:headEnd/>
            <a:tailEnd/>
          </a:ln>
          <a:effectLst/>
        </p:spPr>
        <p:txBody>
          <a:bodyPr wrap="square">
            <a:spAutoFit/>
          </a:bodyPr>
          <a:lstStyle/>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Making performance management an every day activity</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Focusing on the positive as well as the negative</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Recognising good performance to help unleash potential is as important as dealing with poor performance</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Building in coaching, guiding, motivating and rewarding</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Having leadership that models the behaviours</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Having clear and transparent procedures that are perceived as fair</a:t>
            </a:r>
          </a:p>
          <a:p>
            <a:pPr>
              <a:buFontTx/>
              <a:buChar char="•"/>
            </a:pPr>
            <a:endParaRPr lang="en-GB" i="1" dirty="0">
              <a:solidFill>
                <a:srgbClr val="000066"/>
              </a:solidFill>
              <a:latin typeface="Arial" charset="0"/>
              <a:cs typeface="Times New Roman" charset="0"/>
            </a:endParaRPr>
          </a:p>
        </p:txBody>
      </p:sp>
    </p:spTree>
    <p:extLst>
      <p:ext uri="{BB962C8B-B14F-4D97-AF65-F5344CB8AC3E}">
        <p14:creationId xmlns:p14="http://schemas.microsoft.com/office/powerpoint/2010/main" val="380110221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8" name="Text Box 6"/>
          <p:cNvSpPr txBox="1">
            <a:spLocks noChangeArrowheads="1"/>
          </p:cNvSpPr>
          <p:nvPr/>
        </p:nvSpPr>
        <p:spPr bwMode="auto">
          <a:xfrm>
            <a:off x="225088" y="381000"/>
            <a:ext cx="9144000" cy="707886"/>
          </a:xfrm>
          <a:prstGeom prst="rect">
            <a:avLst/>
          </a:prstGeom>
          <a:noFill/>
          <a:ln w="9525">
            <a:noFill/>
            <a:miter lim="800000"/>
            <a:headEnd/>
            <a:tailEnd/>
          </a:ln>
          <a:effectLst/>
        </p:spPr>
        <p:txBody>
          <a:bodyPr>
            <a:spAutoFit/>
          </a:bodyPr>
          <a:lstStyle/>
          <a:p>
            <a:r>
              <a:rPr lang="en-GB" sz="4000" b="1" dirty="0">
                <a:solidFill>
                  <a:srgbClr val="520D5D"/>
                </a:solidFill>
                <a:latin typeface="Arial" charset="0"/>
                <a:cs typeface="Times New Roman" charset="0"/>
              </a:rPr>
              <a:t>Ethics of performance management</a:t>
            </a:r>
            <a:endParaRPr lang="en-GB" sz="4000" b="1" i="1" dirty="0">
              <a:solidFill>
                <a:srgbClr val="520D5D"/>
              </a:solidFill>
              <a:latin typeface="Verdana" pitchFamily="34" charset="0"/>
              <a:cs typeface="Times New Roman" charset="0"/>
            </a:endParaRPr>
          </a:p>
        </p:txBody>
      </p:sp>
      <p:sp>
        <p:nvSpPr>
          <p:cNvPr id="13319" name="Text Box 7"/>
          <p:cNvSpPr txBox="1">
            <a:spLocks noChangeArrowheads="1"/>
          </p:cNvSpPr>
          <p:nvPr/>
        </p:nvSpPr>
        <p:spPr bwMode="auto">
          <a:xfrm>
            <a:off x="381000" y="1779687"/>
            <a:ext cx="8458200" cy="3432222"/>
          </a:xfrm>
          <a:prstGeom prst="rect">
            <a:avLst/>
          </a:prstGeom>
          <a:noFill/>
          <a:ln w="9525">
            <a:noFill/>
            <a:miter lim="800000"/>
            <a:headEnd/>
            <a:tailEnd/>
          </a:ln>
          <a:effectLst/>
        </p:spPr>
        <p:txBody>
          <a:bodyPr>
            <a:spAutoFit/>
          </a:bodyPr>
          <a:lstStyle/>
          <a:p>
            <a:pPr marL="685800" lvl="1" indent="-228600">
              <a:lnSpc>
                <a:spcPct val="90000"/>
              </a:lnSpc>
              <a:spcBef>
                <a:spcPts val="500"/>
              </a:spcBef>
              <a:buClr>
                <a:srgbClr val="DA1D52"/>
              </a:buClr>
              <a:buFont typeface="Arial" panose="020B0604020202020204" pitchFamily="34" charset="0"/>
              <a:buChar char="•"/>
            </a:pPr>
            <a:r>
              <a:rPr lang="en-GB" sz="2800" dirty="0">
                <a:latin typeface="Arial" charset="0"/>
                <a:cs typeface="Times New Roman" charset="0"/>
              </a:rPr>
              <a:t>  </a:t>
            </a:r>
            <a:r>
              <a:rPr lang="en-GB" sz="2600" dirty="0">
                <a:solidFill>
                  <a:srgbClr val="58595B"/>
                </a:solidFill>
                <a:latin typeface="Arial" panose="020B0604020202020204" pitchFamily="34" charset="0"/>
                <a:cs typeface="Arial" panose="020B0604020202020204" pitchFamily="34" charset="0"/>
              </a:rPr>
              <a:t>respect for the individual </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  mutual respect</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  procedural fairness</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  transparency of decision-making</a:t>
            </a:r>
          </a:p>
          <a:p>
            <a:pPr lvl="1">
              <a:lnSpc>
                <a:spcPct val="90000"/>
              </a:lnSpc>
              <a:spcBef>
                <a:spcPts val="500"/>
              </a:spcBef>
              <a:buClr>
                <a:srgbClr val="DA1D52"/>
              </a:buClr>
            </a:pPr>
            <a:endParaRPr lang="en-GB" sz="2600" dirty="0">
              <a:solidFill>
                <a:srgbClr val="58595B"/>
              </a:solidFill>
              <a:latin typeface="Arial" panose="020B0604020202020204" pitchFamily="34" charset="0"/>
              <a:cs typeface="Arial" panose="020B0604020202020204" pitchFamily="34" charset="0"/>
            </a:endParaRPr>
          </a:p>
          <a:p>
            <a:pPr lvl="1">
              <a:lnSpc>
                <a:spcPct val="90000"/>
              </a:lnSpc>
              <a:spcBef>
                <a:spcPts val="500"/>
              </a:spcBef>
              <a:buClr>
                <a:srgbClr val="DA1D52"/>
              </a:buClr>
            </a:pPr>
            <a:r>
              <a:rPr lang="en-GB" sz="2600" dirty="0">
                <a:solidFill>
                  <a:srgbClr val="58595B"/>
                </a:solidFill>
                <a:latin typeface="Arial" panose="020B0604020202020204" pitchFamily="34" charset="0"/>
                <a:cs typeface="Arial" panose="020B0604020202020204" pitchFamily="34" charset="0"/>
              </a:rPr>
              <a:t>(Winstanley and Stuart-Smith 1996)</a:t>
            </a:r>
          </a:p>
          <a:p>
            <a:endParaRPr lang="en-GB" i="1" dirty="0">
              <a:solidFill>
                <a:srgbClr val="000066"/>
              </a:solidFill>
              <a:latin typeface="Arial" charset="0"/>
              <a:cs typeface="Times New Roman" charset="0"/>
            </a:endParaRPr>
          </a:p>
          <a:p>
            <a:endParaRPr lang="en-GB" i="1" dirty="0">
              <a:solidFill>
                <a:srgbClr val="000066"/>
              </a:solidFill>
              <a:latin typeface="Arial" charset="0"/>
              <a:cs typeface="Times New Roman" charset="0"/>
            </a:endParaRPr>
          </a:p>
          <a:p>
            <a:endParaRPr lang="en-GB" i="1" dirty="0">
              <a:solidFill>
                <a:srgbClr val="000066"/>
              </a:solidFill>
              <a:latin typeface="Arial" charset="0"/>
              <a:cs typeface="Times New Roman" charset="0"/>
            </a:endParaRPr>
          </a:p>
        </p:txBody>
      </p:sp>
    </p:spTree>
    <p:extLst>
      <p:ext uri="{BB962C8B-B14F-4D97-AF65-F5344CB8AC3E}">
        <p14:creationId xmlns:p14="http://schemas.microsoft.com/office/powerpoint/2010/main" val="478475367"/>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6"/>
          <p:cNvSpPr txBox="1">
            <a:spLocks noChangeArrowheads="1"/>
          </p:cNvSpPr>
          <p:nvPr/>
        </p:nvSpPr>
        <p:spPr bwMode="auto">
          <a:xfrm>
            <a:off x="487068" y="260648"/>
            <a:ext cx="9144000" cy="1323439"/>
          </a:xfrm>
          <a:prstGeom prst="rect">
            <a:avLst/>
          </a:prstGeom>
          <a:noFill/>
          <a:ln w="9525">
            <a:noFill/>
            <a:miter lim="800000"/>
            <a:headEnd/>
            <a:tailEnd/>
          </a:ln>
        </p:spPr>
        <p:txBody>
          <a:bodyPr>
            <a:spAutoFit/>
          </a:bodyPr>
          <a:lstStyle/>
          <a:p>
            <a:r>
              <a:rPr lang="en-GB" sz="4000" b="1" dirty="0">
                <a:solidFill>
                  <a:srgbClr val="520D5D"/>
                </a:solidFill>
                <a:latin typeface="Arial" charset="0"/>
                <a:cs typeface="Times New Roman" charset="0"/>
              </a:rPr>
              <a:t>Ownership of performance management</a:t>
            </a:r>
            <a:endParaRPr lang="en-GB" sz="4000" b="1" i="1" dirty="0">
              <a:solidFill>
                <a:srgbClr val="520D5D"/>
              </a:solidFill>
              <a:latin typeface="Verdana" pitchFamily="34" charset="0"/>
              <a:cs typeface="Times New Roman" charset="0"/>
            </a:endParaRPr>
          </a:p>
        </p:txBody>
      </p:sp>
      <p:sp>
        <p:nvSpPr>
          <p:cNvPr id="20483" name="Text Box 7"/>
          <p:cNvSpPr txBox="1">
            <a:spLocks noChangeArrowheads="1"/>
          </p:cNvSpPr>
          <p:nvPr/>
        </p:nvSpPr>
        <p:spPr bwMode="auto">
          <a:xfrm>
            <a:off x="342900" y="2060848"/>
            <a:ext cx="8458200" cy="3885679"/>
          </a:xfrm>
          <a:prstGeom prst="rect">
            <a:avLst/>
          </a:prstGeom>
          <a:noFill/>
          <a:ln w="9525">
            <a:noFill/>
            <a:miter lim="800000"/>
            <a:headEnd/>
            <a:tailEnd/>
          </a:ln>
        </p:spPr>
        <p:txBody>
          <a:bodyPr>
            <a:spAutoFit/>
          </a:bodyPr>
          <a:lstStyle/>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PM is a </a:t>
            </a:r>
            <a:r>
              <a:rPr lang="en-GB" sz="2600" i="1" dirty="0">
                <a:solidFill>
                  <a:srgbClr val="58595B"/>
                </a:solidFill>
                <a:latin typeface="Arial" panose="020B0604020202020204" pitchFamily="34" charset="0"/>
                <a:cs typeface="Arial" panose="020B0604020202020204" pitchFamily="34" charset="0"/>
              </a:rPr>
              <a:t>management</a:t>
            </a:r>
            <a:r>
              <a:rPr lang="en-GB" sz="2600" dirty="0">
                <a:solidFill>
                  <a:srgbClr val="58595B"/>
                </a:solidFill>
                <a:latin typeface="Arial" panose="020B0604020202020204" pitchFamily="34" charset="0"/>
                <a:cs typeface="Arial" panose="020B0604020202020204" pitchFamily="34" charset="0"/>
              </a:rPr>
              <a:t> issue that is owned and delivered by line managers, who are responsible for and should be involved in its design</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HR supports design and implementation of PM, i.e. developing competence and capability</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HR provides expertise in key aspects of PM, e.g. training and development, reward and remuneration</a:t>
            </a:r>
          </a:p>
          <a:p>
            <a:pPr marL="685800" lvl="1" indent="-228600">
              <a:lnSpc>
                <a:spcPct val="90000"/>
              </a:lnSpc>
              <a:spcBef>
                <a:spcPts val="500"/>
              </a:spcBef>
              <a:buClr>
                <a:srgbClr val="DA1D52"/>
              </a:buClr>
              <a:buFont typeface="Arial" panose="020B0604020202020204" pitchFamily="34" charset="0"/>
              <a:buChar char="•"/>
            </a:pPr>
            <a:r>
              <a:rPr lang="en-GB" sz="2600" dirty="0">
                <a:solidFill>
                  <a:srgbClr val="58595B"/>
                </a:solidFill>
                <a:latin typeface="Arial" panose="020B0604020202020204" pitchFamily="34" charset="0"/>
                <a:cs typeface="Arial" panose="020B0604020202020204" pitchFamily="34" charset="0"/>
              </a:rPr>
              <a:t>The leadership/senior management are the ‘sponsors’ of PM and its role in organisation culture</a:t>
            </a:r>
          </a:p>
        </p:txBody>
      </p:sp>
    </p:spTree>
    <p:extLst>
      <p:ext uri="{BB962C8B-B14F-4D97-AF65-F5344CB8AC3E}">
        <p14:creationId xmlns:p14="http://schemas.microsoft.com/office/powerpoint/2010/main" val="3125215717"/>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85800" y="260350"/>
            <a:ext cx="7772400" cy="1008063"/>
          </a:xfrm>
        </p:spPr>
        <p:txBody>
          <a:bodyPr>
            <a:normAutofit/>
          </a:bodyPr>
          <a:lstStyle/>
          <a:p>
            <a:pPr eaLnBrk="1" hangingPunct="1"/>
            <a:r>
              <a:rPr lang="en-GB" sz="4000" b="1" dirty="0">
                <a:latin typeface="Arial" pitchFamily="34" charset="0"/>
                <a:cs typeface="Arial" pitchFamily="34" charset="0"/>
              </a:rPr>
              <a:t>Managing poor performance</a:t>
            </a:r>
          </a:p>
        </p:txBody>
      </p:sp>
      <p:sp>
        <p:nvSpPr>
          <p:cNvPr id="39939" name="Rectangle 3"/>
          <p:cNvSpPr>
            <a:spLocks noGrp="1" noChangeArrowheads="1"/>
          </p:cNvSpPr>
          <p:nvPr>
            <p:ph idx="1"/>
          </p:nvPr>
        </p:nvSpPr>
        <p:spPr>
          <a:xfrm>
            <a:off x="685800" y="1412777"/>
            <a:ext cx="7772400" cy="4847346"/>
          </a:xfrm>
        </p:spPr>
        <p:txBody>
          <a:bodyPr>
            <a:normAutofit/>
          </a:bodyPr>
          <a:lstStyle/>
          <a:p>
            <a:pPr eaLnBrk="1" hangingPunct="1"/>
            <a:r>
              <a:rPr lang="en-GB" sz="2800" dirty="0">
                <a:latin typeface="Arial" pitchFamily="34" charset="0"/>
                <a:cs typeface="Arial" pitchFamily="34" charset="0"/>
              </a:rPr>
              <a:t>Often not done well and lets the system down</a:t>
            </a:r>
          </a:p>
          <a:p>
            <a:pPr eaLnBrk="1" hangingPunct="1"/>
            <a:r>
              <a:rPr lang="en-GB" sz="2800" dirty="0"/>
              <a:t>Four</a:t>
            </a:r>
            <a:r>
              <a:rPr lang="en-GB" sz="2800" dirty="0">
                <a:latin typeface="Arial" pitchFamily="34" charset="0"/>
                <a:cs typeface="Arial" pitchFamily="34" charset="0"/>
              </a:rPr>
              <a:t> main reasons for poor performance</a:t>
            </a:r>
          </a:p>
          <a:p>
            <a:pPr marL="914400" lvl="1" indent="-457200" eaLnBrk="1" hangingPunct="1">
              <a:buFont typeface="+mj-lt"/>
              <a:buAutoNum type="arabicPeriod"/>
            </a:pPr>
            <a:r>
              <a:rPr lang="en-GB" sz="2400" dirty="0"/>
              <a:t>e</a:t>
            </a:r>
            <a:r>
              <a:rPr lang="en-GB" sz="2400" dirty="0">
                <a:latin typeface="Arial" pitchFamily="34" charset="0"/>
                <a:cs typeface="Arial" pitchFamily="34" charset="0"/>
              </a:rPr>
              <a:t>mployee does not know what is required</a:t>
            </a:r>
          </a:p>
          <a:p>
            <a:pPr marL="914400" lvl="1" indent="-457200" eaLnBrk="1" hangingPunct="1">
              <a:buFont typeface="+mj-lt"/>
              <a:buAutoNum type="arabicPeriod"/>
            </a:pPr>
            <a:r>
              <a:rPr lang="en-GB" sz="2400" dirty="0"/>
              <a:t>e</a:t>
            </a:r>
            <a:r>
              <a:rPr lang="en-GB" sz="2400" dirty="0">
                <a:latin typeface="Arial" pitchFamily="34" charset="0"/>
                <a:cs typeface="Arial" pitchFamily="34" charset="0"/>
              </a:rPr>
              <a:t>mployee does not know how to do what is required</a:t>
            </a:r>
          </a:p>
          <a:p>
            <a:pPr marL="914400" lvl="1" indent="-457200" eaLnBrk="1" hangingPunct="1">
              <a:buFont typeface="+mj-lt"/>
              <a:buAutoNum type="arabicPeriod"/>
            </a:pPr>
            <a:r>
              <a:rPr lang="en-GB" sz="2400" dirty="0"/>
              <a:t>e</a:t>
            </a:r>
            <a:r>
              <a:rPr lang="en-GB" sz="2400" dirty="0">
                <a:latin typeface="Arial" pitchFamily="34" charset="0"/>
                <a:cs typeface="Arial" pitchFamily="34" charset="0"/>
              </a:rPr>
              <a:t>mployee lacks resources</a:t>
            </a:r>
          </a:p>
          <a:p>
            <a:pPr marL="914400" lvl="1" indent="-457200" eaLnBrk="1" hangingPunct="1">
              <a:buFont typeface="+mj-lt"/>
              <a:buAutoNum type="arabicPeriod"/>
            </a:pPr>
            <a:r>
              <a:rPr lang="en-GB" sz="2400" dirty="0"/>
              <a:t>e</a:t>
            </a:r>
            <a:r>
              <a:rPr lang="en-GB" sz="2400" dirty="0">
                <a:latin typeface="Arial" pitchFamily="34" charset="0"/>
                <a:cs typeface="Arial" pitchFamily="34" charset="0"/>
              </a:rPr>
              <a:t>mployee does not want to do it (Gillen 2002)</a:t>
            </a:r>
          </a:p>
          <a:p>
            <a:pPr eaLnBrk="1" hangingPunct="1"/>
            <a:r>
              <a:rPr lang="en-GB" sz="2800" dirty="0">
                <a:latin typeface="Arial" pitchFamily="34" charset="0"/>
                <a:cs typeface="Arial" pitchFamily="34" charset="0"/>
              </a:rPr>
              <a:t>Perhaps one more?</a:t>
            </a:r>
          </a:p>
          <a:p>
            <a:pPr lvl="1" eaLnBrk="1" hangingPunct="1">
              <a:buFont typeface="Arial" panose="020B0604020202020204" pitchFamily="34" charset="0"/>
              <a:buChar char="•"/>
            </a:pPr>
            <a:r>
              <a:rPr lang="en-GB" sz="2400" dirty="0"/>
              <a:t>p</a:t>
            </a:r>
            <a:r>
              <a:rPr lang="en-GB" sz="2400" dirty="0">
                <a:latin typeface="Arial" pitchFamily="34" charset="0"/>
                <a:cs typeface="Arial" pitchFamily="34" charset="0"/>
              </a:rPr>
              <a:t>oor management</a:t>
            </a:r>
          </a:p>
          <a:p>
            <a:pPr eaLnBrk="1" hangingPunct="1"/>
            <a:r>
              <a:rPr lang="en-GB" sz="2800" dirty="0">
                <a:latin typeface="Arial" pitchFamily="34" charset="0"/>
                <a:cs typeface="Arial" pitchFamily="34" charset="0"/>
              </a:rPr>
              <a:t>Careful analysis and clear action can overcome most poor performance problems</a:t>
            </a:r>
          </a:p>
          <a:p>
            <a:pPr eaLnBrk="1" hangingPunct="1"/>
            <a:endParaRPr lang="en-GB" sz="2400" dirty="0">
              <a:latin typeface="Comic Sans MS" pitchFamily="66" charset="0"/>
            </a:endParaRPr>
          </a:p>
          <a:p>
            <a:pPr eaLnBrk="1" hangingPunct="1">
              <a:buFontTx/>
              <a:buNone/>
            </a:pPr>
            <a:endParaRPr lang="en-GB" sz="2000" dirty="0">
              <a:latin typeface="Comic Sans MS" pitchFamily="66" charset="0"/>
            </a:endParaRPr>
          </a:p>
        </p:txBody>
      </p:sp>
    </p:spTree>
    <p:extLst>
      <p:ext uri="{BB962C8B-B14F-4D97-AF65-F5344CB8AC3E}">
        <p14:creationId xmlns:p14="http://schemas.microsoft.com/office/powerpoint/2010/main" val="748049023"/>
      </p:ext>
    </p:extLst>
  </p:cSld>
  <p:clrMapOvr>
    <a:masterClrMapping/>
  </p:clrMapOvr>
  <p:transition/>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1A996E-8F35-4EE5-A18E-4DB6ABEAD384}">
  <ds:schemaRefs>
    <ds:schemaRef ds:uri="http://purl.org/dc/elements/1.1/"/>
    <ds:schemaRef ds:uri="http://schemas.microsoft.com/office/2006/metadata/properties"/>
    <ds:schemaRef ds:uri="http://schemas.microsoft.com/sharepoint/v3"/>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customXml/itemProps2.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3.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572</TotalTime>
  <Words>1874</Words>
  <Application>Microsoft Office PowerPoint</Application>
  <PresentationFormat>On-screen Show (4:3)</PresentationFormat>
  <Paragraphs>328</Paragraphs>
  <Slides>36</Slides>
  <Notes>34</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36</vt:i4>
      </vt:variant>
    </vt:vector>
  </HeadingPairs>
  <TitlesOfParts>
    <vt:vector size="46" baseType="lpstr">
      <vt:lpstr>Arial</vt:lpstr>
      <vt:lpstr>Calibri</vt:lpstr>
      <vt:lpstr>Comic Sans MS</vt:lpstr>
      <vt:lpstr>Symbol</vt:lpstr>
      <vt:lpstr>Times New Roman</vt:lpstr>
      <vt:lpstr>Verdana</vt:lpstr>
      <vt:lpstr>CIPD WhiteDottedPattern</vt:lpstr>
      <vt:lpstr>CIPD PurpleDottedPattern</vt:lpstr>
      <vt:lpstr>CIPD SlateDottedPattern</vt:lpstr>
      <vt:lpstr>CIPD WhitePlain</vt:lpstr>
      <vt:lpstr>Leading, Managing and Developing People</vt:lpstr>
      <vt:lpstr>Learning outcomes</vt:lpstr>
      <vt:lpstr>Introduction</vt:lpstr>
      <vt:lpstr>PowerPoint Presentation</vt:lpstr>
      <vt:lpstr>People performance model</vt:lpstr>
      <vt:lpstr>                      </vt:lpstr>
      <vt:lpstr>Links to High Performance Work Practices and Organisations</vt:lpstr>
      <vt:lpstr>Performance management as a process</vt:lpstr>
      <vt:lpstr>Discussion point</vt:lpstr>
      <vt:lpstr>Challenges!</vt:lpstr>
      <vt:lpstr>Issues with goals, objectives and targets</vt:lpstr>
      <vt:lpstr>Appraisal systems</vt:lpstr>
      <vt:lpstr>Problems with appraisals (1)</vt:lpstr>
      <vt:lpstr>Problems with appraisals (2)</vt:lpstr>
      <vt:lpstr>Problems with appraisals (3)</vt:lpstr>
      <vt:lpstr>Problems with appraisals (4)</vt:lpstr>
      <vt:lpstr>Problems with appraisals (5)</vt:lpstr>
      <vt:lpstr>Main theories of work motivation</vt:lpstr>
      <vt:lpstr>Herzberg – Two Factor Theory</vt:lpstr>
      <vt:lpstr>Alderfer's Modified Approach</vt:lpstr>
      <vt:lpstr>McClelland’s Achievement Motivation Theory</vt:lpstr>
      <vt:lpstr>Basic Model of Expectancy Theory</vt:lpstr>
      <vt:lpstr>Equity Theory</vt:lpstr>
      <vt:lpstr>Intrinsic versus extrinsic </vt:lpstr>
      <vt:lpstr>Activity</vt:lpstr>
      <vt:lpstr>Job satisfaction</vt:lpstr>
      <vt:lpstr>Five core dimensions of job satisfaction</vt:lpstr>
      <vt:lpstr>Employee commitment</vt:lpstr>
      <vt:lpstr>Three Component Model</vt:lpstr>
      <vt:lpstr>Employee engagement</vt:lpstr>
      <vt:lpstr>CIPD Research Report 2010</vt:lpstr>
      <vt:lpstr>Discussion point</vt:lpstr>
      <vt:lpstr>PowerPoint Presentation</vt:lpstr>
      <vt:lpstr>PowerPoint Presentation</vt:lpstr>
      <vt:lpstr>PowerPoint Presentation</vt:lpstr>
      <vt:lpstr>Managing poor performance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93</cp:revision>
  <cp:lastPrinted>2015-01-15T17:29:00Z</cp:lastPrinted>
  <dcterms:created xsi:type="dcterms:W3CDTF">2014-12-02T11:31:52Z</dcterms:created>
  <dcterms:modified xsi:type="dcterms:W3CDTF">2020-06-18T12:12:23Z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