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2"/>
  </p:notesMasterIdLst>
  <p:sldIdLst>
    <p:sldId id="621" r:id="rId4"/>
    <p:sldId id="634" r:id="rId5"/>
    <p:sldId id="655" r:id="rId6"/>
    <p:sldId id="656" r:id="rId7"/>
    <p:sldId id="657" r:id="rId8"/>
    <p:sldId id="649" r:id="rId9"/>
    <p:sldId id="650" r:id="rId10"/>
    <p:sldId id="652" r:id="rId11"/>
    <p:sldId id="352" r:id="rId12"/>
    <p:sldId id="636" r:id="rId13"/>
    <p:sldId id="629" r:id="rId14"/>
    <p:sldId id="653" r:id="rId15"/>
    <p:sldId id="641" r:id="rId16"/>
    <p:sldId id="640" r:id="rId17"/>
    <p:sldId id="642" r:id="rId18"/>
    <p:sldId id="647" r:id="rId19"/>
    <p:sldId id="654" r:id="rId20"/>
    <p:sldId id="644" r:id="rId2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53DD6B-AF13-0044-B72E-54ACA78110A6}" v="800" dt="2024-10-07T09:56:55.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p:scale>
          <a:sx n="110" d="100"/>
          <a:sy n="110" d="100"/>
        </p:scale>
        <p:origin x="1712" y="20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27/11/2024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27/11/2024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27/11/2024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27/11/2024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27/11/2024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27/11/2024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27/11/2024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27/11/2024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27/11/2024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27/11/2024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27/11/2024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27/11/2024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27/11/2024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27/11/2024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27/11/2024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27/11/2024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27/11/2024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27/11/2024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27/11/2024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27/11/2024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27/11/2024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8" Type="http://schemas.openxmlformats.org/officeDocument/2006/relationships/hyperlink" Target="https://www.careers.manchester.ac.uk/findjobs/skills/problemsolving/" TargetMode="External"/><Relationship Id="rId3" Type="http://schemas.openxmlformats.org/officeDocument/2006/relationships/hyperlink" Target="https://www.linkedin.com/pulse/kipling-method-asking-questions-alec-gardner-p5gac/" TargetMode="External"/><Relationship Id="rId7" Type="http://schemas.openxmlformats.org/officeDocument/2006/relationships/hyperlink" Target="https://institute-academic-development.ed.ac.uk/study-hub/learning-resources/critical" TargetMode="External"/><Relationship Id="rId2" Type="http://schemas.openxmlformats.org/officeDocument/2006/relationships/hyperlink" Target="https://theuniguide.com.au/campus/how-to-develop-your-problem-solving-skills-at-university" TargetMode="External"/><Relationship Id="rId1" Type="http://schemas.openxmlformats.org/officeDocument/2006/relationships/slideLayout" Target="../slideLayouts/slideLayout24.xml"/><Relationship Id="rId6" Type="http://schemas.openxmlformats.org/officeDocument/2006/relationships/hyperlink" Target="https://doi.org/10.5455/msm.2022.34.216-224" TargetMode="External"/><Relationship Id="rId5" Type="http://schemas.openxmlformats.org/officeDocument/2006/relationships/hyperlink" Target="https://www.ucl.ac.uk/students/news/2020/feb/10-ways-generate-study-motivation" TargetMode="External"/><Relationship Id="rId4" Type="http://schemas.openxmlformats.org/officeDocument/2006/relationships/hyperlink" Target="https://uk.indeed.com/career-advice/career-development/problem-solving-skills" TargetMode="External"/><Relationship Id="rId9" Type="http://schemas.openxmlformats.org/officeDocument/2006/relationships/hyperlink" Target="https://learningcenter.unc.edu/tips-and-tools/mot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latin typeface="Arial"/>
                <a:cs typeface="Arial"/>
              </a:rPr>
              <a:t>LCHS4001</a:t>
            </a:r>
            <a:br>
              <a:rPr lang="en-GB" sz="3600" b="1" dirty="0">
                <a:effectLst>
                  <a:outerShdw blurRad="38100" dist="38100" dir="2700000" algn="tl">
                    <a:srgbClr val="000000">
                      <a:alpha val="43137"/>
                    </a:srgbClr>
                  </a:outerShdw>
                </a:effectLst>
                <a:latin typeface="Arial"/>
              </a:rPr>
            </a:br>
            <a:r>
              <a:rPr lang="en-GB" sz="3600" b="1" dirty="0">
                <a:solidFill>
                  <a:schemeClr val="bg1"/>
                </a:solidFill>
                <a:effectLst>
                  <a:outerShdw blurRad="38100" dist="38100" dir="2700000" algn="tl">
                    <a:srgbClr val="000000">
                      <a:alpha val="43137"/>
                    </a:srgbClr>
                  </a:outerShdw>
                </a:effectLst>
                <a:latin typeface="Arial"/>
                <a:cs typeface="Arial"/>
              </a:rPr>
              <a:t>Academic and Employability Skills (ACE)</a:t>
            </a:r>
            <a:r>
              <a:rPr lang="en-GB" sz="3600" b="1" dirty="0">
                <a:solidFill>
                  <a:schemeClr val="bg1"/>
                </a:solidFill>
                <a:effectLst>
                  <a:outerShdw blurRad="38100" dist="38100" dir="2700000" algn="tl">
                    <a:srgbClr val="000000">
                      <a:alpha val="43137"/>
                    </a:srgbClr>
                  </a:outerShdw>
                </a:effectLst>
              </a:rPr>
              <a:t>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397692"/>
            <a:ext cx="7434587" cy="16150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latin typeface="Arial"/>
                <a:cs typeface="Arial"/>
              </a:rPr>
              <a:t>Problem Solving &amp; Critical Thinking Skills &amp; Motivation: Reminder of Topics</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27/11/2024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0FD8-524F-AA71-88BC-870B4F95E54C}"/>
              </a:ext>
            </a:extLst>
          </p:cNvPr>
          <p:cNvSpPr>
            <a:spLocks noGrp="1"/>
          </p:cNvSpPr>
          <p:nvPr>
            <p:ph type="title"/>
          </p:nvPr>
        </p:nvSpPr>
        <p:spPr>
          <a:xfrm>
            <a:off x="457200" y="-296862"/>
            <a:ext cx="8229600" cy="1143000"/>
          </a:xfrm>
        </p:spPr>
        <p:txBody>
          <a:bodyPr/>
          <a:lstStyle/>
          <a:p>
            <a:r>
              <a:rPr lang="en-GB" sz="3600" b="1" dirty="0">
                <a:solidFill>
                  <a:srgbClr val="173AFF"/>
                </a:solidFill>
                <a:latin typeface="Arial"/>
                <a:cs typeface="Arial"/>
              </a:rPr>
              <a:t>Discuss</a:t>
            </a:r>
            <a:r>
              <a:rPr lang="en-GB" sz="3600" dirty="0">
                <a:latin typeface="Arial"/>
                <a:cs typeface="Arial"/>
              </a:rPr>
              <a:t> </a:t>
            </a:r>
          </a:p>
        </p:txBody>
      </p:sp>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215168" y="404664"/>
            <a:ext cx="8713663" cy="3916363"/>
          </a:xfrm>
        </p:spPr>
        <p:txBody>
          <a:bodyPr/>
          <a:lstStyle/>
          <a:p>
            <a:pPr marL="0" indent="0">
              <a:buNone/>
            </a:pPr>
            <a:r>
              <a:rPr lang="en-GB" sz="2600" i="1" dirty="0">
                <a:latin typeface="Arial"/>
                <a:cs typeface="Arial"/>
              </a:rPr>
              <a:t>In pairs or trios:</a:t>
            </a:r>
          </a:p>
          <a:p>
            <a:pPr marL="514350" indent="-514350">
              <a:buFont typeface="+mj-lt"/>
              <a:buAutoNum type="arabicPeriod"/>
            </a:pPr>
            <a:r>
              <a:rPr lang="en-GB" sz="2600" dirty="0">
                <a:latin typeface="Arial"/>
                <a:cs typeface="Arial"/>
              </a:rPr>
              <a:t>What do you remember about the topics of problem solving, critical thinking, and motivation from Week 1? </a:t>
            </a:r>
          </a:p>
          <a:p>
            <a:pPr marL="514350" indent="-514350">
              <a:buFont typeface="+mj-lt"/>
              <a:buAutoNum type="arabicPeriod"/>
            </a:pPr>
            <a:r>
              <a:rPr lang="en-GB" sz="2600" dirty="0">
                <a:latin typeface="Arial"/>
                <a:cs typeface="Arial"/>
              </a:rPr>
              <a:t>Can you remember their definitions without looking at the Week 1 slides? </a:t>
            </a:r>
          </a:p>
          <a:p>
            <a:pPr marL="514350" indent="-514350">
              <a:buFont typeface="+mj-lt"/>
              <a:buAutoNum type="arabicPeriod"/>
            </a:pPr>
            <a:r>
              <a:rPr lang="en-GB" sz="2600" dirty="0">
                <a:latin typeface="Arial"/>
                <a:cs typeface="Arial"/>
              </a:rPr>
              <a:t>Since you have been at university for a little while, how do you define critical thinking/problem solving/motivation now, compared to how you understood it before starting university? Has your definition evolved?</a:t>
            </a:r>
          </a:p>
          <a:p>
            <a:pPr marL="0" indent="0">
              <a:buNone/>
            </a:pPr>
            <a:r>
              <a:rPr lang="en-GB" sz="2600" b="1" dirty="0">
                <a:solidFill>
                  <a:srgbClr val="173AFF"/>
                </a:solidFill>
                <a:latin typeface="Arial"/>
                <a:cs typeface="Arial"/>
              </a:rPr>
              <a:t>Discuss with a partner</a:t>
            </a:r>
          </a:p>
          <a:p>
            <a:pPr marL="0" indent="0">
              <a:buNone/>
            </a:pPr>
            <a:endParaRPr lang="en-GB" sz="2600" dirty="0">
              <a:latin typeface="Arial"/>
              <a:cs typeface="Arial"/>
            </a:endParaRP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4151039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F6F67-E798-7B94-579D-BBE978F6687B}"/>
              </a:ext>
            </a:extLst>
          </p:cNvPr>
          <p:cNvSpPr>
            <a:spLocks noGrp="1"/>
          </p:cNvSpPr>
          <p:nvPr>
            <p:ph type="title"/>
          </p:nvPr>
        </p:nvSpPr>
        <p:spPr>
          <a:xfrm>
            <a:off x="440726" y="-171400"/>
            <a:ext cx="8229600" cy="1143000"/>
          </a:xfrm>
        </p:spPr>
        <p:txBody>
          <a:bodyPr/>
          <a:lstStyle/>
          <a:p>
            <a:r>
              <a:rPr lang="en-US" b="1" dirty="0"/>
              <a:t>Quick Poll!</a:t>
            </a:r>
          </a:p>
        </p:txBody>
      </p:sp>
      <p:sp>
        <p:nvSpPr>
          <p:cNvPr id="3" name="Content Placeholder 2">
            <a:extLst>
              <a:ext uri="{FF2B5EF4-FFF2-40B4-BE49-F238E27FC236}">
                <a16:creationId xmlns:a16="http://schemas.microsoft.com/office/drawing/2014/main" id="{71D03283-F39B-E889-7529-55C2C4BD64D2}"/>
              </a:ext>
            </a:extLst>
          </p:cNvPr>
          <p:cNvSpPr>
            <a:spLocks noGrp="1"/>
          </p:cNvSpPr>
          <p:nvPr>
            <p:ph idx="1"/>
          </p:nvPr>
        </p:nvSpPr>
        <p:spPr>
          <a:xfrm>
            <a:off x="440726" y="692696"/>
            <a:ext cx="8229600" cy="3916363"/>
          </a:xfrm>
        </p:spPr>
        <p:txBody>
          <a:bodyPr/>
          <a:lstStyle/>
          <a:p>
            <a:r>
              <a:rPr lang="en-US" sz="2600" dirty="0"/>
              <a:t>Your teacher will now ask you which topic you THINK you would like to pursue for Task 3.</a:t>
            </a:r>
          </a:p>
          <a:p>
            <a:r>
              <a:rPr lang="en-US" sz="2600" dirty="0"/>
              <a:t>You can choose between:</a:t>
            </a:r>
          </a:p>
          <a:p>
            <a:pPr marL="0" indent="0">
              <a:buNone/>
            </a:pPr>
            <a:r>
              <a:rPr lang="en-US" sz="2600" dirty="0"/>
              <a:t>-Motivation</a:t>
            </a:r>
          </a:p>
          <a:p>
            <a:pPr marL="0" indent="0">
              <a:buNone/>
            </a:pPr>
            <a:r>
              <a:rPr lang="en-US" sz="2600" dirty="0"/>
              <a:t>-Critical Thinking Skills</a:t>
            </a:r>
          </a:p>
          <a:p>
            <a:pPr marL="0" indent="0">
              <a:buNone/>
            </a:pPr>
            <a:r>
              <a:rPr lang="en-US" sz="2600" dirty="0"/>
              <a:t>-Problem Solving Skills</a:t>
            </a:r>
          </a:p>
          <a:p>
            <a:pPr marL="0" indent="0">
              <a:buNone/>
            </a:pPr>
            <a:r>
              <a:rPr lang="en-US" sz="2600" dirty="0"/>
              <a:t>Raise your hand when your teacher calls the topic you think you are interested in. You will then work through the topic’s slides and questions in a group with other students who are interested in the same topic as you </a:t>
            </a:r>
            <a:r>
              <a:rPr lang="en-US" sz="2600" dirty="0">
                <a:sym typeface="Wingdings" pitchFamily="2" charset="2"/>
              </a:rPr>
              <a:t></a:t>
            </a:r>
          </a:p>
          <a:p>
            <a:pPr marL="0" indent="0">
              <a:buNone/>
            </a:pPr>
            <a:endParaRPr lang="en-US" sz="2600" dirty="0"/>
          </a:p>
        </p:txBody>
      </p:sp>
      <p:sp>
        <p:nvSpPr>
          <p:cNvPr id="4" name="Date Placeholder 3">
            <a:extLst>
              <a:ext uri="{FF2B5EF4-FFF2-40B4-BE49-F238E27FC236}">
                <a16:creationId xmlns:a16="http://schemas.microsoft.com/office/drawing/2014/main" id="{63774EEF-EB7E-1105-D852-4F774D49D356}"/>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3084014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9EBF1-0E29-C0D3-C9D9-4C381D2AB19F}"/>
              </a:ext>
            </a:extLst>
          </p:cNvPr>
          <p:cNvSpPr>
            <a:spLocks noGrp="1"/>
          </p:cNvSpPr>
          <p:nvPr>
            <p:ph type="title"/>
          </p:nvPr>
        </p:nvSpPr>
        <p:spPr>
          <a:xfrm>
            <a:off x="755576" y="120195"/>
            <a:ext cx="7859216" cy="508918"/>
          </a:xfrm>
        </p:spPr>
        <p:txBody>
          <a:bodyPr/>
          <a:lstStyle/>
          <a:p>
            <a:r>
              <a:rPr lang="en-US" sz="2800" b="1" dirty="0"/>
              <a:t>Before you separate into your topic group:</a:t>
            </a:r>
          </a:p>
        </p:txBody>
      </p:sp>
      <p:sp>
        <p:nvSpPr>
          <p:cNvPr id="3" name="Content Placeholder 2">
            <a:extLst>
              <a:ext uri="{FF2B5EF4-FFF2-40B4-BE49-F238E27FC236}">
                <a16:creationId xmlns:a16="http://schemas.microsoft.com/office/drawing/2014/main" id="{B92ADBEB-2528-6F06-CF06-D9EE32FCB459}"/>
              </a:ext>
            </a:extLst>
          </p:cNvPr>
          <p:cNvSpPr>
            <a:spLocks noGrp="1"/>
          </p:cNvSpPr>
          <p:nvPr>
            <p:ph idx="1"/>
          </p:nvPr>
        </p:nvSpPr>
        <p:spPr>
          <a:xfrm>
            <a:off x="107504" y="629113"/>
            <a:ext cx="8928992" cy="3916363"/>
          </a:xfrm>
        </p:spPr>
        <p:txBody>
          <a:bodyPr/>
          <a:lstStyle/>
          <a:p>
            <a:pPr algn="just"/>
            <a:r>
              <a:rPr lang="en-US" sz="2000" dirty="0"/>
              <a:t>Remember, the </a:t>
            </a:r>
            <a:r>
              <a:rPr lang="en-US" sz="2000" b="1" dirty="0"/>
              <a:t>Task 3</a:t>
            </a:r>
            <a:r>
              <a:rPr lang="en-US" sz="2000" dirty="0"/>
              <a:t> report is </a:t>
            </a:r>
            <a:r>
              <a:rPr lang="en-US" sz="2000" b="1" dirty="0">
                <a:solidFill>
                  <a:srgbClr val="FF0000"/>
                </a:solidFill>
              </a:rPr>
              <a:t>NOT</a:t>
            </a:r>
            <a:r>
              <a:rPr lang="en-US" sz="2000" dirty="0"/>
              <a:t> reflective. The questions in these slides today are asking about you so you can start to consider some ideas about the topics.</a:t>
            </a:r>
          </a:p>
          <a:p>
            <a:pPr marL="0" indent="0" algn="just">
              <a:buNone/>
            </a:pPr>
            <a:endParaRPr lang="en-US" sz="900" dirty="0"/>
          </a:p>
          <a:p>
            <a:pPr algn="just"/>
            <a:r>
              <a:rPr lang="en-US" sz="2000" dirty="0"/>
              <a:t>However, the </a:t>
            </a:r>
            <a:r>
              <a:rPr lang="en-US" sz="2000" b="1" dirty="0"/>
              <a:t>Task 3</a:t>
            </a:r>
            <a:r>
              <a:rPr lang="en-US" sz="2000" dirty="0"/>
              <a:t> report is NOT reflective and not about YOU. It should be general and should not include personal pronouns (e.g. I, you, me, we, our)</a:t>
            </a:r>
          </a:p>
          <a:p>
            <a:pPr marL="0" indent="0" algn="just">
              <a:buNone/>
            </a:pPr>
            <a:endParaRPr lang="en-US" sz="900" dirty="0"/>
          </a:p>
          <a:p>
            <a:pPr algn="just"/>
            <a:r>
              <a:rPr lang="en-US" sz="2000" dirty="0"/>
              <a:t>You will need to research your topic in a university and health and social care employment context. You must use evidence to support your ideas!</a:t>
            </a:r>
          </a:p>
          <a:p>
            <a:pPr marL="0" indent="0" algn="just">
              <a:buNone/>
            </a:pPr>
            <a:endParaRPr lang="en-US" sz="900" dirty="0"/>
          </a:p>
          <a:p>
            <a:pPr algn="just"/>
            <a:r>
              <a:rPr lang="en-US" sz="2000" dirty="0"/>
              <a:t>You can consider your own experiences and then use research to support these experiences or ideas. For example, if </a:t>
            </a:r>
            <a:r>
              <a:rPr lang="en-US" sz="2000" b="1" dirty="0"/>
              <a:t>you</a:t>
            </a:r>
            <a:r>
              <a:rPr lang="en-US" sz="2000" dirty="0"/>
              <a:t> </a:t>
            </a:r>
            <a:r>
              <a:rPr lang="en-US" sz="2000" dirty="0" err="1"/>
              <a:t>realise</a:t>
            </a:r>
            <a:r>
              <a:rPr lang="en-US" sz="2000" dirty="0"/>
              <a:t> that you didn’t work hard on an assessment due to low motivation, and therefore did not perform as well as you could have, you could search for information on “low motivation impact grades university” and construct an argument about how motivation is necessary students to receive good grades!</a:t>
            </a:r>
          </a:p>
        </p:txBody>
      </p:sp>
      <p:sp>
        <p:nvSpPr>
          <p:cNvPr id="4" name="Date Placeholder 3">
            <a:extLst>
              <a:ext uri="{FF2B5EF4-FFF2-40B4-BE49-F238E27FC236}">
                <a16:creationId xmlns:a16="http://schemas.microsoft.com/office/drawing/2014/main" id="{ED9B340F-5BE8-71B3-5D44-AF302B405622}"/>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2914489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DF3E-013F-68AA-D1BE-5BA0F8D3B8A2}"/>
              </a:ext>
            </a:extLst>
          </p:cNvPr>
          <p:cNvSpPr>
            <a:spLocks noGrp="1"/>
          </p:cNvSpPr>
          <p:nvPr>
            <p:ph type="title"/>
          </p:nvPr>
        </p:nvSpPr>
        <p:spPr>
          <a:xfrm>
            <a:off x="839787" y="127874"/>
            <a:ext cx="7464425" cy="292894"/>
          </a:xfrm>
        </p:spPr>
        <p:txBody>
          <a:bodyPr/>
          <a:lstStyle/>
          <a:p>
            <a:r>
              <a:rPr lang="en-US" b="1" dirty="0"/>
              <a:t>Now:</a:t>
            </a:r>
          </a:p>
        </p:txBody>
      </p:sp>
      <p:sp>
        <p:nvSpPr>
          <p:cNvPr id="3" name="Content Placeholder 2">
            <a:extLst>
              <a:ext uri="{FF2B5EF4-FFF2-40B4-BE49-F238E27FC236}">
                <a16:creationId xmlns:a16="http://schemas.microsoft.com/office/drawing/2014/main" id="{E6F06B63-9D9B-50D4-6489-83DF40A63AEE}"/>
              </a:ext>
            </a:extLst>
          </p:cNvPr>
          <p:cNvSpPr>
            <a:spLocks noGrp="1"/>
          </p:cNvSpPr>
          <p:nvPr>
            <p:ph idx="1"/>
          </p:nvPr>
        </p:nvSpPr>
        <p:spPr>
          <a:xfrm>
            <a:off x="251172" y="692696"/>
            <a:ext cx="8641654" cy="3916363"/>
          </a:xfrm>
        </p:spPr>
        <p:txBody>
          <a:bodyPr/>
          <a:lstStyle/>
          <a:p>
            <a:r>
              <a:rPr lang="en-US" sz="2600" dirty="0"/>
              <a:t>Form a group of 3-4 with other people interested in your topic.</a:t>
            </a:r>
          </a:p>
          <a:p>
            <a:pPr marL="0" indent="0">
              <a:buNone/>
            </a:pPr>
            <a:endParaRPr lang="en-US" sz="900" dirty="0"/>
          </a:p>
          <a:p>
            <a:r>
              <a:rPr lang="en-US" sz="2600" dirty="0"/>
              <a:t>Skip to the slides which discuss your topic and review the definitions and importance of these topics</a:t>
            </a:r>
          </a:p>
          <a:p>
            <a:pPr marL="0" indent="0">
              <a:buNone/>
            </a:pPr>
            <a:endParaRPr lang="en-US" sz="900" dirty="0"/>
          </a:p>
          <a:p>
            <a:r>
              <a:rPr lang="en-US" sz="2600" dirty="0"/>
              <a:t>Answer the discussion questions with your group</a:t>
            </a:r>
          </a:p>
          <a:p>
            <a:pPr marL="0" indent="0">
              <a:buNone/>
            </a:pPr>
            <a:endParaRPr lang="en-US" sz="900" dirty="0"/>
          </a:p>
          <a:p>
            <a:r>
              <a:rPr lang="en-US" sz="2600" dirty="0"/>
              <a:t>Then, after answering the discussion questions with your group, select ONE related  source from the further reading list and open the source and start to read/take notes for your Task 3!</a:t>
            </a:r>
          </a:p>
        </p:txBody>
      </p:sp>
      <p:sp>
        <p:nvSpPr>
          <p:cNvPr id="4" name="Date Placeholder 3">
            <a:extLst>
              <a:ext uri="{FF2B5EF4-FFF2-40B4-BE49-F238E27FC236}">
                <a16:creationId xmlns:a16="http://schemas.microsoft.com/office/drawing/2014/main" id="{D7CD36D6-67DB-9561-878F-8BC831BCEBE1}"/>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dirty="0"/>
          </a:p>
        </p:txBody>
      </p:sp>
    </p:spTree>
    <p:extLst>
      <p:ext uri="{BB962C8B-B14F-4D97-AF65-F5344CB8AC3E}">
        <p14:creationId xmlns:p14="http://schemas.microsoft.com/office/powerpoint/2010/main" val="1098556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D0E4-AF6A-F622-D84D-9E6A2C5B4F60}"/>
              </a:ext>
            </a:extLst>
          </p:cNvPr>
          <p:cNvSpPr>
            <a:spLocks noGrp="1"/>
          </p:cNvSpPr>
          <p:nvPr>
            <p:ph type="title"/>
          </p:nvPr>
        </p:nvSpPr>
        <p:spPr>
          <a:xfrm>
            <a:off x="467544" y="114300"/>
            <a:ext cx="7992888" cy="403612"/>
          </a:xfrm>
        </p:spPr>
        <p:txBody>
          <a:bodyPr/>
          <a:lstStyle/>
          <a:p>
            <a:r>
              <a:rPr lang="en-US" sz="3200" b="1" dirty="0">
                <a:latin typeface="Arial"/>
                <a:cs typeface="Arial"/>
              </a:rPr>
              <a:t>REMINDER: Critical Thinking Skills</a:t>
            </a:r>
          </a:p>
        </p:txBody>
      </p:sp>
      <p:sp>
        <p:nvSpPr>
          <p:cNvPr id="3" name="Content Placeholder 2">
            <a:extLst>
              <a:ext uri="{FF2B5EF4-FFF2-40B4-BE49-F238E27FC236}">
                <a16:creationId xmlns:a16="http://schemas.microsoft.com/office/drawing/2014/main" id="{E076F069-B1C1-69A0-B77B-774FAFAC09AE}"/>
              </a:ext>
            </a:extLst>
          </p:cNvPr>
          <p:cNvSpPr>
            <a:spLocks noGrp="1"/>
          </p:cNvSpPr>
          <p:nvPr>
            <p:ph idx="1"/>
          </p:nvPr>
        </p:nvSpPr>
        <p:spPr>
          <a:xfrm>
            <a:off x="219323" y="692696"/>
            <a:ext cx="8765486" cy="4866036"/>
          </a:xfrm>
        </p:spPr>
        <p:txBody>
          <a:bodyPr/>
          <a:lstStyle/>
          <a:p>
            <a:pPr marL="0" indent="0">
              <a:buNone/>
            </a:pPr>
            <a:r>
              <a:rPr lang="en-US" sz="2300" b="1" dirty="0">
                <a:solidFill>
                  <a:srgbClr val="0070C0"/>
                </a:solidFill>
                <a:latin typeface="Arial"/>
                <a:ea typeface="+mn-lt"/>
                <a:cs typeface="Arial"/>
              </a:rPr>
              <a:t>Critical thinking</a:t>
            </a:r>
            <a:r>
              <a:rPr lang="en-US" sz="2300" dirty="0">
                <a:latin typeface="Arial"/>
                <a:ea typeface="+mn-lt"/>
                <a:cs typeface="Arial"/>
              </a:rPr>
              <a:t> is the skill of making clear, logical decisions by understanding, using, and combining information from things you see, read, or experiment with (Burns &amp; Sinfield, 2016)</a:t>
            </a:r>
            <a:endParaRPr lang="en-US" sz="2300" dirty="0">
              <a:latin typeface="Arial"/>
              <a:ea typeface="+mn-lt"/>
              <a:cs typeface="+mn-lt"/>
            </a:endParaRPr>
          </a:p>
          <a:p>
            <a:pPr marL="0" indent="0">
              <a:buNone/>
            </a:pPr>
            <a:r>
              <a:rPr lang="en-US" sz="2300" dirty="0">
                <a:latin typeface="Arial"/>
                <a:ea typeface="+mn-lt"/>
                <a:cs typeface="+mn-lt"/>
              </a:rPr>
              <a:t>Critical thinking skills:</a:t>
            </a:r>
            <a:endParaRPr lang="en-US" sz="2300" dirty="0">
              <a:latin typeface="Arial"/>
              <a:ea typeface="+mn-lt"/>
              <a:cs typeface="Arial"/>
            </a:endParaRPr>
          </a:p>
          <a:p>
            <a:pPr marL="457200" indent="-457200">
              <a:buAutoNum type="arabicPeriod"/>
            </a:pPr>
            <a:r>
              <a:rPr lang="en-US" sz="2300" dirty="0">
                <a:latin typeface="Arial"/>
                <a:ea typeface="+mn-lt"/>
                <a:cs typeface="+mn-lt"/>
              </a:rPr>
              <a:t>Support Independent Learning</a:t>
            </a:r>
            <a:endParaRPr lang="en-US" sz="2300" dirty="0">
              <a:latin typeface="Arial"/>
              <a:ea typeface="+mn-lt"/>
              <a:cs typeface="Arial"/>
            </a:endParaRPr>
          </a:p>
          <a:p>
            <a:pPr marL="457200" indent="-457200">
              <a:buAutoNum type="arabicPeriod"/>
            </a:pPr>
            <a:r>
              <a:rPr lang="en-US" sz="2300" dirty="0">
                <a:latin typeface="Arial"/>
                <a:ea typeface="+mn-lt"/>
                <a:cs typeface="+mn-lt"/>
              </a:rPr>
              <a:t>Boost Analytical Thinking</a:t>
            </a:r>
            <a:endParaRPr lang="en-US" sz="2300" dirty="0">
              <a:latin typeface="Arial"/>
              <a:ea typeface="+mn-lt"/>
              <a:cs typeface="Arial"/>
            </a:endParaRPr>
          </a:p>
          <a:p>
            <a:pPr marL="457200" indent="-457200">
              <a:buAutoNum type="arabicPeriod"/>
            </a:pPr>
            <a:r>
              <a:rPr lang="en-US" sz="2300" dirty="0">
                <a:latin typeface="Arial"/>
                <a:ea typeface="+mn-lt"/>
                <a:cs typeface="+mn-lt"/>
              </a:rPr>
              <a:t>Make Writing Stronger</a:t>
            </a:r>
            <a:endParaRPr lang="en-US" sz="2300" dirty="0">
              <a:latin typeface="Arial"/>
              <a:ea typeface="+mn-lt"/>
              <a:cs typeface="Arial"/>
            </a:endParaRPr>
          </a:p>
          <a:p>
            <a:pPr marL="457200" indent="-457200">
              <a:buAutoNum type="arabicPeriod"/>
            </a:pPr>
            <a:r>
              <a:rPr lang="en-US" sz="2300" dirty="0">
                <a:latin typeface="Arial"/>
                <a:ea typeface="+mn-lt"/>
                <a:cs typeface="+mn-lt"/>
              </a:rPr>
              <a:t>Help with Decision-Making</a:t>
            </a:r>
            <a:endParaRPr lang="en-US" sz="2300" dirty="0">
              <a:latin typeface="Arial"/>
              <a:cs typeface="Arial"/>
            </a:endParaRPr>
          </a:p>
          <a:p>
            <a:pPr marL="457200" indent="-457200">
              <a:buAutoNum type="arabicPeriod"/>
            </a:pPr>
            <a:r>
              <a:rPr lang="en-US" sz="2300" dirty="0">
                <a:latin typeface="Arial"/>
                <a:ea typeface="+mn-lt"/>
                <a:cs typeface="+mn-lt"/>
              </a:rPr>
              <a:t>Help One Adapt to Change</a:t>
            </a:r>
            <a:endParaRPr lang="en-US" sz="2300" dirty="0">
              <a:latin typeface="Arial"/>
              <a:ea typeface="+mn-lt"/>
              <a:cs typeface="Arial"/>
            </a:endParaRPr>
          </a:p>
          <a:p>
            <a:pPr marL="457200" indent="-457200">
              <a:buAutoNum type="arabicPeriod"/>
            </a:pPr>
            <a:r>
              <a:rPr lang="en-US" sz="2300" dirty="0">
                <a:latin typeface="Arial"/>
                <a:ea typeface="+mn-lt"/>
                <a:cs typeface="+mn-lt"/>
              </a:rPr>
              <a:t>Increase Curiosity</a:t>
            </a:r>
            <a:endParaRPr lang="en-US" sz="2300" dirty="0">
              <a:latin typeface="Arial"/>
              <a:ea typeface="+mn-lt"/>
              <a:cs typeface="Arial"/>
            </a:endParaRPr>
          </a:p>
          <a:p>
            <a:pPr marL="457200" indent="-457200">
              <a:buAutoNum type="arabicPeriod"/>
            </a:pPr>
            <a:r>
              <a:rPr lang="en-US" sz="2300" dirty="0">
                <a:latin typeface="Arial"/>
                <a:ea typeface="+mn-lt"/>
                <a:cs typeface="Arial"/>
              </a:rPr>
              <a:t>Improve Problem-Solving Skills</a:t>
            </a:r>
          </a:p>
          <a:p>
            <a:pPr marL="457200" indent="-457200">
              <a:buAutoNum type="arabicPeriod"/>
            </a:pPr>
            <a:endParaRPr lang="en-US" sz="900" dirty="0">
              <a:latin typeface="Arial"/>
              <a:cs typeface="Arial"/>
            </a:endParaRPr>
          </a:p>
          <a:p>
            <a:pPr marL="0" indent="0">
              <a:buNone/>
            </a:pPr>
            <a:endParaRPr lang="en-US" sz="1600" b="1" dirty="0">
              <a:solidFill>
                <a:srgbClr val="173AFF"/>
              </a:solidFill>
              <a:latin typeface="Arial"/>
              <a:cs typeface="Arial"/>
            </a:endParaRPr>
          </a:p>
          <a:p>
            <a:pPr marL="0" indent="0">
              <a:buNone/>
            </a:pPr>
            <a:endParaRPr lang="en-US" sz="1600" dirty="0">
              <a:latin typeface="Arial"/>
              <a:cs typeface="Arial"/>
            </a:endParaRPr>
          </a:p>
        </p:txBody>
      </p:sp>
      <p:sp>
        <p:nvSpPr>
          <p:cNvPr id="4" name="Date Placeholder 3">
            <a:extLst>
              <a:ext uri="{FF2B5EF4-FFF2-40B4-BE49-F238E27FC236}">
                <a16:creationId xmlns:a16="http://schemas.microsoft.com/office/drawing/2014/main" id="{384FD5F9-8D3F-D90D-EF4E-60073274FB4D}"/>
              </a:ext>
            </a:extLst>
          </p:cNvPr>
          <p:cNvSpPr>
            <a:spLocks noGrp="1"/>
          </p:cNvSpPr>
          <p:nvPr>
            <p:ph type="dt" sz="half" idx="10"/>
          </p:nvPr>
        </p:nvSpPr>
        <p:spPr/>
        <p:txBody>
          <a:bodyPr/>
          <a:lstStyle/>
          <a:p>
            <a:pPr>
              <a:defRPr/>
            </a:pPr>
            <a:fld id="{CDF502AA-C8CB-4132-B592-CA60B7C38ACE}" type="datetime1">
              <a:rPr lang="en-GB"/>
              <a:pPr>
                <a:defRPr/>
              </a:pPr>
              <a:t>27/11/2024</a:t>
            </a:fld>
            <a:endParaRPr lang="en-GB"/>
          </a:p>
        </p:txBody>
      </p:sp>
    </p:spTree>
    <p:extLst>
      <p:ext uri="{BB962C8B-B14F-4D97-AF65-F5344CB8AC3E}">
        <p14:creationId xmlns:p14="http://schemas.microsoft.com/office/powerpoint/2010/main" val="24288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B9D6-C39C-9FDB-7913-E23C0042C54C}"/>
              </a:ext>
            </a:extLst>
          </p:cNvPr>
          <p:cNvSpPr>
            <a:spLocks noGrp="1"/>
          </p:cNvSpPr>
          <p:nvPr>
            <p:ph type="title"/>
          </p:nvPr>
        </p:nvSpPr>
        <p:spPr>
          <a:xfrm>
            <a:off x="250825" y="251035"/>
            <a:ext cx="8785671" cy="530902"/>
          </a:xfrm>
        </p:spPr>
        <p:txBody>
          <a:bodyPr/>
          <a:lstStyle/>
          <a:p>
            <a:r>
              <a:rPr lang="en-US" sz="2800" b="1" dirty="0">
                <a:latin typeface="Arial"/>
                <a:cs typeface="Arial"/>
              </a:rPr>
              <a:t>Reminder: Importance of Critical Thinking Skills</a:t>
            </a:r>
            <a:endParaRPr lang="en-US" sz="2800" b="1" dirty="0"/>
          </a:p>
        </p:txBody>
      </p:sp>
      <p:sp>
        <p:nvSpPr>
          <p:cNvPr id="3" name="Content Placeholder 2">
            <a:extLst>
              <a:ext uri="{FF2B5EF4-FFF2-40B4-BE49-F238E27FC236}">
                <a16:creationId xmlns:a16="http://schemas.microsoft.com/office/drawing/2014/main" id="{9662AE2B-BF75-FD6D-6F2D-8B433AC3930D}"/>
              </a:ext>
            </a:extLst>
          </p:cNvPr>
          <p:cNvSpPr>
            <a:spLocks noGrp="1"/>
          </p:cNvSpPr>
          <p:nvPr>
            <p:ph idx="1"/>
          </p:nvPr>
        </p:nvSpPr>
        <p:spPr>
          <a:xfrm>
            <a:off x="351020" y="813216"/>
            <a:ext cx="8229600" cy="3916363"/>
          </a:xfrm>
        </p:spPr>
        <p:txBody>
          <a:bodyPr/>
          <a:lstStyle/>
          <a:p>
            <a:pPr algn="just"/>
            <a:r>
              <a:rPr lang="en-US" sz="2200" dirty="0">
                <a:solidFill>
                  <a:srgbClr val="000000"/>
                </a:solidFill>
                <a:latin typeface="Arial"/>
                <a:ea typeface="+mn-lt"/>
                <a:cs typeface="+mn-lt"/>
              </a:rPr>
              <a:t>Being a university student is about learning </a:t>
            </a:r>
            <a:r>
              <a:rPr lang="en-US" sz="2200" i="1" dirty="0">
                <a:solidFill>
                  <a:srgbClr val="000000"/>
                </a:solidFill>
                <a:latin typeface="Arial"/>
                <a:ea typeface="+mn-lt"/>
                <a:cs typeface="+mn-lt"/>
              </a:rPr>
              <a:t>how</a:t>
            </a:r>
            <a:r>
              <a:rPr lang="en-US" sz="2200" dirty="0">
                <a:solidFill>
                  <a:srgbClr val="000000"/>
                </a:solidFill>
                <a:latin typeface="Arial"/>
                <a:ea typeface="+mn-lt"/>
                <a:cs typeface="+mn-lt"/>
              </a:rPr>
              <a:t> to think, not just what to believe. Critical thinking helps you form your own opinions and attitudes by thinking carefully, discussing ideas, and convincing others. (University of Edinburgh, 2024)</a:t>
            </a:r>
          </a:p>
          <a:p>
            <a:pPr marL="0" indent="0" algn="just">
              <a:buNone/>
            </a:pPr>
            <a:endParaRPr lang="en-US" sz="800" dirty="0">
              <a:solidFill>
                <a:srgbClr val="000000"/>
              </a:solidFill>
              <a:latin typeface="Arial"/>
              <a:ea typeface="+mn-lt"/>
              <a:cs typeface="+mn-lt"/>
            </a:endParaRPr>
          </a:p>
          <a:p>
            <a:pPr algn="just"/>
            <a:r>
              <a:rPr lang="en-US" sz="2200" dirty="0">
                <a:solidFill>
                  <a:srgbClr val="000000"/>
                </a:solidFill>
                <a:latin typeface="Arial"/>
                <a:ea typeface="+mn-lt"/>
                <a:cs typeface="+mn-lt"/>
              </a:rPr>
              <a:t>As you build your critical thinking skills, you can go from just saying "I disagree" to thoughtfully considering different options and ideas by questioning them (University of Edinburgh, 2024)</a:t>
            </a:r>
          </a:p>
          <a:p>
            <a:pPr marL="0" indent="0" algn="just">
              <a:buNone/>
            </a:pPr>
            <a:endParaRPr lang="en-US" sz="800" dirty="0">
              <a:solidFill>
                <a:srgbClr val="000000"/>
              </a:solidFill>
              <a:latin typeface="Arial"/>
              <a:ea typeface="+mn-lt"/>
              <a:cs typeface="+mn-lt"/>
            </a:endParaRPr>
          </a:p>
          <a:p>
            <a:pPr algn="just"/>
            <a:r>
              <a:rPr lang="en-US" sz="2200" dirty="0">
                <a:solidFill>
                  <a:srgbClr val="000000"/>
                </a:solidFill>
                <a:latin typeface="Arial"/>
                <a:ea typeface="Source Sans Pro"/>
                <a:cs typeface="Arial"/>
              </a:rPr>
              <a:t>Critical thinking is also important for healthcare employees, because it helps them identify potential problems, prioritize tasks, and adapt to changes quickly, ensuring patients receive the best care possible.</a:t>
            </a:r>
          </a:p>
        </p:txBody>
      </p:sp>
      <p:sp>
        <p:nvSpPr>
          <p:cNvPr id="4" name="Date Placeholder 3">
            <a:extLst>
              <a:ext uri="{FF2B5EF4-FFF2-40B4-BE49-F238E27FC236}">
                <a16:creationId xmlns:a16="http://schemas.microsoft.com/office/drawing/2014/main" id="{954607D7-94B1-A632-1819-19EAB5CF4709}"/>
              </a:ext>
            </a:extLst>
          </p:cNvPr>
          <p:cNvSpPr>
            <a:spLocks noGrp="1"/>
          </p:cNvSpPr>
          <p:nvPr>
            <p:ph type="dt" sz="half" idx="10"/>
          </p:nvPr>
        </p:nvSpPr>
        <p:spPr/>
        <p:txBody>
          <a:bodyPr/>
          <a:lstStyle/>
          <a:p>
            <a:pPr>
              <a:defRPr/>
            </a:pPr>
            <a:fld id="{CDF502AA-C8CB-4132-B592-CA60B7C38ACE}" type="datetime1">
              <a:rPr lang="en-GB"/>
              <a:pPr>
                <a:defRPr/>
              </a:pPr>
              <a:t>27/11/2024</a:t>
            </a:fld>
            <a:endParaRPr lang="en-GB"/>
          </a:p>
        </p:txBody>
      </p:sp>
    </p:spTree>
    <p:extLst>
      <p:ext uri="{BB962C8B-B14F-4D97-AF65-F5344CB8AC3E}">
        <p14:creationId xmlns:p14="http://schemas.microsoft.com/office/powerpoint/2010/main" val="27407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ACAD-9989-2108-2D77-3EBFB19ECFD4}"/>
              </a:ext>
            </a:extLst>
          </p:cNvPr>
          <p:cNvSpPr>
            <a:spLocks noGrp="1"/>
          </p:cNvSpPr>
          <p:nvPr>
            <p:ph type="title"/>
          </p:nvPr>
        </p:nvSpPr>
        <p:spPr>
          <a:xfrm>
            <a:off x="1002432" y="224780"/>
            <a:ext cx="7139136" cy="580926"/>
          </a:xfrm>
        </p:spPr>
        <p:txBody>
          <a:bodyPr/>
          <a:lstStyle/>
          <a:p>
            <a:r>
              <a:rPr lang="en-US" sz="3600" b="1" dirty="0"/>
              <a:t>Critical Thinking Skills: Consider</a:t>
            </a:r>
          </a:p>
        </p:txBody>
      </p:sp>
      <p:sp>
        <p:nvSpPr>
          <p:cNvPr id="3" name="Content Placeholder 2">
            <a:extLst>
              <a:ext uri="{FF2B5EF4-FFF2-40B4-BE49-F238E27FC236}">
                <a16:creationId xmlns:a16="http://schemas.microsoft.com/office/drawing/2014/main" id="{DFAB6FBF-56ED-E4BB-61E3-DFBA6834FD58}"/>
              </a:ext>
            </a:extLst>
          </p:cNvPr>
          <p:cNvSpPr>
            <a:spLocks noGrp="1"/>
          </p:cNvSpPr>
          <p:nvPr>
            <p:ph idx="1"/>
          </p:nvPr>
        </p:nvSpPr>
        <p:spPr>
          <a:xfrm>
            <a:off x="250825" y="837200"/>
            <a:ext cx="8569647" cy="3916363"/>
          </a:xfrm>
        </p:spPr>
        <p:txBody>
          <a:bodyPr/>
          <a:lstStyle/>
          <a:p>
            <a:r>
              <a:rPr lang="en-US" sz="2600" dirty="0"/>
              <a:t>Now that you have been at university for almost 8 weeks, consider the following questions:</a:t>
            </a:r>
          </a:p>
          <a:p>
            <a:pPr marL="514350" indent="-514350">
              <a:buFont typeface="Arial" panose="020B0604020202020204" pitchFamily="34" charset="0"/>
              <a:buAutoNum type="arabicParenR"/>
            </a:pPr>
            <a:r>
              <a:rPr lang="en-US" sz="2000" dirty="0"/>
              <a:t>Can you identify a specific moment when you realized you were applying critical thinking to solve a problem or analyze information? What was it?</a:t>
            </a:r>
          </a:p>
          <a:p>
            <a:pPr marL="514350" indent="-514350">
              <a:buFont typeface="Arial" panose="020B0604020202020204" pitchFamily="34" charset="0"/>
              <a:buAutoNum type="arabicParenR"/>
            </a:pPr>
            <a:r>
              <a:rPr lang="en-US" sz="2000" dirty="0"/>
              <a:t>What are some ways you’ve noticed your thinking becoming more analytical, creative, or reflective since starting university?</a:t>
            </a:r>
          </a:p>
          <a:p>
            <a:pPr marL="514350" indent="-514350">
              <a:buFont typeface="Arial" panose="020B0604020202020204" pitchFamily="34" charset="0"/>
              <a:buAutoNum type="arabicParenR"/>
            </a:pPr>
            <a:r>
              <a:rPr lang="en-GB" sz="2000" dirty="0"/>
              <a:t>How do you approach evaluating sources to use academic work now compared to when you first began your studies?</a:t>
            </a:r>
          </a:p>
          <a:p>
            <a:pPr marL="514350" indent="-514350">
              <a:buFont typeface="Arial" panose="020B0604020202020204" pitchFamily="34" charset="0"/>
              <a:buAutoNum type="arabicParenR"/>
            </a:pPr>
            <a:r>
              <a:rPr lang="en-GB" sz="2000" dirty="0"/>
              <a:t>Have any class discussions or debates caused you to reconsider your perspective on a topic? How did you navigate that process?</a:t>
            </a:r>
          </a:p>
          <a:p>
            <a:pPr marL="514350" indent="-514350">
              <a:buFont typeface="Arial" panose="020B0604020202020204" pitchFamily="34" charset="0"/>
              <a:buAutoNum type="arabicParenR"/>
            </a:pPr>
            <a:r>
              <a:rPr lang="en-GB" sz="2000" dirty="0"/>
              <a:t>Have you noticed yourself applying critical thought to any situations outside of university since beginning your studies? If so, what were these situations?</a:t>
            </a:r>
            <a:endParaRPr lang="en-US" sz="2000" dirty="0"/>
          </a:p>
        </p:txBody>
      </p:sp>
      <p:sp>
        <p:nvSpPr>
          <p:cNvPr id="4" name="Date Placeholder 3">
            <a:extLst>
              <a:ext uri="{FF2B5EF4-FFF2-40B4-BE49-F238E27FC236}">
                <a16:creationId xmlns:a16="http://schemas.microsoft.com/office/drawing/2014/main" id="{260606FD-8203-4B48-87D8-A4F94640D75A}"/>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385232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1187624" y="54512"/>
            <a:ext cx="7241976" cy="566936"/>
          </a:xfrm>
        </p:spPr>
        <p:txBody>
          <a:bodyPr/>
          <a:lstStyle/>
          <a:p>
            <a:pPr eaLnBrk="1" hangingPunct="1"/>
            <a:r>
              <a:rPr lang="en-GB" altLang="en-US" sz="3200" b="1" dirty="0">
                <a:latin typeface="Arial" panose="020B0604020202020204" pitchFamily="34" charset="0"/>
                <a:cs typeface="Arial" panose="020B0604020202020204" pitchFamily="34" charset="0"/>
              </a:rPr>
              <a:t>REMINDER: Problem Solving Skills</a:t>
            </a:r>
          </a:p>
        </p:txBody>
      </p:sp>
      <p:sp>
        <p:nvSpPr>
          <p:cNvPr id="19459" name="Rectangle 3"/>
          <p:cNvSpPr>
            <a:spLocks noGrp="1" noChangeArrowheads="1"/>
          </p:cNvSpPr>
          <p:nvPr>
            <p:ph type="body" idx="1"/>
          </p:nvPr>
        </p:nvSpPr>
        <p:spPr>
          <a:xfrm>
            <a:off x="143508" y="585839"/>
            <a:ext cx="8856984" cy="4822952"/>
          </a:xfrm>
        </p:spPr>
        <p:txBody>
          <a:bodyPr/>
          <a:lstStyle/>
          <a:p>
            <a:pPr algn="just" eaLnBrk="1" hangingPunct="1"/>
            <a:r>
              <a:rPr lang="en-GB" sz="2400" dirty="0">
                <a:solidFill>
                  <a:srgbClr val="2D2D2D"/>
                </a:solidFill>
                <a:latin typeface="Arial"/>
                <a:cs typeface="Arial"/>
              </a:rPr>
              <a:t>One of the key aspects of possessing strong </a:t>
            </a:r>
            <a:r>
              <a:rPr lang="en-GB" sz="2400" b="1" dirty="0">
                <a:solidFill>
                  <a:srgbClr val="2D2D2D"/>
                </a:solidFill>
                <a:latin typeface="Arial"/>
                <a:cs typeface="Arial"/>
              </a:rPr>
              <a:t>critical thinking </a:t>
            </a:r>
            <a:r>
              <a:rPr lang="en-GB" sz="2400" dirty="0">
                <a:solidFill>
                  <a:srgbClr val="2D2D2D"/>
                </a:solidFill>
                <a:latin typeface="Arial"/>
                <a:cs typeface="Arial"/>
              </a:rPr>
              <a:t>skills is the ability to </a:t>
            </a:r>
            <a:r>
              <a:rPr lang="en-GB" sz="2400" b="1" dirty="0">
                <a:solidFill>
                  <a:srgbClr val="00B050"/>
                </a:solidFill>
                <a:latin typeface="Arial"/>
                <a:cs typeface="Arial"/>
              </a:rPr>
              <a:t>solve problems</a:t>
            </a:r>
            <a:r>
              <a:rPr lang="en-GB" sz="2400" b="1" dirty="0">
                <a:solidFill>
                  <a:srgbClr val="2D2D2D"/>
                </a:solidFill>
                <a:latin typeface="Arial"/>
                <a:cs typeface="Arial"/>
              </a:rPr>
              <a:t>.</a:t>
            </a:r>
          </a:p>
          <a:p>
            <a:pPr marL="0" indent="0" algn="just" eaLnBrk="1" hangingPunct="1">
              <a:buNone/>
            </a:pPr>
            <a:endParaRPr lang="en-GB" sz="800" b="1" dirty="0">
              <a:solidFill>
                <a:srgbClr val="2D2D2D"/>
              </a:solidFill>
              <a:latin typeface="Arial"/>
              <a:cs typeface="Arial"/>
            </a:endParaRPr>
          </a:p>
          <a:p>
            <a:pPr algn="just"/>
            <a:r>
              <a:rPr lang="en-GB" sz="2400" b="0" dirty="0">
                <a:solidFill>
                  <a:srgbClr val="2D2D2D"/>
                </a:solidFill>
                <a:effectLst/>
                <a:latin typeface="Arial"/>
                <a:cs typeface="Arial"/>
              </a:rPr>
              <a:t>“Problem solving skills are skills that enable people to handle unexpected situations or difficult challenges” </a:t>
            </a:r>
            <a:r>
              <a:rPr lang="en-GB" sz="2400" b="0" i="0" dirty="0">
                <a:solidFill>
                  <a:srgbClr val="2D2D2D"/>
                </a:solidFill>
                <a:effectLst/>
                <a:latin typeface="Arial"/>
                <a:cs typeface="Arial"/>
              </a:rPr>
              <a:t>(Indeed, 2024, Par. 1).</a:t>
            </a:r>
            <a:endParaRPr lang="en-US" sz="2400" dirty="0">
              <a:latin typeface="Arial"/>
              <a:cs typeface="Arial"/>
            </a:endParaRPr>
          </a:p>
          <a:p>
            <a:pPr marL="0" indent="0" algn="just">
              <a:buNone/>
            </a:pPr>
            <a:endParaRPr lang="en-GB" sz="800" b="0" i="0" dirty="0">
              <a:solidFill>
                <a:srgbClr val="2D2D2D"/>
              </a:solidFill>
              <a:effectLst/>
              <a:latin typeface="Arial" panose="020B0604020202020204" pitchFamily="34" charset="0"/>
              <a:cs typeface="Arial" panose="020B0604020202020204" pitchFamily="34" charset="0"/>
            </a:endParaRPr>
          </a:p>
          <a:p>
            <a:pPr algn="just" eaLnBrk="1" hangingPunct="1"/>
            <a:r>
              <a:rPr lang="en-GB" altLang="en-US" sz="2400" dirty="0">
                <a:latin typeface="Arial"/>
                <a:cs typeface="Arial"/>
              </a:rPr>
              <a:t>Problem solving skills are vital in a university setting, where students are often confronted with various difficulties they cannot necessarily request help with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395536" y="116632"/>
            <a:ext cx="8568952" cy="364902"/>
          </a:xfrm>
        </p:spPr>
        <p:txBody>
          <a:bodyPr/>
          <a:lstStyle/>
          <a:p>
            <a:r>
              <a:rPr lang="en-GB" sz="3200" b="1" dirty="0" err="1">
                <a:latin typeface="Arial"/>
                <a:cs typeface="Arial"/>
              </a:rPr>
              <a:t>REMINDER:Importance</a:t>
            </a:r>
            <a:r>
              <a:rPr lang="en-GB" sz="3200" b="1" dirty="0">
                <a:latin typeface="Arial"/>
                <a:cs typeface="Arial"/>
              </a:rPr>
              <a:t> of Problem Solving</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179512" y="511913"/>
            <a:ext cx="8784976" cy="3989040"/>
          </a:xfrm>
        </p:spPr>
        <p:txBody>
          <a:bodyPr/>
          <a:lstStyle/>
          <a:p>
            <a:pPr algn="just"/>
            <a:r>
              <a:rPr lang="en-GB" sz="2100" dirty="0">
                <a:latin typeface="Arial" panose="020B0604020202020204" pitchFamily="34" charset="0"/>
                <a:cs typeface="Arial" panose="020B0604020202020204" pitchFamily="34" charset="0"/>
              </a:rPr>
              <a:t>Problem solving skills are a vital requirement for many jobs, with many adverts and descriptions specifying that problem solving skills are mandatory for successful candidates (Manchester Career Services, n.d.)</a:t>
            </a:r>
          </a:p>
          <a:p>
            <a:pPr marL="0" indent="0" algn="just">
              <a:buNone/>
            </a:pPr>
            <a:endParaRPr lang="en-GB" sz="900" dirty="0">
              <a:latin typeface="Arial"/>
              <a:cs typeface="Arial"/>
            </a:endParaRPr>
          </a:p>
          <a:p>
            <a:pPr algn="just"/>
            <a:r>
              <a:rPr lang="en-GB" sz="2100" dirty="0">
                <a:latin typeface="Arial"/>
                <a:cs typeface="Arial"/>
              </a:rPr>
              <a:t>Problems at university which may require independent solutions could include:</a:t>
            </a:r>
          </a:p>
          <a:p>
            <a:pPr algn="just">
              <a:buFontTx/>
              <a:buChar char="-"/>
            </a:pPr>
            <a:r>
              <a:rPr lang="en-GB" sz="2100" dirty="0">
                <a:latin typeface="Arial"/>
                <a:cs typeface="Arial"/>
              </a:rPr>
              <a:t>Exam questions</a:t>
            </a:r>
          </a:p>
          <a:p>
            <a:pPr algn="just">
              <a:buFontTx/>
              <a:buChar char="-"/>
            </a:pPr>
            <a:r>
              <a:rPr lang="en-GB" sz="2100" dirty="0">
                <a:latin typeface="Arial"/>
                <a:cs typeface="Arial"/>
              </a:rPr>
              <a:t>Work on individual assessments (e.g. at 2:00 the day before it’s due, your lecturer can’t help you!) </a:t>
            </a:r>
          </a:p>
          <a:p>
            <a:pPr algn="just">
              <a:buFontTx/>
              <a:buChar char="-"/>
            </a:pPr>
            <a:r>
              <a:rPr lang="en-GB" sz="2100" dirty="0">
                <a:latin typeface="Arial"/>
                <a:cs typeface="Arial"/>
              </a:rPr>
              <a:t>Time management challenges </a:t>
            </a:r>
          </a:p>
          <a:p>
            <a:pPr algn="just">
              <a:buFontTx/>
              <a:buChar char="-"/>
            </a:pPr>
            <a:r>
              <a:rPr lang="en-GB" sz="2100" dirty="0">
                <a:latin typeface="Arial"/>
                <a:cs typeface="Arial"/>
              </a:rPr>
              <a:t>Work/life balance difficulties</a:t>
            </a:r>
          </a:p>
          <a:p>
            <a:pPr algn="just">
              <a:buFontTx/>
              <a:buChar char="-"/>
            </a:pPr>
            <a:r>
              <a:rPr lang="en-GB" sz="2100" dirty="0">
                <a:latin typeface="Arial"/>
                <a:cs typeface="Arial"/>
              </a:rPr>
              <a:t>Team or group work difficulties. </a:t>
            </a:r>
          </a:p>
          <a:p>
            <a:pPr marL="0" indent="0" algn="just">
              <a:buNone/>
            </a:pPr>
            <a:r>
              <a:rPr lang="en-GB" sz="2200" b="1" dirty="0">
                <a:solidFill>
                  <a:srgbClr val="C00000"/>
                </a:solidFill>
                <a:latin typeface="Arial"/>
                <a:cs typeface="Arial"/>
              </a:rPr>
              <a:t>Without problem solving skills, these obstacles would be impossible to manage!</a:t>
            </a:r>
          </a:p>
          <a:p>
            <a:pPr algn="just"/>
            <a:endParaRPr lang="en-GB" sz="2000" dirty="0">
              <a:latin typeface="Arial" panose="020B0604020202020204" pitchFamily="34" charset="0"/>
              <a:cs typeface="Arial" panose="020B0604020202020204" pitchFamily="34" charset="0"/>
            </a:endParaRPr>
          </a:p>
          <a:p>
            <a:pPr marL="457200" lvl="1" indent="0" algn="just">
              <a:buNone/>
            </a:pPr>
            <a:r>
              <a:rPr lang="en-GB" sz="22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40292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107430" y="87261"/>
            <a:ext cx="8929140" cy="1143000"/>
          </a:xfrm>
        </p:spPr>
        <p:txBody>
          <a:bodyPr/>
          <a:lstStyle/>
          <a:p>
            <a:pPr eaLnBrk="1" hangingPunct="1"/>
            <a:r>
              <a:rPr lang="en-GB" altLang="en-US" sz="2800" b="1" dirty="0">
                <a:latin typeface="Arial"/>
                <a:cs typeface="Arial"/>
              </a:rPr>
              <a:t>REMINDER: Tools &amp; Techniques</a:t>
            </a:r>
            <a:br>
              <a:rPr lang="en-GB" altLang="en-US" sz="2800" b="1" dirty="0">
                <a:latin typeface="Arial"/>
              </a:rPr>
            </a:br>
            <a:r>
              <a:rPr lang="en-GB" altLang="en-US" sz="2800" b="1" dirty="0">
                <a:latin typeface="Arial"/>
                <a:cs typeface="Arial"/>
              </a:rPr>
              <a:t> For Improving Critical Thinking </a:t>
            </a:r>
            <a:r>
              <a:rPr lang="en-GB" altLang="en-US" sz="2800" b="1" i="1" dirty="0">
                <a:latin typeface="Arial"/>
                <a:cs typeface="Arial"/>
              </a:rPr>
              <a:t>and</a:t>
            </a:r>
            <a:r>
              <a:rPr lang="en-GB" altLang="en-US" sz="2800" b="1" dirty="0">
                <a:latin typeface="Arial"/>
                <a:cs typeface="Arial"/>
              </a:rPr>
              <a:t> Problem Solving Skills</a:t>
            </a:r>
          </a:p>
        </p:txBody>
      </p:sp>
      <p:sp>
        <p:nvSpPr>
          <p:cNvPr id="22531" name="Rectangle 3"/>
          <p:cNvSpPr>
            <a:spLocks noGrp="1" noChangeArrowheads="1"/>
          </p:cNvSpPr>
          <p:nvPr>
            <p:ph type="body" idx="1"/>
          </p:nvPr>
        </p:nvSpPr>
        <p:spPr>
          <a:xfrm>
            <a:off x="244840" y="1335603"/>
            <a:ext cx="8616845" cy="3916363"/>
          </a:xfrm>
        </p:spPr>
        <p:txBody>
          <a:bodyPr/>
          <a:lstStyle/>
          <a:p>
            <a:pPr marL="660400" indent="-660400" eaLnBrk="1" hangingPunct="1">
              <a:lnSpc>
                <a:spcPct val="90000"/>
              </a:lnSpc>
            </a:pPr>
            <a:r>
              <a:rPr lang="en-US" altLang="en-US" dirty="0">
                <a:latin typeface="Arial"/>
                <a:cs typeface="Arial"/>
              </a:rPr>
              <a:t>The IDEAL Method (Bransford &amp; Stein, 1993)</a:t>
            </a:r>
          </a:p>
          <a:p>
            <a:pPr marL="660400" indent="-660400" eaLnBrk="1" hangingPunct="1">
              <a:lnSpc>
                <a:spcPct val="90000"/>
              </a:lnSpc>
            </a:pPr>
            <a:r>
              <a:rPr lang="en-US" altLang="en-US" dirty="0">
                <a:latin typeface="Arial"/>
                <a:cs typeface="Arial"/>
              </a:rPr>
              <a:t>The Bridge Model (Adair, 2019)</a:t>
            </a:r>
          </a:p>
          <a:p>
            <a:pPr marL="660400" indent="-660400" eaLnBrk="1" hangingPunct="1">
              <a:lnSpc>
                <a:spcPct val="90000"/>
              </a:lnSpc>
            </a:pPr>
            <a:r>
              <a:rPr lang="en-GB" altLang="en-US" dirty="0">
                <a:latin typeface="Arial"/>
                <a:cs typeface="Arial"/>
              </a:rPr>
              <a:t>The Kipling Method/5W1H Method (Gardner, 2024)</a:t>
            </a:r>
          </a:p>
          <a:p>
            <a:pPr marL="660400" indent="-660400">
              <a:lnSpc>
                <a:spcPct val="90000"/>
              </a:lnSpc>
            </a:pPr>
            <a:r>
              <a:rPr lang="en-GB" altLang="en-US" dirty="0">
                <a:latin typeface="Arial"/>
                <a:cs typeface="Arial"/>
              </a:rPr>
              <a:t>Reflective Thinking</a:t>
            </a:r>
          </a:p>
          <a:p>
            <a:pPr marL="0" indent="0">
              <a:lnSpc>
                <a:spcPct val="90000"/>
              </a:lnSpc>
              <a:buNone/>
            </a:pPr>
            <a:endParaRPr lang="en-GB" altLang="en-US" sz="800" dirty="0">
              <a:latin typeface="Arial"/>
              <a:cs typeface="Arial"/>
            </a:endParaRPr>
          </a:p>
          <a:p>
            <a:pPr marL="0" indent="0" algn="ctr">
              <a:lnSpc>
                <a:spcPct val="90000"/>
              </a:lnSpc>
              <a:buNone/>
            </a:pPr>
            <a:r>
              <a:rPr lang="en-GB" altLang="en-US" sz="2600" i="1" dirty="0">
                <a:latin typeface="Arial"/>
                <a:cs typeface="Arial"/>
              </a:rPr>
              <a:t>We are deliberately not going into detail about these </a:t>
            </a:r>
            <a:r>
              <a:rPr lang="en-GB" altLang="en-US" sz="2600" b="1" i="1" dirty="0">
                <a:latin typeface="Arial"/>
                <a:cs typeface="Arial"/>
              </a:rPr>
              <a:t>now</a:t>
            </a:r>
            <a:r>
              <a:rPr lang="en-GB" altLang="en-US" sz="2600" i="1" dirty="0">
                <a:latin typeface="Arial"/>
                <a:cs typeface="Arial"/>
              </a:rPr>
              <a:t>, but you </a:t>
            </a:r>
            <a:r>
              <a:rPr lang="en-GB" altLang="en-US" sz="2600" b="1" i="1" dirty="0">
                <a:latin typeface="Arial"/>
                <a:cs typeface="Arial"/>
              </a:rPr>
              <a:t>could</a:t>
            </a:r>
            <a:r>
              <a:rPr lang="en-GB" altLang="en-US" sz="2600" i="1" dirty="0">
                <a:latin typeface="Arial"/>
                <a:cs typeface="Arial"/>
              </a:rPr>
              <a:t> consider researching one or two of these methods for your Task 3 Report! </a:t>
            </a:r>
            <a:r>
              <a:rPr lang="en-GB" altLang="en-US" sz="2800" dirty="0">
                <a:latin typeface="Arial"/>
                <a:cs typeface="Arial"/>
              </a:rPr>
              <a:t>😉</a:t>
            </a:r>
            <a:endParaRPr lang="en-GB" altLang="en-US" sz="2800" i="1" dirty="0">
              <a:latin typeface="Arial"/>
              <a:cs typeface="Arial"/>
            </a:endParaRPr>
          </a:p>
        </p:txBody>
      </p:sp>
    </p:spTree>
    <p:extLst>
      <p:ext uri="{BB962C8B-B14F-4D97-AF65-F5344CB8AC3E}">
        <p14:creationId xmlns:p14="http://schemas.microsoft.com/office/powerpoint/2010/main" val="1694368323"/>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C1179-9CB9-395A-CCEA-FB8057681D83}"/>
              </a:ext>
            </a:extLst>
          </p:cNvPr>
          <p:cNvSpPr>
            <a:spLocks noGrp="1"/>
          </p:cNvSpPr>
          <p:nvPr>
            <p:ph type="title"/>
          </p:nvPr>
        </p:nvSpPr>
        <p:spPr>
          <a:xfrm>
            <a:off x="678396" y="137449"/>
            <a:ext cx="7787208" cy="580926"/>
          </a:xfrm>
        </p:spPr>
        <p:txBody>
          <a:bodyPr/>
          <a:lstStyle/>
          <a:p>
            <a:r>
              <a:rPr lang="en-US" sz="3600" b="1" dirty="0"/>
              <a:t>Problem Solving Skills: Consider</a:t>
            </a:r>
          </a:p>
        </p:txBody>
      </p:sp>
      <p:sp>
        <p:nvSpPr>
          <p:cNvPr id="3" name="Content Placeholder 2">
            <a:extLst>
              <a:ext uri="{FF2B5EF4-FFF2-40B4-BE49-F238E27FC236}">
                <a16:creationId xmlns:a16="http://schemas.microsoft.com/office/drawing/2014/main" id="{EA8960CD-9888-C924-8A96-C0A34FCC9658}"/>
              </a:ext>
            </a:extLst>
          </p:cNvPr>
          <p:cNvSpPr>
            <a:spLocks noGrp="1"/>
          </p:cNvSpPr>
          <p:nvPr>
            <p:ph idx="1"/>
          </p:nvPr>
        </p:nvSpPr>
        <p:spPr>
          <a:xfrm>
            <a:off x="250825" y="718375"/>
            <a:ext cx="8641655" cy="3916363"/>
          </a:xfrm>
        </p:spPr>
        <p:txBody>
          <a:bodyPr/>
          <a:lstStyle/>
          <a:p>
            <a:pPr marL="514350" indent="-514350">
              <a:buAutoNum type="arabicParenR"/>
            </a:pPr>
            <a:r>
              <a:rPr lang="en-GB" sz="2500" dirty="0"/>
              <a:t>What is the most successful solution you’ve come up with since starting university? What made it effective?</a:t>
            </a:r>
          </a:p>
          <a:p>
            <a:pPr marL="514350" indent="-514350">
              <a:buAutoNum type="arabicParenR"/>
            </a:pPr>
            <a:r>
              <a:rPr lang="en-GB" sz="2500" dirty="0"/>
              <a:t>Can you think of a time when you solved a personal or logistical problem (e.g., managing your time, dealing with classmates, or adapting to university life)? How did you approach it?</a:t>
            </a:r>
          </a:p>
          <a:p>
            <a:pPr marL="514350" indent="-514350">
              <a:buAutoNum type="arabicParenR"/>
            </a:pPr>
            <a:r>
              <a:rPr lang="en-GB" sz="2500" dirty="0"/>
              <a:t>Can you describe a situation since starting university where you had to solve a problem you’ve never encountered before? What did you learn from it?</a:t>
            </a:r>
          </a:p>
          <a:p>
            <a:pPr marL="514350" indent="-514350">
              <a:buAutoNum type="arabicParenR"/>
            </a:pPr>
            <a:r>
              <a:rPr lang="en-GB" sz="2500" dirty="0"/>
              <a:t>Which courses or assignments have required you to solve complex problems? How did you approach those challenges?</a:t>
            </a:r>
            <a:endParaRPr lang="en-US" sz="2500" dirty="0"/>
          </a:p>
        </p:txBody>
      </p:sp>
      <p:sp>
        <p:nvSpPr>
          <p:cNvPr id="4" name="Date Placeholder 3">
            <a:extLst>
              <a:ext uri="{FF2B5EF4-FFF2-40B4-BE49-F238E27FC236}">
                <a16:creationId xmlns:a16="http://schemas.microsoft.com/office/drawing/2014/main" id="{740306B8-B32D-3814-325B-ED7B0341F1C8}"/>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2076163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477798" y="-173252"/>
            <a:ext cx="8229600" cy="1143000"/>
          </a:xfrm>
        </p:spPr>
        <p:txBody>
          <a:bodyPr/>
          <a:lstStyle/>
          <a:p>
            <a:r>
              <a:rPr lang="en-US" b="1" dirty="0">
                <a:latin typeface="Arial"/>
                <a:cs typeface="Arial"/>
              </a:rPr>
              <a:t>REMINDER: Motivation</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355575" y="692696"/>
            <a:ext cx="8363273" cy="4896544"/>
          </a:xfrm>
        </p:spPr>
        <p:txBody>
          <a:bodyPr/>
          <a:lstStyle/>
          <a:p>
            <a:r>
              <a:rPr lang="en-US" sz="2600" b="1" dirty="0">
                <a:solidFill>
                  <a:srgbClr val="00B050"/>
                </a:solidFill>
                <a:latin typeface="Arial"/>
                <a:cs typeface="Arial"/>
              </a:rPr>
              <a:t>Intrinsic Motivation</a:t>
            </a:r>
            <a:r>
              <a:rPr lang="en-US" sz="2600" dirty="0">
                <a:solidFill>
                  <a:srgbClr val="00B050"/>
                </a:solidFill>
                <a:latin typeface="Arial"/>
                <a:cs typeface="Arial"/>
              </a:rPr>
              <a:t>: </a:t>
            </a:r>
            <a:r>
              <a:rPr lang="en-GB" sz="2600" b="0" i="0" dirty="0">
                <a:solidFill>
                  <a:srgbClr val="0D0D0D"/>
                </a:solidFill>
                <a:effectLst/>
                <a:highlight>
                  <a:srgbClr val="FFFFFF"/>
                </a:highlight>
                <a:latin typeface="Arial"/>
                <a:cs typeface="Arial"/>
              </a:rPr>
              <a:t>the drive to do something because it is enjoyable or interesting, not because of external rewards.</a:t>
            </a:r>
          </a:p>
          <a:p>
            <a:r>
              <a:rPr lang="en-GB" sz="2600" b="1" dirty="0">
                <a:solidFill>
                  <a:srgbClr val="00B050"/>
                </a:solidFill>
                <a:highlight>
                  <a:srgbClr val="FFFFFF"/>
                </a:highlight>
                <a:latin typeface="Arial"/>
                <a:cs typeface="Arial"/>
              </a:rPr>
              <a:t>Extrinsic Motivation</a:t>
            </a:r>
            <a:r>
              <a:rPr lang="en-GB" sz="2600" dirty="0">
                <a:solidFill>
                  <a:srgbClr val="00B050"/>
                </a:solidFill>
                <a:highlight>
                  <a:srgbClr val="FFFFFF"/>
                </a:highlight>
                <a:latin typeface="Arial"/>
                <a:cs typeface="Arial"/>
              </a:rPr>
              <a:t>: </a:t>
            </a:r>
            <a:r>
              <a:rPr lang="en-GB" sz="2600" dirty="0">
                <a:solidFill>
                  <a:srgbClr val="0D0D0D"/>
                </a:solidFill>
                <a:highlight>
                  <a:srgbClr val="FFFFFF"/>
                </a:highlight>
                <a:latin typeface="Arial"/>
                <a:cs typeface="Arial"/>
              </a:rPr>
              <a:t>the drive to do something because of external rewards or pressures, such as grades, money, or recognition.  </a:t>
            </a:r>
          </a:p>
          <a:p>
            <a:pPr marL="0" indent="0">
              <a:buNone/>
            </a:pPr>
            <a:endParaRPr lang="en-GB" sz="800" dirty="0">
              <a:solidFill>
                <a:srgbClr val="0D0D0D"/>
              </a:solidFill>
              <a:highlight>
                <a:srgbClr val="FFFFFF"/>
              </a:highlight>
              <a:latin typeface="Arial"/>
              <a:cs typeface="Arial"/>
            </a:endParaRPr>
          </a:p>
          <a:p>
            <a:pPr marL="514350" indent="-514350">
              <a:buFont typeface="+mj-lt"/>
              <a:buAutoNum type="arabicPeriod"/>
            </a:pPr>
            <a:endParaRPr lang="en-GB" sz="1600" dirty="0">
              <a:solidFill>
                <a:srgbClr val="0D0D0D"/>
              </a:solidFill>
              <a:highlight>
                <a:srgbClr val="FFFFFF"/>
              </a:highlight>
              <a:latin typeface="Arial"/>
              <a:cs typeface="Arial"/>
            </a:endParaRP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764041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p:txBody>
          <a:bodyPr/>
          <a:lstStyle/>
          <a:p>
            <a:r>
              <a:rPr lang="en-GB" b="1" dirty="0">
                <a:latin typeface="Arial"/>
                <a:cs typeface="Arial"/>
              </a:rPr>
              <a:t>REMINDER: Importance of Motivation</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dirty="0"/>
          </a:p>
          <a:p>
            <a:endParaRPr lang="en-GB" dirty="0"/>
          </a:p>
          <a:p>
            <a:endParaRPr lang="en-GB" dirty="0"/>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611560" y="1417638"/>
            <a:ext cx="8075240" cy="3970318"/>
          </a:xfrm>
          <a:prstGeom prst="rect">
            <a:avLst/>
          </a:prstGeom>
          <a:noFill/>
        </p:spPr>
        <p:txBody>
          <a:bodyPr wrap="square" rtlCol="0">
            <a:spAutoFit/>
          </a:bodyPr>
          <a:lstStyle/>
          <a:p>
            <a:pPr marL="0" indent="0">
              <a:buNone/>
            </a:pPr>
            <a:r>
              <a:rPr lang="en-GB" sz="2800" dirty="0">
                <a:solidFill>
                  <a:srgbClr val="0D0D0D"/>
                </a:solidFill>
                <a:highlight>
                  <a:srgbClr val="FFFFFF"/>
                </a:highlight>
              </a:rPr>
              <a:t>“</a:t>
            </a:r>
            <a:r>
              <a:rPr lang="en-GB" sz="2800" b="0" i="1" dirty="0">
                <a:solidFill>
                  <a:srgbClr val="0D0D0D"/>
                </a:solidFill>
                <a:effectLst/>
                <a:highlight>
                  <a:srgbClr val="FFFFFF"/>
                </a:highlight>
              </a:rPr>
              <a:t>Your level of motivation will affect your success. No matter how much you love your subject or want to gain a good degree, there may be times when you don’t feel like studying or wonder whether you would be better off doing something else. You need strong motivation to keep yourself going at such times</a:t>
            </a:r>
            <a:r>
              <a:rPr lang="en-GB" sz="2800" b="0" i="0" dirty="0">
                <a:solidFill>
                  <a:srgbClr val="0D0D0D"/>
                </a:solidFill>
                <a:effectLst/>
                <a:highlight>
                  <a:srgbClr val="FFFFFF"/>
                </a:highlight>
              </a:rPr>
              <a:t>”</a:t>
            </a:r>
          </a:p>
          <a:p>
            <a:pPr marL="0" indent="0">
              <a:buNone/>
            </a:pPr>
            <a:r>
              <a:rPr lang="en-GB" sz="2800" dirty="0">
                <a:solidFill>
                  <a:srgbClr val="0D0D0D"/>
                </a:solidFill>
                <a:highlight>
                  <a:srgbClr val="FFFFFF"/>
                </a:highlight>
                <a:latin typeface="Söhne"/>
              </a:rPr>
              <a:t>					(Cottrell, 2019, p.113)</a:t>
            </a:r>
            <a:endParaRPr lang="en-US" sz="2800" dirty="0"/>
          </a:p>
          <a:p>
            <a:endParaRPr lang="en-US" sz="2800" dirty="0"/>
          </a:p>
        </p:txBody>
      </p:sp>
    </p:spTree>
    <p:extLst>
      <p:ext uri="{BB962C8B-B14F-4D97-AF65-F5344CB8AC3E}">
        <p14:creationId xmlns:p14="http://schemas.microsoft.com/office/powerpoint/2010/main" val="2489961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395536" y="116632"/>
            <a:ext cx="8352928" cy="636612"/>
          </a:xfrm>
        </p:spPr>
        <p:txBody>
          <a:bodyPr/>
          <a:lstStyle/>
          <a:p>
            <a:r>
              <a:rPr lang="en-US" sz="3800" b="1" dirty="0"/>
              <a:t>REMINDER: Motivation: Influences</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395536" y="980728"/>
            <a:ext cx="8352928" cy="3916363"/>
          </a:xfrm>
        </p:spPr>
        <p:txBody>
          <a:bodyPr/>
          <a:lstStyle/>
          <a:p>
            <a:pPr marL="0" indent="0">
              <a:buNone/>
            </a:pPr>
            <a:r>
              <a:rPr lang="en-US" sz="2800" dirty="0"/>
              <a:t>Motivation to study is affected by such things as: </a:t>
            </a:r>
          </a:p>
          <a:p>
            <a:pPr marL="0" indent="0">
              <a:buNone/>
            </a:pPr>
            <a:r>
              <a:rPr lang="en-US" sz="2800" dirty="0"/>
              <a:t>★  Clarity of purpose (e.g. why am I doing this? Why am I being </a:t>
            </a:r>
            <a:r>
              <a:rPr lang="en-US" sz="2800" b="1" dirty="0"/>
              <a:t>asked</a:t>
            </a:r>
            <a:r>
              <a:rPr lang="en-US" sz="2800" dirty="0"/>
              <a:t> to do this?)</a:t>
            </a:r>
          </a:p>
          <a:p>
            <a:pPr marL="0" indent="0">
              <a:buNone/>
            </a:pPr>
            <a:r>
              <a:rPr lang="en-US" sz="2800" dirty="0"/>
              <a:t>★  Being on the right course </a:t>
            </a:r>
          </a:p>
          <a:p>
            <a:pPr marL="0" indent="0">
              <a:buNone/>
            </a:pPr>
            <a:r>
              <a:rPr lang="en-US" sz="2800" dirty="0"/>
              <a:t>★  Managing the ‘boring bits’ (yes, that 20 minute lecture might feel long, but it’s necessary!)</a:t>
            </a:r>
          </a:p>
          <a:p>
            <a:pPr marL="0" indent="0">
              <a:buNone/>
            </a:pPr>
            <a:r>
              <a:rPr lang="en-US" sz="2800" dirty="0"/>
              <a:t>★  Confidence of the outcome </a:t>
            </a:r>
          </a:p>
          <a:p>
            <a:pPr marL="0" indent="0">
              <a:buNone/>
            </a:pPr>
            <a:r>
              <a:rPr lang="en-US" sz="2800" dirty="0"/>
              <a:t>★  Using time well.	</a:t>
            </a:r>
          </a:p>
          <a:p>
            <a:pPr marL="0" indent="0">
              <a:buNone/>
            </a:pPr>
            <a:r>
              <a:rPr lang="en-US" sz="2800" dirty="0"/>
              <a:t>				(Cottrell, 2019, p.113)</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3392939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DC818-76C4-9C25-267A-78CB22F7F15F}"/>
              </a:ext>
            </a:extLst>
          </p:cNvPr>
          <p:cNvSpPr>
            <a:spLocks noGrp="1"/>
          </p:cNvSpPr>
          <p:nvPr>
            <p:ph type="title"/>
          </p:nvPr>
        </p:nvSpPr>
        <p:spPr>
          <a:xfrm>
            <a:off x="250825" y="-182"/>
            <a:ext cx="8713663" cy="718279"/>
          </a:xfrm>
        </p:spPr>
        <p:txBody>
          <a:bodyPr/>
          <a:lstStyle/>
          <a:p>
            <a:r>
              <a:rPr lang="en-US" sz="4000" b="1" dirty="0">
                <a:latin typeface="Arial"/>
                <a:cs typeface="Arial"/>
              </a:rPr>
              <a:t>REMINDER: Motivation: Strategies</a:t>
            </a:r>
            <a:endParaRPr lang="en-US" sz="4000" dirty="0"/>
          </a:p>
        </p:txBody>
      </p:sp>
      <p:sp>
        <p:nvSpPr>
          <p:cNvPr id="3" name="Content Placeholder 2">
            <a:extLst>
              <a:ext uri="{FF2B5EF4-FFF2-40B4-BE49-F238E27FC236}">
                <a16:creationId xmlns:a16="http://schemas.microsoft.com/office/drawing/2014/main" id="{FEBFE50C-D260-69D4-30E5-368ED3E8BA88}"/>
              </a:ext>
            </a:extLst>
          </p:cNvPr>
          <p:cNvSpPr>
            <a:spLocks noGrp="1"/>
          </p:cNvSpPr>
          <p:nvPr>
            <p:ph idx="1"/>
          </p:nvPr>
        </p:nvSpPr>
        <p:spPr>
          <a:xfrm>
            <a:off x="457200" y="863184"/>
            <a:ext cx="8229600" cy="3916363"/>
          </a:xfrm>
        </p:spPr>
        <p:txBody>
          <a:bodyPr/>
          <a:lstStyle/>
          <a:p>
            <a:r>
              <a:rPr lang="en-US" dirty="0">
                <a:latin typeface="Arial"/>
                <a:cs typeface="Arial"/>
              </a:rPr>
              <a:t>Set SMART Goals</a:t>
            </a:r>
          </a:p>
          <a:p>
            <a:r>
              <a:rPr lang="en-US" dirty="0" err="1">
                <a:latin typeface="Arial"/>
                <a:cs typeface="Arial"/>
              </a:rPr>
              <a:t>Visualisation</a:t>
            </a:r>
            <a:r>
              <a:rPr lang="en-US" dirty="0">
                <a:latin typeface="Arial"/>
                <a:cs typeface="Arial"/>
              </a:rPr>
              <a:t> Exercises (UCL, 2020)</a:t>
            </a:r>
          </a:p>
          <a:p>
            <a:r>
              <a:rPr lang="en-US" dirty="0" err="1">
                <a:latin typeface="Arial"/>
                <a:cs typeface="Arial"/>
              </a:rPr>
              <a:t>Recognise</a:t>
            </a:r>
            <a:r>
              <a:rPr lang="en-US" dirty="0">
                <a:latin typeface="Arial"/>
                <a:cs typeface="Arial"/>
              </a:rPr>
              <a:t> and Reward Efforts (UNC, n.d.) </a:t>
            </a:r>
          </a:p>
          <a:p>
            <a:r>
              <a:rPr lang="en-US" dirty="0">
                <a:latin typeface="Arial"/>
                <a:cs typeface="Arial"/>
              </a:rPr>
              <a:t>Reflective Exercises (UNC, n.d.)</a:t>
            </a:r>
          </a:p>
          <a:p>
            <a:pPr marL="0" indent="0">
              <a:buNone/>
            </a:pPr>
            <a:endParaRPr lang="en-US" i="1" dirty="0">
              <a:latin typeface="Arial"/>
              <a:cs typeface="Arial"/>
            </a:endParaRPr>
          </a:p>
          <a:p>
            <a:pPr marL="0" indent="0">
              <a:buNone/>
            </a:pPr>
            <a:r>
              <a:rPr lang="en-US" sz="2800" i="1" dirty="0">
                <a:latin typeface="Arial"/>
                <a:cs typeface="Arial"/>
              </a:rPr>
              <a:t>Again, we are not going into detail about these strategies </a:t>
            </a:r>
            <a:r>
              <a:rPr lang="en-US" sz="2800" b="1" i="1" dirty="0">
                <a:latin typeface="Arial"/>
                <a:cs typeface="Arial"/>
              </a:rPr>
              <a:t>now</a:t>
            </a:r>
            <a:r>
              <a:rPr lang="en-US" sz="2800" i="1" dirty="0">
                <a:latin typeface="Arial"/>
                <a:cs typeface="Arial"/>
              </a:rPr>
              <a:t>, but you </a:t>
            </a:r>
            <a:r>
              <a:rPr lang="en-US" sz="2800" b="1" i="1" dirty="0">
                <a:latin typeface="Arial"/>
                <a:cs typeface="Arial"/>
              </a:rPr>
              <a:t>may</a:t>
            </a:r>
            <a:r>
              <a:rPr lang="en-US" sz="2800" i="1" dirty="0">
                <a:latin typeface="Arial"/>
                <a:cs typeface="Arial"/>
              </a:rPr>
              <a:t> wish to research one or more of these strategies for Task 3!</a:t>
            </a:r>
          </a:p>
          <a:p>
            <a:endParaRPr lang="en-US" dirty="0">
              <a:latin typeface="Arial"/>
              <a:cs typeface="Arial"/>
            </a:endParaRPr>
          </a:p>
          <a:p>
            <a:endParaRPr lang="en-US" dirty="0">
              <a:latin typeface="Arial"/>
              <a:cs typeface="Arial"/>
            </a:endParaRPr>
          </a:p>
        </p:txBody>
      </p:sp>
      <p:sp>
        <p:nvSpPr>
          <p:cNvPr id="4" name="Date Placeholder 3">
            <a:extLst>
              <a:ext uri="{FF2B5EF4-FFF2-40B4-BE49-F238E27FC236}">
                <a16:creationId xmlns:a16="http://schemas.microsoft.com/office/drawing/2014/main" id="{A24794C6-E30B-13C9-EB71-2FEE5DEB2840}"/>
              </a:ext>
            </a:extLst>
          </p:cNvPr>
          <p:cNvSpPr>
            <a:spLocks noGrp="1"/>
          </p:cNvSpPr>
          <p:nvPr>
            <p:ph type="dt" sz="half" idx="10"/>
          </p:nvPr>
        </p:nvSpPr>
        <p:spPr/>
        <p:txBody>
          <a:bodyPr/>
          <a:lstStyle/>
          <a:p>
            <a:pPr>
              <a:defRPr/>
            </a:pPr>
            <a:fld id="{CDF502AA-C8CB-4132-B592-CA60B7C38ACE}" type="datetime1">
              <a:rPr lang="en-GB"/>
              <a:pPr>
                <a:defRPr/>
              </a:pPr>
              <a:t>27/11/2024</a:t>
            </a:fld>
            <a:endParaRPr lang="en-GB"/>
          </a:p>
        </p:txBody>
      </p:sp>
    </p:spTree>
    <p:extLst>
      <p:ext uri="{BB962C8B-B14F-4D97-AF65-F5344CB8AC3E}">
        <p14:creationId xmlns:p14="http://schemas.microsoft.com/office/powerpoint/2010/main" val="1431464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31DA3-8A2F-8CF7-E5AB-5BD6FBFC888E}"/>
              </a:ext>
            </a:extLst>
          </p:cNvPr>
          <p:cNvSpPr>
            <a:spLocks noGrp="1"/>
          </p:cNvSpPr>
          <p:nvPr>
            <p:ph type="title"/>
          </p:nvPr>
        </p:nvSpPr>
        <p:spPr>
          <a:xfrm>
            <a:off x="966428" y="260648"/>
            <a:ext cx="7211144" cy="220886"/>
          </a:xfrm>
        </p:spPr>
        <p:txBody>
          <a:bodyPr/>
          <a:lstStyle/>
          <a:p>
            <a:r>
              <a:rPr lang="en-US" b="1" dirty="0"/>
              <a:t>Motivation: Consider</a:t>
            </a:r>
          </a:p>
        </p:txBody>
      </p:sp>
      <p:sp>
        <p:nvSpPr>
          <p:cNvPr id="3" name="Content Placeholder 2">
            <a:extLst>
              <a:ext uri="{FF2B5EF4-FFF2-40B4-BE49-F238E27FC236}">
                <a16:creationId xmlns:a16="http://schemas.microsoft.com/office/drawing/2014/main" id="{22F94ADD-8ABF-4C2D-88BB-8800AB41204D}"/>
              </a:ext>
            </a:extLst>
          </p:cNvPr>
          <p:cNvSpPr>
            <a:spLocks noGrp="1"/>
          </p:cNvSpPr>
          <p:nvPr>
            <p:ph idx="1"/>
          </p:nvPr>
        </p:nvSpPr>
        <p:spPr>
          <a:xfrm>
            <a:off x="457200" y="692696"/>
            <a:ext cx="8229600" cy="3916363"/>
          </a:xfrm>
        </p:spPr>
        <p:txBody>
          <a:bodyPr/>
          <a:lstStyle/>
          <a:p>
            <a:pPr marL="514350" indent="-514350">
              <a:buFont typeface="+mj-lt"/>
              <a:buAutoNum type="arabicPeriod"/>
            </a:pPr>
            <a:r>
              <a:rPr lang="en-GB" sz="2000" dirty="0"/>
              <a:t>Has your primary source of motivation changed since you started? Do you feel more or less motivated than when you began university? Why?</a:t>
            </a:r>
          </a:p>
          <a:p>
            <a:pPr marL="514350" indent="-514350">
              <a:buFont typeface="+mj-lt"/>
              <a:buAutoNum type="arabicPeriod"/>
            </a:pPr>
            <a:r>
              <a:rPr lang="en-US" sz="2000" dirty="0"/>
              <a:t>Do you find intrinsic (personal satisfaction) or extrinsic (grades, recognition) motivation to be stronger for you? Why? Has this changed from what you said motivated </a:t>
            </a:r>
            <a:r>
              <a:rPr lang="en-US" sz="2000"/>
              <a:t>you in Week 1?</a:t>
            </a:r>
            <a:endParaRPr lang="en-US" sz="2000" dirty="0"/>
          </a:p>
          <a:p>
            <a:pPr marL="514350" indent="-514350">
              <a:buFont typeface="+mj-lt"/>
              <a:buAutoNum type="arabicPeriod"/>
            </a:pPr>
            <a:r>
              <a:rPr lang="en-US" sz="2000" dirty="0"/>
              <a:t>Can you identify specific moments this term where you felt particularly motivated or unmotivated? What contributed to those feelings?</a:t>
            </a:r>
          </a:p>
          <a:p>
            <a:pPr marL="514350" indent="-514350">
              <a:buFont typeface="+mj-lt"/>
              <a:buAutoNum type="arabicPeriod"/>
            </a:pPr>
            <a:r>
              <a:rPr lang="en-GB" sz="2000" dirty="0"/>
              <a:t>What challenges have tested your motivation since starting university? How did you respond to them?</a:t>
            </a:r>
          </a:p>
          <a:p>
            <a:pPr marL="514350" indent="-514350">
              <a:buFont typeface="+mj-lt"/>
              <a:buAutoNum type="arabicPeriod"/>
            </a:pPr>
            <a:r>
              <a:rPr lang="en-GB" sz="2000" dirty="0"/>
              <a:t>When you’ve felt unmotivated, what strategies or actions have helped you regain focus?</a:t>
            </a:r>
          </a:p>
          <a:p>
            <a:pPr marL="514350" indent="-514350">
              <a:buFont typeface="+mj-lt"/>
              <a:buAutoNum type="arabicPeriod"/>
            </a:pPr>
            <a:r>
              <a:rPr lang="en-US" sz="2000" dirty="0"/>
              <a:t>Which academic experiences (e.g., engaging lectures, tough assignments) have motivated you the most? Why?</a:t>
            </a:r>
          </a:p>
        </p:txBody>
      </p:sp>
      <p:sp>
        <p:nvSpPr>
          <p:cNvPr id="4" name="Date Placeholder 3">
            <a:extLst>
              <a:ext uri="{FF2B5EF4-FFF2-40B4-BE49-F238E27FC236}">
                <a16:creationId xmlns:a16="http://schemas.microsoft.com/office/drawing/2014/main" id="{1B1C24A0-9A89-F16E-7141-2B59352778E1}"/>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1728584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5AE8F-6EB6-B004-3878-5F030CDEE8D6}"/>
              </a:ext>
            </a:extLst>
          </p:cNvPr>
          <p:cNvSpPr>
            <a:spLocks noGrp="1"/>
          </p:cNvSpPr>
          <p:nvPr>
            <p:ph type="title"/>
          </p:nvPr>
        </p:nvSpPr>
        <p:spPr>
          <a:xfrm>
            <a:off x="1763688" y="0"/>
            <a:ext cx="5802511" cy="418058"/>
          </a:xfrm>
        </p:spPr>
        <p:txBody>
          <a:bodyPr/>
          <a:lstStyle/>
          <a:p>
            <a:r>
              <a:rPr lang="en-US" sz="3000" b="1" dirty="0"/>
              <a:t>Further Reading &amp; References</a:t>
            </a:r>
          </a:p>
        </p:txBody>
      </p:sp>
      <p:sp>
        <p:nvSpPr>
          <p:cNvPr id="3" name="Content Placeholder 2">
            <a:extLst>
              <a:ext uri="{FF2B5EF4-FFF2-40B4-BE49-F238E27FC236}">
                <a16:creationId xmlns:a16="http://schemas.microsoft.com/office/drawing/2014/main" id="{FEE2B9B8-7DF3-43BB-3B4A-FFD18ECE866A}"/>
              </a:ext>
            </a:extLst>
          </p:cNvPr>
          <p:cNvSpPr>
            <a:spLocks noGrp="1"/>
          </p:cNvSpPr>
          <p:nvPr>
            <p:ph idx="1"/>
          </p:nvPr>
        </p:nvSpPr>
        <p:spPr>
          <a:xfrm>
            <a:off x="132153" y="330434"/>
            <a:ext cx="8879000" cy="5184576"/>
          </a:xfrm>
        </p:spPr>
        <p:txBody>
          <a:bodyPr/>
          <a:lstStyle/>
          <a:p>
            <a:pPr marL="0" indent="0" algn="just">
              <a:buNone/>
            </a:pPr>
            <a:r>
              <a:rPr lang="en-GB" sz="1350" dirty="0">
                <a:latin typeface="Arial"/>
                <a:cs typeface="Arial"/>
              </a:rPr>
              <a:t>Adair, J. (2019) </a:t>
            </a:r>
            <a:r>
              <a:rPr lang="en-GB" sz="1350" i="1" dirty="0">
                <a:latin typeface="Arial"/>
                <a:cs typeface="Arial"/>
              </a:rPr>
              <a:t>Decision Making and Problem Solving : Break Through Barriers and Banish Uncertainty at Work. </a:t>
            </a:r>
            <a:r>
              <a:rPr lang="en-GB" sz="1350" dirty="0">
                <a:latin typeface="Arial"/>
                <a:cs typeface="Arial"/>
              </a:rPr>
              <a:t>London</a:t>
            </a:r>
            <a:r>
              <a:rPr lang="en-GB" sz="1350" i="1" dirty="0">
                <a:latin typeface="Arial"/>
                <a:cs typeface="Arial"/>
              </a:rPr>
              <a:t>: </a:t>
            </a:r>
            <a:r>
              <a:rPr lang="en-GB" sz="1350" dirty="0">
                <a:latin typeface="Arial"/>
                <a:cs typeface="Arial"/>
              </a:rPr>
              <a:t>Kogan.  (For student reference: Chapter 4 ‘Key Problem-Solving Strategies’ is particularly helpful)</a:t>
            </a:r>
          </a:p>
          <a:p>
            <a:pPr marL="0" indent="0" algn="just">
              <a:buNone/>
            </a:pPr>
            <a:r>
              <a:rPr lang="en-GB" sz="1350" dirty="0">
                <a:latin typeface="Arial"/>
                <a:ea typeface="Calibri" panose="020F0502020204030204" pitchFamily="34" charset="0"/>
                <a:cs typeface="Arial"/>
              </a:rPr>
              <a:t>Bransford, J &amp; Stein, B. (1993) </a:t>
            </a:r>
            <a:r>
              <a:rPr lang="en-GB" sz="1350" i="1" dirty="0">
                <a:latin typeface="Arial"/>
                <a:ea typeface="Calibri" panose="020F0502020204030204" pitchFamily="34" charset="0"/>
                <a:cs typeface="Arial"/>
              </a:rPr>
              <a:t>The ideal problem solver : a guide for improving thinking, learning, and creativity. </a:t>
            </a:r>
            <a:r>
              <a:rPr lang="en-GB" sz="1350" dirty="0">
                <a:latin typeface="Arial"/>
                <a:ea typeface="Calibri" panose="020F0502020204030204" pitchFamily="34" charset="0"/>
                <a:cs typeface="Arial"/>
              </a:rPr>
              <a:t>2</a:t>
            </a:r>
            <a:r>
              <a:rPr lang="en-GB" sz="1350" baseline="30000" dirty="0">
                <a:latin typeface="Arial"/>
                <a:ea typeface="Calibri" panose="020F0502020204030204" pitchFamily="34" charset="0"/>
                <a:cs typeface="Arial"/>
              </a:rPr>
              <a:t>nd</a:t>
            </a:r>
            <a:r>
              <a:rPr lang="en-GB" sz="1350" dirty="0">
                <a:latin typeface="Arial"/>
                <a:ea typeface="Calibri" panose="020F0502020204030204" pitchFamily="34" charset="0"/>
                <a:cs typeface="Arial"/>
              </a:rPr>
              <a:t> </a:t>
            </a:r>
            <a:r>
              <a:rPr lang="en-GB" sz="1350" err="1">
                <a:latin typeface="Arial"/>
                <a:ea typeface="Calibri" panose="020F0502020204030204" pitchFamily="34" charset="0"/>
                <a:cs typeface="Arial"/>
              </a:rPr>
              <a:t>edn</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New York:</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W. H. Freeman and Company</a:t>
            </a:r>
          </a:p>
          <a:p>
            <a:pPr marL="0" indent="0" algn="just">
              <a:buNone/>
            </a:pPr>
            <a:r>
              <a:rPr lang="en-GB" sz="1350" dirty="0">
                <a:solidFill>
                  <a:srgbClr val="000000"/>
                </a:solidFill>
                <a:latin typeface="Arial"/>
                <a:ea typeface="Source Sans Pro"/>
                <a:cs typeface="Arial"/>
              </a:rPr>
              <a:t>Burns, T., &amp; Sinfield, S. (2016) </a:t>
            </a:r>
            <a:r>
              <a:rPr lang="en-GB" sz="1350" i="1" dirty="0">
                <a:solidFill>
                  <a:srgbClr val="000000"/>
                </a:solidFill>
                <a:latin typeface="Arial"/>
                <a:ea typeface="Source Sans Pro"/>
                <a:cs typeface="Arial"/>
              </a:rPr>
              <a:t>Essential Study Skills: The Complete Guide to Success at University</a:t>
            </a:r>
            <a:r>
              <a:rPr lang="en-GB" sz="1350" dirty="0">
                <a:solidFill>
                  <a:srgbClr val="000000"/>
                </a:solidFill>
                <a:latin typeface="Arial"/>
                <a:ea typeface="Source Sans Pro"/>
                <a:cs typeface="Arial"/>
              </a:rPr>
              <a:t> (4th ed.) London: SAGE </a:t>
            </a:r>
            <a:endParaRPr lang="en-GB" sz="1400" dirty="0">
              <a:latin typeface="Arial"/>
              <a:ea typeface="Source Sans Pro"/>
              <a:cs typeface="Arial"/>
            </a:endParaRPr>
          </a:p>
          <a:p>
            <a:pPr marL="0" indent="0" algn="just">
              <a:buNone/>
            </a:pPr>
            <a:r>
              <a:rPr lang="en-GB" sz="1350" dirty="0">
                <a:latin typeface="Arial"/>
                <a:ea typeface="Calibri" panose="020F0502020204030204" pitchFamily="34" charset="0"/>
                <a:cs typeface="Arial"/>
              </a:rPr>
              <a:t>Cottrell, S. (2019) </a:t>
            </a:r>
            <a:r>
              <a:rPr lang="en-GB" sz="1350" i="1" dirty="0">
                <a:latin typeface="Arial"/>
                <a:ea typeface="Calibri" panose="020F0502020204030204" pitchFamily="34" charset="0"/>
                <a:cs typeface="Arial"/>
              </a:rPr>
              <a:t>The study skills handbook. </a:t>
            </a:r>
            <a:r>
              <a:rPr lang="en-GB" sz="1350" dirty="0">
                <a:latin typeface="Arial"/>
                <a:ea typeface="Calibri" panose="020F0502020204030204" pitchFamily="34" charset="0"/>
                <a:cs typeface="Arial"/>
              </a:rPr>
              <a:t>5</a:t>
            </a:r>
            <a:r>
              <a:rPr lang="en-GB" sz="1350" baseline="30000" dirty="0">
                <a:latin typeface="Arial"/>
                <a:ea typeface="Calibri" panose="020F0502020204030204" pitchFamily="34" charset="0"/>
                <a:cs typeface="Arial"/>
              </a:rPr>
              <a:t>th</a:t>
            </a:r>
            <a:r>
              <a:rPr lang="en-GB" sz="1350" dirty="0">
                <a:latin typeface="Arial"/>
                <a:ea typeface="Calibri" panose="020F0502020204030204" pitchFamily="34" charset="0"/>
                <a:cs typeface="Arial"/>
              </a:rPr>
              <a:t> </a:t>
            </a:r>
            <a:r>
              <a:rPr lang="en-GB" sz="1350" err="1">
                <a:latin typeface="Arial"/>
                <a:ea typeface="Calibri" panose="020F0502020204030204" pitchFamily="34" charset="0"/>
                <a:cs typeface="Arial"/>
              </a:rPr>
              <a:t>edn</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London: Red Globe Press. </a:t>
            </a:r>
          </a:p>
          <a:p>
            <a:pPr marL="0" indent="0" algn="just">
              <a:buNone/>
            </a:pPr>
            <a:r>
              <a:rPr lang="en-GB" sz="1350" dirty="0">
                <a:latin typeface="Arial"/>
                <a:ea typeface="Calibri"/>
                <a:cs typeface="Arial"/>
              </a:rPr>
              <a:t>Davis, J. (2024) </a:t>
            </a:r>
            <a:r>
              <a:rPr lang="en-GB" sz="1350" i="1" dirty="0">
                <a:solidFill>
                  <a:srgbClr val="000000"/>
                </a:solidFill>
                <a:latin typeface="Arial"/>
                <a:ea typeface="Calibri"/>
                <a:cs typeface="Arial"/>
              </a:rPr>
              <a:t>How to develop your problem-solving skills at university. </a:t>
            </a:r>
            <a:r>
              <a:rPr lang="en-GB" sz="1350" dirty="0">
                <a:solidFill>
                  <a:srgbClr val="000000"/>
                </a:solidFill>
                <a:latin typeface="Arial"/>
                <a:ea typeface="Calibri"/>
                <a:cs typeface="Arial"/>
              </a:rPr>
              <a:t>Available at: </a:t>
            </a:r>
            <a:r>
              <a:rPr lang="en-GB" sz="1350" dirty="0">
                <a:solidFill>
                  <a:srgbClr val="000000"/>
                </a:solidFill>
                <a:latin typeface="Arial"/>
                <a:ea typeface="Calibri"/>
                <a:cs typeface="Arial"/>
                <a:hlinkClick r:id="rId2"/>
              </a:rPr>
              <a:t>https://theuniguide.com.au/campus/how-to-develop-your-problem-solving-skills-at-university</a:t>
            </a:r>
            <a:r>
              <a:rPr lang="en-GB" sz="1350" dirty="0">
                <a:solidFill>
                  <a:srgbClr val="000000"/>
                </a:solidFill>
                <a:latin typeface="Arial"/>
                <a:ea typeface="Calibri"/>
                <a:cs typeface="Arial"/>
              </a:rPr>
              <a:t> (Accessed: 19 August 2024)</a:t>
            </a:r>
          </a:p>
          <a:p>
            <a:pPr marL="0" indent="0" algn="just">
              <a:buNone/>
            </a:pPr>
            <a:r>
              <a:rPr lang="en-US" sz="1350" dirty="0">
                <a:latin typeface="Arial"/>
                <a:cs typeface="Arial"/>
              </a:rPr>
              <a:t>Gardner, A. (2024) </a:t>
            </a:r>
            <a:r>
              <a:rPr lang="en-US" sz="1350" i="1" dirty="0">
                <a:latin typeface="Arial"/>
                <a:cs typeface="Arial"/>
              </a:rPr>
              <a:t>The Kipling method of asking questions. </a:t>
            </a:r>
            <a:r>
              <a:rPr lang="en-US" sz="1350" dirty="0">
                <a:latin typeface="Arial"/>
                <a:cs typeface="Arial"/>
              </a:rPr>
              <a:t>Available at: </a:t>
            </a:r>
            <a:r>
              <a:rPr lang="en-US" sz="1350" dirty="0">
                <a:latin typeface="Arial"/>
                <a:cs typeface="Arial"/>
                <a:hlinkClick r:id="rId3"/>
              </a:rPr>
              <a:t>https://www.linkedin.com/pulse/kipling-method-asking-questions-alec-gardner-p5gac/</a:t>
            </a:r>
            <a:r>
              <a:rPr lang="en-US" sz="1350" dirty="0">
                <a:latin typeface="Arial"/>
                <a:cs typeface="Arial"/>
              </a:rPr>
              <a:t> (Accessed: 26 August 2024).</a:t>
            </a:r>
            <a:endParaRPr lang="en-US" sz="1350" i="1" dirty="0">
              <a:latin typeface="Arial"/>
              <a:cs typeface="Arial"/>
            </a:endParaRPr>
          </a:p>
          <a:p>
            <a:pPr marL="0" indent="0" algn="just">
              <a:buNone/>
            </a:pPr>
            <a:r>
              <a:rPr lang="en-US" sz="1350" dirty="0">
                <a:latin typeface="Arial"/>
                <a:cs typeface="Arial"/>
              </a:rPr>
              <a:t>Indeed.(2024) </a:t>
            </a:r>
            <a:r>
              <a:rPr lang="en-US" sz="1350" i="1" dirty="0">
                <a:latin typeface="Arial"/>
                <a:cs typeface="Arial"/>
              </a:rPr>
              <a:t>Problem-solving skills: definitions and examples. </a:t>
            </a:r>
            <a:r>
              <a:rPr lang="en-US" sz="1350" dirty="0">
                <a:latin typeface="Arial"/>
                <a:cs typeface="Arial"/>
              </a:rPr>
              <a:t>Available at: </a:t>
            </a:r>
            <a:r>
              <a:rPr lang="en-US" sz="1350" dirty="0">
                <a:latin typeface="Arial"/>
                <a:cs typeface="Arial"/>
                <a:hlinkClick r:id="rId4"/>
              </a:rPr>
              <a:t>https://uk.indeed.com/career-advice/career-development/problem-solving-skills</a:t>
            </a:r>
            <a:r>
              <a:rPr lang="en-US" sz="1350" dirty="0">
                <a:latin typeface="Arial"/>
                <a:cs typeface="Arial"/>
              </a:rPr>
              <a:t> (Accessed: 17</a:t>
            </a:r>
            <a:r>
              <a:rPr lang="en-US" sz="1350" baseline="30000" dirty="0">
                <a:latin typeface="Arial"/>
                <a:cs typeface="Arial"/>
              </a:rPr>
              <a:t> </a:t>
            </a:r>
            <a:r>
              <a:rPr lang="en-US" sz="1350" dirty="0">
                <a:latin typeface="Arial"/>
                <a:cs typeface="Arial"/>
              </a:rPr>
              <a:t>August 2024).</a:t>
            </a:r>
            <a:endParaRPr lang="en-GB" sz="1350" dirty="0">
              <a:latin typeface="Arial"/>
              <a:ea typeface="Calibri" panose="020F0502020204030204" pitchFamily="34" charset="0"/>
              <a:cs typeface="Arial"/>
            </a:endParaRPr>
          </a:p>
          <a:p>
            <a:pPr marL="0" indent="0" algn="just">
              <a:buNone/>
            </a:pPr>
            <a:r>
              <a:rPr lang="en-US" sz="1350" err="1">
                <a:latin typeface="Arial"/>
                <a:ea typeface="Calibri" panose="020F0502020204030204" pitchFamily="34" charset="0"/>
                <a:cs typeface="Arial"/>
              </a:rPr>
              <a:t>Kontakou</a:t>
            </a:r>
            <a:r>
              <a:rPr lang="en-US" sz="1350" dirty="0">
                <a:latin typeface="Arial"/>
                <a:ea typeface="Calibri" panose="020F0502020204030204" pitchFamily="34" charset="0"/>
                <a:cs typeface="Arial"/>
              </a:rPr>
              <a:t>, Z. (2020) </a:t>
            </a:r>
            <a:r>
              <a:rPr lang="en-US" sz="1350" i="1" dirty="0">
                <a:latin typeface="Arial"/>
                <a:ea typeface="Calibri" panose="020F0502020204030204" pitchFamily="34" charset="0"/>
                <a:cs typeface="Arial"/>
              </a:rPr>
              <a:t>10 ways to generate study motivation. Available at: </a:t>
            </a:r>
            <a:r>
              <a:rPr lang="en-US" sz="1350" dirty="0">
                <a:latin typeface="Arial"/>
                <a:ea typeface="+mn-lt"/>
                <a:cs typeface="Arial"/>
                <a:hlinkClick r:id="rId5"/>
              </a:rPr>
              <a:t>https://www.ucl.ac.uk/students/news/2020/feb/10-ways-generate-study-motivation</a:t>
            </a:r>
            <a:r>
              <a:rPr lang="en-US" sz="1350" dirty="0">
                <a:latin typeface="Arial"/>
                <a:ea typeface="+mn-lt"/>
                <a:cs typeface="Arial"/>
              </a:rPr>
              <a:t> (Accessed: 1 September 2024)</a:t>
            </a:r>
          </a:p>
          <a:p>
            <a:pPr marL="0" indent="0" algn="just">
              <a:buNone/>
            </a:pPr>
            <a:r>
              <a:rPr lang="en-US" sz="1350" err="1">
                <a:solidFill>
                  <a:srgbClr val="212121"/>
                </a:solidFill>
                <a:latin typeface="Arial"/>
                <a:ea typeface="Roboto"/>
                <a:cs typeface="Arial"/>
              </a:rPr>
              <a:t>Karaferis</a:t>
            </a:r>
            <a:r>
              <a:rPr lang="en-US" sz="1350" dirty="0">
                <a:solidFill>
                  <a:srgbClr val="212121"/>
                </a:solidFill>
                <a:latin typeface="Arial"/>
                <a:ea typeface="Roboto"/>
                <a:cs typeface="Arial"/>
              </a:rPr>
              <a:t>, D., </a:t>
            </a:r>
            <a:r>
              <a:rPr lang="en-US" sz="1350" err="1">
                <a:solidFill>
                  <a:srgbClr val="212121"/>
                </a:solidFill>
                <a:latin typeface="Arial"/>
                <a:ea typeface="Roboto"/>
                <a:cs typeface="Arial"/>
              </a:rPr>
              <a:t>Aletras</a:t>
            </a:r>
            <a:r>
              <a:rPr lang="en-US" sz="1350" dirty="0">
                <a:solidFill>
                  <a:srgbClr val="212121"/>
                </a:solidFill>
                <a:latin typeface="Arial"/>
                <a:ea typeface="Roboto"/>
                <a:cs typeface="Arial"/>
              </a:rPr>
              <a:t>, V., Raikou, M., &amp; </a:t>
            </a:r>
            <a:r>
              <a:rPr lang="en-US" sz="1350" err="1">
                <a:solidFill>
                  <a:srgbClr val="212121"/>
                </a:solidFill>
                <a:latin typeface="Arial"/>
                <a:ea typeface="Roboto"/>
                <a:cs typeface="Arial"/>
              </a:rPr>
              <a:t>Niakas</a:t>
            </a:r>
            <a:r>
              <a:rPr lang="en-US" sz="1350" dirty="0">
                <a:solidFill>
                  <a:srgbClr val="212121"/>
                </a:solidFill>
                <a:latin typeface="Arial"/>
                <a:ea typeface="Roboto"/>
                <a:cs typeface="Arial"/>
              </a:rPr>
              <a:t>, D. (2022) 'Factors Influencing Motivation and Work Engagement of Healthcare Professionals', </a:t>
            </a:r>
            <a:r>
              <a:rPr lang="en-US" sz="1350" i="1" dirty="0">
                <a:solidFill>
                  <a:srgbClr val="212121"/>
                </a:solidFill>
                <a:latin typeface="Arial"/>
                <a:ea typeface="Roboto"/>
                <a:cs typeface="Arial"/>
              </a:rPr>
              <a:t>Materia socio-medica</a:t>
            </a:r>
            <a:r>
              <a:rPr lang="en-US" sz="1350" dirty="0">
                <a:solidFill>
                  <a:srgbClr val="212121"/>
                </a:solidFill>
                <a:latin typeface="Arial"/>
                <a:ea typeface="Roboto"/>
                <a:cs typeface="Arial"/>
              </a:rPr>
              <a:t>, 34(3), 216–224. </a:t>
            </a:r>
            <a:r>
              <a:rPr lang="en-US" sz="1350" dirty="0">
                <a:solidFill>
                  <a:srgbClr val="212121"/>
                </a:solidFill>
                <a:latin typeface="Arial"/>
                <a:ea typeface="Roboto"/>
                <a:cs typeface="Arial"/>
                <a:hlinkClick r:id="rId6"/>
              </a:rPr>
              <a:t>https://doi.org/10.5455/msm.2022.34.216-224</a:t>
            </a:r>
            <a:endParaRPr lang="en-US" sz="1350" dirty="0">
              <a:latin typeface="Arial"/>
              <a:cs typeface="Arial"/>
            </a:endParaRPr>
          </a:p>
          <a:p>
            <a:pPr marL="0" indent="0" algn="just">
              <a:buNone/>
            </a:pPr>
            <a:r>
              <a:rPr lang="en-US" sz="1350" dirty="0">
                <a:solidFill>
                  <a:srgbClr val="212121"/>
                </a:solidFill>
                <a:latin typeface="Arial"/>
                <a:ea typeface="Roboto"/>
                <a:cs typeface="Arial"/>
              </a:rPr>
              <a:t>University of Edinburgh. (2024) </a:t>
            </a:r>
            <a:r>
              <a:rPr lang="en-US" sz="1350" i="1" dirty="0">
                <a:solidFill>
                  <a:srgbClr val="212121"/>
                </a:solidFill>
                <a:latin typeface="Arial"/>
                <a:ea typeface="Roboto"/>
                <a:cs typeface="Arial"/>
              </a:rPr>
              <a:t>Critical thinking. </a:t>
            </a:r>
            <a:r>
              <a:rPr lang="en-US" sz="1350" dirty="0">
                <a:solidFill>
                  <a:srgbClr val="212121"/>
                </a:solidFill>
                <a:latin typeface="Arial"/>
                <a:ea typeface="Roboto"/>
                <a:cs typeface="Arial"/>
              </a:rPr>
              <a:t>Available at: </a:t>
            </a:r>
            <a:r>
              <a:rPr lang="en-US" sz="1350" dirty="0">
                <a:solidFill>
                  <a:srgbClr val="212121"/>
                </a:solidFill>
                <a:latin typeface="Arial"/>
                <a:ea typeface="Roboto"/>
                <a:cs typeface="Arial"/>
                <a:hlinkClick r:id="rId7"/>
              </a:rPr>
              <a:t>https://institute-academic-development.ed.ac.uk/study-hub/learning-resources/critical</a:t>
            </a:r>
            <a:r>
              <a:rPr lang="en-US" sz="1350" dirty="0">
                <a:solidFill>
                  <a:srgbClr val="212121"/>
                </a:solidFill>
                <a:latin typeface="Arial"/>
                <a:ea typeface="Roboto"/>
                <a:cs typeface="Arial"/>
              </a:rPr>
              <a:t> (Accessed: 12 September 2024)</a:t>
            </a:r>
            <a:endParaRPr lang="en-US" dirty="0"/>
          </a:p>
          <a:p>
            <a:pPr marL="0" indent="0" algn="just">
              <a:buNone/>
            </a:pPr>
            <a:r>
              <a:rPr lang="en-GB" sz="1350">
                <a:latin typeface="Arial"/>
                <a:ea typeface="Calibri" panose="020F0502020204030204" pitchFamily="34" charset="0"/>
                <a:cs typeface="Arial"/>
              </a:rPr>
              <a:t>University of Manchester Career Services (n.d.) </a:t>
            </a:r>
            <a:r>
              <a:rPr lang="en-GB" sz="1350" i="1" dirty="0">
                <a:latin typeface="Arial"/>
                <a:ea typeface="Calibri" panose="020F0502020204030204" pitchFamily="34" charset="0"/>
                <a:cs typeface="Arial"/>
              </a:rPr>
              <a:t>Problem solving. </a:t>
            </a:r>
            <a:r>
              <a:rPr lang="en-GB" sz="1350" dirty="0">
                <a:latin typeface="Arial"/>
                <a:ea typeface="Calibri" panose="020F0502020204030204" pitchFamily="34" charset="0"/>
                <a:cs typeface="Arial"/>
              </a:rPr>
              <a:t>Available at: </a:t>
            </a:r>
            <a:r>
              <a:rPr lang="en-GB" sz="1350" dirty="0">
                <a:latin typeface="Arial"/>
                <a:ea typeface="Calibri" panose="020F0502020204030204" pitchFamily="34" charset="0"/>
                <a:cs typeface="Arial"/>
                <a:hlinkClick r:id="rId8"/>
              </a:rPr>
              <a:t>https://www.careers.manchester.ac.uk/findjobs/skills/problemsolving/</a:t>
            </a:r>
            <a:r>
              <a:rPr lang="en-GB" sz="1350" dirty="0">
                <a:latin typeface="Arial"/>
                <a:ea typeface="Calibri" panose="020F0502020204030204" pitchFamily="34" charset="0"/>
                <a:cs typeface="Arial"/>
              </a:rPr>
              <a:t> (Accessed 9 August 2024)</a:t>
            </a:r>
            <a:endParaRPr lang="en-US" sz="1350" dirty="0">
              <a:solidFill>
                <a:srgbClr val="212121"/>
              </a:solidFill>
              <a:latin typeface="Arial"/>
              <a:ea typeface="Roboto"/>
              <a:cs typeface="Arial"/>
            </a:endParaRPr>
          </a:p>
          <a:p>
            <a:pPr marL="0" indent="0" algn="just">
              <a:buNone/>
            </a:pPr>
            <a:r>
              <a:rPr lang="en-GB" sz="1350" dirty="0">
                <a:latin typeface="Arial"/>
                <a:ea typeface="Calibri" panose="020F0502020204030204" pitchFamily="34" charset="0"/>
                <a:cs typeface="Arial"/>
              </a:rPr>
              <a:t>University of North Carolina. (n.d.) </a:t>
            </a:r>
            <a:r>
              <a:rPr lang="en-GB" sz="1350" i="1" dirty="0">
                <a:latin typeface="Arial"/>
                <a:ea typeface="Calibri" panose="020F0502020204030204" pitchFamily="34" charset="0"/>
                <a:cs typeface="Arial"/>
              </a:rPr>
              <a:t>Motivation. </a:t>
            </a:r>
            <a:r>
              <a:rPr lang="en-GB" sz="1350" dirty="0">
                <a:latin typeface="Arial"/>
                <a:ea typeface="Calibri" panose="020F0502020204030204" pitchFamily="34" charset="0"/>
                <a:cs typeface="Arial"/>
              </a:rPr>
              <a:t>Available at: </a:t>
            </a:r>
            <a:r>
              <a:rPr lang="en-GB" sz="1350" dirty="0">
                <a:latin typeface="Arial"/>
                <a:ea typeface="+mn-lt"/>
                <a:cs typeface="Arial"/>
                <a:hlinkClick r:id="rId9"/>
              </a:rPr>
              <a:t>https://learningcenter.unc.edu/tips-and-tools/motivation/</a:t>
            </a:r>
            <a:r>
              <a:rPr lang="en-GB" sz="1350" dirty="0">
                <a:latin typeface="Arial"/>
                <a:ea typeface="+mn-lt"/>
                <a:cs typeface="Arial"/>
              </a:rPr>
              <a:t> (Accessed 10 September 2024)</a:t>
            </a:r>
            <a:endParaRPr lang="en-GB" sz="1350" i="1" dirty="0">
              <a:latin typeface="Arial"/>
              <a:ea typeface="Calibri" panose="020F0502020204030204" pitchFamily="34" charset="0"/>
              <a:cs typeface="Arial"/>
            </a:endParaRPr>
          </a:p>
          <a:p>
            <a:pPr marL="0" indent="0" algn="just">
              <a:buNone/>
            </a:pPr>
            <a:endParaRPr lang="en-GB" sz="1200" dirty="0">
              <a:latin typeface="Arial"/>
              <a:ea typeface="Calibri" panose="020F0502020204030204" pitchFamily="34" charset="0"/>
              <a:cs typeface="Arial"/>
            </a:endParaRPr>
          </a:p>
          <a:p>
            <a:pPr marL="0" indent="0" algn="just">
              <a:buNone/>
            </a:pPr>
            <a:endParaRPr lang="en-GB" sz="1200" dirty="0">
              <a:latin typeface="Arial"/>
              <a:ea typeface="Calibri" panose="020F0502020204030204" pitchFamily="34" charset="0"/>
              <a:cs typeface="Arial"/>
            </a:endParaRPr>
          </a:p>
          <a:p>
            <a:pPr marL="0" indent="0" algn="just">
              <a:buNone/>
            </a:pPr>
            <a:endParaRPr lang="en-US" sz="1200" dirty="0">
              <a:latin typeface="Arial"/>
              <a:cs typeface="Arial"/>
            </a:endParaRPr>
          </a:p>
          <a:p>
            <a:pPr marL="0" indent="0" algn="just">
              <a:buNone/>
            </a:pPr>
            <a:endParaRPr lang="en-US" sz="1200" i="1" dirty="0">
              <a:latin typeface="Arial"/>
              <a:cs typeface="Arial"/>
            </a:endParaRPr>
          </a:p>
          <a:p>
            <a:pPr marL="0" indent="0" algn="just">
              <a:buNone/>
            </a:pPr>
            <a:endParaRPr lang="en-US" sz="1200" i="1" dirty="0">
              <a:latin typeface="Arial"/>
              <a:cs typeface="Arial"/>
            </a:endParaRPr>
          </a:p>
          <a:p>
            <a:pPr marL="0" indent="0" algn="just">
              <a:buNone/>
            </a:pPr>
            <a:endParaRPr lang="en-US" sz="1200" dirty="0">
              <a:latin typeface="Arial"/>
              <a:cs typeface="Arial"/>
            </a:endParaRPr>
          </a:p>
        </p:txBody>
      </p:sp>
      <p:sp>
        <p:nvSpPr>
          <p:cNvPr id="4" name="Date Placeholder 3">
            <a:extLst>
              <a:ext uri="{FF2B5EF4-FFF2-40B4-BE49-F238E27FC236}">
                <a16:creationId xmlns:a16="http://schemas.microsoft.com/office/drawing/2014/main" id="{3DD628F0-731E-06FA-17B6-9267DDB2A909}"/>
              </a:ext>
            </a:extLst>
          </p:cNvPr>
          <p:cNvSpPr>
            <a:spLocks noGrp="1"/>
          </p:cNvSpPr>
          <p:nvPr>
            <p:ph type="dt" sz="half" idx="10"/>
          </p:nvPr>
        </p:nvSpPr>
        <p:spPr/>
        <p:txBody>
          <a:bodyPr/>
          <a:lstStyle/>
          <a:p>
            <a:pPr>
              <a:defRPr/>
            </a:pPr>
            <a:fld id="{CDF502AA-C8CB-4132-B592-CA60B7C38ACE}" type="datetime1">
              <a:rPr lang="en-GB" smtClean="0"/>
              <a:pPr>
                <a:defRPr/>
              </a:pPr>
              <a:t>27/11/2024</a:t>
            </a:fld>
            <a:endParaRPr lang="en-GB"/>
          </a:p>
        </p:txBody>
      </p:sp>
    </p:spTree>
    <p:extLst>
      <p:ext uri="{BB962C8B-B14F-4D97-AF65-F5344CB8AC3E}">
        <p14:creationId xmlns:p14="http://schemas.microsoft.com/office/powerpoint/2010/main" val="4062392383"/>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4148</TotalTime>
  <Words>2015</Words>
  <Application>Microsoft Macintosh PowerPoint</Application>
  <PresentationFormat>On-screen Show (4:3)</PresentationFormat>
  <Paragraphs>148</Paragraphs>
  <Slides>18</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18</vt:i4>
      </vt:variant>
    </vt:vector>
  </HeadingPairs>
  <TitlesOfParts>
    <vt:vector size="26" baseType="lpstr">
      <vt:lpstr>Arial</vt:lpstr>
      <vt:lpstr>Calibri</vt:lpstr>
      <vt:lpstr>Myriad Pro</vt:lpstr>
      <vt:lpstr>Söhne</vt:lpstr>
      <vt:lpstr>Wingdings</vt:lpstr>
      <vt:lpstr>1_20140311PresentationUWTSDTemplate</vt:lpstr>
      <vt:lpstr>20140311PresentationUWTSDTemplate</vt:lpstr>
      <vt:lpstr>2_20140311PresentationUWTSDTemplate</vt:lpstr>
      <vt:lpstr> LCHS4001 Academic and Employability Skills (ACE)  </vt:lpstr>
      <vt:lpstr>Discuss </vt:lpstr>
      <vt:lpstr>Quick Poll!</vt:lpstr>
      <vt:lpstr>Before you separate into your topic group:</vt:lpstr>
      <vt:lpstr>Now:</vt:lpstr>
      <vt:lpstr>REMINDER: Critical Thinking Skills</vt:lpstr>
      <vt:lpstr>Reminder: Importance of Critical Thinking Skills</vt:lpstr>
      <vt:lpstr>Critical Thinking Skills: Consider</vt:lpstr>
      <vt:lpstr>REMINDER: Problem Solving Skills</vt:lpstr>
      <vt:lpstr>REMINDER:Importance of Problem Solving</vt:lpstr>
      <vt:lpstr>REMINDER: Tools &amp; Techniques  For Improving Critical Thinking and Problem Solving Skills</vt:lpstr>
      <vt:lpstr>Problem Solving Skills: Consider</vt:lpstr>
      <vt:lpstr>REMINDER: Motivation</vt:lpstr>
      <vt:lpstr>REMINDER: Importance of Motivation</vt:lpstr>
      <vt:lpstr>REMINDER: Motivation: Influences</vt:lpstr>
      <vt:lpstr>REMINDER: Motivation: Strategies</vt:lpstr>
      <vt:lpstr>Motivation: Consider</vt:lpstr>
      <vt:lpstr>Further Reading &amp; References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951</cp:revision>
  <dcterms:created xsi:type="dcterms:W3CDTF">2012-10-20T16:04:33Z</dcterms:created>
  <dcterms:modified xsi:type="dcterms:W3CDTF">2024-11-27T14:12:22Z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