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27" r:id="rId1"/>
  </p:sldMasterIdLst>
  <p:notesMasterIdLst>
    <p:notesMasterId r:id="rId23"/>
  </p:notesMasterIdLst>
  <p:sldIdLst>
    <p:sldId id="304" r:id="rId2"/>
    <p:sldId id="306" r:id="rId3"/>
    <p:sldId id="316" r:id="rId4"/>
    <p:sldId id="323" r:id="rId5"/>
    <p:sldId id="357" r:id="rId6"/>
    <p:sldId id="356" r:id="rId7"/>
    <p:sldId id="344" r:id="rId8"/>
    <p:sldId id="345" r:id="rId9"/>
    <p:sldId id="346" r:id="rId10"/>
    <p:sldId id="351" r:id="rId11"/>
    <p:sldId id="347" r:id="rId12"/>
    <p:sldId id="348" r:id="rId13"/>
    <p:sldId id="350" r:id="rId14"/>
    <p:sldId id="349" r:id="rId15"/>
    <p:sldId id="354" r:id="rId16"/>
    <p:sldId id="352" r:id="rId17"/>
    <p:sldId id="353" r:id="rId18"/>
    <p:sldId id="341" r:id="rId19"/>
    <p:sldId id="359" r:id="rId20"/>
    <p:sldId id="321" r:id="rId21"/>
    <p:sldId id="358" r:id="rId22"/>
  </p:sldIdLst>
  <p:sldSz cx="9144000" cy="6858000" type="screen4x3"/>
  <p:notesSz cx="6858000" cy="9144000"/>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74" autoAdjust="0"/>
    <p:restoredTop sz="64624" autoAdjust="0"/>
  </p:normalViewPr>
  <p:slideViewPr>
    <p:cSldViewPr>
      <p:cViewPr varScale="1">
        <p:scale>
          <a:sx n="60" d="100"/>
          <a:sy n="60" d="100"/>
        </p:scale>
        <p:origin x="1677" y="3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22" name="Rectangle 2"/>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atin typeface="Arial" charset="0"/>
              </a:defRPr>
            </a:lvl1pPr>
          </a:lstStyle>
          <a:p>
            <a:pPr>
              <a:defRPr/>
            </a:pPr>
            <a:endParaRPr lang="en-GB" altLang="cy-GB"/>
          </a:p>
        </p:txBody>
      </p:sp>
      <p:sp>
        <p:nvSpPr>
          <p:cNvPr id="30723" name="Rectangle 3"/>
          <p:cNvSpPr>
            <a:spLocks noGrp="1" noChangeArrowheads="1"/>
          </p:cNvSpPr>
          <p:nvPr>
            <p:ph type="dt"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atin typeface="Arial" charset="0"/>
              </a:defRPr>
            </a:lvl1pPr>
          </a:lstStyle>
          <a:p>
            <a:pPr>
              <a:defRPr/>
            </a:pPr>
            <a:endParaRPr lang="en-GB" altLang="cy-GB"/>
          </a:p>
        </p:txBody>
      </p:sp>
      <p:sp>
        <p:nvSpPr>
          <p:cNvPr id="25604"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30725" name="Rectangle 5"/>
          <p:cNvSpPr>
            <a:spLocks noGrp="1" noChangeArrowheads="1"/>
          </p:cNvSpPr>
          <p:nvPr>
            <p:ph type="body" sz="quarter" idx="3"/>
          </p:nvPr>
        </p:nvSpPr>
        <p:spPr bwMode="auto">
          <a:xfrm>
            <a:off x="685800" y="4343400"/>
            <a:ext cx="5486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cy-GB" noProof="0"/>
              <a:t>Click to edit Master text styles</a:t>
            </a:r>
          </a:p>
          <a:p>
            <a:pPr lvl="1"/>
            <a:r>
              <a:rPr lang="en-GB" altLang="cy-GB" noProof="0"/>
              <a:t>Second level</a:t>
            </a:r>
          </a:p>
          <a:p>
            <a:pPr lvl="2"/>
            <a:r>
              <a:rPr lang="en-GB" altLang="cy-GB" noProof="0"/>
              <a:t>Third level</a:t>
            </a:r>
          </a:p>
          <a:p>
            <a:pPr lvl="3"/>
            <a:r>
              <a:rPr lang="en-GB" altLang="cy-GB" noProof="0"/>
              <a:t>Fourth level</a:t>
            </a:r>
          </a:p>
          <a:p>
            <a:pPr lvl="4"/>
            <a:r>
              <a:rPr lang="en-GB" altLang="cy-GB" noProof="0"/>
              <a:t>Fifth level</a:t>
            </a:r>
          </a:p>
        </p:txBody>
      </p:sp>
      <p:sp>
        <p:nvSpPr>
          <p:cNvPr id="30726" name="Rectangle 6"/>
          <p:cNvSpPr>
            <a:spLocks noGrp="1" noChangeArrowheads="1"/>
          </p:cNvSpPr>
          <p:nvPr>
            <p:ph type="ftr" sz="quarter" idx="4"/>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atin typeface="Arial" charset="0"/>
              </a:defRPr>
            </a:lvl1pPr>
          </a:lstStyle>
          <a:p>
            <a:pPr>
              <a:defRPr/>
            </a:pPr>
            <a:endParaRPr lang="en-GB" altLang="cy-GB"/>
          </a:p>
        </p:txBody>
      </p:sp>
      <p:sp>
        <p:nvSpPr>
          <p:cNvPr id="30727" name="Rectangle 7"/>
          <p:cNvSpPr>
            <a:spLocks noGrp="1" noChangeArrowheads="1"/>
          </p:cNvSpPr>
          <p:nvPr>
            <p:ph type="sldNum" sz="quarter" idx="5"/>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E4502D7E-44A0-4F6E-B3E2-6D08B9FFA326}" type="slidenum">
              <a:rPr lang="en-GB" altLang="cy-GB"/>
              <a:pPr>
                <a:defRPr/>
              </a:pPr>
              <a:t>‹#›</a:t>
            </a:fld>
            <a:endParaRPr lang="en-GB" altLang="cy-GB"/>
          </a:p>
        </p:txBody>
      </p:sp>
    </p:spTree>
    <p:extLst>
      <p:ext uri="{BB962C8B-B14F-4D97-AF65-F5344CB8AC3E}">
        <p14:creationId xmlns:p14="http://schemas.microsoft.com/office/powerpoint/2010/main" val="4109270541"/>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a:t>
            </a:fld>
            <a:endParaRPr lang="en-GB" altLang="en-US">
              <a:solidFill>
                <a:srgbClr val="000000"/>
              </a:solidFill>
            </a:endParaRPr>
          </a:p>
        </p:txBody>
      </p:sp>
    </p:spTree>
    <p:extLst>
      <p:ext uri="{BB962C8B-B14F-4D97-AF65-F5344CB8AC3E}">
        <p14:creationId xmlns:p14="http://schemas.microsoft.com/office/powerpoint/2010/main" val="26330739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3</a:t>
            </a:fld>
            <a:endParaRPr lang="en-GB" altLang="en-US">
              <a:solidFill>
                <a:srgbClr val="000000"/>
              </a:solidFill>
            </a:endParaRPr>
          </a:p>
        </p:txBody>
      </p:sp>
    </p:spTree>
    <p:extLst>
      <p:ext uri="{BB962C8B-B14F-4D97-AF65-F5344CB8AC3E}">
        <p14:creationId xmlns:p14="http://schemas.microsoft.com/office/powerpoint/2010/main" val="5471005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4</a:t>
            </a:fld>
            <a:endParaRPr lang="en-GB" altLang="en-US">
              <a:solidFill>
                <a:srgbClr val="000000"/>
              </a:solidFill>
            </a:endParaRPr>
          </a:p>
        </p:txBody>
      </p:sp>
    </p:spTree>
    <p:extLst>
      <p:ext uri="{BB962C8B-B14F-4D97-AF65-F5344CB8AC3E}">
        <p14:creationId xmlns:p14="http://schemas.microsoft.com/office/powerpoint/2010/main" val="38175938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pPr marL="0" indent="0">
              <a:buFont typeface="Courier New" panose="02070309020205020404" pitchFamily="49" charset="0"/>
              <a:buNone/>
            </a:pPr>
            <a:endParaRPr lang="cy-GB" altLang="en-US" dirty="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5</a:t>
            </a:fld>
            <a:endParaRPr lang="en-GB" altLang="en-US">
              <a:solidFill>
                <a:srgbClr val="000000"/>
              </a:solidFill>
            </a:endParaRPr>
          </a:p>
        </p:txBody>
      </p:sp>
    </p:spTree>
    <p:extLst>
      <p:ext uri="{BB962C8B-B14F-4D97-AF65-F5344CB8AC3E}">
        <p14:creationId xmlns:p14="http://schemas.microsoft.com/office/powerpoint/2010/main" val="31761197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6</a:t>
            </a:fld>
            <a:endParaRPr lang="en-GB" altLang="en-US">
              <a:solidFill>
                <a:srgbClr val="000000"/>
              </a:solidFill>
            </a:endParaRPr>
          </a:p>
        </p:txBody>
      </p:sp>
    </p:spTree>
    <p:extLst>
      <p:ext uri="{BB962C8B-B14F-4D97-AF65-F5344CB8AC3E}">
        <p14:creationId xmlns:p14="http://schemas.microsoft.com/office/powerpoint/2010/main" val="27714902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7</a:t>
            </a:fld>
            <a:endParaRPr lang="en-GB" altLang="en-US">
              <a:solidFill>
                <a:srgbClr val="000000"/>
              </a:solidFill>
            </a:endParaRPr>
          </a:p>
        </p:txBody>
      </p:sp>
    </p:spTree>
    <p:extLst>
      <p:ext uri="{BB962C8B-B14F-4D97-AF65-F5344CB8AC3E}">
        <p14:creationId xmlns:p14="http://schemas.microsoft.com/office/powerpoint/2010/main" val="33567810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8</a:t>
            </a:fld>
            <a:endParaRPr lang="en-GB" altLang="en-US">
              <a:solidFill>
                <a:srgbClr val="000000"/>
              </a:solidFill>
            </a:endParaRPr>
          </a:p>
        </p:txBody>
      </p:sp>
    </p:spTree>
    <p:extLst>
      <p:ext uri="{BB962C8B-B14F-4D97-AF65-F5344CB8AC3E}">
        <p14:creationId xmlns:p14="http://schemas.microsoft.com/office/powerpoint/2010/main" val="10210336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9</a:t>
            </a:fld>
            <a:endParaRPr lang="en-GB" altLang="en-US">
              <a:solidFill>
                <a:srgbClr val="000000"/>
              </a:solidFill>
            </a:endParaRPr>
          </a:p>
        </p:txBody>
      </p:sp>
    </p:spTree>
    <p:extLst>
      <p:ext uri="{BB962C8B-B14F-4D97-AF65-F5344CB8AC3E}">
        <p14:creationId xmlns:p14="http://schemas.microsoft.com/office/powerpoint/2010/main" val="38562400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10</a:t>
            </a:fld>
            <a:endParaRPr lang="en-GB" altLang="en-US">
              <a:solidFill>
                <a:srgbClr val="000000"/>
              </a:solidFill>
            </a:endParaRPr>
          </a:p>
        </p:txBody>
      </p:sp>
    </p:spTree>
    <p:extLst>
      <p:ext uri="{BB962C8B-B14F-4D97-AF65-F5344CB8AC3E}">
        <p14:creationId xmlns:p14="http://schemas.microsoft.com/office/powerpoint/2010/main" val="13238448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11</a:t>
            </a:fld>
            <a:endParaRPr lang="en-GB" altLang="en-US">
              <a:solidFill>
                <a:srgbClr val="000000"/>
              </a:solidFill>
            </a:endParaRPr>
          </a:p>
        </p:txBody>
      </p:sp>
    </p:spTree>
    <p:extLst>
      <p:ext uri="{BB962C8B-B14F-4D97-AF65-F5344CB8AC3E}">
        <p14:creationId xmlns:p14="http://schemas.microsoft.com/office/powerpoint/2010/main" val="390574094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12</a:t>
            </a:fld>
            <a:endParaRPr lang="en-GB" altLang="en-US">
              <a:solidFill>
                <a:srgbClr val="000000"/>
              </a:solidFill>
            </a:endParaRPr>
          </a:p>
        </p:txBody>
      </p:sp>
    </p:spTree>
    <p:extLst>
      <p:ext uri="{BB962C8B-B14F-4D97-AF65-F5344CB8AC3E}">
        <p14:creationId xmlns:p14="http://schemas.microsoft.com/office/powerpoint/2010/main" val="320912645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13</a:t>
            </a:fld>
            <a:endParaRPr lang="en-GB" altLang="en-US">
              <a:solidFill>
                <a:srgbClr val="000000"/>
              </a:solidFill>
            </a:endParaRPr>
          </a:p>
        </p:txBody>
      </p:sp>
    </p:spTree>
    <p:extLst>
      <p:ext uri="{BB962C8B-B14F-4D97-AF65-F5344CB8AC3E}">
        <p14:creationId xmlns:p14="http://schemas.microsoft.com/office/powerpoint/2010/main" val="119699222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14</a:t>
            </a:fld>
            <a:endParaRPr lang="en-GB" altLang="en-US">
              <a:solidFill>
                <a:srgbClr val="000000"/>
              </a:solidFill>
            </a:endParaRPr>
          </a:p>
        </p:txBody>
      </p:sp>
    </p:spTree>
    <p:extLst>
      <p:ext uri="{BB962C8B-B14F-4D97-AF65-F5344CB8AC3E}">
        <p14:creationId xmlns:p14="http://schemas.microsoft.com/office/powerpoint/2010/main" val="254267283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15</a:t>
            </a:fld>
            <a:endParaRPr lang="en-GB" altLang="en-US">
              <a:solidFill>
                <a:srgbClr val="000000"/>
              </a:solidFill>
            </a:endParaRPr>
          </a:p>
        </p:txBody>
      </p:sp>
    </p:spTree>
    <p:extLst>
      <p:ext uri="{BB962C8B-B14F-4D97-AF65-F5344CB8AC3E}">
        <p14:creationId xmlns:p14="http://schemas.microsoft.com/office/powerpoint/2010/main" val="364512372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16</a:t>
            </a:fld>
            <a:endParaRPr lang="en-GB" altLang="en-US">
              <a:solidFill>
                <a:srgbClr val="000000"/>
              </a:solidFill>
            </a:endParaRPr>
          </a:p>
        </p:txBody>
      </p:sp>
    </p:spTree>
    <p:extLst>
      <p:ext uri="{BB962C8B-B14F-4D97-AF65-F5344CB8AC3E}">
        <p14:creationId xmlns:p14="http://schemas.microsoft.com/office/powerpoint/2010/main" val="335430492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17</a:t>
            </a:fld>
            <a:endParaRPr lang="en-GB" altLang="en-US">
              <a:solidFill>
                <a:srgbClr val="000000"/>
              </a:solidFill>
            </a:endParaRPr>
          </a:p>
        </p:txBody>
      </p:sp>
    </p:spTree>
    <p:extLst>
      <p:ext uri="{BB962C8B-B14F-4D97-AF65-F5344CB8AC3E}">
        <p14:creationId xmlns:p14="http://schemas.microsoft.com/office/powerpoint/2010/main" val="258206654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en-GB" altLang="en-US" dirty="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18</a:t>
            </a:fld>
            <a:endParaRPr lang="en-GB" altLang="en-US">
              <a:solidFill>
                <a:srgbClr val="000000"/>
              </a:solidFill>
            </a:endParaRPr>
          </a:p>
        </p:txBody>
      </p:sp>
    </p:spTree>
    <p:extLst>
      <p:ext uri="{BB962C8B-B14F-4D97-AF65-F5344CB8AC3E}">
        <p14:creationId xmlns:p14="http://schemas.microsoft.com/office/powerpoint/2010/main" val="69581425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pPr marL="228600" indent="-228600">
              <a:buAutoNum type="arabicPeriod"/>
            </a:pPr>
            <a:endParaRPr lang="en-GB" altLang="en-US" dirty="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19</a:t>
            </a:fld>
            <a:endParaRPr lang="en-GB" altLang="en-US">
              <a:solidFill>
                <a:srgbClr val="000000"/>
              </a:solidFill>
            </a:endParaRPr>
          </a:p>
        </p:txBody>
      </p:sp>
    </p:spTree>
    <p:extLst>
      <p:ext uri="{BB962C8B-B14F-4D97-AF65-F5344CB8AC3E}">
        <p14:creationId xmlns:p14="http://schemas.microsoft.com/office/powerpoint/2010/main" val="402509546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20</a:t>
            </a:fld>
            <a:endParaRPr lang="en-GB" altLang="en-US">
              <a:solidFill>
                <a:srgbClr val="000000"/>
              </a:solidFill>
            </a:endParaRPr>
          </a:p>
        </p:txBody>
      </p:sp>
    </p:spTree>
    <p:extLst>
      <p:ext uri="{BB962C8B-B14F-4D97-AF65-F5344CB8AC3E}">
        <p14:creationId xmlns:p14="http://schemas.microsoft.com/office/powerpoint/2010/main" val="89161591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21</a:t>
            </a:fld>
            <a:endParaRPr lang="en-GB" altLang="en-US">
              <a:solidFill>
                <a:srgbClr val="000000"/>
              </a:solidFill>
            </a:endParaRPr>
          </a:p>
        </p:txBody>
      </p:sp>
    </p:spTree>
    <p:extLst>
      <p:ext uri="{BB962C8B-B14F-4D97-AF65-F5344CB8AC3E}">
        <p14:creationId xmlns:p14="http://schemas.microsoft.com/office/powerpoint/2010/main" val="173296846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4011305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7543527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12/9/2021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9556621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12/9/2021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055202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12/9/2021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8790820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12/9/2021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1189914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12/9/2021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183058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12/9/2021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2814574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12/9/2021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8574175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12/9/2021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1865948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12/9/2021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5424137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12/9/2021</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pic>
        <p:nvPicPr>
          <p:cNvPr id="7" name="Picture 6"/>
          <p:cNvPicPr>
            <a:picLocks noChangeAspect="1"/>
          </p:cNvPicPr>
          <p:nvPr userDrawn="1"/>
        </p:nvPicPr>
        <p:blipFill>
          <a:blip r:embed="rId1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234571015"/>
      </p:ext>
    </p:extLst>
  </p:cSld>
  <p:clrMap bg1="lt1" tx1="dk1" bg2="lt2" tx2="dk2" accent1="accent1" accent2="accent2" accent3="accent3" accent4="accent4" accent5="accent5" accent6="accent6" hlink="hlink" folHlink="folHlink"/>
  <p:sldLayoutIdLst>
    <p:sldLayoutId id="2147484028" r:id="rId1"/>
    <p:sldLayoutId id="2147484029" r:id="rId2"/>
    <p:sldLayoutId id="2147484030" r:id="rId3"/>
    <p:sldLayoutId id="2147484031" r:id="rId4"/>
    <p:sldLayoutId id="2147484032" r:id="rId5"/>
    <p:sldLayoutId id="2147484033" r:id="rId6"/>
    <p:sldLayoutId id="2147484034" r:id="rId7"/>
    <p:sldLayoutId id="2147484035" r:id="rId8"/>
    <p:sldLayoutId id="2147484036" r:id="rId9"/>
    <p:sldLayoutId id="2147484037" r:id="rId10"/>
    <p:sldLayoutId id="214748403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hyperlink" Target="file:///C:\Users\a.rees-edwards\AppData\Local\Packages\Microsoft.MicrosoftEdge_8wekyb3d8bbwe\TempState\Downloads\Unprotected,%20Overprotected%20Report.pdf"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hyperlink" Target="https://dspace.lboro.ac.uk/dspace-jspui/bitstream/2134/15870/3/DFE-RR164.pdf"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dera.ioe.ac.uk/9071/1/index.html?id=6195"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3" Type="http://schemas.openxmlformats.org/officeDocument/2006/relationships/hyperlink" Target="https://dspace.lboro.ac.uk/dspace-jspui/bitstream/2134/15870/3/DFE-RR164.pdf" TargetMode="External"/><Relationship Id="rId2" Type="http://schemas.openxmlformats.org/officeDocument/2006/relationships/notesSlide" Target="../notesSlides/notesSlide19.xml"/><Relationship Id="rId1" Type="http://schemas.openxmlformats.org/officeDocument/2006/relationships/slideLayout" Target="../slideLayouts/slideLayout2.xml"/><Relationship Id="rId5" Type="http://schemas.openxmlformats.org/officeDocument/2006/relationships/hyperlink" Target="http://www.londoncp.co.uk/chapters/disabled_ch.html" TargetMode="External"/><Relationship Id="rId4" Type="http://schemas.openxmlformats.org/officeDocument/2006/relationships/hyperlink" Target="file:///C:\Users\a.rees-edwards\AppData\Local\Packages\Microsoft.MicrosoftEdge_8wekyb3d8bbwe\TempState\Downloads\Unprotected,%20Overprotected%20Report.pdf"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dera.ioe.ac.uk/9071/1/index.html?id=6195"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hyperlink" Target="https://gov.wales/topics/health/socialcare/safeguarding/?skip=1&amp;lang=en" TargetMode="External"/><Relationship Id="rId5" Type="http://schemas.openxmlformats.org/officeDocument/2006/relationships/hyperlink" Target="https://www.unicef.org/media/media_62646.html" TargetMode="External"/><Relationship Id="rId4" Type="http://schemas.openxmlformats.org/officeDocument/2006/relationships/hyperlink" Target="https://strathprints.strath.ac.uk/27452/1/strathprints027452.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GB" dirty="0">
                <a:latin typeface="Lucida Sans" panose="020B0602030504020204" pitchFamily="34" charset="0"/>
              </a:rPr>
              <a:t>ECEY6006C</a:t>
            </a:r>
            <a:br>
              <a:rPr lang="en-GB" dirty="0">
                <a:latin typeface="Lucida Sans" panose="020B0602030504020204" pitchFamily="34" charset="0"/>
              </a:rPr>
            </a:br>
            <a:r>
              <a:rPr lang="en-GB" dirty="0">
                <a:solidFill>
                  <a:srgbClr val="002060"/>
                </a:solidFill>
                <a:latin typeface="Lucida Sans" panose="020B0602030504020204" pitchFamily="34" charset="0"/>
              </a:rPr>
              <a:t>ECEY6006</a:t>
            </a:r>
          </a:p>
        </p:txBody>
      </p:sp>
      <p:sp>
        <p:nvSpPr>
          <p:cNvPr id="4" name="Content Placeholder 3"/>
          <p:cNvSpPr>
            <a:spLocks noGrp="1"/>
          </p:cNvSpPr>
          <p:nvPr>
            <p:ph sz="half" idx="1"/>
          </p:nvPr>
        </p:nvSpPr>
        <p:spPr/>
        <p:txBody>
          <a:bodyPr>
            <a:normAutofit/>
          </a:bodyPr>
          <a:lstStyle/>
          <a:p>
            <a:pPr marL="0" indent="0">
              <a:buNone/>
            </a:pPr>
            <a:endParaRPr lang="en-GB" sz="4400" dirty="0">
              <a:latin typeface="Lucida Sans" panose="020B0602030504020204" pitchFamily="34" charset="0"/>
            </a:endParaRPr>
          </a:p>
          <a:p>
            <a:pPr marL="0" indent="0">
              <a:buNone/>
            </a:pPr>
            <a:r>
              <a:rPr lang="en-GB" sz="4000" dirty="0">
                <a:latin typeface="Lucida Sans" panose="020B0602030504020204" pitchFamily="34" charset="0"/>
              </a:rPr>
              <a:t>Diogelu plant ag ADY</a:t>
            </a:r>
          </a:p>
        </p:txBody>
      </p:sp>
      <p:sp>
        <p:nvSpPr>
          <p:cNvPr id="5" name="Content Placeholder 4"/>
          <p:cNvSpPr>
            <a:spLocks noGrp="1"/>
          </p:cNvSpPr>
          <p:nvPr>
            <p:ph sz="half" idx="2"/>
          </p:nvPr>
        </p:nvSpPr>
        <p:spPr>
          <a:xfrm>
            <a:off x="4629150" y="1825625"/>
            <a:ext cx="4335338" cy="4351338"/>
          </a:xfrm>
        </p:spPr>
        <p:txBody>
          <a:bodyPr>
            <a:normAutofit/>
          </a:bodyPr>
          <a:lstStyle/>
          <a:p>
            <a:pPr marL="0" indent="0">
              <a:buNone/>
            </a:pPr>
            <a:endParaRPr lang="en-GB" sz="4400" dirty="0">
              <a:solidFill>
                <a:srgbClr val="002060"/>
              </a:solidFill>
              <a:latin typeface="Lucida Sans" panose="020B0602030504020204" pitchFamily="34" charset="0"/>
            </a:endParaRPr>
          </a:p>
          <a:p>
            <a:pPr marL="0" indent="0">
              <a:buNone/>
            </a:pPr>
            <a:r>
              <a:rPr lang="en-GB" sz="4000" dirty="0">
                <a:solidFill>
                  <a:srgbClr val="002060"/>
                </a:solidFill>
                <a:latin typeface="Lucida Sans" panose="020B0602030504020204" pitchFamily="34" charset="0"/>
              </a:rPr>
              <a:t>Safeguarding children with ALN</a:t>
            </a:r>
          </a:p>
        </p:txBody>
      </p:sp>
    </p:spTree>
    <p:extLst>
      <p:ext uri="{BB962C8B-B14F-4D97-AF65-F5344CB8AC3E}">
        <p14:creationId xmlns:p14="http://schemas.microsoft.com/office/powerpoint/2010/main" val="20313621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1143000"/>
          </a:xfrm>
        </p:spPr>
        <p:txBody>
          <a:bodyPr rtlCol="0">
            <a:noAutofit/>
          </a:bodyPr>
          <a:lstStyle/>
          <a:p>
            <a:pPr eaLnBrk="1" fontAlgn="auto" hangingPunct="1">
              <a:spcAft>
                <a:spcPts val="0"/>
              </a:spcAft>
              <a:defRPr/>
            </a:pPr>
            <a:r>
              <a:rPr lang="cy-GB" altLang="en-US" sz="3200" kern="0" dirty="0">
                <a:solidFill>
                  <a:srgbClr val="000000"/>
                </a:solidFill>
                <a:latin typeface="Lucida Sans" panose="020B0602030504020204" pitchFamily="34" charset="0"/>
                <a:ea typeface="ＭＳ Ｐゴシック" panose="020B0600070205080204" pitchFamily="34" charset="-128"/>
              </a:rPr>
              <a:t>Cynnwys</a:t>
            </a:r>
            <a:br>
              <a:rPr lang="en-GB" altLang="en-US" sz="3200" kern="0" dirty="0">
                <a:solidFill>
                  <a:srgbClr val="000000"/>
                </a:solidFill>
                <a:latin typeface="Lucida Sans" panose="020B0602030504020204" pitchFamily="34" charset="0"/>
                <a:ea typeface="ＭＳ Ｐゴシック" panose="020B0600070205080204" pitchFamily="34" charset="-128"/>
              </a:rPr>
            </a:br>
            <a:r>
              <a:rPr lang="en-GB" altLang="en-US" sz="3200" kern="0" dirty="0">
                <a:solidFill>
                  <a:srgbClr val="002060"/>
                </a:solidFill>
                <a:latin typeface="Lucida Sans" panose="020B0602030504020204" pitchFamily="34" charset="0"/>
                <a:ea typeface="ＭＳ Ｐゴシック" panose="020B0600070205080204" pitchFamily="34" charset="-128"/>
              </a:rPr>
              <a:t>Content</a:t>
            </a:r>
            <a:endParaRPr lang="en-GB" altLang="cy-GB" sz="3200" dirty="0">
              <a:solidFill>
                <a:srgbClr val="002060"/>
              </a:solidFill>
              <a:latin typeface="Lucida Sans" pitchFamily="34" charset="0"/>
            </a:endParaRPr>
          </a:p>
        </p:txBody>
      </p:sp>
      <p:sp>
        <p:nvSpPr>
          <p:cNvPr id="5123" name="Rectangle 5"/>
          <p:cNvSpPr>
            <a:spLocks noGrp="1" noChangeArrowheads="1"/>
          </p:cNvSpPr>
          <p:nvPr>
            <p:ph type="body" sz="half" idx="1"/>
          </p:nvPr>
        </p:nvSpPr>
        <p:spPr>
          <a:xfrm>
            <a:off x="323528" y="1628775"/>
            <a:ext cx="4242122" cy="4114800"/>
          </a:xfrm>
        </p:spPr>
        <p:txBody>
          <a:bodyPr rtlCol="0">
            <a:normAutofit/>
          </a:bodyPr>
          <a:lstStyle/>
          <a:p>
            <a:pPr>
              <a:buFontTx/>
              <a:buChar char="•"/>
              <a:defRPr/>
            </a:pPr>
            <a:r>
              <a:rPr lang="cy-GB" altLang="en-US" sz="2400" kern="0" dirty="0">
                <a:solidFill>
                  <a:srgbClr val="000000"/>
                </a:solidFill>
                <a:latin typeface="Lucida Sans" panose="020B0602030504020204" pitchFamily="34" charset="0"/>
                <a:ea typeface="ＭＳ Ｐゴシック" panose="020B0600070205080204" pitchFamily="34" charset="-128"/>
              </a:rPr>
              <a:t>Diffinio ‘diogelu’</a:t>
            </a:r>
          </a:p>
          <a:p>
            <a:pPr>
              <a:buFontTx/>
              <a:buChar char="•"/>
              <a:defRPr/>
            </a:pPr>
            <a:r>
              <a:rPr lang="cy-GB" altLang="en-US" sz="2400" kern="0" dirty="0">
                <a:solidFill>
                  <a:srgbClr val="000000"/>
                </a:solidFill>
                <a:latin typeface="Lucida Sans" panose="020B0602030504020204" pitchFamily="34" charset="0"/>
                <a:ea typeface="ＭＳ Ｐゴシック" panose="020B0600070205080204" pitchFamily="34" charset="-128"/>
              </a:rPr>
              <a:t>Enghreifftiau o ymchwil</a:t>
            </a:r>
          </a:p>
          <a:p>
            <a:pPr>
              <a:buFontTx/>
              <a:buChar char="•"/>
              <a:defRPr/>
            </a:pPr>
            <a:r>
              <a:rPr lang="cy-GB" altLang="en-US" sz="2400" kern="0" dirty="0">
                <a:solidFill>
                  <a:srgbClr val="000000"/>
                </a:solidFill>
                <a:latin typeface="Lucida Sans" panose="020B0602030504020204" pitchFamily="34" charset="0"/>
                <a:ea typeface="ＭＳ Ｐゴシック" panose="020B0600070205080204" pitchFamily="34" charset="-128"/>
              </a:rPr>
              <a:t>Canfyddiadau</a:t>
            </a:r>
          </a:p>
          <a:p>
            <a:pPr>
              <a:buFontTx/>
              <a:buChar char="•"/>
              <a:defRPr/>
            </a:pPr>
            <a:r>
              <a:rPr lang="cy-GB" altLang="en-US" sz="2400" kern="0" dirty="0">
                <a:solidFill>
                  <a:srgbClr val="000000"/>
                </a:solidFill>
                <a:latin typeface="Lucida Sans" panose="020B0602030504020204" pitchFamily="34" charset="0"/>
                <a:ea typeface="ＭＳ Ｐゴシック" panose="020B0600070205080204" pitchFamily="34" charset="-128"/>
              </a:rPr>
              <a:t>Ystadegau</a:t>
            </a:r>
          </a:p>
          <a:p>
            <a:pPr>
              <a:buFontTx/>
              <a:buChar char="•"/>
              <a:defRPr/>
            </a:pPr>
            <a:r>
              <a:rPr lang="cy-GB" altLang="en-US" sz="2400" kern="0" dirty="0">
                <a:solidFill>
                  <a:srgbClr val="000000"/>
                </a:solidFill>
                <a:latin typeface="Lucida Sans" panose="020B0602030504020204" pitchFamily="34" charset="0"/>
                <a:ea typeface="ＭＳ Ｐゴシック" panose="020B0600070205080204" pitchFamily="34" charset="-128"/>
              </a:rPr>
              <a:t>Eiriolaeth</a:t>
            </a:r>
          </a:p>
          <a:p>
            <a:pPr>
              <a:buFontTx/>
              <a:buChar char="•"/>
              <a:defRPr/>
            </a:pPr>
            <a:r>
              <a:rPr lang="cy-GB" altLang="en-US" sz="2400" kern="0" dirty="0">
                <a:solidFill>
                  <a:srgbClr val="000000"/>
                </a:solidFill>
                <a:latin typeface="Lucida Sans" panose="020B0602030504020204" pitchFamily="34" charset="0"/>
                <a:ea typeface="ＭＳ Ｐゴシック" panose="020B0600070205080204" pitchFamily="34" charset="-128"/>
              </a:rPr>
              <a:t>Trafodaethau</a:t>
            </a:r>
          </a:p>
          <a:p>
            <a:pPr>
              <a:buFontTx/>
              <a:buChar char="•"/>
              <a:defRPr/>
            </a:pPr>
            <a:r>
              <a:rPr lang="cy-GB" altLang="en-US" sz="2400" kern="0" dirty="0">
                <a:solidFill>
                  <a:srgbClr val="000000"/>
                </a:solidFill>
                <a:latin typeface="Lucida Sans" panose="020B0602030504020204" pitchFamily="34" charset="0"/>
                <a:ea typeface="ＭＳ Ｐゴシック" panose="020B0600070205080204" pitchFamily="34" charset="-128"/>
              </a:rPr>
              <a:t>Astudiaethau achos</a:t>
            </a:r>
          </a:p>
          <a:p>
            <a:pPr>
              <a:buFontTx/>
              <a:buChar char="•"/>
              <a:defRPr/>
            </a:pPr>
            <a:r>
              <a:rPr lang="cy-GB" altLang="en-US" sz="2400" kern="0" dirty="0">
                <a:solidFill>
                  <a:srgbClr val="000000"/>
                </a:solidFill>
                <a:latin typeface="Lucida Sans" panose="020B0602030504020204" pitchFamily="34" charset="0"/>
                <a:ea typeface="ＭＳ Ｐゴシック" panose="020B0600070205080204" pitchFamily="34" charset="-128"/>
              </a:rPr>
              <a:t>Clip fideo</a:t>
            </a:r>
          </a:p>
          <a:p>
            <a:pPr eaLnBrk="1" fontAlgn="auto" hangingPunct="1">
              <a:spcAft>
                <a:spcPts val="0"/>
              </a:spcAft>
              <a:defRPr/>
            </a:pPr>
            <a:endParaRPr lang="cy-GB" altLang="cy-GB" dirty="0">
              <a:latin typeface="Lucida Sans" pitchFamily="34" charset="0"/>
            </a:endParaRPr>
          </a:p>
        </p:txBody>
      </p:sp>
      <p:sp>
        <p:nvSpPr>
          <p:cNvPr id="5124" name="Rectangle 6"/>
          <p:cNvSpPr>
            <a:spLocks noGrp="1" noChangeArrowheads="1"/>
          </p:cNvSpPr>
          <p:nvPr>
            <p:ph type="body" sz="half" idx="2"/>
          </p:nvPr>
        </p:nvSpPr>
        <p:spPr>
          <a:xfrm>
            <a:off x="4643438" y="1628775"/>
            <a:ext cx="4249042" cy="4114800"/>
          </a:xfrm>
        </p:spPr>
        <p:txBody>
          <a:bodyPr rtlCol="0">
            <a:normAutofit/>
          </a:bodyPr>
          <a:lstStyle/>
          <a:p>
            <a:pPr>
              <a:buFontTx/>
              <a:buChar char="•"/>
              <a:defRPr/>
            </a:pPr>
            <a:r>
              <a:rPr lang="en-GB" altLang="en-US" sz="2400" kern="0" dirty="0">
                <a:solidFill>
                  <a:srgbClr val="002060"/>
                </a:solidFill>
                <a:latin typeface="Lucida Sans" panose="020B0602030504020204" pitchFamily="34" charset="0"/>
                <a:ea typeface="ＭＳ Ｐゴシック" panose="020B0600070205080204" pitchFamily="34" charset="-128"/>
              </a:rPr>
              <a:t>Defining ‘safeguarding’</a:t>
            </a:r>
          </a:p>
          <a:p>
            <a:pPr>
              <a:buFontTx/>
              <a:buChar char="•"/>
              <a:defRPr/>
            </a:pPr>
            <a:r>
              <a:rPr lang="en-GB" altLang="en-US" sz="2400" kern="0" dirty="0">
                <a:solidFill>
                  <a:srgbClr val="002060"/>
                </a:solidFill>
                <a:latin typeface="Lucida Sans" panose="020B0602030504020204" pitchFamily="34" charset="0"/>
                <a:ea typeface="ＭＳ Ｐゴシック" panose="020B0600070205080204" pitchFamily="34" charset="-128"/>
              </a:rPr>
              <a:t>Examples of research</a:t>
            </a:r>
          </a:p>
          <a:p>
            <a:pPr>
              <a:buFontTx/>
              <a:buChar char="•"/>
              <a:defRPr/>
            </a:pPr>
            <a:r>
              <a:rPr lang="en-GB" altLang="en-US" sz="2400" kern="0" dirty="0">
                <a:solidFill>
                  <a:srgbClr val="002060"/>
                </a:solidFill>
                <a:latin typeface="Lucida Sans" panose="020B0602030504020204" pitchFamily="34" charset="0"/>
                <a:ea typeface="ＭＳ Ｐゴシック" panose="020B0600070205080204" pitchFamily="34" charset="-128"/>
              </a:rPr>
              <a:t>Research findings</a:t>
            </a:r>
          </a:p>
          <a:p>
            <a:pPr>
              <a:buFontTx/>
              <a:buChar char="•"/>
              <a:defRPr/>
            </a:pPr>
            <a:r>
              <a:rPr lang="en-GB" altLang="en-US" sz="2400" kern="0" dirty="0">
                <a:solidFill>
                  <a:srgbClr val="002060"/>
                </a:solidFill>
                <a:latin typeface="Lucida Sans" panose="020B0602030504020204" pitchFamily="34" charset="0"/>
                <a:ea typeface="ＭＳ Ｐゴシック" panose="020B0600070205080204" pitchFamily="34" charset="-128"/>
              </a:rPr>
              <a:t>Statistics</a:t>
            </a:r>
          </a:p>
          <a:p>
            <a:pPr>
              <a:buFontTx/>
              <a:buChar char="•"/>
              <a:defRPr/>
            </a:pPr>
            <a:r>
              <a:rPr lang="en-GB" altLang="en-US" sz="2400" kern="0" dirty="0">
                <a:solidFill>
                  <a:srgbClr val="002060"/>
                </a:solidFill>
                <a:latin typeface="Lucida Sans" panose="020B0602030504020204" pitchFamily="34" charset="0"/>
                <a:ea typeface="ＭＳ Ｐゴシック" panose="020B0600070205080204" pitchFamily="34" charset="-128"/>
              </a:rPr>
              <a:t>Advocacy</a:t>
            </a:r>
          </a:p>
          <a:p>
            <a:pPr>
              <a:buFontTx/>
              <a:buChar char="•"/>
              <a:defRPr/>
            </a:pPr>
            <a:r>
              <a:rPr lang="en-GB" altLang="en-US" sz="2400" kern="0" dirty="0">
                <a:solidFill>
                  <a:srgbClr val="002060"/>
                </a:solidFill>
                <a:latin typeface="Lucida Sans" panose="020B0602030504020204" pitchFamily="34" charset="0"/>
                <a:ea typeface="ＭＳ Ｐゴシック" panose="020B0600070205080204" pitchFamily="34" charset="-128"/>
              </a:rPr>
              <a:t>Discussions</a:t>
            </a:r>
          </a:p>
          <a:p>
            <a:pPr>
              <a:buFontTx/>
              <a:buChar char="•"/>
              <a:defRPr/>
            </a:pPr>
            <a:r>
              <a:rPr lang="en-GB" altLang="en-US" sz="2400" kern="0" dirty="0">
                <a:solidFill>
                  <a:srgbClr val="002060"/>
                </a:solidFill>
                <a:latin typeface="Lucida Sans" panose="020B0602030504020204" pitchFamily="34" charset="0"/>
                <a:ea typeface="ＭＳ Ｐゴシック" panose="020B0600070205080204" pitchFamily="34" charset="-128"/>
              </a:rPr>
              <a:t>Case studies</a:t>
            </a:r>
          </a:p>
          <a:p>
            <a:pPr>
              <a:buFontTx/>
              <a:buChar char="•"/>
              <a:defRPr/>
            </a:pPr>
            <a:r>
              <a:rPr lang="en-GB" altLang="en-US" sz="2400" kern="0" dirty="0">
                <a:solidFill>
                  <a:srgbClr val="002060"/>
                </a:solidFill>
                <a:latin typeface="Lucida Sans" panose="020B0602030504020204" pitchFamily="34" charset="0"/>
                <a:ea typeface="ＭＳ Ｐゴシック" panose="020B0600070205080204" pitchFamily="34" charset="-128"/>
              </a:rPr>
              <a:t>Video clip</a:t>
            </a:r>
            <a:endParaRPr lang="cy-GB" altLang="en-US" sz="2400" kern="0" dirty="0">
              <a:solidFill>
                <a:srgbClr val="002060"/>
              </a:solidFill>
              <a:latin typeface="Lucida Sans" panose="020B0602030504020204" pitchFamily="34" charset="0"/>
              <a:ea typeface="ＭＳ Ｐゴシック" panose="020B0600070205080204" pitchFamily="34" charset="-128"/>
            </a:endParaRPr>
          </a:p>
          <a:p>
            <a:pPr marL="0" indent="0" eaLnBrk="1" fontAlgn="auto" hangingPunct="1">
              <a:spcAft>
                <a:spcPts val="0"/>
              </a:spcAft>
              <a:buFont typeface="Arial" panose="020B0604020202020204" pitchFamily="34" charset="0"/>
              <a:buNone/>
              <a:defRPr/>
            </a:pPr>
            <a:endParaRPr lang="en-GB" altLang="cy-GB" sz="2600" dirty="0">
              <a:solidFill>
                <a:srgbClr val="0000FF"/>
              </a:solidFill>
              <a:latin typeface="Lucida Sans" pitchFamily="34" charset="0"/>
            </a:endParaRPr>
          </a:p>
        </p:txBody>
      </p:sp>
    </p:spTree>
    <p:extLst>
      <p:ext uri="{BB962C8B-B14F-4D97-AF65-F5344CB8AC3E}">
        <p14:creationId xmlns:p14="http://schemas.microsoft.com/office/powerpoint/2010/main" val="19106066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1143000"/>
          </a:xfrm>
        </p:spPr>
        <p:txBody>
          <a:bodyPr rtlCol="0">
            <a:noAutofit/>
          </a:bodyPr>
          <a:lstStyle/>
          <a:p>
            <a:pPr eaLnBrk="1" fontAlgn="auto" hangingPunct="1">
              <a:spcAft>
                <a:spcPts val="0"/>
              </a:spcAft>
              <a:defRPr/>
            </a:pPr>
            <a:r>
              <a:rPr lang="cy-GB" altLang="en-US" sz="3200" kern="0" dirty="0">
                <a:solidFill>
                  <a:srgbClr val="000000"/>
                </a:solidFill>
                <a:latin typeface="Lucida Sans" panose="020B0602030504020204" pitchFamily="34" charset="0"/>
                <a:ea typeface="ＭＳ Ｐゴシック" panose="020B0600070205080204" pitchFamily="34" charset="-128"/>
              </a:rPr>
              <a:t>Adnoddau</a:t>
            </a:r>
            <a:br>
              <a:rPr lang="en-GB" altLang="en-US" sz="3200" kern="0" dirty="0">
                <a:solidFill>
                  <a:srgbClr val="000000"/>
                </a:solidFill>
                <a:latin typeface="Lucida Sans" panose="020B0602030504020204" pitchFamily="34" charset="0"/>
                <a:ea typeface="ＭＳ Ｐゴシック" panose="020B0600070205080204" pitchFamily="34" charset="-128"/>
              </a:rPr>
            </a:br>
            <a:r>
              <a:rPr lang="en-GB" altLang="en-US" sz="3200" kern="0" dirty="0">
                <a:solidFill>
                  <a:srgbClr val="002060"/>
                </a:solidFill>
                <a:latin typeface="Lucida Sans" panose="020B0602030504020204" pitchFamily="34" charset="0"/>
                <a:ea typeface="ＭＳ Ｐゴシック" panose="020B0600070205080204" pitchFamily="34" charset="-128"/>
              </a:rPr>
              <a:t>Resources</a:t>
            </a:r>
            <a:endParaRPr lang="en-GB" altLang="cy-GB" sz="3200" dirty="0">
              <a:solidFill>
                <a:srgbClr val="002060"/>
              </a:solidFill>
              <a:latin typeface="Lucida Sans" pitchFamily="34" charset="0"/>
            </a:endParaRPr>
          </a:p>
        </p:txBody>
      </p:sp>
      <p:sp>
        <p:nvSpPr>
          <p:cNvPr id="5123" name="Rectangle 5"/>
          <p:cNvSpPr>
            <a:spLocks noGrp="1" noChangeArrowheads="1"/>
          </p:cNvSpPr>
          <p:nvPr>
            <p:ph type="body" sz="half" idx="1"/>
          </p:nvPr>
        </p:nvSpPr>
        <p:spPr>
          <a:xfrm>
            <a:off x="323528" y="1628775"/>
            <a:ext cx="4242122" cy="4114800"/>
          </a:xfrm>
        </p:spPr>
        <p:txBody>
          <a:bodyPr rtlCol="0">
            <a:normAutofit/>
          </a:bodyPr>
          <a:lstStyle/>
          <a:p>
            <a:pPr>
              <a:buFontTx/>
              <a:buChar char="•"/>
              <a:defRPr/>
            </a:pPr>
            <a:r>
              <a:rPr lang="cy-GB" altLang="en-US" sz="2400" kern="0" dirty="0">
                <a:solidFill>
                  <a:srgbClr val="000000"/>
                </a:solidFill>
                <a:latin typeface="Lucida Sans" panose="020B0602030504020204" pitchFamily="34" charset="0"/>
                <a:ea typeface="ＭＳ Ｐゴシック" panose="020B0600070205080204" pitchFamily="34" charset="-128"/>
              </a:rPr>
              <a:t>Ymchwil</a:t>
            </a:r>
          </a:p>
          <a:p>
            <a:pPr>
              <a:buFontTx/>
              <a:buChar char="•"/>
              <a:defRPr/>
            </a:pPr>
            <a:r>
              <a:rPr lang="cy-GB" altLang="en-US" sz="2400" kern="0" dirty="0">
                <a:solidFill>
                  <a:srgbClr val="000000"/>
                </a:solidFill>
                <a:latin typeface="Lucida Sans" panose="020B0602030504020204" pitchFamily="34" charset="0"/>
                <a:ea typeface="ＭＳ Ｐゴシック" panose="020B0600070205080204" pitchFamily="34" charset="-128"/>
              </a:rPr>
              <a:t>Erthyglau</a:t>
            </a:r>
          </a:p>
          <a:p>
            <a:pPr>
              <a:buFontTx/>
              <a:buChar char="•"/>
              <a:defRPr/>
            </a:pPr>
            <a:r>
              <a:rPr lang="cy-GB" altLang="en-US" sz="2400" kern="0" dirty="0">
                <a:solidFill>
                  <a:srgbClr val="000000"/>
                </a:solidFill>
                <a:latin typeface="Lucida Sans" panose="020B0602030504020204" pitchFamily="34" charset="0"/>
                <a:ea typeface="ＭＳ Ｐゴシック" panose="020B0600070205080204" pitchFamily="34" charset="-128"/>
              </a:rPr>
              <a:t>Astudiaethau achos</a:t>
            </a:r>
          </a:p>
          <a:p>
            <a:pPr>
              <a:buFontTx/>
              <a:buChar char="•"/>
              <a:defRPr/>
            </a:pPr>
            <a:r>
              <a:rPr lang="cy-GB" altLang="en-US" sz="2400" kern="0" dirty="0">
                <a:solidFill>
                  <a:srgbClr val="000000"/>
                </a:solidFill>
                <a:latin typeface="Lucida Sans" panose="020B0602030504020204" pitchFamily="34" charset="0"/>
                <a:ea typeface="ＭＳ Ｐゴシック" panose="020B0600070205080204" pitchFamily="34" charset="-128"/>
              </a:rPr>
              <a:t>Clip fideo</a:t>
            </a:r>
          </a:p>
          <a:p>
            <a:pPr marL="0" indent="0" eaLnBrk="1" fontAlgn="auto" hangingPunct="1">
              <a:spcAft>
                <a:spcPts val="0"/>
              </a:spcAft>
              <a:buNone/>
              <a:defRPr/>
            </a:pPr>
            <a:endParaRPr lang="cy-GB" altLang="cy-GB" dirty="0">
              <a:latin typeface="Lucida Sans" pitchFamily="34" charset="0"/>
            </a:endParaRPr>
          </a:p>
        </p:txBody>
      </p:sp>
      <p:sp>
        <p:nvSpPr>
          <p:cNvPr id="5124" name="Rectangle 6"/>
          <p:cNvSpPr>
            <a:spLocks noGrp="1" noChangeArrowheads="1"/>
          </p:cNvSpPr>
          <p:nvPr>
            <p:ph type="body" sz="half" idx="2"/>
          </p:nvPr>
        </p:nvSpPr>
        <p:spPr>
          <a:xfrm>
            <a:off x="4643438" y="1628775"/>
            <a:ext cx="4249042" cy="4114800"/>
          </a:xfrm>
        </p:spPr>
        <p:txBody>
          <a:bodyPr rtlCol="0">
            <a:normAutofit/>
          </a:bodyPr>
          <a:lstStyle/>
          <a:p>
            <a:pPr>
              <a:buFontTx/>
              <a:buChar char="•"/>
              <a:defRPr/>
            </a:pPr>
            <a:r>
              <a:rPr lang="en-GB" altLang="en-US" sz="2400" kern="0" dirty="0">
                <a:solidFill>
                  <a:srgbClr val="002060"/>
                </a:solidFill>
                <a:latin typeface="Lucida Sans" panose="020B0602030504020204" pitchFamily="34" charset="0"/>
                <a:ea typeface="ＭＳ Ｐゴシック" panose="020B0600070205080204" pitchFamily="34" charset="-128"/>
              </a:rPr>
              <a:t>Research</a:t>
            </a:r>
          </a:p>
          <a:p>
            <a:pPr>
              <a:buFontTx/>
              <a:buChar char="•"/>
              <a:defRPr/>
            </a:pPr>
            <a:r>
              <a:rPr lang="en-GB" altLang="en-US" sz="2400" kern="0" dirty="0">
                <a:solidFill>
                  <a:srgbClr val="002060"/>
                </a:solidFill>
                <a:latin typeface="Lucida Sans" panose="020B0602030504020204" pitchFamily="34" charset="0"/>
                <a:ea typeface="ＭＳ Ｐゴシック" panose="020B0600070205080204" pitchFamily="34" charset="-128"/>
              </a:rPr>
              <a:t>Articles</a:t>
            </a:r>
          </a:p>
          <a:p>
            <a:pPr>
              <a:buFontTx/>
              <a:buChar char="•"/>
              <a:defRPr/>
            </a:pPr>
            <a:r>
              <a:rPr lang="en-GB" altLang="en-US" sz="2400" kern="0" dirty="0">
                <a:solidFill>
                  <a:srgbClr val="002060"/>
                </a:solidFill>
                <a:latin typeface="Lucida Sans" panose="020B0602030504020204" pitchFamily="34" charset="0"/>
                <a:ea typeface="ＭＳ Ｐゴシック" panose="020B0600070205080204" pitchFamily="34" charset="-128"/>
              </a:rPr>
              <a:t>Case studies</a:t>
            </a:r>
          </a:p>
          <a:p>
            <a:pPr>
              <a:buFontTx/>
              <a:buChar char="•"/>
              <a:defRPr/>
            </a:pPr>
            <a:r>
              <a:rPr lang="en-GB" altLang="en-US" sz="2400" kern="0" dirty="0">
                <a:solidFill>
                  <a:srgbClr val="002060"/>
                </a:solidFill>
                <a:latin typeface="Lucida Sans" panose="020B0602030504020204" pitchFamily="34" charset="0"/>
                <a:ea typeface="ＭＳ Ｐゴシック" panose="020B0600070205080204" pitchFamily="34" charset="-128"/>
              </a:rPr>
              <a:t>Video clip</a:t>
            </a:r>
          </a:p>
        </p:txBody>
      </p:sp>
    </p:spTree>
    <p:extLst>
      <p:ext uri="{BB962C8B-B14F-4D97-AF65-F5344CB8AC3E}">
        <p14:creationId xmlns:p14="http://schemas.microsoft.com/office/powerpoint/2010/main" val="42852315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idx="4294967295"/>
          </p:nvPr>
        </p:nvSpPr>
        <p:spPr>
          <a:xfrm>
            <a:off x="611560" y="404813"/>
            <a:ext cx="7160840" cy="863947"/>
          </a:xfrm>
        </p:spPr>
        <p:txBody>
          <a:bodyPr rtlCol="0">
            <a:noAutofit/>
          </a:bodyPr>
          <a:lstStyle/>
          <a:p>
            <a:pPr eaLnBrk="1" fontAlgn="auto" hangingPunct="1">
              <a:spcAft>
                <a:spcPts val="0"/>
              </a:spcAft>
              <a:defRPr/>
            </a:pPr>
            <a:r>
              <a:rPr lang="cy-GB" altLang="en-US" sz="3200" kern="0" dirty="0">
                <a:solidFill>
                  <a:srgbClr val="000000"/>
                </a:solidFill>
                <a:latin typeface="Lucida Sans" panose="020B0602030504020204" pitchFamily="34" charset="0"/>
                <a:ea typeface="ＭＳ Ｐゴシック" panose="020B0600070205080204" pitchFamily="34" charset="-128"/>
              </a:rPr>
              <a:t>Diogelu</a:t>
            </a:r>
            <a:br>
              <a:rPr lang="en-GB" altLang="en-US" sz="3200" kern="0" dirty="0">
                <a:solidFill>
                  <a:srgbClr val="000000"/>
                </a:solidFill>
                <a:latin typeface="Lucida Sans" panose="020B0602030504020204" pitchFamily="34" charset="0"/>
                <a:ea typeface="ＭＳ Ｐゴシック" panose="020B0600070205080204" pitchFamily="34" charset="-128"/>
              </a:rPr>
            </a:br>
            <a:r>
              <a:rPr lang="en-GB" altLang="en-US" sz="3200" kern="0" dirty="0">
                <a:solidFill>
                  <a:srgbClr val="002060"/>
                </a:solidFill>
                <a:latin typeface="Lucida Sans" panose="020B0602030504020204" pitchFamily="34" charset="0"/>
                <a:ea typeface="ＭＳ Ｐゴシック" panose="020B0600070205080204" pitchFamily="34" charset="-128"/>
              </a:rPr>
              <a:t>Safeguarding </a:t>
            </a:r>
            <a:endParaRPr lang="en-GB" altLang="cy-GB" sz="3200" dirty="0">
              <a:solidFill>
                <a:srgbClr val="002060"/>
              </a:solidFill>
              <a:latin typeface="Lucida Sans" pitchFamily="34" charset="0"/>
            </a:endParaRPr>
          </a:p>
        </p:txBody>
      </p:sp>
      <p:sp>
        <p:nvSpPr>
          <p:cNvPr id="2" name="TextBox 1"/>
          <p:cNvSpPr txBox="1"/>
          <p:nvPr/>
        </p:nvSpPr>
        <p:spPr>
          <a:xfrm>
            <a:off x="319374" y="1628800"/>
            <a:ext cx="8213066" cy="1569660"/>
          </a:xfrm>
          <a:prstGeom prst="rect">
            <a:avLst/>
          </a:prstGeom>
          <a:noFill/>
        </p:spPr>
        <p:txBody>
          <a:bodyPr wrap="square" rtlCol="0">
            <a:spAutoFit/>
          </a:bodyPr>
          <a:lstStyle/>
          <a:p>
            <a:pPr algn="just"/>
            <a:r>
              <a:rPr lang="en-GB" sz="2400" dirty="0">
                <a:latin typeface="Lucida Sans" panose="020B0602030504020204" pitchFamily="34" charset="0"/>
              </a:rPr>
              <a:t>Safeguarding is about protecting children and adults from abuse or neglect and educating those around them to recognise the signs and dangers.</a:t>
            </a:r>
          </a:p>
          <a:p>
            <a:pPr algn="r"/>
            <a:r>
              <a:rPr lang="en-GB" sz="2400" dirty="0">
                <a:latin typeface="Lucida Sans" panose="020B0602030504020204" pitchFamily="34" charset="0"/>
              </a:rPr>
              <a:t>(Welsh Government, 2017)</a:t>
            </a:r>
          </a:p>
        </p:txBody>
      </p:sp>
    </p:spTree>
    <p:extLst>
      <p:ext uri="{BB962C8B-B14F-4D97-AF65-F5344CB8AC3E}">
        <p14:creationId xmlns:p14="http://schemas.microsoft.com/office/powerpoint/2010/main" val="35814537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1143000"/>
          </a:xfrm>
        </p:spPr>
        <p:txBody>
          <a:bodyPr rtlCol="0">
            <a:noAutofit/>
          </a:bodyPr>
          <a:lstStyle/>
          <a:p>
            <a:pPr eaLnBrk="1" fontAlgn="auto" hangingPunct="1">
              <a:spcAft>
                <a:spcPts val="0"/>
              </a:spcAft>
              <a:defRPr/>
            </a:pPr>
            <a:r>
              <a:rPr lang="cy-GB" altLang="en-US" sz="3200" kern="0" dirty="0">
                <a:solidFill>
                  <a:srgbClr val="000000"/>
                </a:solidFill>
                <a:latin typeface="Lucida Sans" panose="020B0602030504020204" pitchFamily="34" charset="0"/>
                <a:ea typeface="ＭＳ Ｐゴシック" panose="020B0600070205080204" pitchFamily="34" charset="-128"/>
              </a:rPr>
              <a:t>Deddfwriaeth a Pholisi</a:t>
            </a:r>
            <a:br>
              <a:rPr lang="en-GB" altLang="en-US" sz="3200" kern="0" dirty="0">
                <a:solidFill>
                  <a:srgbClr val="000000"/>
                </a:solidFill>
                <a:latin typeface="Lucida Sans" panose="020B0602030504020204" pitchFamily="34" charset="0"/>
                <a:ea typeface="ＭＳ Ｐゴシック" panose="020B0600070205080204" pitchFamily="34" charset="-128"/>
              </a:rPr>
            </a:br>
            <a:r>
              <a:rPr lang="en-GB" altLang="en-US" sz="3200" kern="0" dirty="0">
                <a:solidFill>
                  <a:srgbClr val="002060"/>
                </a:solidFill>
                <a:latin typeface="Lucida Sans" panose="020B0602030504020204" pitchFamily="34" charset="0"/>
                <a:ea typeface="ＭＳ Ｐゴシック" panose="020B0600070205080204" pitchFamily="34" charset="-128"/>
              </a:rPr>
              <a:t>Legislation and Policy</a:t>
            </a:r>
            <a:endParaRPr lang="en-GB" altLang="cy-GB" sz="3200" dirty="0">
              <a:solidFill>
                <a:srgbClr val="002060"/>
              </a:solidFill>
              <a:latin typeface="Lucida Sans" pitchFamily="34" charset="0"/>
            </a:endParaRPr>
          </a:p>
        </p:txBody>
      </p:sp>
      <p:sp>
        <p:nvSpPr>
          <p:cNvPr id="5123" name="Rectangle 5"/>
          <p:cNvSpPr>
            <a:spLocks noGrp="1" noChangeArrowheads="1"/>
          </p:cNvSpPr>
          <p:nvPr>
            <p:ph type="body" sz="half" idx="1"/>
          </p:nvPr>
        </p:nvSpPr>
        <p:spPr>
          <a:xfrm>
            <a:off x="323528" y="1628775"/>
            <a:ext cx="4242122" cy="4114800"/>
          </a:xfrm>
        </p:spPr>
        <p:txBody>
          <a:bodyPr rtlCol="0">
            <a:normAutofit/>
          </a:bodyPr>
          <a:lstStyle/>
          <a:p>
            <a:pPr>
              <a:buFontTx/>
              <a:buChar char="•"/>
              <a:defRPr/>
            </a:pPr>
            <a:r>
              <a:rPr lang="cy-GB" altLang="en-US" sz="2400" kern="0" dirty="0">
                <a:solidFill>
                  <a:srgbClr val="000000"/>
                </a:solidFill>
                <a:latin typeface="Lucida Sans" panose="020B0602030504020204" pitchFamily="34" charset="0"/>
                <a:ea typeface="ＭＳ Ｐゴシック" panose="020B0600070205080204" pitchFamily="34" charset="-128"/>
              </a:rPr>
              <a:t>Deddf Gwasanaethau Cymdeithasol a Llesiant (Cymru)</a:t>
            </a:r>
          </a:p>
          <a:p>
            <a:pPr>
              <a:buFontTx/>
              <a:buChar char="•"/>
              <a:defRPr/>
            </a:pPr>
            <a:r>
              <a:rPr lang="cy-GB" altLang="en-US" sz="2400" kern="0" dirty="0">
                <a:solidFill>
                  <a:srgbClr val="000000"/>
                </a:solidFill>
                <a:latin typeface="Lucida Sans" panose="020B0602030504020204" pitchFamily="34" charset="0"/>
                <a:ea typeface="ＭＳ Ｐゴシック" panose="020B0600070205080204" pitchFamily="34" charset="-128"/>
              </a:rPr>
              <a:t>Bwrdd Diogelu Annibynnol Cenedlaethol</a:t>
            </a:r>
          </a:p>
          <a:p>
            <a:pPr>
              <a:buFontTx/>
              <a:buChar char="•"/>
              <a:defRPr/>
            </a:pPr>
            <a:r>
              <a:rPr lang="cy-GB" altLang="en-US" sz="2400" kern="0" dirty="0">
                <a:solidFill>
                  <a:srgbClr val="000000"/>
                </a:solidFill>
                <a:latin typeface="Lucida Sans" panose="020B0602030504020204" pitchFamily="34" charset="0"/>
                <a:ea typeface="ＭＳ Ｐゴシック" panose="020B0600070205080204" pitchFamily="34" charset="-128"/>
              </a:rPr>
              <a:t>Canllawiau Amddiffyn Plant Cymru Gyfan (AWCPP)</a:t>
            </a:r>
          </a:p>
          <a:p>
            <a:pPr>
              <a:buFontTx/>
              <a:buChar char="•"/>
              <a:defRPr/>
            </a:pPr>
            <a:r>
              <a:rPr lang="cy-GB" altLang="en-US" sz="2400" kern="0" dirty="0">
                <a:solidFill>
                  <a:srgbClr val="000000"/>
                </a:solidFill>
                <a:latin typeface="Lucida Sans" panose="020B0602030504020204" pitchFamily="34" charset="0"/>
                <a:ea typeface="ＭＳ Ｐゴシック" panose="020B0600070205080204" pitchFamily="34" charset="-128"/>
              </a:rPr>
              <a:t>Cynllun gweithredu cenedlaethol </a:t>
            </a:r>
            <a:endParaRPr lang="cy-GB" altLang="cy-GB" dirty="0">
              <a:latin typeface="Lucida Sans" pitchFamily="34" charset="0"/>
            </a:endParaRPr>
          </a:p>
        </p:txBody>
      </p:sp>
      <p:sp>
        <p:nvSpPr>
          <p:cNvPr id="5124" name="Rectangle 6"/>
          <p:cNvSpPr>
            <a:spLocks noGrp="1" noChangeArrowheads="1"/>
          </p:cNvSpPr>
          <p:nvPr>
            <p:ph type="body" sz="half" idx="2"/>
          </p:nvPr>
        </p:nvSpPr>
        <p:spPr>
          <a:xfrm>
            <a:off x="4643438" y="1628775"/>
            <a:ext cx="4249042" cy="4114800"/>
          </a:xfrm>
        </p:spPr>
        <p:txBody>
          <a:bodyPr rtlCol="0">
            <a:normAutofit/>
          </a:bodyPr>
          <a:lstStyle/>
          <a:p>
            <a:pPr>
              <a:buFontTx/>
              <a:buChar char="•"/>
              <a:defRPr/>
            </a:pPr>
            <a:r>
              <a:rPr lang="en-GB" altLang="en-US" sz="2400" kern="0" dirty="0">
                <a:solidFill>
                  <a:srgbClr val="002060"/>
                </a:solidFill>
                <a:latin typeface="Lucida Sans" panose="020B0602030504020204" pitchFamily="34" charset="0"/>
                <a:ea typeface="ＭＳ Ｐゴシック" panose="020B0600070205080204" pitchFamily="34" charset="-128"/>
              </a:rPr>
              <a:t>Social Services and Well-being (Wales) Act</a:t>
            </a:r>
          </a:p>
          <a:p>
            <a:pPr>
              <a:buFontTx/>
              <a:buChar char="•"/>
              <a:defRPr/>
            </a:pPr>
            <a:r>
              <a:rPr lang="en-GB" altLang="en-US" sz="2400" kern="0" dirty="0">
                <a:solidFill>
                  <a:srgbClr val="002060"/>
                </a:solidFill>
                <a:latin typeface="Lucida Sans" panose="020B0602030504020204" pitchFamily="34" charset="0"/>
                <a:ea typeface="ＭＳ Ｐゴシック" panose="020B0600070205080204" pitchFamily="34" charset="-128"/>
              </a:rPr>
              <a:t>National Independent Safeguarding Board</a:t>
            </a:r>
          </a:p>
          <a:p>
            <a:pPr>
              <a:buFontTx/>
              <a:buChar char="•"/>
              <a:defRPr/>
            </a:pPr>
            <a:r>
              <a:rPr lang="en-GB" altLang="en-US" sz="2400" kern="0" dirty="0">
                <a:solidFill>
                  <a:srgbClr val="002060"/>
                </a:solidFill>
                <a:latin typeface="Lucida Sans" panose="020B0602030504020204" pitchFamily="34" charset="0"/>
                <a:ea typeface="ＭＳ Ｐゴシック" panose="020B0600070205080204" pitchFamily="34" charset="-128"/>
              </a:rPr>
              <a:t>All Wales Child Protection Procedures (AWCPP)</a:t>
            </a:r>
          </a:p>
          <a:p>
            <a:pPr>
              <a:buFontTx/>
              <a:buChar char="•"/>
              <a:defRPr/>
            </a:pPr>
            <a:r>
              <a:rPr lang="en-GB" altLang="en-US" sz="2400" kern="0" dirty="0">
                <a:solidFill>
                  <a:srgbClr val="002060"/>
                </a:solidFill>
                <a:latin typeface="Lucida Sans" panose="020B0602030504020204" pitchFamily="34" charset="0"/>
                <a:ea typeface="ＭＳ Ｐゴシック" panose="020B0600070205080204" pitchFamily="34" charset="-128"/>
              </a:rPr>
              <a:t>National action plan</a:t>
            </a:r>
          </a:p>
          <a:p>
            <a:pPr>
              <a:buFontTx/>
              <a:buChar char="•"/>
              <a:defRPr/>
            </a:pPr>
            <a:endParaRPr lang="en-GB" altLang="en-US" sz="2400" kern="0" dirty="0">
              <a:solidFill>
                <a:srgbClr val="002060"/>
              </a:solidFill>
              <a:latin typeface="Lucida Sans" panose="020B0602030504020204" pitchFamily="34" charset="0"/>
              <a:ea typeface="ＭＳ Ｐゴシック" panose="020B0600070205080204" pitchFamily="34" charset="-128"/>
            </a:endParaRPr>
          </a:p>
          <a:p>
            <a:pPr marL="0" indent="0" algn="r">
              <a:buNone/>
              <a:defRPr/>
            </a:pPr>
            <a:r>
              <a:rPr lang="en-GB" altLang="en-US" sz="1800" kern="0" dirty="0">
                <a:solidFill>
                  <a:srgbClr val="002060"/>
                </a:solidFill>
                <a:latin typeface="Lucida Sans" panose="020B0602030504020204" pitchFamily="34" charset="0"/>
                <a:ea typeface="ＭＳ Ｐゴシック" panose="020B0600070205080204" pitchFamily="34" charset="-128"/>
              </a:rPr>
              <a:t>(Welsh Government, 2017)</a:t>
            </a:r>
          </a:p>
        </p:txBody>
      </p:sp>
    </p:spTree>
    <p:extLst>
      <p:ext uri="{BB962C8B-B14F-4D97-AF65-F5344CB8AC3E}">
        <p14:creationId xmlns:p14="http://schemas.microsoft.com/office/powerpoint/2010/main" val="26966978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idx="4294967295"/>
          </p:nvPr>
        </p:nvSpPr>
        <p:spPr>
          <a:xfrm>
            <a:off x="611560" y="404813"/>
            <a:ext cx="7160840" cy="863947"/>
          </a:xfrm>
        </p:spPr>
        <p:txBody>
          <a:bodyPr rtlCol="0">
            <a:noAutofit/>
          </a:bodyPr>
          <a:lstStyle/>
          <a:p>
            <a:pPr eaLnBrk="1" fontAlgn="auto" hangingPunct="1">
              <a:spcAft>
                <a:spcPts val="0"/>
              </a:spcAft>
              <a:defRPr/>
            </a:pPr>
            <a:r>
              <a:rPr lang="cy-GB" altLang="en-US" sz="3200" kern="0" dirty="0">
                <a:solidFill>
                  <a:srgbClr val="000000"/>
                </a:solidFill>
                <a:latin typeface="Lucida Sans" panose="020B0602030504020204" pitchFamily="34" charset="0"/>
                <a:ea typeface="ＭＳ Ｐゴシック" panose="020B0600070205080204" pitchFamily="34" charset="-128"/>
              </a:rPr>
              <a:t>Ymchwil</a:t>
            </a:r>
            <a:br>
              <a:rPr lang="en-GB" altLang="en-US" sz="3200" kern="0" dirty="0">
                <a:solidFill>
                  <a:srgbClr val="000000"/>
                </a:solidFill>
                <a:latin typeface="Lucida Sans" panose="020B0602030504020204" pitchFamily="34" charset="0"/>
                <a:ea typeface="ＭＳ Ｐゴシック" panose="020B0600070205080204" pitchFamily="34" charset="-128"/>
              </a:rPr>
            </a:br>
            <a:r>
              <a:rPr lang="en-GB" altLang="en-US" sz="3200" kern="0" dirty="0">
                <a:solidFill>
                  <a:srgbClr val="002060"/>
                </a:solidFill>
                <a:latin typeface="Lucida Sans" panose="020B0602030504020204" pitchFamily="34" charset="0"/>
                <a:ea typeface="ＭＳ Ｐゴシック" panose="020B0600070205080204" pitchFamily="34" charset="-128"/>
              </a:rPr>
              <a:t>Research </a:t>
            </a:r>
            <a:endParaRPr lang="en-GB" altLang="cy-GB" sz="3200" dirty="0">
              <a:solidFill>
                <a:srgbClr val="002060"/>
              </a:solidFill>
              <a:latin typeface="Lucida Sans" pitchFamily="34" charset="0"/>
            </a:endParaRPr>
          </a:p>
        </p:txBody>
      </p:sp>
      <p:sp>
        <p:nvSpPr>
          <p:cNvPr id="2" name="TextBox 1"/>
          <p:cNvSpPr txBox="1"/>
          <p:nvPr/>
        </p:nvSpPr>
        <p:spPr>
          <a:xfrm>
            <a:off x="319374" y="1628800"/>
            <a:ext cx="8213066" cy="3416320"/>
          </a:xfrm>
          <a:prstGeom prst="rect">
            <a:avLst/>
          </a:prstGeom>
          <a:noFill/>
        </p:spPr>
        <p:txBody>
          <a:bodyPr wrap="square" rtlCol="0">
            <a:spAutoFit/>
          </a:bodyPr>
          <a:lstStyle/>
          <a:p>
            <a:r>
              <a:rPr lang="en-GB" sz="2400" dirty="0">
                <a:latin typeface="Lucida Sans" panose="020B0602030504020204" pitchFamily="34" charset="0"/>
              </a:rPr>
              <a:t>Franklin, A., </a:t>
            </a:r>
            <a:r>
              <a:rPr lang="en-GB" sz="2400" dirty="0" err="1">
                <a:latin typeface="Lucida Sans" panose="020B0602030504020204" pitchFamily="34" charset="0"/>
              </a:rPr>
              <a:t>Raws</a:t>
            </a:r>
            <a:r>
              <a:rPr lang="en-GB" sz="2400" dirty="0">
                <a:latin typeface="Lucida Sans" panose="020B0602030504020204" pitchFamily="34" charset="0"/>
              </a:rPr>
              <a:t>, P. and Smeaton, E. (2015) ‘Unprotected, overprotected: meeting the needs of young people with learning disabilities who experience, or are at risk of, sexual exploitation’, </a:t>
            </a:r>
            <a:r>
              <a:rPr lang="en-GB" sz="2400" dirty="0">
                <a:latin typeface="Lucida Sans" panose="020B0602030504020204" pitchFamily="34" charset="0"/>
                <a:hlinkClick r:id="rId3" action="ppaction://hlinkfile"/>
              </a:rPr>
              <a:t>file:///C:/Users/a.rees-edwards/AppData/Local/Packages/Microsoft.MicrosoftEdge_8wekyb3d8bbwe/TempState/Downloads/Unprotected,%20Overprotected%20Report.pdf</a:t>
            </a:r>
            <a:r>
              <a:rPr lang="en-GB" sz="2400" dirty="0">
                <a:latin typeface="Lucida Sans" panose="020B0602030504020204" pitchFamily="34" charset="0"/>
              </a:rPr>
              <a:t> [Accessed: January 7 2019].</a:t>
            </a:r>
          </a:p>
        </p:txBody>
      </p:sp>
    </p:spTree>
    <p:extLst>
      <p:ext uri="{BB962C8B-B14F-4D97-AF65-F5344CB8AC3E}">
        <p14:creationId xmlns:p14="http://schemas.microsoft.com/office/powerpoint/2010/main" val="6675514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719931"/>
          </a:xfrm>
        </p:spPr>
        <p:txBody>
          <a:bodyPr rtlCol="0">
            <a:noAutofit/>
          </a:bodyPr>
          <a:lstStyle/>
          <a:p>
            <a:pPr eaLnBrk="1" fontAlgn="auto" hangingPunct="1">
              <a:spcAft>
                <a:spcPts val="0"/>
              </a:spcAft>
              <a:defRPr/>
            </a:pPr>
            <a:r>
              <a:rPr lang="cy-GB" altLang="en-US" sz="3200" kern="0" dirty="0">
                <a:solidFill>
                  <a:srgbClr val="000000"/>
                </a:solidFill>
                <a:latin typeface="Lucida Sans" panose="020B0602030504020204" pitchFamily="34" charset="0"/>
                <a:ea typeface="ＭＳ Ｐゴシック" panose="020B0600070205080204" pitchFamily="34" charset="-128"/>
              </a:rPr>
              <a:t>Canfyddiadau</a:t>
            </a:r>
            <a:br>
              <a:rPr lang="en-GB" altLang="en-US" sz="3200" kern="0" dirty="0">
                <a:solidFill>
                  <a:srgbClr val="000000"/>
                </a:solidFill>
                <a:latin typeface="Lucida Sans" panose="020B0602030504020204" pitchFamily="34" charset="0"/>
                <a:ea typeface="ＭＳ Ｐゴシック" panose="020B0600070205080204" pitchFamily="34" charset="-128"/>
              </a:rPr>
            </a:br>
            <a:r>
              <a:rPr lang="en-GB" altLang="en-US" sz="3200" kern="0" dirty="0">
                <a:solidFill>
                  <a:srgbClr val="002060"/>
                </a:solidFill>
                <a:latin typeface="Lucida Sans" panose="020B0602030504020204" pitchFamily="34" charset="0"/>
                <a:ea typeface="ＭＳ Ｐゴシック" panose="020B0600070205080204" pitchFamily="34" charset="-128"/>
              </a:rPr>
              <a:t>Findings</a:t>
            </a:r>
            <a:endParaRPr lang="en-GB" altLang="cy-GB" sz="3200" dirty="0">
              <a:solidFill>
                <a:srgbClr val="002060"/>
              </a:solidFill>
              <a:latin typeface="Lucida Sans" pitchFamily="34" charset="0"/>
            </a:endParaRPr>
          </a:p>
        </p:txBody>
      </p:sp>
      <p:sp>
        <p:nvSpPr>
          <p:cNvPr id="5123" name="Rectangle 5"/>
          <p:cNvSpPr>
            <a:spLocks noGrp="1" noChangeArrowheads="1"/>
          </p:cNvSpPr>
          <p:nvPr>
            <p:ph type="body" sz="half" idx="1"/>
          </p:nvPr>
        </p:nvSpPr>
        <p:spPr>
          <a:xfrm>
            <a:off x="179512" y="1268760"/>
            <a:ext cx="4386138" cy="4474815"/>
          </a:xfrm>
        </p:spPr>
        <p:txBody>
          <a:bodyPr rtlCol="0">
            <a:normAutofit fontScale="62500" lnSpcReduction="20000"/>
          </a:bodyPr>
          <a:lstStyle/>
          <a:p>
            <a:pPr>
              <a:defRPr/>
            </a:pPr>
            <a:r>
              <a:rPr lang="cy-GB" altLang="cy-GB" dirty="0">
                <a:latin typeface="Lucida Sans" pitchFamily="34" charset="0"/>
              </a:rPr>
              <a:t>Plant ag ADY yn agored i Gam fantais Rhywiol oherwydd ffactorau sy'n cynnwys </a:t>
            </a:r>
            <a:r>
              <a:rPr lang="cy-GB" altLang="cy-GB" dirty="0" err="1">
                <a:latin typeface="Lucida Sans" pitchFamily="34" charset="0"/>
              </a:rPr>
              <a:t>gor</a:t>
            </a:r>
            <a:r>
              <a:rPr lang="cy-GB" altLang="cy-GB" dirty="0">
                <a:latin typeface="Lucida Sans" pitchFamily="34" charset="0"/>
              </a:rPr>
              <a:t>-amddiffyn ac ynysu cymdeithasol</a:t>
            </a:r>
          </a:p>
          <a:p>
            <a:pPr>
              <a:defRPr/>
            </a:pPr>
            <a:r>
              <a:rPr lang="cy-GB" altLang="cy-GB" dirty="0">
                <a:latin typeface="Lucida Sans" pitchFamily="34" charset="0"/>
              </a:rPr>
              <a:t>Diffyg ymwybyddiaeth o gam fanteisio'n rhywiol ar blant ag ADY</a:t>
            </a:r>
          </a:p>
          <a:p>
            <a:pPr>
              <a:defRPr/>
            </a:pPr>
            <a:r>
              <a:rPr lang="cy-GB" altLang="cy-GB" dirty="0">
                <a:latin typeface="Lucida Sans" pitchFamily="34" charset="0"/>
              </a:rPr>
              <a:t>Bylchau mewn polisi cenedlaethol a diffyg gweithredu'r canllawiau presennol</a:t>
            </a:r>
          </a:p>
          <a:p>
            <a:pPr>
              <a:defRPr/>
            </a:pPr>
            <a:r>
              <a:rPr lang="cy-GB" altLang="cy-GB" dirty="0">
                <a:latin typeface="Lucida Sans" pitchFamily="34" charset="0"/>
              </a:rPr>
              <a:t>Yn aml, nid yw plant ag ADY yn cael eu hystyried yn benodol mewn trefniadau aml-</a:t>
            </a:r>
            <a:r>
              <a:rPr lang="cy-GB" altLang="cy-GB" dirty="0" err="1">
                <a:latin typeface="Lucida Sans" pitchFamily="34" charset="0"/>
              </a:rPr>
              <a:t>asiantaethol</a:t>
            </a:r>
            <a:r>
              <a:rPr lang="cy-GB" altLang="cy-GB" dirty="0">
                <a:latin typeface="Lucida Sans" pitchFamily="34" charset="0"/>
              </a:rPr>
              <a:t> lleol ar gyfer cam fanteisio rhywiol</a:t>
            </a:r>
          </a:p>
          <a:p>
            <a:pPr>
              <a:defRPr/>
            </a:pPr>
            <a:r>
              <a:rPr lang="cy-GB" altLang="cy-GB" dirty="0">
                <a:latin typeface="Lucida Sans" pitchFamily="34" charset="0"/>
              </a:rPr>
              <a:t>Plant ag ADY yn wynebu heriau wrth ddatgelu cam fanteisio'n rhywiol ar blant, gan gynnwys ymatebion negyddol o weithwyr proffesiynol </a:t>
            </a:r>
          </a:p>
        </p:txBody>
      </p:sp>
      <p:sp>
        <p:nvSpPr>
          <p:cNvPr id="5124" name="Rectangle 6"/>
          <p:cNvSpPr>
            <a:spLocks noGrp="1" noChangeArrowheads="1"/>
          </p:cNvSpPr>
          <p:nvPr>
            <p:ph type="body" sz="half" idx="2"/>
          </p:nvPr>
        </p:nvSpPr>
        <p:spPr>
          <a:xfrm>
            <a:off x="4643438" y="1268760"/>
            <a:ext cx="4249042" cy="4474815"/>
          </a:xfrm>
        </p:spPr>
        <p:txBody>
          <a:bodyPr rtlCol="0">
            <a:normAutofit fontScale="77500" lnSpcReduction="20000"/>
          </a:bodyPr>
          <a:lstStyle/>
          <a:p>
            <a:pPr>
              <a:buFontTx/>
              <a:buChar char="•"/>
              <a:defRPr/>
            </a:pPr>
            <a:r>
              <a:rPr lang="en-GB" altLang="en-US" sz="2400" kern="0" dirty="0">
                <a:solidFill>
                  <a:srgbClr val="002060"/>
                </a:solidFill>
                <a:latin typeface="Lucida Sans" panose="020B0602030504020204" pitchFamily="34" charset="0"/>
                <a:ea typeface="ＭＳ Ｐゴシック" panose="020B0600070205080204" pitchFamily="34" charset="-128"/>
              </a:rPr>
              <a:t>Children with ALN are vulnerable to CSE due to factors that include overprotection and social isolation</a:t>
            </a:r>
          </a:p>
          <a:p>
            <a:pPr>
              <a:buFontTx/>
              <a:buChar char="•"/>
              <a:defRPr/>
            </a:pPr>
            <a:r>
              <a:rPr lang="en-GB" altLang="en-US" sz="2400" kern="0" dirty="0">
                <a:solidFill>
                  <a:srgbClr val="002060"/>
                </a:solidFill>
                <a:latin typeface="Lucida Sans" panose="020B0602030504020204" pitchFamily="34" charset="0"/>
                <a:ea typeface="ＭＳ Ｐゴシック" panose="020B0600070205080204" pitchFamily="34" charset="-128"/>
              </a:rPr>
              <a:t>Lack of awareness of the sexual exploitation of children with ALN</a:t>
            </a:r>
          </a:p>
          <a:p>
            <a:pPr>
              <a:buFontTx/>
              <a:buChar char="•"/>
              <a:defRPr/>
            </a:pPr>
            <a:r>
              <a:rPr lang="en-GB" altLang="en-US" sz="2400" kern="0" dirty="0">
                <a:solidFill>
                  <a:srgbClr val="002060"/>
                </a:solidFill>
                <a:latin typeface="Lucida Sans" panose="020B0602030504020204" pitchFamily="34" charset="0"/>
                <a:ea typeface="ＭＳ Ｐゴシック" panose="020B0600070205080204" pitchFamily="34" charset="-128"/>
              </a:rPr>
              <a:t>Gaps in national policy and lack of implementation of current guidance</a:t>
            </a:r>
          </a:p>
          <a:p>
            <a:pPr>
              <a:buFontTx/>
              <a:buChar char="•"/>
              <a:defRPr/>
            </a:pPr>
            <a:r>
              <a:rPr lang="en-GB" altLang="en-US" sz="2400" kern="0" dirty="0">
                <a:solidFill>
                  <a:srgbClr val="002060"/>
                </a:solidFill>
                <a:latin typeface="Lucida Sans" panose="020B0602030504020204" pitchFamily="34" charset="0"/>
                <a:ea typeface="ＭＳ Ｐゴシック" panose="020B0600070205080204" pitchFamily="34" charset="-128"/>
              </a:rPr>
              <a:t>Children with ALN often not specifically considered in local multi-agency arrangements for CSE</a:t>
            </a:r>
          </a:p>
          <a:p>
            <a:pPr>
              <a:buFontTx/>
              <a:buChar char="•"/>
              <a:defRPr/>
            </a:pPr>
            <a:r>
              <a:rPr lang="en-GB" altLang="en-US" sz="2400" kern="0" dirty="0">
                <a:solidFill>
                  <a:srgbClr val="002060"/>
                </a:solidFill>
                <a:latin typeface="Lucida Sans" panose="020B0602030504020204" pitchFamily="34" charset="0"/>
                <a:ea typeface="ＭＳ Ｐゴシック" panose="020B0600070205080204" pitchFamily="34" charset="-128"/>
              </a:rPr>
              <a:t>Children with ALN face challenges when disclosing CSE, including the negative responses of professionals</a:t>
            </a:r>
          </a:p>
        </p:txBody>
      </p:sp>
    </p:spTree>
    <p:extLst>
      <p:ext uri="{BB962C8B-B14F-4D97-AF65-F5344CB8AC3E}">
        <p14:creationId xmlns:p14="http://schemas.microsoft.com/office/powerpoint/2010/main" val="6235596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idx="4294967295"/>
          </p:nvPr>
        </p:nvSpPr>
        <p:spPr>
          <a:xfrm>
            <a:off x="611560" y="404813"/>
            <a:ext cx="7160840" cy="863947"/>
          </a:xfrm>
        </p:spPr>
        <p:txBody>
          <a:bodyPr rtlCol="0">
            <a:noAutofit/>
          </a:bodyPr>
          <a:lstStyle/>
          <a:p>
            <a:pPr eaLnBrk="1" fontAlgn="auto" hangingPunct="1">
              <a:spcAft>
                <a:spcPts val="0"/>
              </a:spcAft>
              <a:defRPr/>
            </a:pPr>
            <a:r>
              <a:rPr lang="cy-GB" altLang="en-US" sz="3200" kern="0" dirty="0">
                <a:solidFill>
                  <a:srgbClr val="000000"/>
                </a:solidFill>
                <a:latin typeface="Lucida Sans" panose="020B0602030504020204" pitchFamily="34" charset="0"/>
                <a:ea typeface="ＭＳ Ｐゴシック" panose="020B0600070205080204" pitchFamily="34" charset="-128"/>
              </a:rPr>
              <a:t>Ymchwil</a:t>
            </a:r>
            <a:br>
              <a:rPr lang="en-GB" altLang="en-US" sz="3200" kern="0" dirty="0">
                <a:solidFill>
                  <a:srgbClr val="000000"/>
                </a:solidFill>
                <a:latin typeface="Lucida Sans" panose="020B0602030504020204" pitchFamily="34" charset="0"/>
                <a:ea typeface="ＭＳ Ｐゴシック" panose="020B0600070205080204" pitchFamily="34" charset="-128"/>
              </a:rPr>
            </a:br>
            <a:r>
              <a:rPr lang="en-GB" altLang="en-US" sz="3200" kern="0" dirty="0">
                <a:solidFill>
                  <a:srgbClr val="002060"/>
                </a:solidFill>
                <a:latin typeface="Lucida Sans" panose="020B0602030504020204" pitchFamily="34" charset="0"/>
                <a:ea typeface="ＭＳ Ｐゴシック" panose="020B0600070205080204" pitchFamily="34" charset="-128"/>
              </a:rPr>
              <a:t>Research </a:t>
            </a:r>
            <a:endParaRPr lang="en-GB" altLang="cy-GB" sz="3200" dirty="0">
              <a:solidFill>
                <a:srgbClr val="002060"/>
              </a:solidFill>
              <a:latin typeface="Lucida Sans" pitchFamily="34" charset="0"/>
            </a:endParaRPr>
          </a:p>
        </p:txBody>
      </p:sp>
      <p:sp>
        <p:nvSpPr>
          <p:cNvPr id="2" name="TextBox 1"/>
          <p:cNvSpPr txBox="1"/>
          <p:nvPr/>
        </p:nvSpPr>
        <p:spPr>
          <a:xfrm>
            <a:off x="319374" y="1628800"/>
            <a:ext cx="8213066" cy="1938992"/>
          </a:xfrm>
          <a:prstGeom prst="rect">
            <a:avLst/>
          </a:prstGeom>
          <a:noFill/>
        </p:spPr>
        <p:txBody>
          <a:bodyPr wrap="square" rtlCol="0">
            <a:spAutoFit/>
          </a:bodyPr>
          <a:lstStyle/>
          <a:p>
            <a:r>
              <a:rPr lang="en-GB" sz="2400" dirty="0">
                <a:latin typeface="Lucida Sans" panose="020B0602030504020204" pitchFamily="34" charset="0"/>
              </a:rPr>
              <a:t>Davies, C. and Ward, H. (2012) ‘Safeguarding children across services: messages from research’, </a:t>
            </a:r>
            <a:r>
              <a:rPr lang="en-GB" sz="2400" dirty="0">
                <a:latin typeface="Lucida Sans" panose="020B0602030504020204" pitchFamily="34" charset="0"/>
                <a:hlinkClick r:id="rId3"/>
              </a:rPr>
              <a:t>https://dspace.lboro.ac.uk/dspace-jspui/bitstream/2134/15870/3/DFE-RR164.pdf</a:t>
            </a:r>
            <a:r>
              <a:rPr lang="en-GB" sz="2400" dirty="0">
                <a:latin typeface="Lucida Sans" panose="020B0602030504020204" pitchFamily="34" charset="0"/>
              </a:rPr>
              <a:t> [Accessed: January 7 2019].</a:t>
            </a:r>
          </a:p>
        </p:txBody>
      </p:sp>
    </p:spTree>
    <p:extLst>
      <p:ext uri="{BB962C8B-B14F-4D97-AF65-F5344CB8AC3E}">
        <p14:creationId xmlns:p14="http://schemas.microsoft.com/office/powerpoint/2010/main" val="9822968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719931"/>
          </a:xfrm>
        </p:spPr>
        <p:txBody>
          <a:bodyPr rtlCol="0">
            <a:noAutofit/>
          </a:bodyPr>
          <a:lstStyle/>
          <a:p>
            <a:pPr eaLnBrk="1" fontAlgn="auto" hangingPunct="1">
              <a:spcAft>
                <a:spcPts val="0"/>
              </a:spcAft>
              <a:defRPr/>
            </a:pPr>
            <a:r>
              <a:rPr lang="cy-GB" altLang="en-US" sz="3200" kern="0" dirty="0">
                <a:solidFill>
                  <a:srgbClr val="000000"/>
                </a:solidFill>
                <a:latin typeface="Lucida Sans" panose="020B0602030504020204" pitchFamily="34" charset="0"/>
                <a:ea typeface="ＭＳ Ｐゴシック" panose="020B0600070205080204" pitchFamily="34" charset="-128"/>
              </a:rPr>
              <a:t>Canfyddiadau</a:t>
            </a:r>
            <a:br>
              <a:rPr lang="en-GB" altLang="en-US" sz="3200" kern="0" dirty="0">
                <a:solidFill>
                  <a:srgbClr val="000000"/>
                </a:solidFill>
                <a:latin typeface="Lucida Sans" panose="020B0602030504020204" pitchFamily="34" charset="0"/>
                <a:ea typeface="ＭＳ Ｐゴシック" panose="020B0600070205080204" pitchFamily="34" charset="-128"/>
              </a:rPr>
            </a:br>
            <a:r>
              <a:rPr lang="en-GB" altLang="en-US" sz="3200" kern="0" dirty="0">
                <a:solidFill>
                  <a:srgbClr val="002060"/>
                </a:solidFill>
                <a:latin typeface="Lucida Sans" panose="020B0602030504020204" pitchFamily="34" charset="0"/>
                <a:ea typeface="ＭＳ Ｐゴシック" panose="020B0600070205080204" pitchFamily="34" charset="-128"/>
              </a:rPr>
              <a:t>Findings</a:t>
            </a:r>
            <a:endParaRPr lang="en-GB" altLang="cy-GB" sz="3200" dirty="0">
              <a:solidFill>
                <a:srgbClr val="002060"/>
              </a:solidFill>
              <a:latin typeface="Lucida Sans" pitchFamily="34" charset="0"/>
            </a:endParaRPr>
          </a:p>
        </p:txBody>
      </p:sp>
      <p:sp>
        <p:nvSpPr>
          <p:cNvPr id="5123" name="Rectangle 5"/>
          <p:cNvSpPr>
            <a:spLocks noGrp="1" noChangeArrowheads="1"/>
          </p:cNvSpPr>
          <p:nvPr>
            <p:ph type="body" sz="half" idx="1"/>
          </p:nvPr>
        </p:nvSpPr>
        <p:spPr>
          <a:xfrm>
            <a:off x="179512" y="1268760"/>
            <a:ext cx="4386138" cy="4474815"/>
          </a:xfrm>
        </p:spPr>
        <p:txBody>
          <a:bodyPr rtlCol="0">
            <a:normAutofit fontScale="85000" lnSpcReduction="10000"/>
          </a:bodyPr>
          <a:lstStyle/>
          <a:p>
            <a:pPr>
              <a:defRPr/>
            </a:pPr>
            <a:r>
              <a:rPr lang="cy-GB" altLang="cy-GB" dirty="0">
                <a:latin typeface="Lucida Sans" pitchFamily="34" charset="0"/>
              </a:rPr>
              <a:t>Plant ag ADY yn fwy tebygol o gael eu cam-drin a'u hesgeuluso (na chyfoedion)</a:t>
            </a:r>
          </a:p>
          <a:p>
            <a:pPr>
              <a:defRPr/>
            </a:pPr>
            <a:r>
              <a:rPr lang="cy-GB" altLang="cy-GB" dirty="0">
                <a:latin typeface="Lucida Sans" pitchFamily="34" charset="0"/>
              </a:rPr>
              <a:t>Gwasanaethau annigonol neu wedi'u cydgysylltu'n wael yn gadael teuluoedd heb gymorth ac yn ynysig</a:t>
            </a:r>
          </a:p>
          <a:p>
            <a:pPr>
              <a:defRPr/>
            </a:pPr>
            <a:r>
              <a:rPr lang="cy-GB" altLang="cy-GB" dirty="0">
                <a:latin typeface="Lucida Sans" pitchFamily="34" charset="0"/>
              </a:rPr>
              <a:t>Haws cuddio (anawsterau cyfathrebu)</a:t>
            </a:r>
          </a:p>
          <a:p>
            <a:pPr>
              <a:defRPr/>
            </a:pPr>
            <a:r>
              <a:rPr lang="cy-GB" altLang="cy-GB" dirty="0">
                <a:latin typeface="Lucida Sans" pitchFamily="34" charset="0"/>
              </a:rPr>
              <a:t>Dangosyddion cam-drin ac esgeulustod a briodolir i anabledd/nam</a:t>
            </a:r>
          </a:p>
        </p:txBody>
      </p:sp>
      <p:sp>
        <p:nvSpPr>
          <p:cNvPr id="5124" name="Rectangle 6"/>
          <p:cNvSpPr>
            <a:spLocks noGrp="1" noChangeArrowheads="1"/>
          </p:cNvSpPr>
          <p:nvPr>
            <p:ph type="body" sz="half" idx="2"/>
          </p:nvPr>
        </p:nvSpPr>
        <p:spPr>
          <a:xfrm>
            <a:off x="4643438" y="1268760"/>
            <a:ext cx="4249042" cy="4474815"/>
          </a:xfrm>
        </p:spPr>
        <p:txBody>
          <a:bodyPr rtlCol="0">
            <a:normAutofit lnSpcReduction="10000"/>
          </a:bodyPr>
          <a:lstStyle/>
          <a:p>
            <a:pPr>
              <a:buFontTx/>
              <a:buChar char="•"/>
              <a:defRPr/>
            </a:pPr>
            <a:r>
              <a:rPr lang="en-GB" altLang="en-US" sz="2400" kern="0" dirty="0">
                <a:solidFill>
                  <a:srgbClr val="002060"/>
                </a:solidFill>
                <a:latin typeface="Lucida Sans" panose="020B0602030504020204" pitchFamily="34" charset="0"/>
                <a:ea typeface="ＭＳ Ｐゴシック" panose="020B0600070205080204" pitchFamily="34" charset="-128"/>
              </a:rPr>
              <a:t>Children with ALN more likely to be abused and neglected (than peers)</a:t>
            </a:r>
          </a:p>
          <a:p>
            <a:pPr>
              <a:buFontTx/>
              <a:buChar char="•"/>
              <a:defRPr/>
            </a:pPr>
            <a:r>
              <a:rPr lang="en-GB" altLang="en-US" sz="2400" kern="0" dirty="0">
                <a:solidFill>
                  <a:srgbClr val="002060"/>
                </a:solidFill>
                <a:latin typeface="Lucida Sans" panose="020B0602030504020204" pitchFamily="34" charset="0"/>
                <a:ea typeface="ＭＳ Ｐゴシック" panose="020B0600070205080204" pitchFamily="34" charset="-128"/>
              </a:rPr>
              <a:t>Inadequate or poorly coordinated services leave families unsupported and isolated</a:t>
            </a:r>
          </a:p>
          <a:p>
            <a:pPr>
              <a:buFontTx/>
              <a:buChar char="•"/>
              <a:defRPr/>
            </a:pPr>
            <a:r>
              <a:rPr lang="en-GB" altLang="en-US" sz="2400" kern="0" dirty="0">
                <a:solidFill>
                  <a:srgbClr val="002060"/>
                </a:solidFill>
                <a:latin typeface="Lucida Sans" panose="020B0602030504020204" pitchFamily="34" charset="0"/>
                <a:ea typeface="ＭＳ Ｐゴシック" panose="020B0600070205080204" pitchFamily="34" charset="-128"/>
              </a:rPr>
              <a:t>Easier to hide (communication difficulties)</a:t>
            </a:r>
          </a:p>
          <a:p>
            <a:pPr>
              <a:buFontTx/>
              <a:buChar char="•"/>
              <a:defRPr/>
            </a:pPr>
            <a:r>
              <a:rPr lang="en-GB" altLang="en-US" sz="2400" kern="0" dirty="0">
                <a:solidFill>
                  <a:srgbClr val="002060"/>
                </a:solidFill>
                <a:latin typeface="Lucida Sans" panose="020B0602030504020204" pitchFamily="34" charset="0"/>
                <a:ea typeface="ＭＳ Ｐゴシック" panose="020B0600070205080204" pitchFamily="34" charset="-128"/>
              </a:rPr>
              <a:t>Indicators of abuse and neglect attributed to disability/impairment</a:t>
            </a:r>
          </a:p>
        </p:txBody>
      </p:sp>
    </p:spTree>
    <p:extLst>
      <p:ext uri="{BB962C8B-B14F-4D97-AF65-F5344CB8AC3E}">
        <p14:creationId xmlns:p14="http://schemas.microsoft.com/office/powerpoint/2010/main" val="5153109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719931"/>
          </a:xfrm>
        </p:spPr>
        <p:txBody>
          <a:bodyPr rtlCol="0">
            <a:noAutofit/>
          </a:bodyPr>
          <a:lstStyle/>
          <a:p>
            <a:pPr eaLnBrk="1" fontAlgn="auto" hangingPunct="1">
              <a:spcAft>
                <a:spcPts val="0"/>
              </a:spcAft>
              <a:defRPr/>
            </a:pPr>
            <a:r>
              <a:rPr lang="cy-GB" altLang="en-US" sz="2400" kern="0" dirty="0">
                <a:solidFill>
                  <a:srgbClr val="000000"/>
                </a:solidFill>
                <a:latin typeface="Lucida Sans" panose="020B0602030504020204" pitchFamily="34" charset="0"/>
                <a:ea typeface="ＭＳ Ｐゴシック" panose="020B0600070205080204" pitchFamily="34" charset="-128"/>
              </a:rPr>
              <a:t>Enghreifftiau o gamdriniaeth/esgeulustod</a:t>
            </a:r>
            <a:br>
              <a:rPr lang="cy-GB" altLang="en-US" sz="2400" kern="0" dirty="0">
                <a:solidFill>
                  <a:srgbClr val="000000"/>
                </a:solidFill>
                <a:latin typeface="Lucida Sans" panose="020B0602030504020204" pitchFamily="34" charset="0"/>
                <a:ea typeface="ＭＳ Ｐゴシック" panose="020B0600070205080204" pitchFamily="34" charset="-128"/>
              </a:rPr>
            </a:br>
            <a:r>
              <a:rPr lang="en-GB" altLang="en-US" sz="2400" kern="0" dirty="0">
                <a:solidFill>
                  <a:srgbClr val="002060"/>
                </a:solidFill>
                <a:latin typeface="Lucida Sans" panose="020B0602030504020204" pitchFamily="34" charset="0"/>
                <a:ea typeface="ＭＳ Ｐゴシック" panose="020B0600070205080204" pitchFamily="34" charset="-128"/>
              </a:rPr>
              <a:t>Examples of abuse/neglect</a:t>
            </a:r>
            <a:endParaRPr lang="en-GB" altLang="cy-GB" sz="2400" dirty="0">
              <a:solidFill>
                <a:srgbClr val="002060"/>
              </a:solidFill>
              <a:latin typeface="Lucida Sans" pitchFamily="34" charset="0"/>
            </a:endParaRPr>
          </a:p>
        </p:txBody>
      </p:sp>
      <p:sp>
        <p:nvSpPr>
          <p:cNvPr id="5123" name="Rectangle 5"/>
          <p:cNvSpPr>
            <a:spLocks noGrp="1" noChangeArrowheads="1"/>
          </p:cNvSpPr>
          <p:nvPr>
            <p:ph type="body" sz="half" idx="1"/>
          </p:nvPr>
        </p:nvSpPr>
        <p:spPr>
          <a:xfrm>
            <a:off x="179512" y="1124744"/>
            <a:ext cx="4386138" cy="4618831"/>
          </a:xfrm>
        </p:spPr>
        <p:txBody>
          <a:bodyPr rtlCol="0">
            <a:normAutofit fontScale="70000" lnSpcReduction="20000"/>
          </a:bodyPr>
          <a:lstStyle/>
          <a:p>
            <a:pPr>
              <a:defRPr/>
            </a:pPr>
            <a:r>
              <a:rPr lang="cy-GB" altLang="cy-GB" dirty="0">
                <a:latin typeface="Lucida Sans" pitchFamily="34" charset="0"/>
              </a:rPr>
              <a:t>Gorfodi bwydo;</a:t>
            </a:r>
          </a:p>
          <a:p>
            <a:pPr>
              <a:defRPr/>
            </a:pPr>
            <a:r>
              <a:rPr lang="cy-GB" altLang="cy-GB" dirty="0">
                <a:latin typeface="Lucida Sans" pitchFamily="34" charset="0"/>
              </a:rPr>
              <a:t>Ataliad corfforol heb gyfiawnhad neu ormodol;</a:t>
            </a:r>
          </a:p>
          <a:p>
            <a:pPr>
              <a:defRPr/>
            </a:pPr>
            <a:r>
              <a:rPr lang="cy-GB" altLang="cy-GB" dirty="0">
                <a:latin typeface="Lucida Sans" pitchFamily="34" charset="0"/>
              </a:rPr>
              <a:t>Trafod garw;</a:t>
            </a:r>
          </a:p>
          <a:p>
            <a:pPr>
              <a:defRPr/>
            </a:pPr>
            <a:r>
              <a:rPr lang="cy-GB" altLang="cy-GB" dirty="0">
                <a:latin typeface="Lucida Sans" pitchFamily="34" charset="0"/>
              </a:rPr>
              <a:t>Addasu ymddygiad eithafol, gan gynnwys amddifadu hylif, meddyginiaeth, bwyd neu ddillad;</a:t>
            </a:r>
          </a:p>
          <a:p>
            <a:pPr>
              <a:defRPr/>
            </a:pPr>
            <a:r>
              <a:rPr lang="cy-GB" altLang="cy-GB" dirty="0">
                <a:latin typeface="Lucida Sans" pitchFamily="34" charset="0"/>
              </a:rPr>
              <a:t>Camddefnyddio meddyginiaeth, </a:t>
            </a:r>
            <a:r>
              <a:rPr lang="cy-GB" altLang="cy-GB" dirty="0" err="1">
                <a:latin typeface="Lucida Sans" pitchFamily="34" charset="0"/>
              </a:rPr>
              <a:t>tawelyddu</a:t>
            </a:r>
            <a:r>
              <a:rPr lang="cy-GB" altLang="cy-GB" dirty="0">
                <a:latin typeface="Lucida Sans" pitchFamily="34" charset="0"/>
              </a:rPr>
              <a:t>, tawelyddion trwm;</a:t>
            </a:r>
          </a:p>
          <a:p>
            <a:pPr>
              <a:defRPr/>
            </a:pPr>
            <a:r>
              <a:rPr lang="cy-GB" altLang="cy-GB" dirty="0">
                <a:latin typeface="Lucida Sans" pitchFamily="34" charset="0"/>
              </a:rPr>
              <a:t>Gweithdrefnau </a:t>
            </a:r>
            <a:r>
              <a:rPr lang="cy-GB" altLang="cy-GB" dirty="0" err="1">
                <a:latin typeface="Lucida Sans" pitchFamily="34" charset="0"/>
              </a:rPr>
              <a:t>ymyrrol</a:t>
            </a:r>
            <a:r>
              <a:rPr lang="cy-GB" altLang="cy-GB" dirty="0">
                <a:latin typeface="Lucida Sans" pitchFamily="34" charset="0"/>
              </a:rPr>
              <a:t> yn erbyn ewyllys y plentyn;</a:t>
            </a:r>
          </a:p>
          <a:p>
            <a:pPr>
              <a:defRPr/>
            </a:pPr>
            <a:r>
              <a:rPr lang="cy-GB" altLang="cy-GB" dirty="0" err="1">
                <a:latin typeface="Lucida Sans" pitchFamily="34" charset="0"/>
              </a:rPr>
              <a:t>Camgymhwyso</a:t>
            </a:r>
            <a:r>
              <a:rPr lang="cy-GB" altLang="cy-GB" dirty="0">
                <a:latin typeface="Lucida Sans" pitchFamily="34" charset="0"/>
              </a:rPr>
              <a:t> rhaglenni neu gyfundrefnau;</a:t>
            </a:r>
          </a:p>
          <a:p>
            <a:pPr>
              <a:defRPr/>
            </a:pPr>
            <a:r>
              <a:rPr lang="cy-GB" altLang="cy-GB" dirty="0">
                <a:latin typeface="Lucida Sans" pitchFamily="34" charset="0"/>
              </a:rPr>
              <a:t>Offer sy'n </a:t>
            </a:r>
            <a:r>
              <a:rPr lang="cy-GB" altLang="cy-GB" dirty="0" err="1">
                <a:latin typeface="Lucida Sans" pitchFamily="34" charset="0"/>
              </a:rPr>
              <a:t>fitio'n</a:t>
            </a:r>
            <a:r>
              <a:rPr lang="cy-GB" altLang="cy-GB" dirty="0">
                <a:latin typeface="Lucida Sans" pitchFamily="34" charset="0"/>
              </a:rPr>
              <a:t> wael (e.e. caliperau, bwrdd cysgu a allai achosi anaf neu boen).</a:t>
            </a:r>
          </a:p>
        </p:txBody>
      </p:sp>
      <p:sp>
        <p:nvSpPr>
          <p:cNvPr id="5124" name="Rectangle 6"/>
          <p:cNvSpPr>
            <a:spLocks noGrp="1" noChangeArrowheads="1"/>
          </p:cNvSpPr>
          <p:nvPr>
            <p:ph type="body" sz="half" idx="2"/>
          </p:nvPr>
        </p:nvSpPr>
        <p:spPr>
          <a:xfrm>
            <a:off x="4643438" y="1124744"/>
            <a:ext cx="4500562" cy="4618831"/>
          </a:xfrm>
        </p:spPr>
        <p:txBody>
          <a:bodyPr rtlCol="0">
            <a:normAutofit fontScale="85000" lnSpcReduction="20000"/>
          </a:bodyPr>
          <a:lstStyle/>
          <a:p>
            <a:pPr>
              <a:buFontTx/>
              <a:buChar char="•"/>
              <a:defRPr/>
            </a:pPr>
            <a:r>
              <a:rPr lang="en-GB" altLang="en-US" sz="2400" kern="0" dirty="0">
                <a:solidFill>
                  <a:srgbClr val="002060"/>
                </a:solidFill>
                <a:latin typeface="Lucida Sans" panose="020B0602030504020204" pitchFamily="34" charset="0"/>
                <a:ea typeface="ＭＳ Ｐゴシック" panose="020B0600070205080204" pitchFamily="34" charset="-128"/>
              </a:rPr>
              <a:t>Force feeding;</a:t>
            </a:r>
          </a:p>
          <a:p>
            <a:pPr>
              <a:buFontTx/>
              <a:buChar char="•"/>
              <a:defRPr/>
            </a:pPr>
            <a:r>
              <a:rPr lang="en-GB" altLang="en-US" sz="2400" kern="0" dirty="0">
                <a:solidFill>
                  <a:srgbClr val="002060"/>
                </a:solidFill>
                <a:latin typeface="Lucida Sans" panose="020B0602030504020204" pitchFamily="34" charset="0"/>
                <a:ea typeface="ＭＳ Ｐゴシック" panose="020B0600070205080204" pitchFamily="34" charset="-128"/>
              </a:rPr>
              <a:t>Unjustified or excessive physical restraint;</a:t>
            </a:r>
          </a:p>
          <a:p>
            <a:pPr>
              <a:buFontTx/>
              <a:buChar char="•"/>
              <a:defRPr/>
            </a:pPr>
            <a:r>
              <a:rPr lang="en-GB" altLang="en-US" sz="2400" kern="0" dirty="0">
                <a:solidFill>
                  <a:srgbClr val="002060"/>
                </a:solidFill>
                <a:latin typeface="Lucida Sans" panose="020B0602030504020204" pitchFamily="34" charset="0"/>
                <a:ea typeface="ＭＳ Ｐゴシック" panose="020B0600070205080204" pitchFamily="34" charset="-128"/>
              </a:rPr>
              <a:t>Rough handling;</a:t>
            </a:r>
          </a:p>
          <a:p>
            <a:pPr>
              <a:buFontTx/>
              <a:buChar char="•"/>
              <a:defRPr/>
            </a:pPr>
            <a:r>
              <a:rPr lang="en-GB" altLang="en-US" sz="2400" kern="0" dirty="0">
                <a:solidFill>
                  <a:srgbClr val="002060"/>
                </a:solidFill>
                <a:latin typeface="Lucida Sans" panose="020B0602030504020204" pitchFamily="34" charset="0"/>
                <a:ea typeface="ＭＳ Ｐゴシック" panose="020B0600070205080204" pitchFamily="34" charset="-128"/>
              </a:rPr>
              <a:t>Extreme behaviour modification, including the deprivation of liquid, medication, food or clothing;</a:t>
            </a:r>
          </a:p>
          <a:p>
            <a:pPr>
              <a:buFontTx/>
              <a:buChar char="•"/>
              <a:defRPr/>
            </a:pPr>
            <a:r>
              <a:rPr lang="en-GB" altLang="en-US" sz="2400" kern="0" dirty="0">
                <a:solidFill>
                  <a:srgbClr val="002060"/>
                </a:solidFill>
                <a:latin typeface="Lucida Sans" panose="020B0602030504020204" pitchFamily="34" charset="0"/>
                <a:ea typeface="ＭＳ Ｐゴシック" panose="020B0600070205080204" pitchFamily="34" charset="-128"/>
              </a:rPr>
              <a:t>Misuse of medication, sedation, heavy tranquillisation;</a:t>
            </a:r>
          </a:p>
          <a:p>
            <a:pPr>
              <a:buFontTx/>
              <a:buChar char="•"/>
              <a:defRPr/>
            </a:pPr>
            <a:r>
              <a:rPr lang="en-GB" altLang="en-US" sz="2400" kern="0" dirty="0">
                <a:solidFill>
                  <a:srgbClr val="002060"/>
                </a:solidFill>
                <a:latin typeface="Lucida Sans" panose="020B0602030504020204" pitchFamily="34" charset="0"/>
                <a:ea typeface="ＭＳ Ｐゴシック" panose="020B0600070205080204" pitchFamily="34" charset="-128"/>
              </a:rPr>
              <a:t>Invasive procedures against the child's will;</a:t>
            </a:r>
          </a:p>
          <a:p>
            <a:pPr>
              <a:buFontTx/>
              <a:buChar char="•"/>
              <a:defRPr/>
            </a:pPr>
            <a:r>
              <a:rPr lang="en-GB" altLang="en-US" sz="2400" kern="0" dirty="0">
                <a:solidFill>
                  <a:srgbClr val="002060"/>
                </a:solidFill>
                <a:latin typeface="Lucida Sans" panose="020B0602030504020204" pitchFamily="34" charset="0"/>
                <a:ea typeface="ＭＳ Ｐゴシック" panose="020B0600070205080204" pitchFamily="34" charset="-128"/>
              </a:rPr>
              <a:t>Misapplication of programmes or regimes;</a:t>
            </a:r>
          </a:p>
          <a:p>
            <a:pPr>
              <a:buFontTx/>
              <a:buChar char="•"/>
              <a:defRPr/>
            </a:pPr>
            <a:r>
              <a:rPr lang="en-GB" altLang="en-US" sz="2400" kern="0" dirty="0">
                <a:solidFill>
                  <a:srgbClr val="002060"/>
                </a:solidFill>
                <a:latin typeface="Lucida Sans" panose="020B0602030504020204" pitchFamily="34" charset="0"/>
                <a:ea typeface="ＭＳ Ｐゴシック" panose="020B0600070205080204" pitchFamily="34" charset="-128"/>
              </a:rPr>
              <a:t>Ill fitting equipment (e.g. callipers, sleep board that may cause injury or pain).</a:t>
            </a:r>
          </a:p>
        </p:txBody>
      </p:sp>
    </p:spTree>
    <p:extLst>
      <p:ext uri="{BB962C8B-B14F-4D97-AF65-F5344CB8AC3E}">
        <p14:creationId xmlns:p14="http://schemas.microsoft.com/office/powerpoint/2010/main" val="23533858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719931"/>
          </a:xfrm>
        </p:spPr>
        <p:txBody>
          <a:bodyPr rtlCol="0">
            <a:noAutofit/>
          </a:bodyPr>
          <a:lstStyle/>
          <a:p>
            <a:pPr eaLnBrk="1" fontAlgn="auto" hangingPunct="1">
              <a:spcAft>
                <a:spcPts val="0"/>
              </a:spcAft>
              <a:defRPr/>
            </a:pPr>
            <a:r>
              <a:rPr lang="cy-GB" altLang="en-US" sz="3200" kern="0" dirty="0">
                <a:solidFill>
                  <a:srgbClr val="000000"/>
                </a:solidFill>
                <a:latin typeface="Lucida Sans" panose="020B0602030504020204" pitchFamily="34" charset="0"/>
                <a:ea typeface="ＭＳ Ｐゴシック" panose="020B0600070205080204" pitchFamily="34" charset="-128"/>
              </a:rPr>
              <a:t>Astudiaethau o’r UDA</a:t>
            </a:r>
            <a:br>
              <a:rPr lang="cy-GB" altLang="en-US" sz="3200" kern="0" dirty="0">
                <a:solidFill>
                  <a:srgbClr val="000000"/>
                </a:solidFill>
                <a:latin typeface="Lucida Sans" panose="020B0602030504020204" pitchFamily="34" charset="0"/>
                <a:ea typeface="ＭＳ Ｐゴシック" panose="020B0600070205080204" pitchFamily="34" charset="-128"/>
              </a:rPr>
            </a:br>
            <a:r>
              <a:rPr lang="en-GB" altLang="en-US" sz="3200" kern="0" dirty="0">
                <a:solidFill>
                  <a:srgbClr val="002060"/>
                </a:solidFill>
                <a:latin typeface="Lucida Sans" panose="020B0602030504020204" pitchFamily="34" charset="0"/>
                <a:ea typeface="ＭＳ Ｐゴシック" panose="020B0600070205080204" pitchFamily="34" charset="-128"/>
              </a:rPr>
              <a:t>Studies from USA</a:t>
            </a:r>
            <a:endParaRPr lang="en-GB" altLang="cy-GB" sz="3200" dirty="0">
              <a:solidFill>
                <a:srgbClr val="002060"/>
              </a:solidFill>
              <a:latin typeface="Lucida Sans" pitchFamily="34" charset="0"/>
            </a:endParaRPr>
          </a:p>
        </p:txBody>
      </p:sp>
      <p:sp>
        <p:nvSpPr>
          <p:cNvPr id="5123" name="Rectangle 5"/>
          <p:cNvSpPr>
            <a:spLocks noGrp="1" noChangeArrowheads="1"/>
          </p:cNvSpPr>
          <p:nvPr>
            <p:ph type="body" sz="half" idx="1"/>
          </p:nvPr>
        </p:nvSpPr>
        <p:spPr>
          <a:xfrm>
            <a:off x="179512" y="1268760"/>
            <a:ext cx="4386138" cy="4474815"/>
          </a:xfrm>
        </p:spPr>
        <p:txBody>
          <a:bodyPr rtlCol="0">
            <a:normAutofit/>
          </a:bodyPr>
          <a:lstStyle/>
          <a:p>
            <a:pPr>
              <a:defRPr/>
            </a:pPr>
            <a:r>
              <a:rPr lang="cy-GB" altLang="cy-GB" dirty="0">
                <a:latin typeface="Lucida Sans" pitchFamily="34" charset="0"/>
              </a:rPr>
              <a:t>Adolygwyd 15  enghraifft o ymchwil</a:t>
            </a:r>
          </a:p>
          <a:p>
            <a:pPr>
              <a:defRPr/>
            </a:pPr>
            <a:r>
              <a:rPr lang="cy-GB" altLang="cy-GB" dirty="0">
                <a:latin typeface="Lucida Sans" pitchFamily="34" charset="0"/>
              </a:rPr>
              <a:t>Plant heb ADY – 9% wedi'u cam-drin</a:t>
            </a:r>
          </a:p>
          <a:p>
            <a:pPr>
              <a:defRPr/>
            </a:pPr>
            <a:r>
              <a:rPr lang="cy-GB" altLang="cy-GB" dirty="0">
                <a:latin typeface="Lucida Sans" pitchFamily="34" charset="0"/>
              </a:rPr>
              <a:t>Plant ag ADY – 31% yn cael eu cam-drin</a:t>
            </a:r>
          </a:p>
          <a:p>
            <a:pPr>
              <a:defRPr/>
            </a:pPr>
            <a:r>
              <a:rPr lang="cy-GB" altLang="cy-GB" dirty="0">
                <a:latin typeface="Lucida Sans" pitchFamily="34" charset="0"/>
              </a:rPr>
              <a:t>3.4 gwaith yn fwy tebygol os oes gan blentyn ADY</a:t>
            </a:r>
          </a:p>
        </p:txBody>
      </p:sp>
      <p:sp>
        <p:nvSpPr>
          <p:cNvPr id="5124" name="Rectangle 6"/>
          <p:cNvSpPr>
            <a:spLocks noGrp="1" noChangeArrowheads="1"/>
          </p:cNvSpPr>
          <p:nvPr>
            <p:ph type="body" sz="half" idx="2"/>
          </p:nvPr>
        </p:nvSpPr>
        <p:spPr>
          <a:xfrm>
            <a:off x="4643438" y="1268760"/>
            <a:ext cx="4249042" cy="4474815"/>
          </a:xfrm>
        </p:spPr>
        <p:txBody>
          <a:bodyPr rtlCol="0">
            <a:normAutofit/>
          </a:bodyPr>
          <a:lstStyle/>
          <a:p>
            <a:pPr>
              <a:buFontTx/>
              <a:buChar char="•"/>
              <a:defRPr/>
            </a:pPr>
            <a:r>
              <a:rPr lang="en-GB" altLang="en-US" sz="2400" kern="0" dirty="0">
                <a:solidFill>
                  <a:srgbClr val="002060"/>
                </a:solidFill>
                <a:latin typeface="Lucida Sans" panose="020B0602030504020204" pitchFamily="34" charset="0"/>
                <a:ea typeface="ＭＳ Ｐゴシック" panose="020B0600070205080204" pitchFamily="34" charset="-128"/>
              </a:rPr>
              <a:t>15 examples of research reviewed</a:t>
            </a:r>
          </a:p>
          <a:p>
            <a:pPr>
              <a:buFontTx/>
              <a:buChar char="•"/>
              <a:defRPr/>
            </a:pPr>
            <a:r>
              <a:rPr lang="en-GB" altLang="en-US" sz="2400" kern="0" dirty="0">
                <a:solidFill>
                  <a:srgbClr val="002060"/>
                </a:solidFill>
                <a:latin typeface="Lucida Sans" panose="020B0602030504020204" pitchFamily="34" charset="0"/>
                <a:ea typeface="ＭＳ Ｐゴシック" panose="020B0600070205080204" pitchFamily="34" charset="-128"/>
              </a:rPr>
              <a:t>Children with no ALN – 9% abused</a:t>
            </a:r>
          </a:p>
          <a:p>
            <a:pPr>
              <a:buFontTx/>
              <a:buChar char="•"/>
              <a:defRPr/>
            </a:pPr>
            <a:r>
              <a:rPr lang="en-GB" altLang="en-US" sz="2400" kern="0" dirty="0">
                <a:solidFill>
                  <a:srgbClr val="002060"/>
                </a:solidFill>
                <a:latin typeface="Lucida Sans" panose="020B0602030504020204" pitchFamily="34" charset="0"/>
                <a:ea typeface="ＭＳ Ｐゴシック" panose="020B0600070205080204" pitchFamily="34" charset="-128"/>
              </a:rPr>
              <a:t>Children with ALN – 31% abused</a:t>
            </a:r>
          </a:p>
          <a:p>
            <a:pPr>
              <a:buFontTx/>
              <a:buChar char="•"/>
              <a:defRPr/>
            </a:pPr>
            <a:r>
              <a:rPr lang="en-GB" altLang="en-US" sz="2400" kern="0" dirty="0">
                <a:solidFill>
                  <a:srgbClr val="002060"/>
                </a:solidFill>
                <a:latin typeface="Lucida Sans" panose="020B0602030504020204" pitchFamily="34" charset="0"/>
                <a:ea typeface="ＭＳ Ｐゴシック" panose="020B0600070205080204" pitchFamily="34" charset="-128"/>
              </a:rPr>
              <a:t>3.4 times more likely if child has ALN</a:t>
            </a:r>
          </a:p>
        </p:txBody>
      </p:sp>
    </p:spTree>
    <p:extLst>
      <p:ext uri="{BB962C8B-B14F-4D97-AF65-F5344CB8AC3E}">
        <p14:creationId xmlns:p14="http://schemas.microsoft.com/office/powerpoint/2010/main" val="40834626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719931"/>
          </a:xfrm>
        </p:spPr>
        <p:txBody>
          <a:bodyPr rtlCol="0">
            <a:noAutofit/>
          </a:bodyPr>
          <a:lstStyle/>
          <a:p>
            <a:pPr eaLnBrk="1" fontAlgn="auto" hangingPunct="1">
              <a:spcAft>
                <a:spcPts val="0"/>
              </a:spcAft>
              <a:defRPr/>
            </a:pPr>
            <a:r>
              <a:rPr lang="cy-GB" altLang="en-US" sz="3200" kern="0" dirty="0">
                <a:solidFill>
                  <a:srgbClr val="000000"/>
                </a:solidFill>
                <a:latin typeface="Lucida Sans" panose="020B0602030504020204" pitchFamily="34" charset="0"/>
                <a:ea typeface="ＭＳ Ｐゴシック" panose="020B0600070205080204" pitchFamily="34" charset="-128"/>
              </a:rPr>
              <a:t>Astudiaethau o’r DU</a:t>
            </a:r>
            <a:br>
              <a:rPr lang="cy-GB" altLang="en-US" sz="3200" kern="0" dirty="0">
                <a:solidFill>
                  <a:srgbClr val="000000"/>
                </a:solidFill>
                <a:latin typeface="Lucida Sans" panose="020B0602030504020204" pitchFamily="34" charset="0"/>
                <a:ea typeface="ＭＳ Ｐゴシック" panose="020B0600070205080204" pitchFamily="34" charset="-128"/>
              </a:rPr>
            </a:br>
            <a:r>
              <a:rPr lang="en-GB" altLang="en-US" sz="3200" kern="0" dirty="0">
                <a:solidFill>
                  <a:srgbClr val="002060"/>
                </a:solidFill>
                <a:latin typeface="Lucida Sans" panose="020B0602030504020204" pitchFamily="34" charset="0"/>
                <a:ea typeface="ＭＳ Ｐゴシック" panose="020B0600070205080204" pitchFamily="34" charset="-128"/>
              </a:rPr>
              <a:t>Studies from UK</a:t>
            </a:r>
            <a:endParaRPr lang="en-GB" altLang="cy-GB" sz="3200" dirty="0">
              <a:solidFill>
                <a:srgbClr val="002060"/>
              </a:solidFill>
              <a:latin typeface="Lucida Sans" pitchFamily="34" charset="0"/>
            </a:endParaRPr>
          </a:p>
        </p:txBody>
      </p:sp>
      <p:sp>
        <p:nvSpPr>
          <p:cNvPr id="5123" name="Rectangle 5"/>
          <p:cNvSpPr>
            <a:spLocks noGrp="1" noChangeArrowheads="1"/>
          </p:cNvSpPr>
          <p:nvPr>
            <p:ph type="body" sz="half" idx="1"/>
          </p:nvPr>
        </p:nvSpPr>
        <p:spPr>
          <a:xfrm>
            <a:off x="179512" y="1484784"/>
            <a:ext cx="4386138" cy="4258791"/>
          </a:xfrm>
        </p:spPr>
        <p:txBody>
          <a:bodyPr rtlCol="0">
            <a:normAutofit/>
          </a:bodyPr>
          <a:lstStyle/>
          <a:p>
            <a:pPr>
              <a:defRPr/>
            </a:pPr>
            <a:r>
              <a:rPr lang="cy-GB" altLang="cy-GB" dirty="0">
                <a:latin typeface="Lucida Sans" pitchFamily="34" charset="0"/>
              </a:rPr>
              <a:t>Adolygwyd 9  enghraifft o ymchwil</a:t>
            </a:r>
          </a:p>
          <a:p>
            <a:pPr>
              <a:defRPr/>
            </a:pPr>
            <a:r>
              <a:rPr lang="cy-GB" altLang="cy-GB" dirty="0">
                <a:latin typeface="Lucida Sans" pitchFamily="34" charset="0"/>
              </a:rPr>
              <a:t>Uned plant a phobl ifainc - 49% wedi'u cam-drin</a:t>
            </a:r>
          </a:p>
          <a:p>
            <a:pPr>
              <a:defRPr/>
            </a:pPr>
            <a:r>
              <a:rPr lang="cy-GB" altLang="cy-GB" dirty="0">
                <a:latin typeface="Lucida Sans" pitchFamily="34" charset="0"/>
              </a:rPr>
              <a:t>Ystyriwyd ansawdd y wybodaeth yn "wael"</a:t>
            </a:r>
          </a:p>
        </p:txBody>
      </p:sp>
      <p:sp>
        <p:nvSpPr>
          <p:cNvPr id="5124" name="Rectangle 6"/>
          <p:cNvSpPr>
            <a:spLocks noGrp="1" noChangeArrowheads="1"/>
          </p:cNvSpPr>
          <p:nvPr>
            <p:ph type="body" sz="half" idx="2"/>
          </p:nvPr>
        </p:nvSpPr>
        <p:spPr>
          <a:xfrm>
            <a:off x="4643438" y="1484784"/>
            <a:ext cx="4249042" cy="4258791"/>
          </a:xfrm>
        </p:spPr>
        <p:txBody>
          <a:bodyPr rtlCol="0">
            <a:normAutofit/>
          </a:bodyPr>
          <a:lstStyle/>
          <a:p>
            <a:pPr>
              <a:buFontTx/>
              <a:buChar char="•"/>
              <a:defRPr/>
            </a:pPr>
            <a:r>
              <a:rPr lang="en-GB" altLang="en-US" sz="2400" kern="0" dirty="0">
                <a:solidFill>
                  <a:srgbClr val="002060"/>
                </a:solidFill>
                <a:latin typeface="Lucida Sans" panose="020B0602030504020204" pitchFamily="34" charset="0"/>
                <a:ea typeface="ＭＳ Ｐゴシック" panose="020B0600070205080204" pitchFamily="34" charset="-128"/>
              </a:rPr>
              <a:t>9 examples of research reviewed</a:t>
            </a:r>
          </a:p>
          <a:p>
            <a:pPr>
              <a:buFontTx/>
              <a:buChar char="•"/>
              <a:defRPr/>
            </a:pPr>
            <a:r>
              <a:rPr lang="en-GB" altLang="en-US" sz="2400" kern="0" dirty="0">
                <a:solidFill>
                  <a:srgbClr val="002060"/>
                </a:solidFill>
                <a:latin typeface="Lucida Sans" panose="020B0602030504020204" pitchFamily="34" charset="0"/>
                <a:ea typeface="ＭＳ Ｐゴシック" panose="020B0600070205080204" pitchFamily="34" charset="-128"/>
              </a:rPr>
              <a:t>Child and adolescent unit - 49% abused</a:t>
            </a:r>
          </a:p>
          <a:p>
            <a:pPr>
              <a:buFontTx/>
              <a:buChar char="•"/>
              <a:defRPr/>
            </a:pPr>
            <a:r>
              <a:rPr lang="en-GB" altLang="en-US" sz="2400" kern="0" dirty="0">
                <a:solidFill>
                  <a:srgbClr val="002060"/>
                </a:solidFill>
                <a:latin typeface="Lucida Sans" panose="020B0602030504020204" pitchFamily="34" charset="0"/>
                <a:ea typeface="ＭＳ Ｐゴシック" panose="020B0600070205080204" pitchFamily="34" charset="-128"/>
              </a:rPr>
              <a:t>Quality of information deemed “poor”</a:t>
            </a:r>
          </a:p>
        </p:txBody>
      </p:sp>
    </p:spTree>
    <p:extLst>
      <p:ext uri="{BB962C8B-B14F-4D97-AF65-F5344CB8AC3E}">
        <p14:creationId xmlns:p14="http://schemas.microsoft.com/office/powerpoint/2010/main" val="8627629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359891"/>
          </a:xfrm>
        </p:spPr>
        <p:txBody>
          <a:bodyPr rtlCol="0">
            <a:noAutofit/>
          </a:bodyPr>
          <a:lstStyle/>
          <a:p>
            <a:pPr eaLnBrk="1" fontAlgn="auto" hangingPunct="1">
              <a:spcAft>
                <a:spcPts val="0"/>
              </a:spcAft>
              <a:defRPr/>
            </a:pPr>
            <a:r>
              <a:rPr lang="cy-GB" altLang="en-US" sz="2400" kern="0" dirty="0">
                <a:solidFill>
                  <a:srgbClr val="000000"/>
                </a:solidFill>
                <a:latin typeface="Lucida Sans" panose="020B0602030504020204" pitchFamily="34" charset="0"/>
                <a:ea typeface="ＭＳ Ｐゴシック" panose="020B0600070205080204" pitchFamily="34" charset="-128"/>
              </a:rPr>
              <a:t>Astudiaethau o’r DU</a:t>
            </a:r>
            <a:br>
              <a:rPr lang="cy-GB" altLang="en-US" sz="2400" kern="0" dirty="0">
                <a:solidFill>
                  <a:srgbClr val="000000"/>
                </a:solidFill>
                <a:latin typeface="Lucida Sans" panose="020B0602030504020204" pitchFamily="34" charset="0"/>
                <a:ea typeface="ＭＳ Ｐゴシック" panose="020B0600070205080204" pitchFamily="34" charset="-128"/>
              </a:rPr>
            </a:br>
            <a:r>
              <a:rPr lang="en-GB" altLang="en-US" sz="2400" kern="0" dirty="0">
                <a:solidFill>
                  <a:srgbClr val="002060"/>
                </a:solidFill>
                <a:latin typeface="Lucida Sans" panose="020B0602030504020204" pitchFamily="34" charset="0"/>
                <a:ea typeface="ＭＳ Ｐゴシック" panose="020B0600070205080204" pitchFamily="34" charset="-128"/>
              </a:rPr>
              <a:t>Studies from UK</a:t>
            </a:r>
            <a:endParaRPr lang="en-GB" altLang="cy-GB" sz="2400" dirty="0">
              <a:solidFill>
                <a:srgbClr val="002060"/>
              </a:solidFill>
              <a:latin typeface="Lucida Sans" pitchFamily="34" charset="0"/>
            </a:endParaRPr>
          </a:p>
        </p:txBody>
      </p:sp>
      <p:sp>
        <p:nvSpPr>
          <p:cNvPr id="5123" name="Rectangle 5"/>
          <p:cNvSpPr>
            <a:spLocks noGrp="1" noChangeArrowheads="1"/>
          </p:cNvSpPr>
          <p:nvPr>
            <p:ph type="body" sz="half" idx="1"/>
          </p:nvPr>
        </p:nvSpPr>
        <p:spPr>
          <a:xfrm>
            <a:off x="179512" y="980728"/>
            <a:ext cx="4386138" cy="4762847"/>
          </a:xfrm>
        </p:spPr>
        <p:txBody>
          <a:bodyPr rtlCol="0">
            <a:normAutofit fontScale="62500" lnSpcReduction="20000"/>
          </a:bodyPr>
          <a:lstStyle/>
          <a:p>
            <a:pPr>
              <a:defRPr/>
            </a:pPr>
            <a:r>
              <a:rPr lang="cy-GB" altLang="cy-GB" dirty="0">
                <a:latin typeface="Lucida Sans" pitchFamily="34" charset="0"/>
              </a:rPr>
              <a:t>Plant ag ADY yn wynebu mwy o risg o gael eu hynysu'n gymdeithasol gyda llai o gysylltiadau allanol na phlant nad ydynt yn anabl;</a:t>
            </a:r>
          </a:p>
          <a:p>
            <a:pPr>
              <a:defRPr/>
            </a:pPr>
            <a:r>
              <a:rPr lang="cy-GB" altLang="cy-GB" dirty="0">
                <a:latin typeface="Lucida Sans" pitchFamily="34" charset="0"/>
              </a:rPr>
              <a:t>Dibyniaeth ar rieni a gofalwyr yn cynyddu eu perygl o gael eu hamlygu i ymddygiad </a:t>
            </a:r>
            <a:r>
              <a:rPr lang="cy-GB" altLang="cy-GB" dirty="0" err="1">
                <a:latin typeface="Lucida Sans" pitchFamily="34" charset="0"/>
              </a:rPr>
              <a:t>camdriniol</a:t>
            </a:r>
            <a:r>
              <a:rPr lang="cy-GB" altLang="cy-GB" dirty="0">
                <a:latin typeface="Lucida Sans" pitchFamily="34" charset="0"/>
              </a:rPr>
              <a:t>;</a:t>
            </a:r>
          </a:p>
          <a:p>
            <a:pPr>
              <a:defRPr/>
            </a:pPr>
            <a:r>
              <a:rPr lang="cy-GB" altLang="cy-GB" dirty="0">
                <a:latin typeface="Lucida Sans" pitchFamily="34" charset="0"/>
              </a:rPr>
              <a:t>Anodd gwrthsefyll neu osgoi camdriniaeth;</a:t>
            </a:r>
          </a:p>
          <a:p>
            <a:pPr>
              <a:defRPr/>
            </a:pPr>
            <a:r>
              <a:rPr lang="cy-GB" altLang="cy-GB" dirty="0">
                <a:latin typeface="Lucida Sans" pitchFamily="34" charset="0"/>
              </a:rPr>
              <a:t>Anghenion lleferydd, iaith a chyfathrebu sy'n ei gwneud yn anodd dweud wrth eraill beth sy'n digwydd;</a:t>
            </a:r>
          </a:p>
          <a:p>
            <a:pPr>
              <a:defRPr/>
            </a:pPr>
            <a:r>
              <a:rPr lang="cy-GB" altLang="cy-GB" dirty="0">
                <a:latin typeface="Lucida Sans" pitchFamily="34" charset="0"/>
              </a:rPr>
              <a:t>Llai o bobl y gallent ymddiried ynddo i ddatgelu eu bod wedi cael eu cam-drin; </a:t>
            </a:r>
          </a:p>
          <a:p>
            <a:pPr>
              <a:defRPr/>
            </a:pPr>
            <a:r>
              <a:rPr lang="cy-GB" altLang="cy-GB" dirty="0">
                <a:latin typeface="Lucida Sans" pitchFamily="34" charset="0"/>
              </a:rPr>
              <a:t>Yn agored i fwlio a brawychu.</a:t>
            </a:r>
          </a:p>
        </p:txBody>
      </p:sp>
      <p:sp>
        <p:nvSpPr>
          <p:cNvPr id="5124" name="Rectangle 6"/>
          <p:cNvSpPr>
            <a:spLocks noGrp="1" noChangeArrowheads="1"/>
          </p:cNvSpPr>
          <p:nvPr>
            <p:ph type="body" sz="half" idx="2"/>
          </p:nvPr>
        </p:nvSpPr>
        <p:spPr>
          <a:xfrm>
            <a:off x="4643438" y="980728"/>
            <a:ext cx="4249042" cy="4762847"/>
          </a:xfrm>
        </p:spPr>
        <p:txBody>
          <a:bodyPr rtlCol="0">
            <a:normAutofit fontScale="77500" lnSpcReduction="20000"/>
          </a:bodyPr>
          <a:lstStyle/>
          <a:p>
            <a:pPr>
              <a:buFontTx/>
              <a:buChar char="•"/>
              <a:defRPr/>
            </a:pPr>
            <a:r>
              <a:rPr lang="en-GB" altLang="en-US" sz="2400" kern="0" dirty="0">
                <a:solidFill>
                  <a:srgbClr val="002060"/>
                </a:solidFill>
                <a:latin typeface="Lucida Sans" panose="020B0602030504020204" pitchFamily="34" charset="0"/>
                <a:ea typeface="ＭＳ Ｐゴシック" panose="020B0600070205080204" pitchFamily="34" charset="-128"/>
              </a:rPr>
              <a:t>Children with ALN have increased risk of being socially isolated with fewer outside contacts than non-disabled children;</a:t>
            </a:r>
          </a:p>
          <a:p>
            <a:pPr>
              <a:buFontTx/>
              <a:buChar char="•"/>
              <a:defRPr/>
            </a:pPr>
            <a:r>
              <a:rPr lang="en-GB" altLang="en-US" sz="2400" kern="0" dirty="0">
                <a:solidFill>
                  <a:srgbClr val="002060"/>
                </a:solidFill>
                <a:latin typeface="Lucida Sans" panose="020B0602030504020204" pitchFamily="34" charset="0"/>
                <a:ea typeface="ＭＳ Ｐゴシック" panose="020B0600070205080204" pitchFamily="34" charset="-128"/>
              </a:rPr>
              <a:t>Dependency on parents and carers increases their risk of exposure to abusive behaviour;</a:t>
            </a:r>
          </a:p>
          <a:p>
            <a:pPr>
              <a:buFontTx/>
              <a:buChar char="•"/>
              <a:defRPr/>
            </a:pPr>
            <a:r>
              <a:rPr lang="en-GB" altLang="en-US" sz="2400" kern="0" dirty="0">
                <a:solidFill>
                  <a:srgbClr val="002060"/>
                </a:solidFill>
                <a:latin typeface="Lucida Sans" panose="020B0602030504020204" pitchFamily="34" charset="0"/>
                <a:ea typeface="ＭＳ Ｐゴシック" panose="020B0600070205080204" pitchFamily="34" charset="-128"/>
              </a:rPr>
              <a:t>Impaired capacity to resist or avoid abuse;</a:t>
            </a:r>
          </a:p>
          <a:p>
            <a:pPr>
              <a:buFontTx/>
              <a:buChar char="•"/>
              <a:defRPr/>
            </a:pPr>
            <a:r>
              <a:rPr lang="en-GB" altLang="en-US" sz="2400" kern="0" dirty="0">
                <a:solidFill>
                  <a:srgbClr val="002060"/>
                </a:solidFill>
                <a:latin typeface="Lucida Sans" panose="020B0602030504020204" pitchFamily="34" charset="0"/>
                <a:ea typeface="ＭＳ Ｐゴシック" panose="020B0600070205080204" pitchFamily="34" charset="-128"/>
              </a:rPr>
              <a:t>Speech, language and communication needs which make it difficult to tell others what is happening;</a:t>
            </a:r>
          </a:p>
          <a:p>
            <a:pPr>
              <a:buFontTx/>
              <a:buChar char="•"/>
              <a:defRPr/>
            </a:pPr>
            <a:r>
              <a:rPr lang="en-GB" altLang="en-US" sz="2400" kern="0" dirty="0">
                <a:solidFill>
                  <a:srgbClr val="002060"/>
                </a:solidFill>
                <a:latin typeface="Lucida Sans" panose="020B0602030504020204" pitchFamily="34" charset="0"/>
                <a:ea typeface="ＭＳ Ｐゴシック" panose="020B0600070205080204" pitchFamily="34" charset="-128"/>
              </a:rPr>
              <a:t>Limited access to someone they can trust to disclose that they have been abused; </a:t>
            </a:r>
          </a:p>
          <a:p>
            <a:pPr>
              <a:buFontTx/>
              <a:buChar char="•"/>
              <a:defRPr/>
            </a:pPr>
            <a:r>
              <a:rPr lang="en-GB" altLang="en-US" sz="2400" kern="0" dirty="0">
                <a:solidFill>
                  <a:srgbClr val="002060"/>
                </a:solidFill>
                <a:latin typeface="Lucida Sans" panose="020B0602030504020204" pitchFamily="34" charset="0"/>
                <a:ea typeface="ＭＳ Ｐゴシック" panose="020B0600070205080204" pitchFamily="34" charset="-128"/>
              </a:rPr>
              <a:t>Especially vulnerable to bullying and intimidation.</a:t>
            </a:r>
          </a:p>
        </p:txBody>
      </p:sp>
    </p:spTree>
    <p:extLst>
      <p:ext uri="{BB962C8B-B14F-4D97-AF65-F5344CB8AC3E}">
        <p14:creationId xmlns:p14="http://schemas.microsoft.com/office/powerpoint/2010/main" val="33455254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719931"/>
          </a:xfrm>
        </p:spPr>
        <p:txBody>
          <a:bodyPr rtlCol="0">
            <a:noAutofit/>
          </a:bodyPr>
          <a:lstStyle/>
          <a:p>
            <a:pPr eaLnBrk="1" fontAlgn="auto" hangingPunct="1">
              <a:spcAft>
                <a:spcPts val="0"/>
              </a:spcAft>
              <a:defRPr/>
            </a:pPr>
            <a:r>
              <a:rPr lang="cy-GB" altLang="en-US" sz="3200" kern="0" dirty="0">
                <a:solidFill>
                  <a:srgbClr val="000000"/>
                </a:solidFill>
                <a:latin typeface="Lucida Sans" panose="020B0602030504020204" pitchFamily="34" charset="0"/>
                <a:ea typeface="ＭＳ Ｐゴシック" panose="020B0600070205080204" pitchFamily="34" charset="-128"/>
              </a:rPr>
              <a:t>Astudiaethau o Norwy</a:t>
            </a:r>
            <a:br>
              <a:rPr lang="cy-GB" altLang="en-US" sz="3200" kern="0" dirty="0">
                <a:solidFill>
                  <a:srgbClr val="000000"/>
                </a:solidFill>
                <a:latin typeface="Lucida Sans" panose="020B0602030504020204" pitchFamily="34" charset="0"/>
                <a:ea typeface="ＭＳ Ｐゴシック" panose="020B0600070205080204" pitchFamily="34" charset="-128"/>
              </a:rPr>
            </a:br>
            <a:r>
              <a:rPr lang="en-GB" altLang="en-US" sz="3200" kern="0" dirty="0">
                <a:solidFill>
                  <a:srgbClr val="002060"/>
                </a:solidFill>
                <a:latin typeface="Lucida Sans" panose="020B0602030504020204" pitchFamily="34" charset="0"/>
                <a:ea typeface="ＭＳ Ｐゴシック" panose="020B0600070205080204" pitchFamily="34" charset="-128"/>
              </a:rPr>
              <a:t>Studies from Norway</a:t>
            </a:r>
            <a:endParaRPr lang="en-GB" altLang="cy-GB" sz="3200" dirty="0">
              <a:solidFill>
                <a:srgbClr val="002060"/>
              </a:solidFill>
              <a:latin typeface="Lucida Sans" pitchFamily="34" charset="0"/>
            </a:endParaRPr>
          </a:p>
        </p:txBody>
      </p:sp>
      <p:sp>
        <p:nvSpPr>
          <p:cNvPr id="5123" name="Rectangle 5"/>
          <p:cNvSpPr>
            <a:spLocks noGrp="1" noChangeArrowheads="1"/>
          </p:cNvSpPr>
          <p:nvPr>
            <p:ph type="body" sz="half" idx="1"/>
          </p:nvPr>
        </p:nvSpPr>
        <p:spPr>
          <a:xfrm>
            <a:off x="179512" y="1484784"/>
            <a:ext cx="4386138" cy="4258791"/>
          </a:xfrm>
        </p:spPr>
        <p:txBody>
          <a:bodyPr rtlCol="0">
            <a:normAutofit/>
          </a:bodyPr>
          <a:lstStyle/>
          <a:p>
            <a:pPr>
              <a:defRPr/>
            </a:pPr>
            <a:r>
              <a:rPr lang="cy-GB" altLang="cy-GB" dirty="0">
                <a:latin typeface="Lucida Sans" pitchFamily="34" charset="0"/>
              </a:rPr>
              <a:t>Adolygwyd 2  enghraifft o ymchwil</a:t>
            </a:r>
          </a:p>
          <a:p>
            <a:pPr>
              <a:defRPr/>
            </a:pPr>
            <a:r>
              <a:rPr lang="cy-GB" altLang="cy-GB" dirty="0">
                <a:latin typeface="Lucida Sans" pitchFamily="34" charset="0"/>
              </a:rPr>
              <a:t>302 o oedolion â nam ar eu clyw</a:t>
            </a:r>
          </a:p>
          <a:p>
            <a:pPr>
              <a:defRPr/>
            </a:pPr>
            <a:r>
              <a:rPr lang="cy-GB" altLang="cy-GB" dirty="0">
                <a:latin typeface="Lucida Sans" pitchFamily="34" charset="0"/>
              </a:rPr>
              <a:t>44% wedi‘u cam-drin yn ystod plentyndod</a:t>
            </a:r>
          </a:p>
        </p:txBody>
      </p:sp>
      <p:sp>
        <p:nvSpPr>
          <p:cNvPr id="5124" name="Rectangle 6"/>
          <p:cNvSpPr>
            <a:spLocks noGrp="1" noChangeArrowheads="1"/>
          </p:cNvSpPr>
          <p:nvPr>
            <p:ph type="body" sz="half" idx="2"/>
          </p:nvPr>
        </p:nvSpPr>
        <p:spPr>
          <a:xfrm>
            <a:off x="4643438" y="1484784"/>
            <a:ext cx="4249042" cy="4258791"/>
          </a:xfrm>
        </p:spPr>
        <p:txBody>
          <a:bodyPr rtlCol="0">
            <a:normAutofit/>
          </a:bodyPr>
          <a:lstStyle/>
          <a:p>
            <a:pPr>
              <a:buFontTx/>
              <a:buChar char="•"/>
              <a:defRPr/>
            </a:pPr>
            <a:r>
              <a:rPr lang="en-GB" altLang="en-US" sz="2400" kern="0" dirty="0">
                <a:solidFill>
                  <a:srgbClr val="002060"/>
                </a:solidFill>
                <a:latin typeface="Lucida Sans" panose="020B0602030504020204" pitchFamily="34" charset="0"/>
                <a:ea typeface="ＭＳ Ｐゴシック" panose="020B0600070205080204" pitchFamily="34" charset="-128"/>
              </a:rPr>
              <a:t>2 examples of research reviewed</a:t>
            </a:r>
          </a:p>
          <a:p>
            <a:pPr>
              <a:buFontTx/>
              <a:buChar char="•"/>
              <a:defRPr/>
            </a:pPr>
            <a:r>
              <a:rPr lang="en-GB" altLang="en-US" sz="2400" kern="0" dirty="0">
                <a:solidFill>
                  <a:srgbClr val="002060"/>
                </a:solidFill>
                <a:latin typeface="Lucida Sans" panose="020B0602030504020204" pitchFamily="34" charset="0"/>
                <a:ea typeface="ＭＳ Ｐゴシック" panose="020B0600070205080204" pitchFamily="34" charset="-128"/>
              </a:rPr>
              <a:t>302 adults with hearing impairment</a:t>
            </a:r>
          </a:p>
          <a:p>
            <a:pPr>
              <a:buFontTx/>
              <a:buChar char="•"/>
              <a:defRPr/>
            </a:pPr>
            <a:r>
              <a:rPr lang="en-GB" altLang="en-US" sz="2400" kern="0" dirty="0">
                <a:solidFill>
                  <a:srgbClr val="002060"/>
                </a:solidFill>
                <a:latin typeface="Lucida Sans" panose="020B0602030504020204" pitchFamily="34" charset="0"/>
                <a:ea typeface="ＭＳ Ｐゴシック" panose="020B0600070205080204" pitchFamily="34" charset="-128"/>
              </a:rPr>
              <a:t>44% abused during childhood</a:t>
            </a:r>
          </a:p>
        </p:txBody>
      </p:sp>
    </p:spTree>
    <p:extLst>
      <p:ext uri="{BB962C8B-B14F-4D97-AF65-F5344CB8AC3E}">
        <p14:creationId xmlns:p14="http://schemas.microsoft.com/office/powerpoint/2010/main" val="39351484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719931"/>
          </a:xfrm>
        </p:spPr>
        <p:txBody>
          <a:bodyPr rtlCol="0">
            <a:noAutofit/>
          </a:bodyPr>
          <a:lstStyle/>
          <a:p>
            <a:pPr eaLnBrk="1" fontAlgn="auto" hangingPunct="1">
              <a:spcAft>
                <a:spcPts val="0"/>
              </a:spcAft>
              <a:defRPr/>
            </a:pPr>
            <a:r>
              <a:rPr lang="cy-GB" altLang="en-US" sz="3200" kern="0" dirty="0">
                <a:solidFill>
                  <a:srgbClr val="000000"/>
                </a:solidFill>
                <a:latin typeface="Lucida Sans" panose="020B0602030504020204" pitchFamily="34" charset="0"/>
                <a:ea typeface="ＭＳ Ｐゴシック" panose="020B0600070205080204" pitchFamily="34" charset="-128"/>
              </a:rPr>
              <a:t>Yn gyffredinol...</a:t>
            </a:r>
            <a:br>
              <a:rPr lang="cy-GB" altLang="en-US" sz="3200" kern="0" dirty="0">
                <a:solidFill>
                  <a:srgbClr val="000000"/>
                </a:solidFill>
                <a:latin typeface="Lucida Sans" panose="020B0602030504020204" pitchFamily="34" charset="0"/>
                <a:ea typeface="ＭＳ Ｐゴシック" panose="020B0600070205080204" pitchFamily="34" charset="-128"/>
              </a:rPr>
            </a:br>
            <a:r>
              <a:rPr lang="en-GB" altLang="en-US" sz="3200" kern="0" dirty="0">
                <a:solidFill>
                  <a:srgbClr val="002060"/>
                </a:solidFill>
                <a:latin typeface="Lucida Sans" panose="020B0602030504020204" pitchFamily="34" charset="0"/>
                <a:ea typeface="ＭＳ Ｐゴシック" panose="020B0600070205080204" pitchFamily="34" charset="-128"/>
              </a:rPr>
              <a:t>Overall…</a:t>
            </a:r>
            <a:endParaRPr lang="en-GB" altLang="cy-GB" sz="3200" dirty="0">
              <a:solidFill>
                <a:srgbClr val="002060"/>
              </a:solidFill>
              <a:latin typeface="Lucida Sans" pitchFamily="34" charset="0"/>
            </a:endParaRPr>
          </a:p>
        </p:txBody>
      </p:sp>
      <p:sp>
        <p:nvSpPr>
          <p:cNvPr id="5123" name="Rectangle 5"/>
          <p:cNvSpPr>
            <a:spLocks noGrp="1" noChangeArrowheads="1"/>
          </p:cNvSpPr>
          <p:nvPr>
            <p:ph type="body" sz="half" idx="1"/>
          </p:nvPr>
        </p:nvSpPr>
        <p:spPr>
          <a:xfrm>
            <a:off x="179512" y="1484784"/>
            <a:ext cx="4386138" cy="4258791"/>
          </a:xfrm>
        </p:spPr>
        <p:txBody>
          <a:bodyPr rtlCol="0">
            <a:normAutofit/>
          </a:bodyPr>
          <a:lstStyle/>
          <a:p>
            <a:pPr>
              <a:defRPr/>
            </a:pPr>
            <a:r>
              <a:rPr lang="cy-GB" altLang="cy-GB" dirty="0">
                <a:latin typeface="Lucida Sans" pitchFamily="34" charset="0"/>
              </a:rPr>
              <a:t>Adolygwyd 2  enghraifft o ymchwil</a:t>
            </a:r>
          </a:p>
          <a:p>
            <a:pPr>
              <a:defRPr/>
            </a:pPr>
            <a:r>
              <a:rPr lang="cy-GB" altLang="cy-GB" dirty="0">
                <a:latin typeface="Lucida Sans" pitchFamily="34" charset="0"/>
              </a:rPr>
              <a:t>302 o oedolion â nam ar eu clyw</a:t>
            </a:r>
          </a:p>
          <a:p>
            <a:pPr>
              <a:defRPr/>
            </a:pPr>
            <a:r>
              <a:rPr lang="cy-GB" altLang="cy-GB" dirty="0">
                <a:latin typeface="Lucida Sans" pitchFamily="34" charset="0"/>
              </a:rPr>
              <a:t>44% wedi‘u cam-drin yn ystod plentyndod</a:t>
            </a:r>
          </a:p>
        </p:txBody>
      </p:sp>
      <p:sp>
        <p:nvSpPr>
          <p:cNvPr id="5124" name="Rectangle 6"/>
          <p:cNvSpPr>
            <a:spLocks noGrp="1" noChangeArrowheads="1"/>
          </p:cNvSpPr>
          <p:nvPr>
            <p:ph type="body" sz="half" idx="2"/>
          </p:nvPr>
        </p:nvSpPr>
        <p:spPr>
          <a:xfrm>
            <a:off x="4643438" y="1484784"/>
            <a:ext cx="4249042" cy="4258791"/>
          </a:xfrm>
        </p:spPr>
        <p:txBody>
          <a:bodyPr rtlCol="0">
            <a:normAutofit/>
          </a:bodyPr>
          <a:lstStyle/>
          <a:p>
            <a:pPr>
              <a:buFontTx/>
              <a:buChar char="•"/>
              <a:defRPr/>
            </a:pPr>
            <a:r>
              <a:rPr lang="en-GB" altLang="en-US" sz="2400" kern="0" dirty="0">
                <a:solidFill>
                  <a:srgbClr val="002060"/>
                </a:solidFill>
                <a:latin typeface="Lucida Sans" panose="020B0602030504020204" pitchFamily="34" charset="0"/>
                <a:ea typeface="ＭＳ Ｐゴシック" panose="020B0600070205080204" pitchFamily="34" charset="-128"/>
              </a:rPr>
              <a:t>3.8 times more likely to be neglected</a:t>
            </a:r>
          </a:p>
          <a:p>
            <a:pPr>
              <a:buFontTx/>
              <a:buChar char="•"/>
              <a:defRPr/>
            </a:pPr>
            <a:r>
              <a:rPr lang="en-GB" altLang="en-US" sz="2400" kern="0" dirty="0">
                <a:solidFill>
                  <a:srgbClr val="002060"/>
                </a:solidFill>
                <a:latin typeface="Lucida Sans" panose="020B0602030504020204" pitchFamily="34" charset="0"/>
                <a:ea typeface="ＭＳ Ｐゴシック" panose="020B0600070205080204" pitchFamily="34" charset="-128"/>
              </a:rPr>
              <a:t>3.8 times more likely to be physically abused</a:t>
            </a:r>
          </a:p>
          <a:p>
            <a:pPr>
              <a:buFontTx/>
              <a:buChar char="•"/>
              <a:defRPr/>
            </a:pPr>
            <a:r>
              <a:rPr lang="en-GB" altLang="en-US" sz="2400" kern="0" dirty="0">
                <a:solidFill>
                  <a:srgbClr val="002060"/>
                </a:solidFill>
                <a:latin typeface="Lucida Sans" panose="020B0602030504020204" pitchFamily="34" charset="0"/>
                <a:ea typeface="ＭＳ Ｐゴシック" panose="020B0600070205080204" pitchFamily="34" charset="-128"/>
              </a:rPr>
              <a:t>3.1 times more likely to be sexually abused</a:t>
            </a:r>
          </a:p>
          <a:p>
            <a:pPr>
              <a:buFontTx/>
              <a:buChar char="•"/>
              <a:defRPr/>
            </a:pPr>
            <a:r>
              <a:rPr lang="en-GB" altLang="en-US" sz="2400" kern="0" dirty="0">
                <a:solidFill>
                  <a:srgbClr val="002060"/>
                </a:solidFill>
                <a:latin typeface="Lucida Sans" panose="020B0602030504020204" pitchFamily="34" charset="0"/>
                <a:ea typeface="ＭＳ Ｐゴシック" panose="020B0600070205080204" pitchFamily="34" charset="-128"/>
              </a:rPr>
              <a:t>3.9. times more likely to be emotionally abused</a:t>
            </a:r>
          </a:p>
          <a:p>
            <a:pPr>
              <a:buFontTx/>
              <a:buChar char="•"/>
              <a:defRPr/>
            </a:pPr>
            <a:endParaRPr lang="en-GB" altLang="en-US" sz="2400" kern="0" dirty="0">
              <a:solidFill>
                <a:srgbClr val="002060"/>
              </a:solidFill>
              <a:latin typeface="Lucida Sans" panose="020B0602030504020204" pitchFamily="34" charset="0"/>
              <a:ea typeface="ＭＳ Ｐゴシック" panose="020B0600070205080204" pitchFamily="34" charset="-128"/>
            </a:endParaRPr>
          </a:p>
          <a:p>
            <a:pPr marL="0" indent="0" algn="r">
              <a:buNone/>
              <a:defRPr/>
            </a:pPr>
            <a:r>
              <a:rPr lang="en-GB" altLang="en-US" sz="1800" kern="0" dirty="0">
                <a:solidFill>
                  <a:srgbClr val="002060"/>
                </a:solidFill>
                <a:latin typeface="Lucida Sans" panose="020B0602030504020204" pitchFamily="34" charset="0"/>
                <a:ea typeface="ＭＳ Ｐゴシック" panose="020B0600070205080204" pitchFamily="34" charset="-128"/>
              </a:rPr>
              <a:t>(Murray, 2009)</a:t>
            </a:r>
          </a:p>
        </p:txBody>
      </p:sp>
    </p:spTree>
    <p:extLst>
      <p:ext uri="{BB962C8B-B14F-4D97-AF65-F5344CB8AC3E}">
        <p14:creationId xmlns:p14="http://schemas.microsoft.com/office/powerpoint/2010/main" val="66407931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idx="4294967295"/>
          </p:nvPr>
        </p:nvSpPr>
        <p:spPr>
          <a:xfrm>
            <a:off x="467544" y="404813"/>
            <a:ext cx="8246244" cy="647923"/>
          </a:xfrm>
        </p:spPr>
        <p:txBody>
          <a:bodyPr rtlCol="0">
            <a:noAutofit/>
          </a:bodyPr>
          <a:lstStyle/>
          <a:p>
            <a:pPr eaLnBrk="1" fontAlgn="auto" hangingPunct="1">
              <a:spcAft>
                <a:spcPts val="0"/>
              </a:spcAft>
              <a:defRPr/>
            </a:pPr>
            <a:r>
              <a:rPr lang="cy-GB" altLang="en-US" sz="2400" kern="0" dirty="0">
                <a:solidFill>
                  <a:srgbClr val="000000"/>
                </a:solidFill>
                <a:latin typeface="Lucida Sans" panose="020B0602030504020204" pitchFamily="34" charset="0"/>
                <a:ea typeface="ＭＳ Ｐゴシック" panose="020B0600070205080204" pitchFamily="34" charset="-128"/>
              </a:rPr>
              <a:t>Pam fod plant ag ADY yn fwy agored i gamdriniaeth?</a:t>
            </a:r>
            <a:br>
              <a:rPr lang="cy-GB" altLang="en-US" sz="2400" kern="0" dirty="0">
                <a:solidFill>
                  <a:srgbClr val="000000"/>
                </a:solidFill>
                <a:latin typeface="Lucida Sans" panose="020B0602030504020204" pitchFamily="34" charset="0"/>
                <a:ea typeface="ＭＳ Ｐゴシック" panose="020B0600070205080204" pitchFamily="34" charset="-128"/>
              </a:rPr>
            </a:br>
            <a:r>
              <a:rPr lang="en-GB" altLang="en-US" sz="2400" kern="0" dirty="0">
                <a:solidFill>
                  <a:srgbClr val="002060"/>
                </a:solidFill>
                <a:latin typeface="Lucida Sans" panose="020B0602030504020204" pitchFamily="34" charset="0"/>
                <a:ea typeface="ＭＳ Ｐゴシック" panose="020B0600070205080204" pitchFamily="34" charset="-128"/>
              </a:rPr>
              <a:t>Why are children with ALN more vulnerable to abuse?</a:t>
            </a:r>
            <a:endParaRPr lang="en-GB" altLang="cy-GB" sz="2400" dirty="0">
              <a:solidFill>
                <a:srgbClr val="002060"/>
              </a:solidFill>
              <a:latin typeface="Lucida Sans" pitchFamily="34" charset="0"/>
            </a:endParaRPr>
          </a:p>
        </p:txBody>
      </p:sp>
      <p:sp>
        <p:nvSpPr>
          <p:cNvPr id="2" name="TextBox 1"/>
          <p:cNvSpPr txBox="1"/>
          <p:nvPr/>
        </p:nvSpPr>
        <p:spPr>
          <a:xfrm rot="10800000" flipV="1">
            <a:off x="395535" y="1239044"/>
            <a:ext cx="8318253" cy="3785652"/>
          </a:xfrm>
          <a:prstGeom prst="rect">
            <a:avLst/>
          </a:prstGeom>
          <a:noFill/>
        </p:spPr>
        <p:txBody>
          <a:bodyPr wrap="square" rtlCol="0">
            <a:spAutoFit/>
          </a:bodyPr>
          <a:lstStyle/>
          <a:p>
            <a:pPr algn="just"/>
            <a:r>
              <a:rPr lang="en-GB" sz="2000" dirty="0">
                <a:latin typeface="Lucida Sans" panose="020B0602030504020204" pitchFamily="34" charset="0"/>
              </a:rPr>
              <a:t>Attitudes and assumptions within society and amongst those working with children can lead to a view that abuse does not happen to disabled children and in turn this undermines the safeguarding of disabled children at all levels. Research by Kennedy (1992) identified beliefs that disabled children were less likely to be damaged by abuse than other children. A failure to acknowledge and promote disabled children’s human rights can lead to abusive practices being seen as acceptable. For example tying up or locking a child in a room would be recognised as abusive for a non-disabled child but may be seen as acceptable for a disabled child.</a:t>
            </a:r>
          </a:p>
          <a:p>
            <a:pPr algn="r"/>
            <a:r>
              <a:rPr lang="en-GB" sz="2000" dirty="0">
                <a:latin typeface="Lucida Sans" panose="020B0602030504020204" pitchFamily="34" charset="0"/>
              </a:rPr>
              <a:t>(Murray, 2009: 48)</a:t>
            </a:r>
          </a:p>
        </p:txBody>
      </p:sp>
    </p:spTree>
    <p:extLst>
      <p:ext uri="{BB962C8B-B14F-4D97-AF65-F5344CB8AC3E}">
        <p14:creationId xmlns:p14="http://schemas.microsoft.com/office/powerpoint/2010/main" val="221986548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idx="4294967295"/>
          </p:nvPr>
        </p:nvSpPr>
        <p:spPr>
          <a:xfrm>
            <a:off x="467544" y="404813"/>
            <a:ext cx="8246244" cy="647923"/>
          </a:xfrm>
        </p:spPr>
        <p:txBody>
          <a:bodyPr rtlCol="0">
            <a:noAutofit/>
          </a:bodyPr>
          <a:lstStyle/>
          <a:p>
            <a:pPr eaLnBrk="1" fontAlgn="auto" hangingPunct="1">
              <a:spcAft>
                <a:spcPts val="0"/>
              </a:spcAft>
              <a:defRPr/>
            </a:pPr>
            <a:r>
              <a:rPr lang="cy-GB" altLang="en-US" sz="2400" kern="0" dirty="0">
                <a:solidFill>
                  <a:srgbClr val="000000"/>
                </a:solidFill>
                <a:latin typeface="Lucida Sans" panose="020B0602030504020204" pitchFamily="34" charset="0"/>
                <a:ea typeface="ＭＳ Ｐゴシック" panose="020B0600070205080204" pitchFamily="34" charset="-128"/>
              </a:rPr>
              <a:t>Darllen pellach...</a:t>
            </a:r>
            <a:br>
              <a:rPr lang="cy-GB" altLang="en-US" sz="2400" kern="0" dirty="0">
                <a:solidFill>
                  <a:srgbClr val="000000"/>
                </a:solidFill>
                <a:latin typeface="Lucida Sans" panose="020B0602030504020204" pitchFamily="34" charset="0"/>
                <a:ea typeface="ＭＳ Ｐゴシック" panose="020B0600070205080204" pitchFamily="34" charset="-128"/>
              </a:rPr>
            </a:br>
            <a:r>
              <a:rPr lang="en-GB" altLang="en-US" sz="2400" kern="0" dirty="0">
                <a:solidFill>
                  <a:srgbClr val="002060"/>
                </a:solidFill>
                <a:latin typeface="Lucida Sans" panose="020B0602030504020204" pitchFamily="34" charset="0"/>
                <a:ea typeface="ＭＳ Ｐゴシック" panose="020B0600070205080204" pitchFamily="34" charset="-128"/>
              </a:rPr>
              <a:t>Further reading…</a:t>
            </a:r>
            <a:endParaRPr lang="en-GB" altLang="cy-GB" sz="2400" dirty="0">
              <a:solidFill>
                <a:srgbClr val="002060"/>
              </a:solidFill>
              <a:latin typeface="Lucida Sans" pitchFamily="34" charset="0"/>
            </a:endParaRPr>
          </a:p>
        </p:txBody>
      </p:sp>
      <p:sp>
        <p:nvSpPr>
          <p:cNvPr id="2" name="TextBox 1"/>
          <p:cNvSpPr txBox="1"/>
          <p:nvPr/>
        </p:nvSpPr>
        <p:spPr>
          <a:xfrm rot="10800000" flipV="1">
            <a:off x="395535" y="2070041"/>
            <a:ext cx="8318253" cy="2123658"/>
          </a:xfrm>
          <a:prstGeom prst="rect">
            <a:avLst/>
          </a:prstGeom>
          <a:noFill/>
        </p:spPr>
        <p:txBody>
          <a:bodyPr wrap="square" rtlCol="0">
            <a:spAutoFit/>
          </a:bodyPr>
          <a:lstStyle/>
          <a:p>
            <a:r>
              <a:rPr lang="en-GB" sz="2800" dirty="0">
                <a:latin typeface="Lucida Sans" panose="020B0602030504020204" pitchFamily="34" charset="0"/>
              </a:rPr>
              <a:t>Murray, M. (2009) ‘Safeguarding disabled children: Practice guidance’, </a:t>
            </a:r>
            <a:r>
              <a:rPr lang="en-GB" sz="2800" dirty="0">
                <a:latin typeface="Lucida Sans" panose="020B0602030504020204" pitchFamily="34" charset="0"/>
                <a:hlinkClick r:id="rId3"/>
              </a:rPr>
              <a:t>https://dera.ioe.ac.uk/9071/1/index.html%3Fid%3D6195</a:t>
            </a:r>
            <a:r>
              <a:rPr lang="en-GB" sz="2800" dirty="0">
                <a:latin typeface="Lucida Sans" panose="020B0602030504020204" pitchFamily="34" charset="0"/>
              </a:rPr>
              <a:t>  [Accessed: January 7 2019].</a:t>
            </a:r>
          </a:p>
          <a:p>
            <a:pPr algn="r"/>
            <a:endParaRPr lang="en-GB" sz="2000" dirty="0">
              <a:latin typeface="Lucida Sans" panose="020B0602030504020204" pitchFamily="34" charset="0"/>
            </a:endParaRPr>
          </a:p>
        </p:txBody>
      </p:sp>
    </p:spTree>
    <p:extLst>
      <p:ext uri="{BB962C8B-B14F-4D97-AF65-F5344CB8AC3E}">
        <p14:creationId xmlns:p14="http://schemas.microsoft.com/office/powerpoint/2010/main" val="7525372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323528" y="404813"/>
            <a:ext cx="8424936" cy="503907"/>
          </a:xfrm>
        </p:spPr>
        <p:txBody>
          <a:bodyPr rtlCol="0">
            <a:noAutofit/>
          </a:bodyPr>
          <a:lstStyle/>
          <a:p>
            <a:pPr eaLnBrk="1" fontAlgn="auto" hangingPunct="1">
              <a:spcAft>
                <a:spcPts val="0"/>
              </a:spcAft>
              <a:defRPr/>
            </a:pPr>
            <a:r>
              <a:rPr lang="cy-GB" altLang="en-US" sz="3200" kern="0" dirty="0">
                <a:solidFill>
                  <a:srgbClr val="000000"/>
                </a:solidFill>
                <a:latin typeface="Lucida Sans" panose="020B0602030504020204" pitchFamily="34" charset="0"/>
                <a:ea typeface="ＭＳ Ｐゴシック" panose="020B0600070205080204" pitchFamily="34" charset="-128"/>
              </a:rPr>
              <a:t>Eiriolaeth</a:t>
            </a:r>
            <a:br>
              <a:rPr lang="cy-GB" altLang="en-US" sz="3200" kern="0" dirty="0">
                <a:solidFill>
                  <a:srgbClr val="000000"/>
                </a:solidFill>
                <a:latin typeface="Lucida Sans" panose="020B0602030504020204" pitchFamily="34" charset="0"/>
                <a:ea typeface="ＭＳ Ｐゴシック" panose="020B0600070205080204" pitchFamily="34" charset="-128"/>
              </a:rPr>
            </a:br>
            <a:r>
              <a:rPr lang="en-GB" altLang="en-US" sz="3200" kern="0" dirty="0">
                <a:solidFill>
                  <a:srgbClr val="002060"/>
                </a:solidFill>
                <a:latin typeface="Lucida Sans" panose="020B0602030504020204" pitchFamily="34" charset="0"/>
                <a:ea typeface="ＭＳ Ｐゴシック" panose="020B0600070205080204" pitchFamily="34" charset="-128"/>
              </a:rPr>
              <a:t>Advocacy</a:t>
            </a:r>
            <a:endParaRPr lang="en-GB" altLang="cy-GB" sz="3200" dirty="0">
              <a:solidFill>
                <a:srgbClr val="002060"/>
              </a:solidFill>
              <a:latin typeface="Lucida Sans" pitchFamily="34" charset="0"/>
            </a:endParaRPr>
          </a:p>
        </p:txBody>
      </p:sp>
      <p:sp>
        <p:nvSpPr>
          <p:cNvPr id="5123" name="Rectangle 5"/>
          <p:cNvSpPr>
            <a:spLocks noGrp="1" noChangeArrowheads="1"/>
          </p:cNvSpPr>
          <p:nvPr>
            <p:ph type="body" sz="half" idx="1"/>
          </p:nvPr>
        </p:nvSpPr>
        <p:spPr>
          <a:xfrm>
            <a:off x="179512" y="1196752"/>
            <a:ext cx="4320480" cy="4546823"/>
          </a:xfrm>
        </p:spPr>
        <p:txBody>
          <a:bodyPr rtlCol="0">
            <a:normAutofit/>
          </a:bodyPr>
          <a:lstStyle/>
          <a:p>
            <a:pPr>
              <a:defRPr/>
            </a:pPr>
            <a:r>
              <a:rPr lang="cy-GB" altLang="cy-GB" dirty="0">
                <a:latin typeface="Lucida Sans" pitchFamily="34" charset="0"/>
              </a:rPr>
              <a:t>Nid yw plant yn gallu amddiffyn eu hunain</a:t>
            </a:r>
          </a:p>
          <a:p>
            <a:pPr>
              <a:defRPr/>
            </a:pPr>
            <a:r>
              <a:rPr lang="cy-GB" altLang="cy-GB" dirty="0">
                <a:latin typeface="Lucida Sans" pitchFamily="34" charset="0"/>
              </a:rPr>
              <a:t>Plant ag ADY yn fwy agored i gamdriniaeth ac esgeulustod</a:t>
            </a:r>
          </a:p>
        </p:txBody>
      </p:sp>
      <p:sp>
        <p:nvSpPr>
          <p:cNvPr id="5124" name="Rectangle 6"/>
          <p:cNvSpPr>
            <a:spLocks noGrp="1" noChangeArrowheads="1"/>
          </p:cNvSpPr>
          <p:nvPr>
            <p:ph type="body" sz="half" idx="2"/>
          </p:nvPr>
        </p:nvSpPr>
        <p:spPr>
          <a:xfrm>
            <a:off x="4643438" y="1196752"/>
            <a:ext cx="4249042" cy="4546823"/>
          </a:xfrm>
        </p:spPr>
        <p:txBody>
          <a:bodyPr rtlCol="0">
            <a:normAutofit/>
          </a:bodyPr>
          <a:lstStyle/>
          <a:p>
            <a:pPr>
              <a:defRPr/>
            </a:pPr>
            <a:r>
              <a:rPr lang="en-GB" altLang="en-US" kern="0" dirty="0">
                <a:solidFill>
                  <a:srgbClr val="002060"/>
                </a:solidFill>
                <a:latin typeface="Lucida Sans" panose="020B0602030504020204" pitchFamily="34" charset="0"/>
                <a:ea typeface="ＭＳ Ｐゴシック" panose="020B0600070205080204" pitchFamily="34" charset="-128"/>
              </a:rPr>
              <a:t>Children are unable to protect themselves</a:t>
            </a:r>
          </a:p>
          <a:p>
            <a:pPr>
              <a:defRPr/>
            </a:pPr>
            <a:r>
              <a:rPr lang="en-GB" altLang="en-US" kern="0" dirty="0">
                <a:solidFill>
                  <a:srgbClr val="002060"/>
                </a:solidFill>
                <a:latin typeface="Lucida Sans" panose="020B0602030504020204" pitchFamily="34" charset="0"/>
                <a:ea typeface="ＭＳ Ｐゴシック" panose="020B0600070205080204" pitchFamily="34" charset="-128"/>
              </a:rPr>
              <a:t>Children with ALN more vulnerable to abuse and neglect</a:t>
            </a:r>
          </a:p>
        </p:txBody>
      </p:sp>
    </p:spTree>
    <p:extLst>
      <p:ext uri="{BB962C8B-B14F-4D97-AF65-F5344CB8AC3E}">
        <p14:creationId xmlns:p14="http://schemas.microsoft.com/office/powerpoint/2010/main" val="12197024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323528" y="404813"/>
            <a:ext cx="8424936" cy="503907"/>
          </a:xfrm>
        </p:spPr>
        <p:txBody>
          <a:bodyPr rtlCol="0">
            <a:noAutofit/>
          </a:bodyPr>
          <a:lstStyle/>
          <a:p>
            <a:pPr eaLnBrk="1" fontAlgn="auto" hangingPunct="1">
              <a:spcAft>
                <a:spcPts val="0"/>
              </a:spcAft>
              <a:defRPr/>
            </a:pPr>
            <a:r>
              <a:rPr lang="cy-GB" altLang="en-US" sz="3200" kern="0" dirty="0">
                <a:solidFill>
                  <a:srgbClr val="000000"/>
                </a:solidFill>
                <a:latin typeface="Lucida Sans" panose="020B0602030504020204" pitchFamily="34" charset="0"/>
                <a:ea typeface="ＭＳ Ｐゴシック" panose="020B0600070205080204" pitchFamily="34" charset="-128"/>
              </a:rPr>
              <a:t>Cadw plant yn ddiogel</a:t>
            </a:r>
            <a:br>
              <a:rPr lang="cy-GB" altLang="en-US" sz="3200" kern="0" dirty="0">
                <a:solidFill>
                  <a:srgbClr val="000000"/>
                </a:solidFill>
                <a:latin typeface="Lucida Sans" panose="020B0602030504020204" pitchFamily="34" charset="0"/>
                <a:ea typeface="ＭＳ Ｐゴシック" panose="020B0600070205080204" pitchFamily="34" charset="-128"/>
              </a:rPr>
            </a:br>
            <a:r>
              <a:rPr lang="en-GB" altLang="en-US" sz="3200" kern="0" dirty="0">
                <a:solidFill>
                  <a:srgbClr val="002060"/>
                </a:solidFill>
                <a:latin typeface="Lucida Sans" panose="020B0602030504020204" pitchFamily="34" charset="0"/>
                <a:ea typeface="ＭＳ Ｐゴシック" panose="020B0600070205080204" pitchFamily="34" charset="-128"/>
              </a:rPr>
              <a:t>Keeping children safe - NSPCC</a:t>
            </a:r>
            <a:endParaRPr lang="en-GB" altLang="cy-GB" sz="3200" dirty="0">
              <a:solidFill>
                <a:srgbClr val="002060"/>
              </a:solidFill>
              <a:latin typeface="Lucida Sans" pitchFamily="34" charset="0"/>
            </a:endParaRPr>
          </a:p>
        </p:txBody>
      </p:sp>
      <p:sp>
        <p:nvSpPr>
          <p:cNvPr id="5123" name="Rectangle 5"/>
          <p:cNvSpPr>
            <a:spLocks noGrp="1" noChangeArrowheads="1"/>
          </p:cNvSpPr>
          <p:nvPr>
            <p:ph type="body" sz="half" idx="1"/>
          </p:nvPr>
        </p:nvSpPr>
        <p:spPr>
          <a:xfrm>
            <a:off x="179512" y="1196752"/>
            <a:ext cx="4320480" cy="4546823"/>
          </a:xfrm>
        </p:spPr>
        <p:txBody>
          <a:bodyPr rtlCol="0">
            <a:normAutofit/>
          </a:bodyPr>
          <a:lstStyle/>
          <a:p>
            <a:pPr>
              <a:defRPr/>
            </a:pPr>
            <a:r>
              <a:rPr lang="cy-GB" altLang="cy-GB" dirty="0">
                <a:latin typeface="Lucida Sans" pitchFamily="34" charset="0"/>
              </a:rPr>
              <a:t>Siarad gyda’r plentyn</a:t>
            </a:r>
          </a:p>
          <a:p>
            <a:pPr>
              <a:defRPr/>
            </a:pPr>
            <a:r>
              <a:rPr lang="cy-GB" altLang="cy-GB" dirty="0">
                <a:latin typeface="Lucida Sans" pitchFamily="34" charset="0"/>
              </a:rPr>
              <a:t>Cadw dyddiadur</a:t>
            </a:r>
          </a:p>
          <a:p>
            <a:pPr>
              <a:defRPr/>
            </a:pPr>
            <a:r>
              <a:rPr lang="cy-GB" altLang="cy-GB" dirty="0">
                <a:latin typeface="Lucida Sans" pitchFamily="34" charset="0"/>
              </a:rPr>
              <a:t>Siarad ag athro neu ymwelydd iechyd y plentyn</a:t>
            </a:r>
          </a:p>
          <a:p>
            <a:pPr>
              <a:defRPr/>
            </a:pPr>
            <a:r>
              <a:rPr lang="cy-GB" altLang="cy-GB" dirty="0">
                <a:latin typeface="Lucida Sans" pitchFamily="34" charset="0"/>
              </a:rPr>
              <a:t>Cael safbwynt rhywun arall</a:t>
            </a:r>
          </a:p>
          <a:p>
            <a:pPr>
              <a:defRPr/>
            </a:pPr>
            <a:r>
              <a:rPr lang="cy-GB" altLang="cy-GB" dirty="0">
                <a:latin typeface="Lucida Sans" pitchFamily="34" charset="0"/>
              </a:rPr>
              <a:t>Siarad trwy gofidiau</a:t>
            </a:r>
          </a:p>
        </p:txBody>
      </p:sp>
      <p:sp>
        <p:nvSpPr>
          <p:cNvPr id="5124" name="Rectangle 6"/>
          <p:cNvSpPr>
            <a:spLocks noGrp="1" noChangeArrowheads="1"/>
          </p:cNvSpPr>
          <p:nvPr>
            <p:ph type="body" sz="half" idx="2"/>
          </p:nvPr>
        </p:nvSpPr>
        <p:spPr>
          <a:xfrm>
            <a:off x="4643438" y="1196752"/>
            <a:ext cx="4249042" cy="4546823"/>
          </a:xfrm>
        </p:spPr>
        <p:txBody>
          <a:bodyPr rtlCol="0">
            <a:normAutofit/>
          </a:bodyPr>
          <a:lstStyle/>
          <a:p>
            <a:pPr>
              <a:defRPr/>
            </a:pPr>
            <a:r>
              <a:rPr lang="en-GB" altLang="en-US" kern="0" dirty="0">
                <a:solidFill>
                  <a:srgbClr val="002060"/>
                </a:solidFill>
                <a:latin typeface="Lucida Sans" panose="020B0602030504020204" pitchFamily="34" charset="0"/>
                <a:ea typeface="ＭＳ Ｐゴシック" panose="020B0600070205080204" pitchFamily="34" charset="-128"/>
              </a:rPr>
              <a:t>Talk to the child</a:t>
            </a:r>
          </a:p>
          <a:p>
            <a:pPr>
              <a:defRPr/>
            </a:pPr>
            <a:r>
              <a:rPr lang="en-GB" altLang="en-US" kern="0" dirty="0">
                <a:solidFill>
                  <a:srgbClr val="002060"/>
                </a:solidFill>
                <a:latin typeface="Lucida Sans" panose="020B0602030504020204" pitchFamily="34" charset="0"/>
                <a:ea typeface="ＭＳ Ｐゴシック" panose="020B0600070205080204" pitchFamily="34" charset="-128"/>
              </a:rPr>
              <a:t>Keep a diary</a:t>
            </a:r>
          </a:p>
          <a:p>
            <a:pPr>
              <a:defRPr/>
            </a:pPr>
            <a:r>
              <a:rPr lang="en-GB" altLang="en-US" kern="0" dirty="0">
                <a:solidFill>
                  <a:srgbClr val="002060"/>
                </a:solidFill>
                <a:latin typeface="Lucida Sans" panose="020B0602030504020204" pitchFamily="34" charset="0"/>
                <a:ea typeface="ＭＳ Ｐゴシック" panose="020B0600070205080204" pitchFamily="34" charset="-128"/>
              </a:rPr>
              <a:t>Talk to the child's teacher or health visitor</a:t>
            </a:r>
          </a:p>
          <a:p>
            <a:pPr>
              <a:defRPr/>
            </a:pPr>
            <a:r>
              <a:rPr lang="en-GB" altLang="en-US" kern="0" dirty="0">
                <a:solidFill>
                  <a:srgbClr val="002060"/>
                </a:solidFill>
                <a:latin typeface="Lucida Sans" panose="020B0602030504020204" pitchFamily="34" charset="0"/>
                <a:ea typeface="ＭＳ Ｐゴシック" panose="020B0600070205080204" pitchFamily="34" charset="-128"/>
              </a:rPr>
              <a:t>Get someone else's perspective</a:t>
            </a:r>
          </a:p>
          <a:p>
            <a:pPr>
              <a:defRPr/>
            </a:pPr>
            <a:r>
              <a:rPr lang="en-GB" altLang="en-US" kern="0" dirty="0">
                <a:solidFill>
                  <a:srgbClr val="002060"/>
                </a:solidFill>
                <a:latin typeface="Lucida Sans" panose="020B0602030504020204" pitchFamily="34" charset="0"/>
                <a:ea typeface="ＭＳ Ｐゴシック" panose="020B0600070205080204" pitchFamily="34" charset="-128"/>
              </a:rPr>
              <a:t>Talk through your worries</a:t>
            </a:r>
          </a:p>
        </p:txBody>
      </p:sp>
    </p:spTree>
    <p:extLst>
      <p:ext uri="{BB962C8B-B14F-4D97-AF65-F5344CB8AC3E}">
        <p14:creationId xmlns:p14="http://schemas.microsoft.com/office/powerpoint/2010/main" val="9798721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idx="4294967295"/>
          </p:nvPr>
        </p:nvSpPr>
        <p:spPr>
          <a:xfrm>
            <a:off x="899592" y="404813"/>
            <a:ext cx="6872808" cy="503237"/>
          </a:xfrm>
        </p:spPr>
        <p:txBody>
          <a:bodyPr rtlCol="0">
            <a:noAutofit/>
          </a:bodyPr>
          <a:lstStyle/>
          <a:p>
            <a:pPr eaLnBrk="1" fontAlgn="auto" hangingPunct="1">
              <a:spcAft>
                <a:spcPts val="0"/>
              </a:spcAft>
              <a:defRPr/>
            </a:pPr>
            <a:r>
              <a:rPr lang="cy-GB" altLang="en-US" sz="3200" kern="0" dirty="0">
                <a:solidFill>
                  <a:srgbClr val="000000"/>
                </a:solidFill>
                <a:latin typeface="Lucida Sans" panose="020B0602030504020204" pitchFamily="34" charset="0"/>
                <a:ea typeface="ＭＳ Ｐゴシック" panose="020B0600070205080204" pitchFamily="34" charset="-128"/>
              </a:rPr>
              <a:t>Cyfeiriadau</a:t>
            </a:r>
            <a:br>
              <a:rPr lang="en-GB" altLang="en-US" sz="3200" kern="0" dirty="0">
                <a:solidFill>
                  <a:srgbClr val="000000"/>
                </a:solidFill>
                <a:latin typeface="Lucida Sans" panose="020B0602030504020204" pitchFamily="34" charset="0"/>
                <a:ea typeface="ＭＳ Ｐゴシック" panose="020B0600070205080204" pitchFamily="34" charset="-128"/>
              </a:rPr>
            </a:br>
            <a:r>
              <a:rPr lang="en-GB" altLang="en-US" sz="3200" kern="0" dirty="0">
                <a:solidFill>
                  <a:srgbClr val="002060"/>
                </a:solidFill>
                <a:latin typeface="Lucida Sans" panose="020B0602030504020204" pitchFamily="34" charset="0"/>
                <a:ea typeface="ＭＳ Ｐゴシック" panose="020B0600070205080204" pitchFamily="34" charset="-128"/>
              </a:rPr>
              <a:t>References</a:t>
            </a:r>
            <a:endParaRPr lang="en-GB" altLang="cy-GB" sz="3200" dirty="0">
              <a:solidFill>
                <a:srgbClr val="002060"/>
              </a:solidFill>
              <a:latin typeface="Lucida Sans" pitchFamily="34" charset="0"/>
            </a:endParaRPr>
          </a:p>
        </p:txBody>
      </p:sp>
      <p:sp>
        <p:nvSpPr>
          <p:cNvPr id="2" name="TextBox 1"/>
          <p:cNvSpPr txBox="1"/>
          <p:nvPr/>
        </p:nvSpPr>
        <p:spPr>
          <a:xfrm>
            <a:off x="179512" y="1268760"/>
            <a:ext cx="8784976" cy="3046988"/>
          </a:xfrm>
          <a:prstGeom prst="rect">
            <a:avLst/>
          </a:prstGeom>
          <a:noFill/>
        </p:spPr>
        <p:txBody>
          <a:bodyPr wrap="square" rtlCol="0">
            <a:spAutoFit/>
          </a:bodyPr>
          <a:lstStyle/>
          <a:p>
            <a:r>
              <a:rPr lang="en-GB" sz="1600" dirty="0">
                <a:latin typeface="Lucida Sans" panose="020B0602030504020204" pitchFamily="34" charset="0"/>
              </a:rPr>
              <a:t>Davies, C. and Ward, H. (2012) ‘Safeguarding children across services: messages from research’, </a:t>
            </a:r>
            <a:r>
              <a:rPr lang="en-GB" sz="1600" dirty="0">
                <a:latin typeface="Lucida Sans" panose="020B0602030504020204" pitchFamily="34" charset="0"/>
                <a:hlinkClick r:id="rId3"/>
              </a:rPr>
              <a:t>https://dspace.lboro.ac.uk/dspace-jspui/bitstream/2134/15870/3/DFE-RR164.pdf</a:t>
            </a:r>
            <a:r>
              <a:rPr lang="en-GB" sz="1600" dirty="0">
                <a:latin typeface="Lucida Sans" panose="020B0602030504020204" pitchFamily="34" charset="0"/>
              </a:rPr>
              <a:t>  [Accessed: January 7 2019].</a:t>
            </a:r>
          </a:p>
          <a:p>
            <a:r>
              <a:rPr lang="en-GB" sz="1600" dirty="0">
                <a:latin typeface="Lucida Sans" panose="020B0602030504020204" pitchFamily="34" charset="0"/>
              </a:rPr>
              <a:t>Franklin, A., </a:t>
            </a:r>
            <a:r>
              <a:rPr lang="en-GB" sz="1600" dirty="0" err="1">
                <a:latin typeface="Lucida Sans" panose="020B0602030504020204" pitchFamily="34" charset="0"/>
              </a:rPr>
              <a:t>Raws</a:t>
            </a:r>
            <a:r>
              <a:rPr lang="en-GB" sz="1600" dirty="0">
                <a:latin typeface="Lucida Sans" panose="020B0602030504020204" pitchFamily="34" charset="0"/>
              </a:rPr>
              <a:t>, P. and Smeaton, E. (2015) ‘Unprotected, overprotected: meeting the needs of young people with learning disabilities who experience, or are at risk of, sexual exploitation’, </a:t>
            </a:r>
            <a:r>
              <a:rPr lang="en-GB" sz="1600" dirty="0">
                <a:latin typeface="Lucida Sans" panose="020B0602030504020204" pitchFamily="34" charset="0"/>
                <a:hlinkClick r:id="rId4" action="ppaction://hlinkfile"/>
              </a:rPr>
              <a:t>file:///C:/Users/a.rees-edwards/AppData/Local/Packages/Microsoft.MicrosoftEdge_8wekyb3d8bbwe/TempState/Downloads/Unprotected,%20Overprotected%20Report.pdf</a:t>
            </a:r>
            <a:r>
              <a:rPr lang="en-GB" sz="1600" dirty="0">
                <a:latin typeface="Lucida Sans" panose="020B0602030504020204" pitchFamily="34" charset="0"/>
              </a:rPr>
              <a:t>  [Accessed: January 7 2019].</a:t>
            </a:r>
          </a:p>
          <a:p>
            <a:r>
              <a:rPr lang="en-GB" sz="1600" dirty="0">
                <a:latin typeface="Lucida Sans" panose="020B0602030504020204" pitchFamily="34" charset="0"/>
              </a:rPr>
              <a:t>London Child Protection Procedures (2017) ‘Children with Disabilities’, </a:t>
            </a:r>
            <a:r>
              <a:rPr lang="en-GB" sz="1600" dirty="0">
                <a:latin typeface="Lucida Sans" panose="020B0602030504020204" pitchFamily="34" charset="0"/>
                <a:hlinkClick r:id="rId5"/>
              </a:rPr>
              <a:t>http://www.londoncp.co.uk/chapters/disabled_ch.html</a:t>
            </a:r>
            <a:r>
              <a:rPr lang="en-GB" sz="1600" dirty="0">
                <a:latin typeface="Lucida Sans" panose="020B0602030504020204" pitchFamily="34" charset="0"/>
              </a:rPr>
              <a:t> [Accessed: January 7 2019].</a:t>
            </a:r>
          </a:p>
          <a:p>
            <a:endParaRPr lang="en-GB" sz="1600" dirty="0">
              <a:latin typeface="Lucida Sans" panose="020B0602030504020204" pitchFamily="34" charset="0"/>
            </a:endParaRPr>
          </a:p>
        </p:txBody>
      </p:sp>
    </p:spTree>
    <p:extLst>
      <p:ext uri="{BB962C8B-B14F-4D97-AF65-F5344CB8AC3E}">
        <p14:creationId xmlns:p14="http://schemas.microsoft.com/office/powerpoint/2010/main" val="168780399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idx="4294967295"/>
          </p:nvPr>
        </p:nvSpPr>
        <p:spPr>
          <a:xfrm>
            <a:off x="899592" y="404813"/>
            <a:ext cx="6872808" cy="503237"/>
          </a:xfrm>
        </p:spPr>
        <p:txBody>
          <a:bodyPr rtlCol="0">
            <a:noAutofit/>
          </a:bodyPr>
          <a:lstStyle/>
          <a:p>
            <a:pPr eaLnBrk="1" fontAlgn="auto" hangingPunct="1">
              <a:spcAft>
                <a:spcPts val="0"/>
              </a:spcAft>
              <a:defRPr/>
            </a:pPr>
            <a:r>
              <a:rPr lang="cy-GB" altLang="en-US" sz="3200" kern="0" dirty="0">
                <a:solidFill>
                  <a:srgbClr val="000000"/>
                </a:solidFill>
                <a:latin typeface="Lucida Sans" panose="020B0602030504020204" pitchFamily="34" charset="0"/>
                <a:ea typeface="ＭＳ Ｐゴシック" panose="020B0600070205080204" pitchFamily="34" charset="-128"/>
              </a:rPr>
              <a:t>Cyfeiriadau</a:t>
            </a:r>
            <a:br>
              <a:rPr lang="en-GB" altLang="en-US" sz="3200" kern="0" dirty="0">
                <a:solidFill>
                  <a:srgbClr val="000000"/>
                </a:solidFill>
                <a:latin typeface="Lucida Sans" panose="020B0602030504020204" pitchFamily="34" charset="0"/>
                <a:ea typeface="ＭＳ Ｐゴシック" panose="020B0600070205080204" pitchFamily="34" charset="-128"/>
              </a:rPr>
            </a:br>
            <a:r>
              <a:rPr lang="en-GB" altLang="en-US" sz="3200" kern="0" dirty="0">
                <a:solidFill>
                  <a:srgbClr val="002060"/>
                </a:solidFill>
                <a:latin typeface="Lucida Sans" panose="020B0602030504020204" pitchFamily="34" charset="0"/>
                <a:ea typeface="ＭＳ Ｐゴシック" panose="020B0600070205080204" pitchFamily="34" charset="-128"/>
              </a:rPr>
              <a:t>References</a:t>
            </a:r>
            <a:endParaRPr lang="en-GB" altLang="cy-GB" sz="3200" dirty="0">
              <a:solidFill>
                <a:srgbClr val="002060"/>
              </a:solidFill>
              <a:latin typeface="Lucida Sans" pitchFamily="34" charset="0"/>
            </a:endParaRPr>
          </a:p>
        </p:txBody>
      </p:sp>
      <p:sp>
        <p:nvSpPr>
          <p:cNvPr id="2" name="TextBox 1"/>
          <p:cNvSpPr txBox="1"/>
          <p:nvPr/>
        </p:nvSpPr>
        <p:spPr>
          <a:xfrm>
            <a:off x="179512" y="1268760"/>
            <a:ext cx="8784976" cy="3293209"/>
          </a:xfrm>
          <a:prstGeom prst="rect">
            <a:avLst/>
          </a:prstGeom>
          <a:noFill/>
        </p:spPr>
        <p:txBody>
          <a:bodyPr wrap="square" rtlCol="0">
            <a:spAutoFit/>
          </a:bodyPr>
          <a:lstStyle/>
          <a:p>
            <a:r>
              <a:rPr lang="en-GB" sz="1600" dirty="0">
                <a:latin typeface="Lucida Sans" panose="020B0602030504020204" pitchFamily="34" charset="0"/>
              </a:rPr>
              <a:t>Murray, M. (2009) ‘Safeguarding disabled children: Practice guidance’, </a:t>
            </a:r>
            <a:r>
              <a:rPr lang="en-GB" sz="1600" dirty="0">
                <a:latin typeface="Lucida Sans" panose="020B0602030504020204" pitchFamily="34" charset="0"/>
                <a:hlinkClick r:id="rId3"/>
              </a:rPr>
              <a:t>https://dera.ioe.ac.uk/9071/1/index.html%3Fid%3D6195</a:t>
            </a:r>
            <a:r>
              <a:rPr lang="en-GB" sz="1600" dirty="0">
                <a:latin typeface="Lucida Sans" panose="020B0602030504020204" pitchFamily="34" charset="0"/>
              </a:rPr>
              <a:t> [Accessed: January 7 2019].</a:t>
            </a:r>
          </a:p>
          <a:p>
            <a:r>
              <a:rPr lang="en-GB" sz="1600" dirty="0">
                <a:latin typeface="Lucida Sans" panose="020B0602030504020204" pitchFamily="34" charset="0"/>
              </a:rPr>
              <a:t>Stalker, K. and McArthur, K. (2012) ‘Child abuse, child protection and disabled children : a review of recent research’, </a:t>
            </a:r>
            <a:r>
              <a:rPr lang="en-GB" sz="1600" i="1" dirty="0">
                <a:latin typeface="Lucida Sans" panose="020B0602030504020204" pitchFamily="34" charset="0"/>
              </a:rPr>
              <a:t>Child Abuse Review</a:t>
            </a:r>
            <a:r>
              <a:rPr lang="en-GB" sz="1600" dirty="0">
                <a:latin typeface="Lucida Sans" panose="020B0602030504020204" pitchFamily="34" charset="0"/>
              </a:rPr>
              <a:t>, 21, 1, pp. 24-40. [On-line]. Available at: </a:t>
            </a:r>
            <a:r>
              <a:rPr lang="en-GB" sz="1600" dirty="0">
                <a:latin typeface="Lucida Sans" panose="020B0602030504020204" pitchFamily="34" charset="0"/>
                <a:hlinkClick r:id="rId4"/>
              </a:rPr>
              <a:t>https://strathprints.strath.ac.uk/27452/1/strathprints027452.pdf</a:t>
            </a:r>
            <a:r>
              <a:rPr lang="en-GB" sz="1600" dirty="0">
                <a:latin typeface="Lucida Sans" panose="020B0602030504020204" pitchFamily="34" charset="0"/>
              </a:rPr>
              <a:t> [Accessed: January 7 2019].</a:t>
            </a:r>
          </a:p>
          <a:p>
            <a:r>
              <a:rPr lang="en-GB" sz="1600" dirty="0">
                <a:latin typeface="Lucida Sans" panose="020B0602030504020204" pitchFamily="34" charset="0"/>
              </a:rPr>
              <a:t>UNICEF (2012) ‘UNICEF calls for social inclusion of children with disabilities in Africa’, </a:t>
            </a:r>
            <a:r>
              <a:rPr lang="en-GB" sz="1600" dirty="0">
                <a:latin typeface="Lucida Sans" panose="020B0602030504020204" pitchFamily="34" charset="0"/>
                <a:hlinkClick r:id="rId5"/>
              </a:rPr>
              <a:t>https://www.unicef.org/media/media_62646.html</a:t>
            </a:r>
            <a:r>
              <a:rPr lang="en-GB" sz="1600" dirty="0">
                <a:latin typeface="Lucida Sans" panose="020B0602030504020204" pitchFamily="34" charset="0"/>
              </a:rPr>
              <a:t> [Accessed: January 7 2019].</a:t>
            </a:r>
          </a:p>
          <a:p>
            <a:r>
              <a:rPr lang="en-GB" sz="1600" dirty="0">
                <a:latin typeface="Lucida Sans" panose="020B0602030504020204" pitchFamily="34" charset="0"/>
              </a:rPr>
              <a:t>Welsh Government (2017) ‘Safeguarding’, </a:t>
            </a:r>
            <a:r>
              <a:rPr lang="en-GB" sz="1600" dirty="0">
                <a:latin typeface="Lucida Sans" panose="020B0602030504020204" pitchFamily="34" charset="0"/>
                <a:hlinkClick r:id="rId6"/>
              </a:rPr>
              <a:t>https://gov.wales/topics/health/socialcare/safeguarding/?skip=1&amp;lang=en</a:t>
            </a:r>
            <a:r>
              <a:rPr lang="en-GB" sz="1600" dirty="0">
                <a:latin typeface="Lucida Sans" panose="020B0602030504020204" pitchFamily="34" charset="0"/>
              </a:rPr>
              <a:t> [Accessed: January 8 2019].</a:t>
            </a:r>
          </a:p>
          <a:p>
            <a:endParaRPr lang="en-GB" sz="1600" dirty="0">
              <a:latin typeface="Lucida Sans" panose="020B0602030504020204" pitchFamily="34" charset="0"/>
            </a:endParaRPr>
          </a:p>
          <a:p>
            <a:endParaRPr lang="en-GB" sz="1600" dirty="0">
              <a:latin typeface="Lucida Sans" panose="020B0602030504020204" pitchFamily="34" charset="0"/>
            </a:endParaRPr>
          </a:p>
        </p:txBody>
      </p:sp>
    </p:spTree>
    <p:extLst>
      <p:ext uri="{BB962C8B-B14F-4D97-AF65-F5344CB8AC3E}">
        <p14:creationId xmlns:p14="http://schemas.microsoft.com/office/powerpoint/2010/main" val="221255742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Capsules</Template>
  <TotalTime>809</TotalTime>
  <Words>1731</Words>
  <Application>Microsoft Office PowerPoint</Application>
  <PresentationFormat>On-screen Show (4:3)</PresentationFormat>
  <Paragraphs>182</Paragraphs>
  <Slides>21</Slides>
  <Notes>20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21</vt:i4>
      </vt:variant>
    </vt:vector>
  </HeadingPairs>
  <TitlesOfParts>
    <vt:vector size="27" baseType="lpstr">
      <vt:lpstr>Arial</vt:lpstr>
      <vt:lpstr>Calibri</vt:lpstr>
      <vt:lpstr>Calibri Light</vt:lpstr>
      <vt:lpstr>Courier New</vt:lpstr>
      <vt:lpstr>Lucida Sans</vt:lpstr>
      <vt:lpstr>Office Theme</vt:lpstr>
      <vt:lpstr>ECEY6006C ECEY6006</vt:lpstr>
      <vt:lpstr>Cynnwys Content</vt:lpstr>
      <vt:lpstr>Adnoddau Resources</vt:lpstr>
      <vt:lpstr>Diogelu Safeguarding </vt:lpstr>
      <vt:lpstr>Deddfwriaeth a Pholisi Legislation and Policy</vt:lpstr>
      <vt:lpstr>Ymchwil Research </vt:lpstr>
      <vt:lpstr>Canfyddiadau Findings</vt:lpstr>
      <vt:lpstr>Ymchwil Research </vt:lpstr>
      <vt:lpstr>Canfyddiadau Findings</vt:lpstr>
      <vt:lpstr>Enghreifftiau o gamdriniaeth/esgeulustod Examples of abuse/neglect</vt:lpstr>
      <vt:lpstr>Astudiaethau o’r UDA Studies from USA</vt:lpstr>
      <vt:lpstr>Astudiaethau o’r DU Studies from UK</vt:lpstr>
      <vt:lpstr>Astudiaethau o’r DU Studies from UK</vt:lpstr>
      <vt:lpstr>Astudiaethau o Norwy Studies from Norway</vt:lpstr>
      <vt:lpstr>Yn gyffredinol... Overall…</vt:lpstr>
      <vt:lpstr>Pam fod plant ag ADY yn fwy agored i gamdriniaeth? Why are children with ALN more vulnerable to abuse?</vt:lpstr>
      <vt:lpstr>Darllen pellach... Further reading…</vt:lpstr>
      <vt:lpstr>Eiriolaeth Advocacy</vt:lpstr>
      <vt:lpstr>Cadw plant yn ddiogel Keeping children safe - NSPCC</vt:lpstr>
      <vt:lpstr>Cyfeiriadau References</vt:lpstr>
      <vt:lpstr>Cyfeiriadau References</vt:lpstr>
    </vt:vector>
  </TitlesOfParts>
  <Company>CYD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EAEY6013C/EAEY6013 Cynhwysiant yn y Blynyddoedd Cynnar Inclusion in the Early Years</dc:title>
  <dc:creator>clientadmin</dc:creator>
  <cp:lastModifiedBy>Alison Rees-Edwards</cp:lastModifiedBy>
  <cp:revision>65</cp:revision>
  <dcterms:created xsi:type="dcterms:W3CDTF">2010-10-05T11:53:03Z</dcterms:created>
  <dcterms:modified xsi:type="dcterms:W3CDTF">2021-12-09T13:55:54Z</dcterms:modified>
</cp:coreProperties>
</file>