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7"/>
  </p:handoutMasterIdLst>
  <p:sldIdLst>
    <p:sldId id="256" r:id="rId5"/>
    <p:sldId id="304" r:id="rId6"/>
    <p:sldId id="275" r:id="rId7"/>
    <p:sldId id="280" r:id="rId8"/>
    <p:sldId id="281" r:id="rId9"/>
    <p:sldId id="282" r:id="rId10"/>
    <p:sldId id="289" r:id="rId11"/>
    <p:sldId id="290" r:id="rId12"/>
    <p:sldId id="291" r:id="rId13"/>
    <p:sldId id="292" r:id="rId14"/>
    <p:sldId id="293" r:id="rId15"/>
    <p:sldId id="279" r:id="rId16"/>
    <p:sldId id="276" r:id="rId17"/>
    <p:sldId id="283" r:id="rId18"/>
    <p:sldId id="284" r:id="rId19"/>
    <p:sldId id="287" r:id="rId20"/>
    <p:sldId id="285" r:id="rId21"/>
    <p:sldId id="277" r:id="rId22"/>
    <p:sldId id="286" r:id="rId23"/>
    <p:sldId id="288" r:id="rId24"/>
    <p:sldId id="301" r:id="rId25"/>
    <p:sldId id="270"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p:cViewPr varScale="1">
        <p:scale>
          <a:sx n="115" d="100"/>
          <a:sy n="115" d="100"/>
        </p:scale>
        <p:origin x="1476"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010" tIns="45505" rIns="91010" bIns="45505" rtlCol="0"/>
          <a:lstStyle>
            <a:lvl1pPr algn="r">
              <a:defRPr sz="1200"/>
            </a:lvl1pPr>
          </a:lstStyle>
          <a:p>
            <a:fld id="{96D292DE-8B7A-4254-AA83-74C1F4DD4AF0}" type="datetimeFigureOut">
              <a:rPr lang="en-GB" smtClean="0"/>
              <a:t>26/09/2019</a:t>
            </a:fld>
            <a:endParaRPr lang="en-GB"/>
          </a:p>
        </p:txBody>
      </p:sp>
      <p:sp>
        <p:nvSpPr>
          <p:cNvPr id="4" name="Footer Placeholder 3"/>
          <p:cNvSpPr>
            <a:spLocks noGrp="1"/>
          </p:cNvSpPr>
          <p:nvPr>
            <p:ph type="ftr" sz="quarter" idx="2"/>
          </p:nvPr>
        </p:nvSpPr>
        <p:spPr>
          <a:xfrm>
            <a:off x="1" y="9264228"/>
            <a:ext cx="2889938" cy="487680"/>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7680"/>
          </a:xfrm>
          <a:prstGeom prst="rect">
            <a:avLst/>
          </a:prstGeom>
        </p:spPr>
        <p:txBody>
          <a:bodyPr vert="horz" lIns="91010" tIns="45505" rIns="91010" bIns="45505"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US" altLang="en-US" b="1" dirty="0">
                <a:latin typeface="Times New Roman" pitchFamily="18" charset="0"/>
                <a:cs typeface="Times New Roman" pitchFamily="18" charset="0"/>
              </a:rPr>
              <a:t>BA International Hotel Management </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r>
              <a:rPr lang="en-US" altLang="en-US" b="1">
                <a:latin typeface="Times New Roman" pitchFamily="18" charset="0"/>
                <a:cs typeface="Times New Roman" pitchFamily="18" charset="0"/>
              </a:rPr>
              <a:t>Session 3</a:t>
            </a: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b="1" dirty="0">
                <a:solidFill>
                  <a:srgbClr val="FF0000"/>
                </a:solidFill>
              </a:rPr>
              <a:t>M4X01916 	</a:t>
            </a: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t/>
            </a:r>
            <a:br>
              <a:rPr lang="en-GB" dirty="0"/>
            </a:br>
            <a:r>
              <a:rPr lang="en-GB" dirty="0">
                <a:solidFill>
                  <a:srgbClr val="FF0000"/>
                </a:solidFill>
              </a:rPr>
              <a:t/>
            </a: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a:t>
            </a:r>
          </a:p>
        </p:txBody>
      </p:sp>
      <p:sp>
        <p:nvSpPr>
          <p:cNvPr id="3" name="Content Placeholder 2"/>
          <p:cNvSpPr>
            <a:spLocks noGrp="1"/>
          </p:cNvSpPr>
          <p:nvPr>
            <p:ph idx="1"/>
          </p:nvPr>
        </p:nvSpPr>
        <p:spPr>
          <a:xfrm>
            <a:off x="422437" y="1379203"/>
            <a:ext cx="8229600" cy="4099594"/>
          </a:xfrm>
        </p:spPr>
        <p:txBody>
          <a:bodyPr>
            <a:normAutofit fontScale="55000" lnSpcReduction="20000"/>
          </a:bodyPr>
          <a:lstStyle/>
          <a:p>
            <a:pPr marL="0" indent="0">
              <a:buNone/>
            </a:pPr>
            <a:r>
              <a:rPr lang="en-GB" sz="3600" dirty="0"/>
              <a:t>While marketers are interested in selling their products, customers see themselves as buying value or solutions to meet their needs.</a:t>
            </a:r>
          </a:p>
          <a:p>
            <a:pPr marL="0" indent="0">
              <a:buNone/>
            </a:pPr>
            <a:endParaRPr lang="en-GB" sz="3600" dirty="0"/>
          </a:p>
          <a:p>
            <a:pPr marL="0" indent="0">
              <a:buNone/>
            </a:pPr>
            <a:r>
              <a:rPr lang="en-GB" sz="3600" dirty="0"/>
              <a:t>Customers are interested not just in the price but also in the total cost</a:t>
            </a:r>
          </a:p>
          <a:p>
            <a:pPr marL="0" indent="0">
              <a:buNone/>
            </a:pPr>
            <a:r>
              <a:rPr lang="en-GB" sz="3600" dirty="0"/>
              <a:t>of obtaining, utilising and disposing of a product.</a:t>
            </a:r>
          </a:p>
          <a:p>
            <a:pPr marL="0" indent="0">
              <a:buNone/>
            </a:pPr>
            <a:endParaRPr lang="en-GB" sz="3600" dirty="0"/>
          </a:p>
          <a:p>
            <a:pPr marL="0" indent="0">
              <a:buNone/>
            </a:pPr>
            <a:r>
              <a:rPr lang="en-GB" sz="3600" dirty="0"/>
              <a:t>Customers also want the product and service to be as conveniently available as possible. They prefer two-way communication. </a:t>
            </a:r>
          </a:p>
          <a:p>
            <a:pPr marL="0" indent="0">
              <a:buNone/>
            </a:pPr>
            <a:endParaRPr lang="en-GB" sz="3600" dirty="0"/>
          </a:p>
          <a:p>
            <a:pPr marL="0" indent="0">
              <a:buNone/>
            </a:pPr>
            <a:r>
              <a:rPr lang="en-GB" sz="3600" dirty="0"/>
              <a:t>With these in mind, marketers would have to first focus on the four 4Cs  and use it as the basis upon which to build the four  4Ps .</a:t>
            </a:r>
          </a:p>
          <a:p>
            <a:pPr marL="0" indent="0">
              <a:buNone/>
            </a:pPr>
            <a:endParaRPr lang="en-GB" sz="3600" dirty="0"/>
          </a:p>
          <a:p>
            <a:pPr marL="0" indent="0">
              <a:buNone/>
            </a:pPr>
            <a:r>
              <a:rPr lang="en-GB" sz="3600" dirty="0"/>
              <a:t>In this lecture, we will focus on the seller’s perspective, however, without losing sight of satisfying the customers’ need.</a:t>
            </a:r>
          </a:p>
          <a:p>
            <a:pPr marL="0" indent="0">
              <a:buNone/>
            </a:pPr>
            <a:endParaRPr lang="en-GB" sz="2800" b="1" i="1" dirty="0">
              <a:solidFill>
                <a:srgbClr val="FF0000"/>
              </a:solidFill>
            </a:endParaRPr>
          </a:p>
          <a:p>
            <a:pPr marL="0" indent="0">
              <a:buNone/>
            </a:pPr>
            <a:endParaRPr lang="en-GB" sz="2800" b="1" i="1" dirty="0">
              <a:solidFill>
                <a:srgbClr val="FF0000"/>
              </a:solidFill>
            </a:endParaRPr>
          </a:p>
          <a:p>
            <a:pPr marL="0" indent="0">
              <a:buNone/>
            </a:pPr>
            <a:endParaRPr lang="en-GB" sz="2800" b="1" i="1" dirty="0">
              <a:solidFill>
                <a:srgbClr val="FF0000"/>
              </a:solidFill>
            </a:endParaRPr>
          </a:p>
          <a:p>
            <a:pPr marL="0" indent="0">
              <a:buNone/>
            </a:pPr>
            <a:endParaRPr lang="en-GB" sz="2800" b="1" i="1" dirty="0">
              <a:solidFill>
                <a:srgbClr val="FF0000"/>
              </a:solidFill>
            </a:endParaRPr>
          </a:p>
          <a:p>
            <a:pPr marL="0" indent="0">
              <a:buNone/>
            </a:pPr>
            <a:endParaRPr lang="en-GB" sz="2800" b="1" i="1" dirty="0">
              <a:solidFill>
                <a:srgbClr val="FF0000"/>
              </a:solidFill>
            </a:endParaRPr>
          </a:p>
        </p:txBody>
      </p:sp>
    </p:spTree>
    <p:extLst>
      <p:ext uri="{BB962C8B-B14F-4D97-AF65-F5344CB8AC3E}">
        <p14:creationId xmlns:p14="http://schemas.microsoft.com/office/powerpoint/2010/main" val="249551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Product</a:t>
            </a:r>
          </a:p>
        </p:txBody>
      </p:sp>
      <p:sp>
        <p:nvSpPr>
          <p:cNvPr id="3" name="Content Placeholder 2"/>
          <p:cNvSpPr>
            <a:spLocks noGrp="1"/>
          </p:cNvSpPr>
          <p:nvPr>
            <p:ph idx="1"/>
          </p:nvPr>
        </p:nvSpPr>
        <p:spPr>
          <a:xfrm>
            <a:off x="251520" y="1340769"/>
            <a:ext cx="8712968" cy="4176464"/>
          </a:xfrm>
        </p:spPr>
        <p:txBody>
          <a:bodyPr>
            <a:normAutofit fontScale="92500"/>
          </a:bodyPr>
          <a:lstStyle/>
          <a:p>
            <a:pPr marL="0" indent="0">
              <a:buNone/>
            </a:pPr>
            <a:r>
              <a:rPr lang="en-GB" sz="2800" b="1" i="1" dirty="0">
                <a:solidFill>
                  <a:srgbClr val="FF0000"/>
                </a:solidFill>
              </a:rPr>
              <a:t>Product</a:t>
            </a:r>
          </a:p>
          <a:p>
            <a:pPr marL="0" indent="0" algn="just">
              <a:buNone/>
            </a:pPr>
            <a:r>
              <a:rPr lang="en-GB" sz="2800" dirty="0"/>
              <a:t>Refers to a need-satisfying market offering created by firm aim at delivering value to its customers.</a:t>
            </a:r>
          </a:p>
          <a:p>
            <a:pPr marL="0" indent="0" algn="just">
              <a:buNone/>
            </a:pPr>
            <a:r>
              <a:rPr lang="en-GB" sz="2800" dirty="0"/>
              <a:t>A set of features and benefits that provide customer satisfaction.</a:t>
            </a:r>
          </a:p>
          <a:p>
            <a:pPr marL="0" indent="0">
              <a:buNone/>
            </a:pPr>
            <a:r>
              <a:rPr lang="en-GB" sz="2800" dirty="0"/>
              <a:t>A bundle of benefits designed to match customers’ needs</a:t>
            </a:r>
          </a:p>
          <a:p>
            <a:pPr marL="0" indent="0" algn="just">
              <a:buNone/>
            </a:pPr>
            <a:r>
              <a:rPr lang="en-GB" sz="2800" dirty="0"/>
              <a:t>A product does not have to be tangible – box office in a cinema or  an insurance policy are </a:t>
            </a:r>
            <a:r>
              <a:rPr lang="en-GB" sz="2800" dirty="0" smtClean="0"/>
              <a:t>examples </a:t>
            </a:r>
            <a:r>
              <a:rPr lang="en-GB" sz="2800" dirty="0"/>
              <a:t>of intangible products.</a:t>
            </a:r>
            <a:endParaRPr lang="en-GB" sz="2800" i="1" dirty="0">
              <a:solidFill>
                <a:srgbClr val="FF0000"/>
              </a:solidFill>
            </a:endParaRPr>
          </a:p>
        </p:txBody>
      </p:sp>
    </p:spTree>
    <p:extLst>
      <p:ext uri="{BB962C8B-B14F-4D97-AF65-F5344CB8AC3E}">
        <p14:creationId xmlns:p14="http://schemas.microsoft.com/office/powerpoint/2010/main" val="2462819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Product Life Cycle</a:t>
            </a:r>
          </a:p>
        </p:txBody>
      </p:sp>
      <p:sp>
        <p:nvSpPr>
          <p:cNvPr id="3" name="Content Placeholder 2"/>
          <p:cNvSpPr>
            <a:spLocks noGrp="1"/>
          </p:cNvSpPr>
          <p:nvPr>
            <p:ph idx="1"/>
          </p:nvPr>
        </p:nvSpPr>
        <p:spPr>
          <a:xfrm>
            <a:off x="251520" y="1340769"/>
            <a:ext cx="8712968" cy="4176464"/>
          </a:xfrm>
        </p:spPr>
        <p:txBody>
          <a:bodyPr>
            <a:normAutofit fontScale="92500"/>
          </a:bodyPr>
          <a:lstStyle/>
          <a:p>
            <a:pPr marL="0" indent="0">
              <a:buNone/>
            </a:pPr>
            <a:r>
              <a:rPr lang="en-GB" sz="2800" dirty="0">
                <a:solidFill>
                  <a:srgbClr val="FF0000"/>
                </a:solidFill>
              </a:rPr>
              <a:t>The product life cycle (PLC),  </a:t>
            </a:r>
            <a:r>
              <a:rPr lang="en-GB" sz="2800" i="1" dirty="0"/>
              <a:t>is the path of a product’s sales and profits over its lifetime. </a:t>
            </a:r>
          </a:p>
          <a:p>
            <a:pPr marL="0" indent="0">
              <a:buNone/>
            </a:pPr>
            <a:r>
              <a:rPr lang="en-GB" sz="2800" dirty="0">
                <a:solidFill>
                  <a:srgbClr val="FF0000"/>
                </a:solidFill>
              </a:rPr>
              <a:t>PLC</a:t>
            </a:r>
            <a:r>
              <a:rPr lang="en-GB" sz="2800" i="1" dirty="0"/>
              <a:t> </a:t>
            </a:r>
            <a:r>
              <a:rPr lang="en-GB" sz="2800" dirty="0"/>
              <a:t> has two main challenges:</a:t>
            </a:r>
          </a:p>
          <a:p>
            <a:pPr marL="571500" indent="-571500">
              <a:buAutoNum type="romanLcParenBoth"/>
            </a:pPr>
            <a:r>
              <a:rPr lang="en-GB" sz="2800" dirty="0"/>
              <a:t>Because all products eventually decline a firm must be sound in developing new products to replace the ageing ones;</a:t>
            </a:r>
          </a:p>
          <a:p>
            <a:pPr marL="571500" indent="-571500">
              <a:buAutoNum type="romanLcParenBoth"/>
            </a:pPr>
            <a:r>
              <a:rPr lang="en-GB" sz="2800" dirty="0"/>
              <a:t>A firm must be sound at adapting its marketing strategies amidst changing tastes, competition and technologies as the product pass through stages.</a:t>
            </a:r>
          </a:p>
        </p:txBody>
      </p:sp>
    </p:spTree>
    <p:extLst>
      <p:ext uri="{BB962C8B-B14F-4D97-AF65-F5344CB8AC3E}">
        <p14:creationId xmlns:p14="http://schemas.microsoft.com/office/powerpoint/2010/main" val="2855088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Product Life Cycle</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r>
              <a:rPr lang="en-GB" sz="2800" b="1" dirty="0">
                <a:solidFill>
                  <a:srgbClr val="FF0000"/>
                </a:solidFill>
              </a:rPr>
              <a:t>The Product Life Cycle (PLC):</a:t>
            </a:r>
          </a:p>
          <a:p>
            <a:pPr marL="0" indent="0">
              <a:buNone/>
            </a:pPr>
            <a:endParaRPr lang="en-GB" sz="2800" i="1" dirty="0"/>
          </a:p>
        </p:txBody>
      </p:sp>
      <p:pic>
        <p:nvPicPr>
          <p:cNvPr id="4" name="Picture 3"/>
          <p:cNvPicPr>
            <a:picLocks noChangeAspect="1"/>
          </p:cNvPicPr>
          <p:nvPr/>
        </p:nvPicPr>
        <p:blipFill>
          <a:blip r:embed="rId2" cstate="print"/>
          <a:stretch>
            <a:fillRect/>
          </a:stretch>
        </p:blipFill>
        <p:spPr>
          <a:xfrm>
            <a:off x="503548" y="1844824"/>
            <a:ext cx="8136904" cy="3456384"/>
          </a:xfrm>
          <a:prstGeom prst="rect">
            <a:avLst/>
          </a:prstGeom>
        </p:spPr>
      </p:pic>
    </p:spTree>
    <p:extLst>
      <p:ext uri="{BB962C8B-B14F-4D97-AF65-F5344CB8AC3E}">
        <p14:creationId xmlns:p14="http://schemas.microsoft.com/office/powerpoint/2010/main" val="3882822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Product Life Cycle</a:t>
            </a:r>
          </a:p>
        </p:txBody>
      </p:sp>
      <p:sp>
        <p:nvSpPr>
          <p:cNvPr id="3" name="Content Placeholder 2"/>
          <p:cNvSpPr>
            <a:spLocks noGrp="1"/>
          </p:cNvSpPr>
          <p:nvPr>
            <p:ph idx="1"/>
          </p:nvPr>
        </p:nvSpPr>
        <p:spPr>
          <a:xfrm>
            <a:off x="251520" y="1340769"/>
            <a:ext cx="8712968" cy="4176464"/>
          </a:xfrm>
        </p:spPr>
        <p:txBody>
          <a:bodyPr>
            <a:normAutofit fontScale="92500"/>
          </a:bodyPr>
          <a:lstStyle/>
          <a:p>
            <a:pPr marL="0" indent="0">
              <a:buNone/>
            </a:pPr>
            <a:r>
              <a:rPr lang="en-GB" sz="2400" b="1" dirty="0"/>
              <a:t>At Product Development Stage:</a:t>
            </a:r>
          </a:p>
          <a:p>
            <a:pPr marL="0" indent="0">
              <a:buNone/>
            </a:pPr>
            <a:r>
              <a:rPr lang="en-GB" sz="2400" dirty="0">
                <a:solidFill>
                  <a:srgbClr val="FF0000"/>
                </a:solidFill>
              </a:rPr>
              <a:t>Firm records zero sales and rising investment costs</a:t>
            </a:r>
          </a:p>
          <a:p>
            <a:pPr marL="0" indent="0">
              <a:buNone/>
            </a:pPr>
            <a:r>
              <a:rPr lang="en-GB" sz="2400" dirty="0"/>
              <a:t>At Introduction Stage:</a:t>
            </a:r>
          </a:p>
          <a:p>
            <a:pPr marL="0" indent="0">
              <a:buNone/>
            </a:pPr>
            <a:r>
              <a:rPr lang="en-GB" sz="2400" dirty="0">
                <a:solidFill>
                  <a:srgbClr val="FF0000"/>
                </a:solidFill>
              </a:rPr>
              <a:t>Firm records slow sales and little or no profits</a:t>
            </a:r>
          </a:p>
          <a:p>
            <a:pPr marL="0" indent="0">
              <a:buNone/>
            </a:pPr>
            <a:r>
              <a:rPr lang="en-GB" sz="2400" dirty="0"/>
              <a:t>At Growth Stage:</a:t>
            </a:r>
          </a:p>
          <a:p>
            <a:pPr marL="0" indent="0">
              <a:buNone/>
            </a:pPr>
            <a:r>
              <a:rPr lang="en-GB" sz="2400" dirty="0">
                <a:solidFill>
                  <a:srgbClr val="FF0000"/>
                </a:solidFill>
              </a:rPr>
              <a:t>Firm records rapid market acceptance and increasing profits</a:t>
            </a:r>
          </a:p>
          <a:p>
            <a:pPr marL="0" indent="0">
              <a:buNone/>
            </a:pPr>
            <a:r>
              <a:rPr lang="en-GB" sz="2400" dirty="0"/>
              <a:t>At Maturity Stage:</a:t>
            </a:r>
          </a:p>
          <a:p>
            <a:pPr marL="0" indent="0">
              <a:buNone/>
            </a:pPr>
            <a:r>
              <a:rPr lang="en-GB" sz="2400" dirty="0">
                <a:solidFill>
                  <a:srgbClr val="FF0000"/>
                </a:solidFill>
              </a:rPr>
              <a:t>Firm experiences slow sales growth and profits level off or decline</a:t>
            </a:r>
          </a:p>
          <a:p>
            <a:pPr marL="0" indent="0">
              <a:buNone/>
            </a:pPr>
            <a:r>
              <a:rPr lang="en-GB" sz="2400" dirty="0"/>
              <a:t>At Decline Stage:</a:t>
            </a:r>
          </a:p>
          <a:p>
            <a:pPr marL="0" indent="0">
              <a:buNone/>
            </a:pPr>
            <a:r>
              <a:rPr lang="en-GB" sz="2400" dirty="0">
                <a:solidFill>
                  <a:srgbClr val="FF0000"/>
                </a:solidFill>
              </a:rPr>
              <a:t>Sales  decline and profits drop</a:t>
            </a:r>
          </a:p>
          <a:p>
            <a:pPr marL="0" indent="0">
              <a:buNone/>
            </a:pPr>
            <a:endParaRPr lang="en-GB" sz="2400" dirty="0"/>
          </a:p>
        </p:txBody>
      </p:sp>
    </p:spTree>
    <p:extLst>
      <p:ext uri="{BB962C8B-B14F-4D97-AF65-F5344CB8AC3E}">
        <p14:creationId xmlns:p14="http://schemas.microsoft.com/office/powerpoint/2010/main" val="2314226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r>
              <a:rPr lang="en-GB" sz="2400" b="1" dirty="0"/>
              <a:t>At Product Development Stage:</a:t>
            </a:r>
          </a:p>
          <a:p>
            <a:pPr marL="0" indent="0">
              <a:buNone/>
            </a:pPr>
            <a:r>
              <a:rPr lang="en-GB" sz="2400" dirty="0">
                <a:solidFill>
                  <a:srgbClr val="FF0000"/>
                </a:solidFill>
              </a:rPr>
              <a:t>Firm records zero sales and rising investment costs</a:t>
            </a:r>
          </a:p>
          <a:p>
            <a:pPr marL="0" indent="0">
              <a:buNone/>
            </a:pPr>
            <a:r>
              <a:rPr lang="en-GB" sz="2400" dirty="0"/>
              <a:t>At Introduction Stage:</a:t>
            </a:r>
          </a:p>
          <a:p>
            <a:pPr marL="0" indent="0">
              <a:buNone/>
            </a:pPr>
            <a:r>
              <a:rPr lang="en-GB" sz="2400" dirty="0">
                <a:solidFill>
                  <a:srgbClr val="FF0000"/>
                </a:solidFill>
              </a:rPr>
              <a:t>Firm records slow sales growth</a:t>
            </a:r>
          </a:p>
          <a:p>
            <a:pPr marL="0" indent="0">
              <a:buNone/>
            </a:pPr>
            <a:r>
              <a:rPr lang="en-GB" sz="2400" dirty="0">
                <a:solidFill>
                  <a:srgbClr val="FF0000"/>
                </a:solidFill>
              </a:rPr>
              <a:t>Little or no profits</a:t>
            </a:r>
          </a:p>
          <a:p>
            <a:r>
              <a:rPr lang="en-US" altLang="en-US" sz="2400" dirty="0"/>
              <a:t>Slow sales growth</a:t>
            </a:r>
          </a:p>
          <a:p>
            <a:r>
              <a:rPr lang="en-US" altLang="en-US" sz="2400" dirty="0"/>
              <a:t>Little or no profit</a:t>
            </a:r>
          </a:p>
          <a:p>
            <a:r>
              <a:rPr lang="en-US" altLang="en-US" sz="2400" dirty="0"/>
              <a:t>High distribution and promotion expenses</a:t>
            </a:r>
          </a:p>
          <a:p>
            <a:pPr marL="0" indent="0">
              <a:buNone/>
            </a:pPr>
            <a:r>
              <a:rPr lang="en-GB" sz="2400" b="1" dirty="0"/>
              <a:t>Think of an example of firm in this category???</a:t>
            </a:r>
          </a:p>
          <a:p>
            <a:endParaRPr lang="en-US" altLang="en-US" sz="2400" dirty="0"/>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1787387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endParaRPr lang="en-GB" sz="2400" dirty="0">
              <a:solidFill>
                <a:srgbClr val="FF0000"/>
              </a:solidFill>
            </a:endParaRPr>
          </a:p>
          <a:p>
            <a:pPr marL="0" indent="0">
              <a:buNone/>
            </a:pPr>
            <a:r>
              <a:rPr lang="en-GB" sz="2400" b="1" dirty="0"/>
              <a:t>At Growth Stage:</a:t>
            </a:r>
          </a:p>
          <a:p>
            <a:pPr marL="0" indent="0">
              <a:buNone/>
            </a:pPr>
            <a:r>
              <a:rPr lang="en-GB" sz="2400" dirty="0">
                <a:solidFill>
                  <a:srgbClr val="FF0000"/>
                </a:solidFill>
              </a:rPr>
              <a:t>Sales increase</a:t>
            </a:r>
          </a:p>
          <a:p>
            <a:pPr marL="0" indent="0">
              <a:buNone/>
            </a:pPr>
            <a:r>
              <a:rPr lang="en-GB" sz="2400" dirty="0">
                <a:solidFill>
                  <a:srgbClr val="FF0000"/>
                </a:solidFill>
              </a:rPr>
              <a:t>New competitors join the market</a:t>
            </a:r>
          </a:p>
          <a:p>
            <a:pPr marL="0" indent="0">
              <a:buNone/>
            </a:pPr>
            <a:r>
              <a:rPr lang="en-GB" sz="2400" dirty="0">
                <a:solidFill>
                  <a:srgbClr val="FF0000"/>
                </a:solidFill>
              </a:rPr>
              <a:t>Profits increase</a:t>
            </a:r>
          </a:p>
          <a:p>
            <a:pPr marL="0" indent="0">
              <a:buNone/>
            </a:pPr>
            <a:r>
              <a:rPr lang="en-GB" sz="2400" dirty="0">
                <a:solidFill>
                  <a:srgbClr val="FF0000"/>
                </a:solidFill>
              </a:rPr>
              <a:t>Economies of scale</a:t>
            </a:r>
          </a:p>
          <a:p>
            <a:pPr marL="0" indent="0">
              <a:buNone/>
            </a:pPr>
            <a:r>
              <a:rPr lang="en-GB" sz="2400" dirty="0">
                <a:solidFill>
                  <a:srgbClr val="FF0000"/>
                </a:solidFill>
              </a:rPr>
              <a:t>Consumer enlightment/education </a:t>
            </a:r>
          </a:p>
          <a:p>
            <a:pPr marL="0" indent="0">
              <a:buNone/>
            </a:pPr>
            <a:r>
              <a:rPr lang="en-GB" sz="2400" dirty="0">
                <a:solidFill>
                  <a:srgbClr val="FF0000"/>
                </a:solidFill>
              </a:rPr>
              <a:t>Reducing prices to attract more buyers</a:t>
            </a:r>
          </a:p>
          <a:p>
            <a:pPr marL="0" indent="0">
              <a:buNone/>
            </a:pPr>
            <a:r>
              <a:rPr lang="en-GB" sz="2400" b="1" dirty="0"/>
              <a:t>Think of an example of firm in this category???</a:t>
            </a:r>
          </a:p>
          <a:p>
            <a:pPr marL="0" indent="0">
              <a:buNone/>
            </a:pPr>
            <a:endParaRPr lang="en-GB" sz="2400" dirty="0">
              <a:solidFill>
                <a:srgbClr val="FF0000"/>
              </a:solidFill>
            </a:endParaRPr>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2341096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408095" y="1340768"/>
            <a:ext cx="8712968" cy="4176464"/>
          </a:xfrm>
        </p:spPr>
        <p:txBody>
          <a:bodyPr>
            <a:normAutofit/>
          </a:bodyPr>
          <a:lstStyle/>
          <a:p>
            <a:pPr marL="0" indent="0">
              <a:buNone/>
            </a:pPr>
            <a:endParaRPr lang="en-GB" sz="2400" dirty="0">
              <a:solidFill>
                <a:srgbClr val="FF0000"/>
              </a:solidFill>
            </a:endParaRPr>
          </a:p>
          <a:p>
            <a:pPr marL="0" indent="0">
              <a:buNone/>
            </a:pPr>
            <a:r>
              <a:rPr lang="en-GB" sz="2400" b="1" dirty="0"/>
              <a:t>At Maturity Stage:</a:t>
            </a:r>
          </a:p>
          <a:p>
            <a:pPr marL="0" indent="0">
              <a:buNone/>
            </a:pPr>
            <a:r>
              <a:rPr lang="en-GB" sz="2400" dirty="0">
                <a:solidFill>
                  <a:srgbClr val="FF0000"/>
                </a:solidFill>
              </a:rPr>
              <a:t>Slowdown in sales</a:t>
            </a:r>
          </a:p>
          <a:p>
            <a:pPr marL="0" indent="0">
              <a:buNone/>
            </a:pPr>
            <a:r>
              <a:rPr lang="en-GB" sz="2400" dirty="0">
                <a:solidFill>
                  <a:srgbClr val="FF0000"/>
                </a:solidFill>
              </a:rPr>
              <a:t>Many suppliers</a:t>
            </a:r>
          </a:p>
          <a:p>
            <a:pPr marL="0" indent="0">
              <a:buNone/>
            </a:pPr>
            <a:r>
              <a:rPr lang="en-GB" sz="2400" dirty="0">
                <a:solidFill>
                  <a:srgbClr val="FF0000"/>
                </a:solidFill>
              </a:rPr>
              <a:t>Availability of substitute products</a:t>
            </a:r>
          </a:p>
          <a:p>
            <a:pPr marL="0" indent="0">
              <a:buNone/>
            </a:pPr>
            <a:r>
              <a:rPr lang="en-GB" sz="2400" dirty="0">
                <a:solidFill>
                  <a:srgbClr val="FF0000"/>
                </a:solidFill>
              </a:rPr>
              <a:t>Overcapacity results to competition</a:t>
            </a:r>
          </a:p>
          <a:p>
            <a:pPr marL="0" indent="0">
              <a:buNone/>
            </a:pPr>
            <a:r>
              <a:rPr lang="en-GB" sz="2400" dirty="0">
                <a:solidFill>
                  <a:srgbClr val="FF0000"/>
                </a:solidFill>
              </a:rPr>
              <a:t>Increased promotion and R&amp;D to drive sales and profits</a:t>
            </a:r>
          </a:p>
          <a:p>
            <a:pPr marL="0" indent="0">
              <a:buNone/>
            </a:pPr>
            <a:r>
              <a:rPr lang="en-GB" sz="2400" b="1" dirty="0"/>
              <a:t>Think of an example of firm in this category???</a:t>
            </a:r>
          </a:p>
          <a:p>
            <a:pPr marL="0" indent="0">
              <a:buNone/>
            </a:pPr>
            <a:endParaRPr lang="en-GB" sz="2400" dirty="0">
              <a:solidFill>
                <a:srgbClr val="FF0000"/>
              </a:solidFill>
            </a:endParaRPr>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2428544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endParaRPr lang="en-GB" sz="2400" dirty="0">
              <a:solidFill>
                <a:srgbClr val="FF0000"/>
              </a:solidFill>
            </a:endParaRPr>
          </a:p>
          <a:p>
            <a:pPr marL="0" indent="0">
              <a:buNone/>
            </a:pPr>
            <a:r>
              <a:rPr lang="en-GB" sz="2400" b="1" dirty="0"/>
              <a:t>At Maturity Stage </a:t>
            </a:r>
            <a:r>
              <a:rPr lang="en-GB" sz="2400" dirty="0"/>
              <a:t>firm tends to modify its product and market:</a:t>
            </a:r>
          </a:p>
          <a:p>
            <a:pPr marL="0" indent="0">
              <a:buNone/>
            </a:pPr>
            <a:r>
              <a:rPr lang="en-GB" sz="2400" dirty="0"/>
              <a:t>(The modification stage): </a:t>
            </a:r>
          </a:p>
          <a:p>
            <a:pPr marL="0" indent="0">
              <a:buNone/>
            </a:pPr>
            <a:r>
              <a:rPr lang="en-GB" sz="2400" dirty="0">
                <a:solidFill>
                  <a:srgbClr val="FF0000"/>
                </a:solidFill>
              </a:rPr>
              <a:t>Modify the market </a:t>
            </a:r>
          </a:p>
          <a:p>
            <a:pPr marL="0" indent="0">
              <a:buNone/>
            </a:pPr>
            <a:r>
              <a:rPr lang="en-GB" sz="2400" dirty="0">
                <a:solidFill>
                  <a:srgbClr val="FF0000"/>
                </a:solidFill>
              </a:rPr>
              <a:t>Modify the product </a:t>
            </a:r>
          </a:p>
          <a:p>
            <a:pPr marL="0" indent="0">
              <a:buNone/>
            </a:pPr>
            <a:r>
              <a:rPr lang="en-GB" sz="2400" dirty="0">
                <a:solidFill>
                  <a:srgbClr val="FF0000"/>
                </a:solidFill>
              </a:rPr>
              <a:t>Modify the marketing mix </a:t>
            </a:r>
          </a:p>
          <a:p>
            <a:pPr marL="0" indent="0">
              <a:buNone/>
            </a:pPr>
            <a:r>
              <a:rPr lang="en-GB" sz="2400" b="1" dirty="0"/>
              <a:t>Think of an example of firm in this category???</a:t>
            </a:r>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2966872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endParaRPr lang="en-GB" sz="2400" dirty="0">
              <a:solidFill>
                <a:srgbClr val="FF0000"/>
              </a:solidFill>
            </a:endParaRPr>
          </a:p>
          <a:p>
            <a:pPr marL="0" indent="0">
              <a:buNone/>
            </a:pPr>
            <a:r>
              <a:rPr lang="en-GB" sz="2400" b="1" dirty="0"/>
              <a:t>At Decline Stage: </a:t>
            </a:r>
          </a:p>
          <a:p>
            <a:pPr marL="0" indent="0">
              <a:buNone/>
            </a:pPr>
            <a:r>
              <a:rPr lang="en-GB" sz="2400" dirty="0">
                <a:solidFill>
                  <a:srgbClr val="FF0000"/>
                </a:solidFill>
              </a:rPr>
              <a:t>Sustain the product</a:t>
            </a:r>
          </a:p>
          <a:p>
            <a:pPr marL="0" indent="0">
              <a:buNone/>
            </a:pPr>
            <a:r>
              <a:rPr lang="en-GB" sz="2400" dirty="0">
                <a:solidFill>
                  <a:srgbClr val="FF0000"/>
                </a:solidFill>
              </a:rPr>
              <a:t>Harvest the product</a:t>
            </a:r>
          </a:p>
          <a:p>
            <a:pPr marL="0" indent="0">
              <a:buNone/>
            </a:pPr>
            <a:r>
              <a:rPr lang="en-GB" sz="2400" dirty="0">
                <a:solidFill>
                  <a:srgbClr val="FF0000"/>
                </a:solidFill>
              </a:rPr>
              <a:t>Drop the product</a:t>
            </a:r>
          </a:p>
          <a:p>
            <a:pPr marL="0" indent="0">
              <a:buNone/>
            </a:pPr>
            <a:r>
              <a:rPr lang="en-GB" sz="2400" b="1" dirty="0"/>
              <a:t>Think of an example of firm in this category???</a:t>
            </a:r>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3838510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Product</a:t>
            </a:r>
          </a:p>
        </p:txBody>
      </p:sp>
      <p:sp>
        <p:nvSpPr>
          <p:cNvPr id="3" name="Content Placeholder 2"/>
          <p:cNvSpPr>
            <a:spLocks noGrp="1"/>
          </p:cNvSpPr>
          <p:nvPr>
            <p:ph idx="1"/>
          </p:nvPr>
        </p:nvSpPr>
        <p:spPr>
          <a:xfrm>
            <a:off x="251520" y="1340769"/>
            <a:ext cx="8712968" cy="4176464"/>
          </a:xfrm>
        </p:spPr>
        <p:txBody>
          <a:bodyPr>
            <a:normAutofit/>
          </a:bodyPr>
          <a:lstStyle/>
          <a:p>
            <a:pPr algn="just"/>
            <a:endParaRPr lang="en-GB" sz="2800" dirty="0"/>
          </a:p>
          <a:p>
            <a:pPr algn="just"/>
            <a:r>
              <a:rPr lang="en-GB" sz="2800" dirty="0"/>
              <a:t>As a product moves through it’s life cycle the marketing mix will change</a:t>
            </a:r>
          </a:p>
          <a:p>
            <a:pPr algn="just"/>
            <a:r>
              <a:rPr lang="en-GB" sz="2800" dirty="0"/>
              <a:t>An appropriate and individual marketing mix should be developed for each firm product</a:t>
            </a:r>
          </a:p>
          <a:p>
            <a:pPr algn="just"/>
            <a:r>
              <a:rPr lang="en-GB" sz="2800" dirty="0"/>
              <a:t>The mix should be developed with the target market /segment in mind</a:t>
            </a:r>
          </a:p>
        </p:txBody>
      </p:sp>
    </p:spTree>
    <p:extLst>
      <p:ext uri="{BB962C8B-B14F-4D97-AF65-F5344CB8AC3E}">
        <p14:creationId xmlns:p14="http://schemas.microsoft.com/office/powerpoint/2010/main" val="1059692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Price</a:t>
            </a:r>
          </a:p>
        </p:txBody>
      </p:sp>
      <p:sp>
        <p:nvSpPr>
          <p:cNvPr id="3" name="Content Placeholder 2"/>
          <p:cNvSpPr>
            <a:spLocks noGrp="1"/>
          </p:cNvSpPr>
          <p:nvPr>
            <p:ph idx="1"/>
          </p:nvPr>
        </p:nvSpPr>
        <p:spPr>
          <a:xfrm>
            <a:off x="457200" y="1340769"/>
            <a:ext cx="8229600" cy="4176464"/>
          </a:xfrm>
        </p:spPr>
        <p:txBody>
          <a:bodyPr>
            <a:normAutofit fontScale="85000" lnSpcReduction="20000"/>
          </a:bodyPr>
          <a:lstStyle/>
          <a:p>
            <a:pPr marL="0" indent="0">
              <a:buNone/>
            </a:pPr>
            <a:r>
              <a:rPr lang="en-GB" sz="4200" i="1" dirty="0">
                <a:solidFill>
                  <a:srgbClr val="FF0000"/>
                </a:solidFill>
              </a:rPr>
              <a:t>Price</a:t>
            </a:r>
          </a:p>
          <a:p>
            <a:pPr marL="0" indent="0">
              <a:buNone/>
            </a:pPr>
            <a:r>
              <a:rPr lang="en-GB" sz="2800" dirty="0"/>
              <a:t>Refers</a:t>
            </a:r>
            <a:r>
              <a:rPr lang="en-GB" sz="2800" i="1" dirty="0">
                <a:solidFill>
                  <a:srgbClr val="FF0000"/>
                </a:solidFill>
              </a:rPr>
              <a:t> </a:t>
            </a:r>
            <a:r>
              <a:rPr lang="en-GB" sz="2800" dirty="0"/>
              <a:t>to the value perceived in the mind of the consumer</a:t>
            </a:r>
          </a:p>
          <a:p>
            <a:pPr marL="0" indent="0">
              <a:buNone/>
            </a:pPr>
            <a:r>
              <a:rPr lang="en-GB" sz="2800" dirty="0"/>
              <a:t>Themes/tactics of interest in pricing:</a:t>
            </a:r>
          </a:p>
          <a:p>
            <a:r>
              <a:rPr lang="en-GB" sz="2800" dirty="0"/>
              <a:t>Costs versus basic price</a:t>
            </a:r>
          </a:p>
          <a:p>
            <a:r>
              <a:rPr lang="en-GB" sz="2800" dirty="0"/>
              <a:t>Discounts</a:t>
            </a:r>
          </a:p>
          <a:p>
            <a:r>
              <a:rPr lang="en-GB" sz="2800" dirty="0"/>
              <a:t>Pricing policy</a:t>
            </a:r>
          </a:p>
          <a:p>
            <a:r>
              <a:rPr lang="en-GB" sz="2800" dirty="0"/>
              <a:t>Price variations / discrimination</a:t>
            </a:r>
          </a:p>
          <a:p>
            <a:r>
              <a:rPr lang="en-GB" sz="2800" dirty="0"/>
              <a:t>Trade- in terms</a:t>
            </a:r>
          </a:p>
          <a:p>
            <a:r>
              <a:rPr lang="en-GB" sz="2800" dirty="0"/>
              <a:t>Payment terms</a:t>
            </a:r>
          </a:p>
          <a:p>
            <a:r>
              <a:rPr lang="en-GB" sz="2800" dirty="0"/>
              <a:t>Credit terms</a:t>
            </a:r>
          </a:p>
          <a:p>
            <a:pPr marL="0" indent="0">
              <a:buNone/>
            </a:pPr>
            <a:endParaRPr lang="en-GB" sz="2800" dirty="0"/>
          </a:p>
          <a:p>
            <a:pPr marL="0" indent="0">
              <a:buNone/>
            </a:pPr>
            <a:endParaRPr lang="en-GB" sz="2800" i="1" dirty="0">
              <a:solidFill>
                <a:srgbClr val="FF0000"/>
              </a:solidFill>
            </a:endParaRPr>
          </a:p>
        </p:txBody>
      </p:sp>
    </p:spTree>
    <p:extLst>
      <p:ext uri="{BB962C8B-B14F-4D97-AF65-F5344CB8AC3E}">
        <p14:creationId xmlns:p14="http://schemas.microsoft.com/office/powerpoint/2010/main" val="2927761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Place</a:t>
            </a:r>
          </a:p>
        </p:txBody>
      </p:sp>
      <p:sp>
        <p:nvSpPr>
          <p:cNvPr id="3" name="Content Placeholder 2"/>
          <p:cNvSpPr>
            <a:spLocks noGrp="1"/>
          </p:cNvSpPr>
          <p:nvPr>
            <p:ph idx="1"/>
          </p:nvPr>
        </p:nvSpPr>
        <p:spPr>
          <a:xfrm>
            <a:off x="457200" y="1340769"/>
            <a:ext cx="8229600" cy="4176464"/>
          </a:xfrm>
        </p:spPr>
        <p:txBody>
          <a:bodyPr>
            <a:normAutofit fontScale="70000" lnSpcReduction="20000"/>
          </a:bodyPr>
          <a:lstStyle/>
          <a:p>
            <a:pPr marL="0" indent="0">
              <a:buNone/>
            </a:pPr>
            <a:r>
              <a:rPr lang="en-GB" sz="5200" i="1" dirty="0">
                <a:solidFill>
                  <a:srgbClr val="FF0000"/>
                </a:solidFill>
              </a:rPr>
              <a:t>Place</a:t>
            </a:r>
          </a:p>
          <a:p>
            <a:pPr marL="0" indent="0">
              <a:buNone/>
            </a:pPr>
            <a:r>
              <a:rPr lang="en-GB" sz="2800" dirty="0"/>
              <a:t>Refers</a:t>
            </a:r>
            <a:r>
              <a:rPr lang="en-GB" sz="2800" i="1" dirty="0">
                <a:solidFill>
                  <a:srgbClr val="FF0000"/>
                </a:solidFill>
              </a:rPr>
              <a:t> </a:t>
            </a:r>
            <a:r>
              <a:rPr lang="en-GB" sz="2800" dirty="0"/>
              <a:t>to means or ways of making the offering available to target consumers.</a:t>
            </a:r>
          </a:p>
          <a:p>
            <a:pPr marL="0" indent="0">
              <a:buNone/>
            </a:pPr>
            <a:r>
              <a:rPr lang="en-GB" sz="2800" dirty="0"/>
              <a:t>This covers location and channel of distribution. Others include:</a:t>
            </a:r>
          </a:p>
          <a:p>
            <a:r>
              <a:rPr lang="en-GB" sz="2800" dirty="0"/>
              <a:t>Channel variety</a:t>
            </a:r>
          </a:p>
          <a:p>
            <a:r>
              <a:rPr lang="en-GB" sz="2800" dirty="0"/>
              <a:t>Choice of channels and outlets</a:t>
            </a:r>
          </a:p>
          <a:p>
            <a:r>
              <a:rPr lang="en-GB" sz="2800" dirty="0"/>
              <a:t>Dealer support</a:t>
            </a:r>
          </a:p>
          <a:p>
            <a:r>
              <a:rPr lang="en-GB" sz="2800" dirty="0"/>
              <a:t>Long and short channels</a:t>
            </a:r>
          </a:p>
          <a:p>
            <a:r>
              <a:rPr lang="en-GB" sz="2800" dirty="0"/>
              <a:t>Pushing and pulling through the channels</a:t>
            </a:r>
          </a:p>
          <a:p>
            <a:r>
              <a:rPr lang="en-GB" sz="2800" dirty="0"/>
              <a:t>Role of intermediaries</a:t>
            </a:r>
          </a:p>
          <a:p>
            <a:r>
              <a:rPr lang="en-GB" sz="2800" dirty="0"/>
              <a:t>Tangibles distribution</a:t>
            </a:r>
          </a:p>
          <a:p>
            <a:pPr marL="0" indent="0">
              <a:buNone/>
            </a:pPr>
            <a:r>
              <a:rPr lang="en-GB" sz="2800" dirty="0"/>
              <a:t> </a:t>
            </a:r>
          </a:p>
          <a:p>
            <a:pPr marL="0" indent="0">
              <a:buNone/>
            </a:pPr>
            <a:endParaRPr lang="en-GB" sz="2800" i="1" dirty="0">
              <a:solidFill>
                <a:srgbClr val="FF0000"/>
              </a:solidFill>
            </a:endParaRPr>
          </a:p>
        </p:txBody>
      </p:sp>
    </p:spTree>
    <p:extLst>
      <p:ext uri="{BB962C8B-B14F-4D97-AF65-F5344CB8AC3E}">
        <p14:creationId xmlns:p14="http://schemas.microsoft.com/office/powerpoint/2010/main" val="847182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Place</a:t>
            </a:r>
          </a:p>
        </p:txBody>
      </p:sp>
      <p:sp>
        <p:nvSpPr>
          <p:cNvPr id="3" name="Content Placeholder 2"/>
          <p:cNvSpPr>
            <a:spLocks noGrp="1"/>
          </p:cNvSpPr>
          <p:nvPr>
            <p:ph idx="1"/>
          </p:nvPr>
        </p:nvSpPr>
        <p:spPr>
          <a:xfrm>
            <a:off x="457200" y="1340769"/>
            <a:ext cx="8229600" cy="4176464"/>
          </a:xfrm>
        </p:spPr>
        <p:txBody>
          <a:bodyPr>
            <a:normAutofit fontScale="70000" lnSpcReduction="20000"/>
          </a:bodyPr>
          <a:lstStyle/>
          <a:p>
            <a:pPr marL="0" indent="0">
              <a:buNone/>
            </a:pPr>
            <a:r>
              <a:rPr lang="en-GB" sz="5100" i="1" dirty="0">
                <a:solidFill>
                  <a:srgbClr val="FF0000"/>
                </a:solidFill>
              </a:rPr>
              <a:t>Place</a:t>
            </a:r>
          </a:p>
          <a:p>
            <a:pPr marL="0" indent="0">
              <a:buNone/>
            </a:pPr>
            <a:r>
              <a:rPr lang="en-GB" sz="3300" dirty="0"/>
              <a:t>In today digital marketplace, ways of making the offering available to target consumers include </a:t>
            </a:r>
            <a:r>
              <a:rPr lang="en-GB" sz="3300" dirty="0">
                <a:solidFill>
                  <a:srgbClr val="FF0000"/>
                </a:solidFill>
              </a:rPr>
              <a:t>the internet,</a:t>
            </a:r>
            <a:r>
              <a:rPr lang="en-GB" sz="3300" dirty="0"/>
              <a:t> other </a:t>
            </a:r>
            <a:r>
              <a:rPr lang="en-GB" sz="3300" dirty="0">
                <a:solidFill>
                  <a:srgbClr val="FF0000"/>
                </a:solidFill>
              </a:rPr>
              <a:t>digital  platforms </a:t>
            </a:r>
            <a:r>
              <a:rPr lang="en-GB" sz="3300" dirty="0"/>
              <a:t>and tangible traditional channels. </a:t>
            </a:r>
          </a:p>
          <a:p>
            <a:pPr marL="0" indent="0">
              <a:buNone/>
            </a:pPr>
            <a:r>
              <a:rPr lang="en-GB" sz="3300" dirty="0"/>
              <a:t>These constitute channels like social media, mobile apps.</a:t>
            </a:r>
          </a:p>
          <a:p>
            <a:pPr marL="0" indent="0">
              <a:buNone/>
            </a:pPr>
            <a:r>
              <a:rPr lang="en-GB" sz="3300" dirty="0"/>
              <a:t>Through these channels, marketing has become multichannel. Examples of these are:</a:t>
            </a:r>
          </a:p>
          <a:p>
            <a:r>
              <a:rPr lang="en-GB" sz="3300" dirty="0"/>
              <a:t>Physical - stores or high street shops and other traditional offline channels;</a:t>
            </a:r>
          </a:p>
          <a:p>
            <a:r>
              <a:rPr lang="en-GB" sz="3300" dirty="0"/>
              <a:t>Virtual/Online – through digital devices, social media and mobile channels (e.g. Amazon.com, Netflix)</a:t>
            </a:r>
          </a:p>
        </p:txBody>
      </p:sp>
    </p:spTree>
    <p:extLst>
      <p:ext uri="{BB962C8B-B14F-4D97-AF65-F5344CB8AC3E}">
        <p14:creationId xmlns:p14="http://schemas.microsoft.com/office/powerpoint/2010/main" val="2177588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Place</a:t>
            </a:r>
          </a:p>
        </p:txBody>
      </p:sp>
      <p:sp>
        <p:nvSpPr>
          <p:cNvPr id="3" name="Content Placeholder 2"/>
          <p:cNvSpPr>
            <a:spLocks noGrp="1"/>
          </p:cNvSpPr>
          <p:nvPr>
            <p:ph idx="1"/>
          </p:nvPr>
        </p:nvSpPr>
        <p:spPr>
          <a:xfrm>
            <a:off x="457200" y="1340769"/>
            <a:ext cx="8229600" cy="4176464"/>
          </a:xfrm>
        </p:spPr>
        <p:txBody>
          <a:bodyPr>
            <a:normAutofit fontScale="77500" lnSpcReduction="20000"/>
          </a:bodyPr>
          <a:lstStyle/>
          <a:p>
            <a:pPr marL="0" indent="0">
              <a:buNone/>
            </a:pPr>
            <a:r>
              <a:rPr lang="en-GB" sz="4600" i="1" dirty="0">
                <a:solidFill>
                  <a:srgbClr val="FF0000"/>
                </a:solidFill>
              </a:rPr>
              <a:t>Place</a:t>
            </a:r>
          </a:p>
          <a:p>
            <a:pPr marL="0" indent="0" algn="just">
              <a:buNone/>
            </a:pPr>
            <a:r>
              <a:rPr lang="en-GB" sz="3100" dirty="0"/>
              <a:t>Most  firms use both online and offline means of distributing products to their target customers. </a:t>
            </a:r>
          </a:p>
          <a:p>
            <a:pPr marL="0" indent="0" algn="just">
              <a:buNone/>
            </a:pPr>
            <a:endParaRPr lang="en-GB" sz="3100" dirty="0"/>
          </a:p>
          <a:p>
            <a:pPr marL="0" indent="0" algn="just">
              <a:buNone/>
            </a:pPr>
            <a:r>
              <a:rPr lang="en-GB" sz="3100" dirty="0"/>
              <a:t>For example Staples – the global office supply retailer. The firm has over 2, 000 superstores globally. However, nearly half of Staples’s sales are online generated from its website and mobile app, and through its presence on social media – Google+, Facebook, YouTube, LinkedIn and Twitter.</a:t>
            </a:r>
          </a:p>
          <a:p>
            <a:pPr marL="0" indent="0" algn="just">
              <a:buNone/>
            </a:pPr>
            <a:endParaRPr lang="en-GB" sz="3100" dirty="0"/>
          </a:p>
          <a:p>
            <a:pPr marL="0" indent="0" algn="just">
              <a:buNone/>
            </a:pPr>
            <a:r>
              <a:rPr lang="en-GB" sz="3100" dirty="0"/>
              <a:t>This calls for an effective channel management with emphasis on the growing relevance of digital platforms</a:t>
            </a:r>
            <a:endParaRPr lang="en-GB" sz="3100" i="1" dirty="0">
              <a:solidFill>
                <a:srgbClr val="FF0000"/>
              </a:solidFill>
            </a:endParaRPr>
          </a:p>
        </p:txBody>
      </p:sp>
    </p:spTree>
    <p:extLst>
      <p:ext uri="{BB962C8B-B14F-4D97-AF65-F5344CB8AC3E}">
        <p14:creationId xmlns:p14="http://schemas.microsoft.com/office/powerpoint/2010/main" val="128968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Promotion</a:t>
            </a:r>
          </a:p>
        </p:txBody>
      </p:sp>
      <p:sp>
        <p:nvSpPr>
          <p:cNvPr id="3" name="Content Placeholder 2"/>
          <p:cNvSpPr>
            <a:spLocks noGrp="1"/>
          </p:cNvSpPr>
          <p:nvPr>
            <p:ph idx="1"/>
          </p:nvPr>
        </p:nvSpPr>
        <p:spPr>
          <a:xfrm>
            <a:off x="457200" y="1340769"/>
            <a:ext cx="8229600" cy="4176464"/>
          </a:xfrm>
        </p:spPr>
        <p:txBody>
          <a:bodyPr>
            <a:normAutofit/>
          </a:bodyPr>
          <a:lstStyle/>
          <a:p>
            <a:pPr marL="0" indent="0">
              <a:buNone/>
            </a:pPr>
            <a:r>
              <a:rPr lang="en-GB" sz="3600" i="1" dirty="0">
                <a:solidFill>
                  <a:srgbClr val="FF0000"/>
                </a:solidFill>
              </a:rPr>
              <a:t>Promotion</a:t>
            </a:r>
          </a:p>
          <a:p>
            <a:r>
              <a:rPr lang="en-GB" sz="2800" dirty="0"/>
              <a:t>Refers to how firm communicate the product to  the market i.e. marketing communications.</a:t>
            </a:r>
          </a:p>
          <a:p>
            <a:r>
              <a:rPr lang="en-GB" sz="2800" dirty="0"/>
              <a:t>It could take the form of: advertising – message and media, Personal selling, Sales promotion</a:t>
            </a:r>
          </a:p>
          <a:p>
            <a:pPr marL="0" indent="0">
              <a:buNone/>
            </a:pPr>
            <a:r>
              <a:rPr lang="en-GB" sz="2800" dirty="0"/>
              <a:t>    Public relations, Sponsorship, Direct marketing.</a:t>
            </a:r>
          </a:p>
          <a:p>
            <a:r>
              <a:rPr lang="en-GB" sz="2800" dirty="0"/>
              <a:t>The chosen combination of promotional activities is known as the promotional mix.</a:t>
            </a:r>
          </a:p>
          <a:p>
            <a:pPr marL="0" indent="0">
              <a:buNone/>
            </a:pPr>
            <a:endParaRPr lang="en-GB" sz="2800" dirty="0"/>
          </a:p>
          <a:p>
            <a:pPr marL="0" indent="0">
              <a:buNone/>
            </a:pPr>
            <a:endParaRPr lang="en-GB" sz="2800" dirty="0"/>
          </a:p>
          <a:p>
            <a:pPr marL="0" indent="0">
              <a:buNone/>
            </a:pPr>
            <a:endParaRPr lang="en-GB" sz="2800" i="1" dirty="0">
              <a:solidFill>
                <a:srgbClr val="FF0000"/>
              </a:solidFill>
            </a:endParaRPr>
          </a:p>
        </p:txBody>
      </p:sp>
    </p:spTree>
    <p:extLst>
      <p:ext uri="{BB962C8B-B14F-4D97-AF65-F5344CB8AC3E}">
        <p14:creationId xmlns:p14="http://schemas.microsoft.com/office/powerpoint/2010/main" val="3088456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An Effective Marketing Mix </a:t>
            </a:r>
          </a:p>
        </p:txBody>
      </p:sp>
      <p:sp>
        <p:nvSpPr>
          <p:cNvPr id="3" name="Content Placeholder 2"/>
          <p:cNvSpPr>
            <a:spLocks noGrp="1"/>
          </p:cNvSpPr>
          <p:nvPr>
            <p:ph idx="1"/>
          </p:nvPr>
        </p:nvSpPr>
        <p:spPr>
          <a:xfrm>
            <a:off x="457200" y="1340769"/>
            <a:ext cx="8435280" cy="4176464"/>
          </a:xfrm>
        </p:spPr>
        <p:txBody>
          <a:bodyPr>
            <a:normAutofit/>
          </a:bodyPr>
          <a:lstStyle/>
          <a:p>
            <a:r>
              <a:rPr lang="en-GB" sz="2400" dirty="0"/>
              <a:t>Meets the firm’s marketing  SMART goals</a:t>
            </a:r>
          </a:p>
          <a:p>
            <a:r>
              <a:rPr lang="en-GB" sz="2400" dirty="0"/>
              <a:t>Meets customer needs or target market</a:t>
            </a:r>
          </a:p>
          <a:p>
            <a:r>
              <a:rPr lang="en-GB" sz="2400" dirty="0"/>
              <a:t>Is balanced and consistent</a:t>
            </a:r>
          </a:p>
          <a:p>
            <a:r>
              <a:rPr lang="en-GB" sz="2400" dirty="0"/>
              <a:t>Creates a  competitive advantage</a:t>
            </a:r>
          </a:p>
          <a:p>
            <a:r>
              <a:rPr lang="en-GB" sz="2400" dirty="0"/>
              <a:t>Matches corporate resources</a:t>
            </a:r>
          </a:p>
          <a:p>
            <a:pPr marL="0" indent="0">
              <a:buNone/>
            </a:pPr>
            <a:r>
              <a:rPr lang="en-GB" sz="2400" dirty="0"/>
              <a:t>A target market </a:t>
            </a:r>
            <a:r>
              <a:rPr lang="en-GB" sz="2400" dirty="0">
                <a:solidFill>
                  <a:srgbClr val="FF0000"/>
                </a:solidFill>
              </a:rPr>
              <a:t>is a set of buyers who share common needs or characteristics that the company decides to serve</a:t>
            </a:r>
            <a:r>
              <a:rPr lang="en-GB" sz="2400" dirty="0"/>
              <a:t>.</a:t>
            </a:r>
          </a:p>
          <a:p>
            <a:pPr marL="0" indent="0">
              <a:buNone/>
            </a:pPr>
            <a:r>
              <a:rPr lang="en-GB" sz="2400" dirty="0"/>
              <a:t>NB: SMART = Specific, Measurable, Achievable Realistic Time-bound</a:t>
            </a:r>
          </a:p>
        </p:txBody>
      </p:sp>
    </p:spTree>
    <p:extLst>
      <p:ext uri="{BB962C8B-B14F-4D97-AF65-F5344CB8AC3E}">
        <p14:creationId xmlns:p14="http://schemas.microsoft.com/office/powerpoint/2010/main" val="3068843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An </a:t>
            </a:r>
            <a:r>
              <a:rPr lang="en-GB" b="1" dirty="0" smtClean="0"/>
              <a:t>Effective </a:t>
            </a:r>
            <a:r>
              <a:rPr lang="en-GB" b="1" dirty="0"/>
              <a:t>Marketing Mix </a:t>
            </a:r>
          </a:p>
        </p:txBody>
      </p:sp>
      <p:sp>
        <p:nvSpPr>
          <p:cNvPr id="3" name="Content Placeholder 2"/>
          <p:cNvSpPr>
            <a:spLocks noGrp="1"/>
          </p:cNvSpPr>
          <p:nvPr>
            <p:ph idx="1"/>
          </p:nvPr>
        </p:nvSpPr>
        <p:spPr>
          <a:xfrm>
            <a:off x="457200" y="1340769"/>
            <a:ext cx="8435280" cy="4176464"/>
          </a:xfrm>
        </p:spPr>
        <p:txBody>
          <a:bodyPr>
            <a:normAutofit/>
          </a:bodyPr>
          <a:lstStyle/>
          <a:p>
            <a:r>
              <a:rPr lang="en-GB" sz="2800" dirty="0"/>
              <a:t>The marketing mix is more than a checklist of the 4P’s. </a:t>
            </a:r>
          </a:p>
          <a:p>
            <a:r>
              <a:rPr lang="en-GB" sz="2800" dirty="0"/>
              <a:t>It is the means by which firms blend together the elements of strategy.</a:t>
            </a:r>
          </a:p>
          <a:p>
            <a:pPr algn="just"/>
            <a:r>
              <a:rPr lang="en-GB" sz="2800" dirty="0"/>
              <a:t>Firm must ensure consistency within the mix - the pricing, promotional and place i.e. distribution strategy must be consistent with the product and its target market.</a:t>
            </a:r>
          </a:p>
        </p:txBody>
      </p:sp>
    </p:spTree>
    <p:extLst>
      <p:ext uri="{BB962C8B-B14F-4D97-AF65-F5344CB8AC3E}">
        <p14:creationId xmlns:p14="http://schemas.microsoft.com/office/powerpoint/2010/main" val="7932151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Recap Marketing Mix </a:t>
            </a:r>
          </a:p>
        </p:txBody>
      </p:sp>
      <p:sp>
        <p:nvSpPr>
          <p:cNvPr id="3" name="Content Placeholder 2"/>
          <p:cNvSpPr>
            <a:spLocks noGrp="1"/>
          </p:cNvSpPr>
          <p:nvPr>
            <p:ph idx="1"/>
          </p:nvPr>
        </p:nvSpPr>
        <p:spPr>
          <a:xfrm>
            <a:off x="457200" y="1340769"/>
            <a:ext cx="8435280" cy="4176464"/>
          </a:xfrm>
        </p:spPr>
        <p:txBody>
          <a:bodyPr>
            <a:normAutofit fontScale="85000" lnSpcReduction="10000"/>
          </a:bodyPr>
          <a:lstStyle/>
          <a:p>
            <a:pPr algn="just"/>
            <a:r>
              <a:rPr lang="en-GB" sz="2800" b="1" dirty="0"/>
              <a:t>Marketing Mix i</a:t>
            </a:r>
            <a:r>
              <a:rPr lang="en-GB" sz="2800" dirty="0"/>
              <a:t>s the set of marketing tools the firm uses to execute its marketing strategies</a:t>
            </a:r>
          </a:p>
          <a:p>
            <a:r>
              <a:rPr lang="en-GB" sz="2800" dirty="0"/>
              <a:t>It consists of four 4Ps of marketing - </a:t>
            </a:r>
            <a:r>
              <a:rPr lang="en-GB" sz="2800" i="1" dirty="0">
                <a:solidFill>
                  <a:srgbClr val="FF0000"/>
                </a:solidFill>
              </a:rPr>
              <a:t>Product, Price, Place, Promotion.</a:t>
            </a:r>
          </a:p>
          <a:p>
            <a:r>
              <a:rPr lang="en-GB" sz="2800" dirty="0"/>
              <a:t>Marketing tools are firm’s means of pursuing its marketing objectives in the target market</a:t>
            </a:r>
          </a:p>
          <a:p>
            <a:r>
              <a:rPr lang="en-GB" sz="2800" dirty="0"/>
              <a:t>An effective marketing mix must meets customer needs or target market .</a:t>
            </a:r>
          </a:p>
          <a:p>
            <a:pPr algn="just"/>
            <a:r>
              <a:rPr lang="en-GB" sz="2800" dirty="0"/>
              <a:t>Firm must safeguard consistency within the mix - the pricing, promotional and place i.e. distribution strategy must be consistent with the product and its target market.</a:t>
            </a:r>
          </a:p>
        </p:txBody>
      </p:sp>
    </p:spTree>
    <p:extLst>
      <p:ext uri="{BB962C8B-B14F-4D97-AF65-F5344CB8AC3E}">
        <p14:creationId xmlns:p14="http://schemas.microsoft.com/office/powerpoint/2010/main" val="3464834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Marketing: Scope </a:t>
            </a:r>
          </a:p>
        </p:txBody>
      </p:sp>
      <p:sp>
        <p:nvSpPr>
          <p:cNvPr id="3" name="Content Placeholder 2"/>
          <p:cNvSpPr>
            <a:spLocks noGrp="1"/>
          </p:cNvSpPr>
          <p:nvPr>
            <p:ph idx="1"/>
          </p:nvPr>
        </p:nvSpPr>
        <p:spPr>
          <a:xfrm>
            <a:off x="457200" y="1340769"/>
            <a:ext cx="8435280" cy="4176464"/>
          </a:xfrm>
        </p:spPr>
        <p:txBody>
          <a:bodyPr>
            <a:normAutofit/>
          </a:bodyPr>
          <a:lstStyle/>
          <a:p>
            <a:pPr marL="0" indent="0">
              <a:buNone/>
            </a:pPr>
            <a:r>
              <a:rPr lang="en-GB" sz="3900" dirty="0"/>
              <a:t>Marketing is expanding in scope:</a:t>
            </a:r>
          </a:p>
          <a:p>
            <a:r>
              <a:rPr lang="en-GB" sz="2800" dirty="0"/>
              <a:t>From transactional model to relationship marketing.</a:t>
            </a:r>
            <a:endParaRPr lang="en-GB" sz="2800" i="1" dirty="0">
              <a:solidFill>
                <a:srgbClr val="FF0000"/>
              </a:solidFill>
            </a:endParaRPr>
          </a:p>
          <a:p>
            <a:r>
              <a:rPr lang="en-GB" sz="2800" dirty="0"/>
              <a:t>The growth of not-for-profit marketing</a:t>
            </a:r>
          </a:p>
          <a:p>
            <a:r>
              <a:rPr lang="en-GB" sz="2800" dirty="0"/>
              <a:t>The growing influence of Entrepreneurial Marketing</a:t>
            </a:r>
          </a:p>
          <a:p>
            <a:r>
              <a:rPr lang="en-GB" sz="2800" dirty="0"/>
              <a:t>The growing concept of global marketing</a:t>
            </a:r>
          </a:p>
          <a:p>
            <a:r>
              <a:rPr lang="en-GB" sz="2800" dirty="0"/>
              <a:t>The growing influence of Sustainable Marketing. </a:t>
            </a:r>
          </a:p>
        </p:txBody>
      </p:sp>
    </p:spTree>
    <p:extLst>
      <p:ext uri="{BB962C8B-B14F-4D97-AF65-F5344CB8AC3E}">
        <p14:creationId xmlns:p14="http://schemas.microsoft.com/office/powerpoint/2010/main" val="35836748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p>
        </p:txBody>
      </p:sp>
      <p:sp>
        <p:nvSpPr>
          <p:cNvPr id="3" name="Content Placeholder 2"/>
          <p:cNvSpPr>
            <a:spLocks noGrp="1"/>
          </p:cNvSpPr>
          <p:nvPr>
            <p:ph idx="1"/>
          </p:nvPr>
        </p:nvSpPr>
        <p:spPr>
          <a:xfrm>
            <a:off x="457200" y="1340769"/>
            <a:ext cx="8229600" cy="4176464"/>
          </a:xfrm>
        </p:spPr>
        <p:txBody>
          <a:bodyPr>
            <a:normAutofit fontScale="92500" lnSpcReduction="10000"/>
          </a:bodyPr>
          <a:lstStyle/>
          <a:p>
            <a:pPr marL="0" indent="0" algn="just">
              <a:buNone/>
            </a:pPr>
            <a:r>
              <a:rPr lang="en-GB" sz="2400" dirty="0"/>
              <a:t>Dickson, P. R. and J. L. Ginter (1987) Market Segmentation, Product Differentiation, and Marketing Strategy. Journal of Marketing, Vol. 51 No. 2, pp. 1-10.</a:t>
            </a:r>
          </a:p>
          <a:p>
            <a:pPr marL="0" indent="0" algn="just">
              <a:buNone/>
            </a:pPr>
            <a:r>
              <a:rPr lang="en-GB" sz="2400" dirty="0"/>
              <a:t>Lee, K., and Carter, S., (2012). Global Marketing Management, 3</a:t>
            </a:r>
            <a:r>
              <a:rPr lang="en-GB" sz="2400" baseline="30000" dirty="0"/>
              <a:t>rd</a:t>
            </a:r>
            <a:r>
              <a:rPr lang="en-GB" sz="2400" dirty="0"/>
              <a:t> Edition, Oxford University Press.</a:t>
            </a:r>
          </a:p>
          <a:p>
            <a:pPr marL="0" indent="0" algn="just">
              <a:buNone/>
            </a:pPr>
            <a:r>
              <a:rPr lang="en-GB" sz="2400" dirty="0"/>
              <a:t>Kotler, P. Armstrong, G. Harris, L. C. and Piercy, N. (2017). Principles of Marketing, 7</a:t>
            </a:r>
            <a:r>
              <a:rPr lang="en-GB" sz="2400" baseline="30000" dirty="0"/>
              <a:t>th</a:t>
            </a:r>
            <a:r>
              <a:rPr lang="en-GB" sz="2400" dirty="0"/>
              <a:t> European Edition, Pearson.</a:t>
            </a:r>
          </a:p>
          <a:p>
            <a:pPr marL="0" indent="0" algn="just">
              <a:buNone/>
            </a:pPr>
            <a:r>
              <a:rPr lang="en-GB" sz="2400" dirty="0"/>
              <a:t>McDonald, M and Wilson, H.(2011) Marketing Plans, How to Prepare Them, How To Use Them (7</a:t>
            </a:r>
            <a:r>
              <a:rPr lang="en-GB" sz="2400" baseline="30000" dirty="0"/>
              <a:t>th</a:t>
            </a:r>
            <a:r>
              <a:rPr lang="en-GB" sz="2400" dirty="0"/>
              <a:t> Edition), Essex: Wiley.  </a:t>
            </a:r>
          </a:p>
          <a:p>
            <a:pPr marL="0" indent="0" algn="just">
              <a:buNone/>
            </a:pPr>
            <a:r>
              <a:rPr lang="en-GB" sz="2400" dirty="0"/>
              <a:t>West, D. Fords, J.  and  Ibrahim, E. (2015). Strategic Marketing, How to Create Competitive Advantage (3</a:t>
            </a:r>
            <a:r>
              <a:rPr lang="en-GB" sz="2400" baseline="30000" dirty="0"/>
              <a:t>rd</a:t>
            </a:r>
            <a:r>
              <a:rPr lang="en-GB" sz="2400" dirty="0"/>
              <a:t> Ed.) Italy: Oxford University Press</a:t>
            </a:r>
            <a:r>
              <a:rPr lang="en-GB" sz="2000" dirty="0"/>
              <a:t>.</a:t>
            </a:r>
          </a:p>
          <a:p>
            <a:pPr marL="0" indent="0">
              <a:buNone/>
            </a:pPr>
            <a:endParaRPr lang="en-GB" dirty="0"/>
          </a:p>
        </p:txBody>
      </p:sp>
    </p:spTree>
    <p:extLst>
      <p:ext uri="{BB962C8B-B14F-4D97-AF65-F5344CB8AC3E}">
        <p14:creationId xmlns:p14="http://schemas.microsoft.com/office/powerpoint/2010/main" val="4984730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7534e9c7-d8a7-4ffa-a350-0e66096719e3"/>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1157</TotalTime>
  <Words>1319</Words>
  <Application>Microsoft Office PowerPoint</Application>
  <PresentationFormat>On-screen Show (4:3)</PresentationFormat>
  <Paragraphs>166</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Myriad Pro</vt:lpstr>
      <vt:lpstr>Times New Roman</vt:lpstr>
      <vt:lpstr>20140311PresentationUWTSDTemplate</vt:lpstr>
      <vt:lpstr>                    BA International Hotel Management   Marketing Essentials Session 3  M4X01916      </vt:lpstr>
      <vt:lpstr>Marketing Mix</vt:lpstr>
      <vt:lpstr>Marketing Mix : Product</vt:lpstr>
      <vt:lpstr>Product Life Cycle</vt:lpstr>
      <vt:lpstr>Product Life Cycle</vt:lpstr>
      <vt:lpstr>Product Life Cycle</vt:lpstr>
      <vt:lpstr>Product Life Cycle Strategies</vt:lpstr>
      <vt:lpstr>Product Life Cycle Strategies</vt:lpstr>
      <vt:lpstr>Product Life Cycle Strategies</vt:lpstr>
      <vt:lpstr>Product Life Cycle Strategies</vt:lpstr>
      <vt:lpstr>Product Life Cycle Strategies</vt:lpstr>
      <vt:lpstr>Marketing Mix : Product</vt:lpstr>
      <vt:lpstr>Marketing Mix : Price</vt:lpstr>
      <vt:lpstr>Marketing Mix : Place</vt:lpstr>
      <vt:lpstr>Marketing Mix : Place</vt:lpstr>
      <vt:lpstr>Marketing Mix : Place</vt:lpstr>
      <vt:lpstr>Marketing Mix : Promotion</vt:lpstr>
      <vt:lpstr>An Effective Marketing Mix </vt:lpstr>
      <vt:lpstr>An Effective Marketing Mix </vt:lpstr>
      <vt:lpstr>Recap Marketing Mix </vt:lpstr>
      <vt:lpstr>Marketing: Scope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Olu Adegbite</cp:lastModifiedBy>
  <cp:revision>123</cp:revision>
  <cp:lastPrinted>2019-01-22T11:49:52Z</cp:lastPrinted>
  <dcterms:created xsi:type="dcterms:W3CDTF">2018-04-28T09:52:16Z</dcterms:created>
  <dcterms:modified xsi:type="dcterms:W3CDTF">2019-09-26T07:21:54Z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