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1"/>
  </p:sldMasterIdLst>
  <p:notesMasterIdLst>
    <p:notesMasterId r:id="rId30"/>
  </p:notesMasterIdLst>
  <p:sldIdLst>
    <p:sldId id="256" r:id="rId2"/>
    <p:sldId id="257" r:id="rId3"/>
    <p:sldId id="260" r:id="rId4"/>
    <p:sldId id="259" r:id="rId5"/>
    <p:sldId id="291" r:id="rId6"/>
    <p:sldId id="265" r:id="rId7"/>
    <p:sldId id="266" r:id="rId8"/>
    <p:sldId id="267" r:id="rId9"/>
    <p:sldId id="268" r:id="rId10"/>
    <p:sldId id="264" r:id="rId11"/>
    <p:sldId id="273" r:id="rId12"/>
    <p:sldId id="269" r:id="rId13"/>
    <p:sldId id="270" r:id="rId14"/>
    <p:sldId id="274" r:id="rId15"/>
    <p:sldId id="271" r:id="rId16"/>
    <p:sldId id="272" r:id="rId17"/>
    <p:sldId id="278" r:id="rId18"/>
    <p:sldId id="279" r:id="rId19"/>
    <p:sldId id="281" r:id="rId20"/>
    <p:sldId id="283" r:id="rId21"/>
    <p:sldId id="284" r:id="rId22"/>
    <p:sldId id="285" r:id="rId23"/>
    <p:sldId id="292" r:id="rId24"/>
    <p:sldId id="286" r:id="rId25"/>
    <p:sldId id="287" r:id="rId26"/>
    <p:sldId id="289" r:id="rId27"/>
    <p:sldId id="290" r:id="rId28"/>
    <p:sldId id="293" r:id="rId2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42" autoAdjust="0"/>
    <p:restoredTop sz="77880" autoAdjust="0"/>
  </p:normalViewPr>
  <p:slideViewPr>
    <p:cSldViewPr>
      <p:cViewPr varScale="1">
        <p:scale>
          <a:sx n="73" d="100"/>
          <a:sy n="73" d="100"/>
        </p:scale>
        <p:origin x="-1824" y="-112"/>
      </p:cViewPr>
      <p:guideLst>
        <p:guide orient="horz" pos="2160"/>
        <p:guide pos="2880"/>
      </p:guideLst>
    </p:cSldViewPr>
  </p:slideViewPr>
  <p:outlineViewPr>
    <p:cViewPr>
      <p:scale>
        <a:sx n="33" d="100"/>
        <a:sy n="33" d="100"/>
      </p:scale>
      <p:origin x="0" y="28838"/>
    </p:cViewPr>
  </p:outlineViewPr>
  <p:notesTextViewPr>
    <p:cViewPr>
      <p:scale>
        <a:sx n="1" d="1"/>
        <a:sy n="1" d="1"/>
      </p:scale>
      <p:origin x="0" y="0"/>
    </p:cViewPr>
  </p:notesTextViewPr>
  <p:sorterViewPr>
    <p:cViewPr>
      <p:scale>
        <a:sx n="100" d="100"/>
        <a:sy n="100" d="100"/>
      </p:scale>
      <p:origin x="0" y="3360"/>
    </p:cViewPr>
  </p:sorter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notesMaster" Target="notesMasters/notesMaster1.xml"/><Relationship Id="rId31" Type="http://schemas.openxmlformats.org/officeDocument/2006/relationships/printerSettings" Target="printerSettings/printerSettings1.bin"/><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7940E7-1102-44F5-B539-92B312CC1DF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6459E9A-6F18-4611-9151-717B03C77EDA}">
      <dgm:prSet phldrT="[Text]"/>
      <dgm:spPr/>
      <dgm:t>
        <a:bodyPr/>
        <a:lstStyle/>
        <a:p>
          <a:r>
            <a:rPr lang="en-US" dirty="0" smtClean="0"/>
            <a:t>Consonance</a:t>
          </a:r>
          <a:endParaRPr lang="en-US" dirty="0"/>
        </a:p>
      </dgm:t>
    </dgm:pt>
    <dgm:pt modelId="{1B8A9C49-7E46-4656-8C97-3DFC2CB3D672}" type="parTrans" cxnId="{A58A5368-DD32-4BAA-8693-8C7867A3D523}">
      <dgm:prSet/>
      <dgm:spPr/>
      <dgm:t>
        <a:bodyPr/>
        <a:lstStyle/>
        <a:p>
          <a:endParaRPr lang="en-US"/>
        </a:p>
      </dgm:t>
    </dgm:pt>
    <dgm:pt modelId="{4DECA270-3652-4782-9084-D81661437A91}" type="sibTrans" cxnId="{A58A5368-DD32-4BAA-8693-8C7867A3D523}">
      <dgm:prSet/>
      <dgm:spPr/>
      <dgm:t>
        <a:bodyPr/>
        <a:lstStyle/>
        <a:p>
          <a:endParaRPr lang="en-US"/>
        </a:p>
      </dgm:t>
    </dgm:pt>
    <dgm:pt modelId="{12C06717-EA2C-4A4E-BB84-C9C81E1AAD65}">
      <dgm:prSet phldrT="[Text]"/>
      <dgm:spPr/>
      <dgm:t>
        <a:bodyPr/>
        <a:lstStyle/>
        <a:p>
          <a:r>
            <a:rPr lang="en-US" dirty="0" smtClean="0"/>
            <a:t>Consistency</a:t>
          </a:r>
          <a:endParaRPr lang="en-US" dirty="0"/>
        </a:p>
      </dgm:t>
    </dgm:pt>
    <dgm:pt modelId="{12C08836-4BB5-4A42-8437-92EC0A416EFF}" type="parTrans" cxnId="{21FD6630-B8F5-4254-B6DB-41577C6BFD69}">
      <dgm:prSet/>
      <dgm:spPr/>
      <dgm:t>
        <a:bodyPr/>
        <a:lstStyle/>
        <a:p>
          <a:endParaRPr lang="en-US"/>
        </a:p>
      </dgm:t>
    </dgm:pt>
    <dgm:pt modelId="{0A4244DF-6FB0-42B0-A638-F0024CE4E208}" type="sibTrans" cxnId="{21FD6630-B8F5-4254-B6DB-41577C6BFD69}">
      <dgm:prSet/>
      <dgm:spPr/>
      <dgm:t>
        <a:bodyPr/>
        <a:lstStyle/>
        <a:p>
          <a:endParaRPr lang="en-US"/>
        </a:p>
      </dgm:t>
    </dgm:pt>
    <dgm:pt modelId="{942901B4-6394-4A60-8749-7BC8C7A78A6E}">
      <dgm:prSet phldrT="[Text]"/>
      <dgm:spPr/>
      <dgm:t>
        <a:bodyPr/>
        <a:lstStyle/>
        <a:p>
          <a:r>
            <a:rPr lang="en-US" dirty="0" smtClean="0"/>
            <a:t>Advantage</a:t>
          </a:r>
          <a:endParaRPr lang="en-US" dirty="0"/>
        </a:p>
      </dgm:t>
    </dgm:pt>
    <dgm:pt modelId="{8151C0FD-30F5-40CD-95B3-971AF3AEC9E6}" type="parTrans" cxnId="{A290CF82-2D29-40C5-AF89-BDF640DE338A}">
      <dgm:prSet/>
      <dgm:spPr/>
      <dgm:t>
        <a:bodyPr/>
        <a:lstStyle/>
        <a:p>
          <a:endParaRPr lang="en-US"/>
        </a:p>
      </dgm:t>
    </dgm:pt>
    <dgm:pt modelId="{5A286233-D3D9-4327-BBD6-84EB35C8F95B}" type="sibTrans" cxnId="{A290CF82-2D29-40C5-AF89-BDF640DE338A}">
      <dgm:prSet/>
      <dgm:spPr/>
      <dgm:t>
        <a:bodyPr/>
        <a:lstStyle/>
        <a:p>
          <a:endParaRPr lang="en-US"/>
        </a:p>
      </dgm:t>
    </dgm:pt>
    <dgm:pt modelId="{FF09C9D4-7354-43E9-AAA2-17418AE0D439}">
      <dgm:prSet phldrT="[Text]"/>
      <dgm:spPr/>
      <dgm:t>
        <a:bodyPr/>
        <a:lstStyle/>
        <a:p>
          <a:r>
            <a:rPr lang="en-US" dirty="0" smtClean="0"/>
            <a:t>Feasibility</a:t>
          </a:r>
          <a:endParaRPr lang="en-US" dirty="0"/>
        </a:p>
      </dgm:t>
    </dgm:pt>
    <dgm:pt modelId="{D230FCFF-8315-4CD9-96EF-ECA6829D1F6F}" type="parTrans" cxnId="{B442C1D4-CC5E-4170-AD2A-09378F784053}">
      <dgm:prSet/>
      <dgm:spPr/>
      <dgm:t>
        <a:bodyPr/>
        <a:lstStyle/>
        <a:p>
          <a:endParaRPr lang="en-US"/>
        </a:p>
      </dgm:t>
    </dgm:pt>
    <dgm:pt modelId="{45064488-0C1F-4600-B2DF-FADC12809872}" type="sibTrans" cxnId="{B442C1D4-CC5E-4170-AD2A-09378F784053}">
      <dgm:prSet/>
      <dgm:spPr/>
      <dgm:t>
        <a:bodyPr/>
        <a:lstStyle/>
        <a:p>
          <a:endParaRPr lang="en-US"/>
        </a:p>
      </dgm:t>
    </dgm:pt>
    <dgm:pt modelId="{0DC7B30D-BF93-44E9-86C0-F43A0BA1C6E8}" type="pres">
      <dgm:prSet presAssocID="{6D7940E7-1102-44F5-B539-92B312CC1DF2}" presName="diagram" presStyleCnt="0">
        <dgm:presLayoutVars>
          <dgm:dir/>
          <dgm:resizeHandles val="exact"/>
        </dgm:presLayoutVars>
      </dgm:prSet>
      <dgm:spPr/>
      <dgm:t>
        <a:bodyPr/>
        <a:lstStyle/>
        <a:p>
          <a:endParaRPr lang="en-US"/>
        </a:p>
      </dgm:t>
    </dgm:pt>
    <dgm:pt modelId="{3DBFA73D-0FF9-4CC8-9B5A-6C1CC7BE6E26}" type="pres">
      <dgm:prSet presAssocID="{E6459E9A-6F18-4611-9151-717B03C77EDA}" presName="node" presStyleLbl="node1" presStyleIdx="0" presStyleCnt="4">
        <dgm:presLayoutVars>
          <dgm:bulletEnabled val="1"/>
        </dgm:presLayoutVars>
      </dgm:prSet>
      <dgm:spPr/>
      <dgm:t>
        <a:bodyPr/>
        <a:lstStyle/>
        <a:p>
          <a:endParaRPr lang="en-US"/>
        </a:p>
      </dgm:t>
    </dgm:pt>
    <dgm:pt modelId="{58C28D28-E862-4C83-8AC9-BA450A2676B8}" type="pres">
      <dgm:prSet presAssocID="{4DECA270-3652-4782-9084-D81661437A91}" presName="sibTrans" presStyleCnt="0"/>
      <dgm:spPr/>
    </dgm:pt>
    <dgm:pt modelId="{F8664C45-8D34-43EF-BB71-72E9FD00CA56}" type="pres">
      <dgm:prSet presAssocID="{12C06717-EA2C-4A4E-BB84-C9C81E1AAD65}" presName="node" presStyleLbl="node1" presStyleIdx="1" presStyleCnt="4">
        <dgm:presLayoutVars>
          <dgm:bulletEnabled val="1"/>
        </dgm:presLayoutVars>
      </dgm:prSet>
      <dgm:spPr/>
      <dgm:t>
        <a:bodyPr/>
        <a:lstStyle/>
        <a:p>
          <a:endParaRPr lang="en-US"/>
        </a:p>
      </dgm:t>
    </dgm:pt>
    <dgm:pt modelId="{74201B09-C4CF-4DC9-9463-B7A16581D359}" type="pres">
      <dgm:prSet presAssocID="{0A4244DF-6FB0-42B0-A638-F0024CE4E208}" presName="sibTrans" presStyleCnt="0"/>
      <dgm:spPr/>
    </dgm:pt>
    <dgm:pt modelId="{81EF405C-9250-49E5-836C-8D5F29F7FA06}" type="pres">
      <dgm:prSet presAssocID="{942901B4-6394-4A60-8749-7BC8C7A78A6E}" presName="node" presStyleLbl="node1" presStyleIdx="2" presStyleCnt="4">
        <dgm:presLayoutVars>
          <dgm:bulletEnabled val="1"/>
        </dgm:presLayoutVars>
      </dgm:prSet>
      <dgm:spPr/>
      <dgm:t>
        <a:bodyPr/>
        <a:lstStyle/>
        <a:p>
          <a:endParaRPr lang="en-US"/>
        </a:p>
      </dgm:t>
    </dgm:pt>
    <dgm:pt modelId="{343E75E4-2510-48CF-8666-48A2B8EFE922}" type="pres">
      <dgm:prSet presAssocID="{5A286233-D3D9-4327-BBD6-84EB35C8F95B}" presName="sibTrans" presStyleCnt="0"/>
      <dgm:spPr/>
    </dgm:pt>
    <dgm:pt modelId="{F9A12716-9A94-459F-BFD0-F9B207B1FAEB}" type="pres">
      <dgm:prSet presAssocID="{FF09C9D4-7354-43E9-AAA2-17418AE0D439}" presName="node" presStyleLbl="node1" presStyleIdx="3" presStyleCnt="4">
        <dgm:presLayoutVars>
          <dgm:bulletEnabled val="1"/>
        </dgm:presLayoutVars>
      </dgm:prSet>
      <dgm:spPr/>
      <dgm:t>
        <a:bodyPr/>
        <a:lstStyle/>
        <a:p>
          <a:endParaRPr lang="en-US"/>
        </a:p>
      </dgm:t>
    </dgm:pt>
  </dgm:ptLst>
  <dgm:cxnLst>
    <dgm:cxn modelId="{4A2D885A-FDEE-430B-B5D8-F5C16F931B2B}" type="presOf" srcId="{E6459E9A-6F18-4611-9151-717B03C77EDA}" destId="{3DBFA73D-0FF9-4CC8-9B5A-6C1CC7BE6E26}" srcOrd="0" destOrd="0" presId="urn:microsoft.com/office/officeart/2005/8/layout/default"/>
    <dgm:cxn modelId="{3A961CF6-CC8B-4F86-8D0C-191F38EFC9EC}" type="presOf" srcId="{12C06717-EA2C-4A4E-BB84-C9C81E1AAD65}" destId="{F8664C45-8D34-43EF-BB71-72E9FD00CA56}" srcOrd="0" destOrd="0" presId="urn:microsoft.com/office/officeart/2005/8/layout/default"/>
    <dgm:cxn modelId="{B442C1D4-CC5E-4170-AD2A-09378F784053}" srcId="{6D7940E7-1102-44F5-B539-92B312CC1DF2}" destId="{FF09C9D4-7354-43E9-AAA2-17418AE0D439}" srcOrd="3" destOrd="0" parTransId="{D230FCFF-8315-4CD9-96EF-ECA6829D1F6F}" sibTransId="{45064488-0C1F-4600-B2DF-FADC12809872}"/>
    <dgm:cxn modelId="{A290CF82-2D29-40C5-AF89-BDF640DE338A}" srcId="{6D7940E7-1102-44F5-B539-92B312CC1DF2}" destId="{942901B4-6394-4A60-8749-7BC8C7A78A6E}" srcOrd="2" destOrd="0" parTransId="{8151C0FD-30F5-40CD-95B3-971AF3AEC9E6}" sibTransId="{5A286233-D3D9-4327-BBD6-84EB35C8F95B}"/>
    <dgm:cxn modelId="{CC81594C-4713-4AD8-9261-9B8F95913AA0}" type="presOf" srcId="{942901B4-6394-4A60-8749-7BC8C7A78A6E}" destId="{81EF405C-9250-49E5-836C-8D5F29F7FA06}" srcOrd="0" destOrd="0" presId="urn:microsoft.com/office/officeart/2005/8/layout/default"/>
    <dgm:cxn modelId="{A58A5368-DD32-4BAA-8693-8C7867A3D523}" srcId="{6D7940E7-1102-44F5-B539-92B312CC1DF2}" destId="{E6459E9A-6F18-4611-9151-717B03C77EDA}" srcOrd="0" destOrd="0" parTransId="{1B8A9C49-7E46-4656-8C97-3DFC2CB3D672}" sibTransId="{4DECA270-3652-4782-9084-D81661437A91}"/>
    <dgm:cxn modelId="{21FD6630-B8F5-4254-B6DB-41577C6BFD69}" srcId="{6D7940E7-1102-44F5-B539-92B312CC1DF2}" destId="{12C06717-EA2C-4A4E-BB84-C9C81E1AAD65}" srcOrd="1" destOrd="0" parTransId="{12C08836-4BB5-4A42-8437-92EC0A416EFF}" sibTransId="{0A4244DF-6FB0-42B0-A638-F0024CE4E208}"/>
    <dgm:cxn modelId="{3C393DED-9022-4F3B-A256-29A210530125}" type="presOf" srcId="{6D7940E7-1102-44F5-B539-92B312CC1DF2}" destId="{0DC7B30D-BF93-44E9-86C0-F43A0BA1C6E8}" srcOrd="0" destOrd="0" presId="urn:microsoft.com/office/officeart/2005/8/layout/default"/>
    <dgm:cxn modelId="{8B7F0B41-9AA1-4089-B623-7204EE645739}" type="presOf" srcId="{FF09C9D4-7354-43E9-AAA2-17418AE0D439}" destId="{F9A12716-9A94-459F-BFD0-F9B207B1FAEB}" srcOrd="0" destOrd="0" presId="urn:microsoft.com/office/officeart/2005/8/layout/default"/>
    <dgm:cxn modelId="{004F4253-89E2-437E-B17B-E8CE9B33CAE6}" type="presParOf" srcId="{0DC7B30D-BF93-44E9-86C0-F43A0BA1C6E8}" destId="{3DBFA73D-0FF9-4CC8-9B5A-6C1CC7BE6E26}" srcOrd="0" destOrd="0" presId="urn:microsoft.com/office/officeart/2005/8/layout/default"/>
    <dgm:cxn modelId="{F218CA33-1874-4974-AD65-22D014BA1006}" type="presParOf" srcId="{0DC7B30D-BF93-44E9-86C0-F43A0BA1C6E8}" destId="{58C28D28-E862-4C83-8AC9-BA450A2676B8}" srcOrd="1" destOrd="0" presId="urn:microsoft.com/office/officeart/2005/8/layout/default"/>
    <dgm:cxn modelId="{69EA73FA-C61F-415B-86EC-DF67D3BEA9E7}" type="presParOf" srcId="{0DC7B30D-BF93-44E9-86C0-F43A0BA1C6E8}" destId="{F8664C45-8D34-43EF-BB71-72E9FD00CA56}" srcOrd="2" destOrd="0" presId="urn:microsoft.com/office/officeart/2005/8/layout/default"/>
    <dgm:cxn modelId="{347B3FA7-0BD0-47C2-A6B3-F3477B8E64AB}" type="presParOf" srcId="{0DC7B30D-BF93-44E9-86C0-F43A0BA1C6E8}" destId="{74201B09-C4CF-4DC9-9463-B7A16581D359}" srcOrd="3" destOrd="0" presId="urn:microsoft.com/office/officeart/2005/8/layout/default"/>
    <dgm:cxn modelId="{A97A7D96-A340-445D-BEB1-CC75628AE867}" type="presParOf" srcId="{0DC7B30D-BF93-44E9-86C0-F43A0BA1C6E8}" destId="{81EF405C-9250-49E5-836C-8D5F29F7FA06}" srcOrd="4" destOrd="0" presId="urn:microsoft.com/office/officeart/2005/8/layout/default"/>
    <dgm:cxn modelId="{18550267-63CC-48DB-838C-13CFD20B5993}" type="presParOf" srcId="{0DC7B30D-BF93-44E9-86C0-F43A0BA1C6E8}" destId="{343E75E4-2510-48CF-8666-48A2B8EFE922}" srcOrd="5" destOrd="0" presId="urn:microsoft.com/office/officeart/2005/8/layout/default"/>
    <dgm:cxn modelId="{5F9FF23F-72D2-48F6-B413-EF3E3C603D55}" type="presParOf" srcId="{0DC7B30D-BF93-44E9-86C0-F43A0BA1C6E8}" destId="{F9A12716-9A94-459F-BFD0-F9B207B1FAE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FA73D-0FF9-4CC8-9B5A-6C1CC7BE6E26}">
      <dsp:nvSpPr>
        <dsp:cNvPr id="0" name=""/>
        <dsp:cNvSpPr/>
      </dsp:nvSpPr>
      <dsp:spPr>
        <a:xfrm>
          <a:off x="370163" y="548"/>
          <a:ext cx="3457463" cy="207447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lvl="0" algn="ctr" defTabSz="2178050">
            <a:lnSpc>
              <a:spcPct val="90000"/>
            </a:lnSpc>
            <a:spcBef>
              <a:spcPct val="0"/>
            </a:spcBef>
            <a:spcAft>
              <a:spcPct val="35000"/>
            </a:spcAft>
          </a:pPr>
          <a:r>
            <a:rPr lang="en-US" sz="4900" kern="1200" dirty="0" smtClean="0"/>
            <a:t>Consonance</a:t>
          </a:r>
          <a:endParaRPr lang="en-US" sz="4900" kern="1200" dirty="0"/>
        </a:p>
      </dsp:txBody>
      <dsp:txXfrm>
        <a:off x="370163" y="548"/>
        <a:ext cx="3457463" cy="2074478"/>
      </dsp:txXfrm>
    </dsp:sp>
    <dsp:sp modelId="{F8664C45-8D34-43EF-BB71-72E9FD00CA56}">
      <dsp:nvSpPr>
        <dsp:cNvPr id="0" name=""/>
        <dsp:cNvSpPr/>
      </dsp:nvSpPr>
      <dsp:spPr>
        <a:xfrm>
          <a:off x="4173373" y="548"/>
          <a:ext cx="3457463" cy="207447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lvl="0" algn="ctr" defTabSz="2178050">
            <a:lnSpc>
              <a:spcPct val="90000"/>
            </a:lnSpc>
            <a:spcBef>
              <a:spcPct val="0"/>
            </a:spcBef>
            <a:spcAft>
              <a:spcPct val="35000"/>
            </a:spcAft>
          </a:pPr>
          <a:r>
            <a:rPr lang="en-US" sz="4900" kern="1200" dirty="0" smtClean="0"/>
            <a:t>Consistency</a:t>
          </a:r>
          <a:endParaRPr lang="en-US" sz="4900" kern="1200" dirty="0"/>
        </a:p>
      </dsp:txBody>
      <dsp:txXfrm>
        <a:off x="4173373" y="548"/>
        <a:ext cx="3457463" cy="2074478"/>
      </dsp:txXfrm>
    </dsp:sp>
    <dsp:sp modelId="{81EF405C-9250-49E5-836C-8D5F29F7FA06}">
      <dsp:nvSpPr>
        <dsp:cNvPr id="0" name=""/>
        <dsp:cNvSpPr/>
      </dsp:nvSpPr>
      <dsp:spPr>
        <a:xfrm>
          <a:off x="370163" y="2420773"/>
          <a:ext cx="3457463" cy="207447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lvl="0" algn="ctr" defTabSz="2178050">
            <a:lnSpc>
              <a:spcPct val="90000"/>
            </a:lnSpc>
            <a:spcBef>
              <a:spcPct val="0"/>
            </a:spcBef>
            <a:spcAft>
              <a:spcPct val="35000"/>
            </a:spcAft>
          </a:pPr>
          <a:r>
            <a:rPr lang="en-US" sz="4900" kern="1200" dirty="0" smtClean="0"/>
            <a:t>Advantage</a:t>
          </a:r>
          <a:endParaRPr lang="en-US" sz="4900" kern="1200" dirty="0"/>
        </a:p>
      </dsp:txBody>
      <dsp:txXfrm>
        <a:off x="370163" y="2420773"/>
        <a:ext cx="3457463" cy="2074478"/>
      </dsp:txXfrm>
    </dsp:sp>
    <dsp:sp modelId="{F9A12716-9A94-459F-BFD0-F9B207B1FAEB}">
      <dsp:nvSpPr>
        <dsp:cNvPr id="0" name=""/>
        <dsp:cNvSpPr/>
      </dsp:nvSpPr>
      <dsp:spPr>
        <a:xfrm>
          <a:off x="4173373" y="2420773"/>
          <a:ext cx="3457463" cy="207447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lvl="0" algn="ctr" defTabSz="2178050">
            <a:lnSpc>
              <a:spcPct val="90000"/>
            </a:lnSpc>
            <a:spcBef>
              <a:spcPct val="0"/>
            </a:spcBef>
            <a:spcAft>
              <a:spcPct val="35000"/>
            </a:spcAft>
          </a:pPr>
          <a:r>
            <a:rPr lang="en-US" sz="4900" kern="1200" dirty="0" smtClean="0"/>
            <a:t>Feasibility</a:t>
          </a:r>
          <a:endParaRPr lang="en-US" sz="4900" kern="1200" dirty="0"/>
        </a:p>
      </dsp:txBody>
      <dsp:txXfrm>
        <a:off x="4173373" y="2420773"/>
        <a:ext cx="3457463" cy="207447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388D2422-940E-4A91-883D-31B04CC6B419}" type="datetime1">
              <a:rPr lang="en-US" altLang="en-US"/>
              <a:pPr/>
              <a:t>11/11/15</a:t>
            </a:fld>
            <a:endParaRPr lang="en-US" alt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CDB7F80-9C08-4791-A941-A4314ECF9346}" type="slidenum">
              <a:rPr lang="en-US" altLang="en-US"/>
              <a:pPr/>
              <a:t>‹#›</a:t>
            </a:fld>
            <a:endParaRPr lang="en-US" altLang="en-US" dirty="0"/>
          </a:p>
        </p:txBody>
      </p:sp>
    </p:spTree>
    <p:extLst>
      <p:ext uri="{BB962C8B-B14F-4D97-AF65-F5344CB8AC3E}">
        <p14:creationId xmlns:p14="http://schemas.microsoft.com/office/powerpoint/2010/main" val="6281197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smtClean="0"/>
          </a:p>
        </p:txBody>
      </p:sp>
      <p:sp>
        <p:nvSpPr>
          <p:cNvPr id="3481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6493EB0B-7117-4053-AE8C-6A37365BA8F4}" type="slidenum">
              <a:rPr lang="en-US" altLang="en-US" sz="1200"/>
              <a:pPr eaLnBrk="1" hangingPunct="1"/>
              <a:t>1</a:t>
            </a:fld>
            <a:endParaRPr lang="en-US" altLang="en-US" sz="1200" dirty="0"/>
          </a:p>
        </p:txBody>
      </p:sp>
    </p:spTree>
    <p:extLst>
      <p:ext uri="{BB962C8B-B14F-4D97-AF65-F5344CB8AC3E}">
        <p14:creationId xmlns:p14="http://schemas.microsoft.com/office/powerpoint/2010/main" val="3884050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smtClean="0">
                <a:solidFill>
                  <a:schemeClr val="tx1"/>
                </a:solidFill>
                <a:latin typeface="+mn-lt"/>
                <a:ea typeface="MS PGothic" pitchFamily="34" charset="-128"/>
                <a:cs typeface="ＭＳ Ｐゴシック" pitchFamily="42" charset="-128"/>
              </a:rPr>
              <a:t>9-1.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strategy-evaluation process, criteria, and methods used.</a:t>
            </a:r>
          </a:p>
          <a:p>
            <a:r>
              <a:rPr lang="en-US" sz="1200" b="1" i="0" u="none" strike="noStrike" kern="1200" baseline="0" dirty="0" smtClean="0">
                <a:solidFill>
                  <a:schemeClr val="tx1"/>
                </a:solidFill>
                <a:latin typeface="+mn-lt"/>
                <a:ea typeface="MS PGothic" pitchFamily="34" charset="-128"/>
                <a:cs typeface="ＭＳ Ｐゴシック" pitchFamily="42" charset="-128"/>
              </a:rPr>
              <a:t>9-2. </a:t>
            </a:r>
            <a:r>
              <a:rPr lang="en-US" sz="1200" b="0" i="0" u="none" strike="noStrike" kern="1200" baseline="0" dirty="0" smtClean="0">
                <a:solidFill>
                  <a:schemeClr val="tx1"/>
                </a:solidFill>
                <a:latin typeface="+mn-lt"/>
                <a:ea typeface="MS PGothic" pitchFamily="34" charset="-128"/>
                <a:cs typeface="ＭＳ Ｐゴシック" pitchFamily="42" charset="-128"/>
              </a:rPr>
              <a:t>Discuss three activities that comprise strategy evaluation.</a:t>
            </a:r>
          </a:p>
          <a:p>
            <a:r>
              <a:rPr lang="en-US" sz="1200" b="1" i="0" u="none" strike="noStrike" kern="1200" baseline="0" dirty="0" smtClean="0">
                <a:solidFill>
                  <a:schemeClr val="tx1"/>
                </a:solidFill>
                <a:latin typeface="+mn-lt"/>
                <a:ea typeface="MS PGothic" pitchFamily="34" charset="-128"/>
                <a:cs typeface="ＭＳ Ｐゴシック" pitchFamily="42" charset="-128"/>
              </a:rPr>
              <a:t>9-3. </a:t>
            </a:r>
            <a:r>
              <a:rPr lang="en-US" sz="1200" b="0" i="0" u="none" strike="noStrike" kern="1200" baseline="0" dirty="0" smtClean="0">
                <a:solidFill>
                  <a:schemeClr val="tx1"/>
                </a:solidFill>
                <a:latin typeface="+mn-lt"/>
                <a:ea typeface="MS PGothic" pitchFamily="34" charset="-128"/>
                <a:cs typeface="ＭＳ Ｐゴシック" pitchFamily="42" charset="-128"/>
              </a:rPr>
              <a:t>Describe and develop a Balanced Scorecard.</a:t>
            </a:r>
          </a:p>
          <a:p>
            <a:r>
              <a:rPr lang="en-US" sz="1200" b="1" i="0" u="none" strike="noStrike" kern="1200" baseline="0" dirty="0" smtClean="0">
                <a:solidFill>
                  <a:schemeClr val="tx1"/>
                </a:solidFill>
                <a:latin typeface="+mn-lt"/>
                <a:ea typeface="MS PGothic" pitchFamily="34" charset="-128"/>
                <a:cs typeface="ＭＳ Ｐゴシック" pitchFamily="42" charset="-128"/>
              </a:rPr>
              <a:t>9-4. </a:t>
            </a:r>
            <a:r>
              <a:rPr lang="en-US" sz="1200" b="0" i="0" u="none" strike="noStrike" kern="1200" baseline="0" dirty="0" smtClean="0">
                <a:solidFill>
                  <a:schemeClr val="tx1"/>
                </a:solidFill>
                <a:latin typeface="+mn-lt"/>
                <a:ea typeface="MS PGothic" pitchFamily="34" charset="-128"/>
                <a:cs typeface="ＭＳ Ｐゴシック" pitchFamily="42" charset="-128"/>
              </a:rPr>
              <a:t>Identify and describe published sources of strategy-evaluation information.</a:t>
            </a:r>
          </a:p>
          <a:p>
            <a:r>
              <a:rPr lang="en-US" sz="1200" b="1" i="0" u="none" strike="noStrike" kern="1200" baseline="0" dirty="0" smtClean="0">
                <a:solidFill>
                  <a:schemeClr val="tx1"/>
                </a:solidFill>
                <a:latin typeface="+mn-lt"/>
                <a:ea typeface="MS PGothic" pitchFamily="34" charset="-128"/>
                <a:cs typeface="ＭＳ Ｐゴシック" pitchFamily="42" charset="-128"/>
              </a:rPr>
              <a:t>9-5. </a:t>
            </a:r>
            <a:r>
              <a:rPr lang="en-US" sz="1200" b="0" i="0" u="none" strike="noStrike" kern="1200" baseline="0" dirty="0" smtClean="0">
                <a:solidFill>
                  <a:schemeClr val="tx1"/>
                </a:solidFill>
                <a:latin typeface="+mn-lt"/>
                <a:ea typeface="MS PGothic" pitchFamily="34" charset="-128"/>
                <a:cs typeface="ＭＳ Ｐゴシック" pitchFamily="42" charset="-128"/>
              </a:rPr>
              <a:t>Identify and describe six characteristics of an effective strategy-evaluation system.</a:t>
            </a:r>
          </a:p>
          <a:p>
            <a:r>
              <a:rPr lang="en-US" sz="1200" b="1" i="0" u="none" strike="noStrike" kern="1200" baseline="0" dirty="0" smtClean="0">
                <a:solidFill>
                  <a:schemeClr val="tx1"/>
                </a:solidFill>
                <a:latin typeface="+mn-lt"/>
                <a:ea typeface="MS PGothic" pitchFamily="34" charset="-128"/>
                <a:cs typeface="ＭＳ Ｐゴシック" pitchFamily="42" charset="-128"/>
              </a:rPr>
              <a:t>9-6.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nature and role of contingency planning in strategy evaluation.</a:t>
            </a:r>
          </a:p>
          <a:p>
            <a:r>
              <a:rPr lang="en-US" sz="1200" b="1" i="0" u="none" strike="noStrike" kern="1200" baseline="0" dirty="0" smtClean="0">
                <a:solidFill>
                  <a:schemeClr val="tx1"/>
                </a:solidFill>
                <a:latin typeface="+mn-lt"/>
                <a:ea typeface="MS PGothic" pitchFamily="34" charset="-128"/>
                <a:cs typeface="ＭＳ Ｐゴシック" pitchFamily="42" charset="-128"/>
              </a:rPr>
              <a:t>9-7. </a:t>
            </a:r>
            <a:r>
              <a:rPr lang="en-US" sz="1200" b="0" i="0" u="none" strike="noStrike" kern="1200" baseline="0" dirty="0" smtClean="0">
                <a:solidFill>
                  <a:schemeClr val="tx1"/>
                </a:solidFill>
                <a:latin typeface="+mn-lt"/>
                <a:ea typeface="MS PGothic" pitchFamily="34" charset="-128"/>
                <a:cs typeface="ＭＳ Ｐゴシック" pitchFamily="42" charset="-128"/>
              </a:rPr>
              <a:t>Explain the role of auditing in strategy evaluation.</a:t>
            </a:r>
          </a:p>
          <a:p>
            <a:r>
              <a:rPr lang="en-US" sz="1200" b="1" i="0" u="none" strike="noStrike" kern="1200" baseline="0" dirty="0" smtClean="0">
                <a:solidFill>
                  <a:schemeClr val="tx1"/>
                </a:solidFill>
                <a:latin typeface="+mn-lt"/>
                <a:ea typeface="MS PGothic" pitchFamily="34" charset="-128"/>
                <a:cs typeface="ＭＳ Ｐゴシック" pitchFamily="42" charset="-128"/>
              </a:rPr>
              <a:t>9-8. </a:t>
            </a:r>
            <a:r>
              <a:rPr lang="en-US" sz="1200" b="0" i="0" u="none" strike="noStrike" kern="1200" baseline="0" dirty="0" smtClean="0">
                <a:solidFill>
                  <a:schemeClr val="tx1"/>
                </a:solidFill>
                <a:latin typeface="+mn-lt"/>
                <a:ea typeface="MS PGothic" pitchFamily="34" charset="-128"/>
                <a:cs typeface="ＭＳ Ｐゴシック" pitchFamily="42" charset="-128"/>
              </a:rPr>
              <a:t>Identify and discuss three twenty-first-century challenges in strategic management.</a:t>
            </a:r>
          </a:p>
          <a:p>
            <a:r>
              <a:rPr lang="en-US" sz="1200" b="1" i="0" u="none" strike="noStrike" kern="1200" baseline="0" dirty="0" smtClean="0">
                <a:solidFill>
                  <a:schemeClr val="tx1"/>
                </a:solidFill>
                <a:latin typeface="+mn-lt"/>
                <a:ea typeface="MS PGothic" pitchFamily="34" charset="-128"/>
                <a:cs typeface="ＭＳ Ｐゴシック" pitchFamily="42" charset="-128"/>
              </a:rPr>
              <a:t>9-9. </a:t>
            </a:r>
            <a:r>
              <a:rPr lang="en-US" sz="1200" b="0" i="0" u="none" strike="noStrike" kern="1200" baseline="0" dirty="0" smtClean="0">
                <a:solidFill>
                  <a:schemeClr val="tx1"/>
                </a:solidFill>
                <a:latin typeface="+mn-lt"/>
                <a:ea typeface="MS PGothic" pitchFamily="34" charset="-128"/>
                <a:cs typeface="ＭＳ Ｐゴシック" pitchFamily="42" charset="-128"/>
              </a:rPr>
              <a:t>Identify and describe 17 guidelines for effective strategic management.</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2</a:t>
            </a:fld>
            <a:endParaRPr lang="en-US" altLang="en-US" dirty="0"/>
          </a:p>
        </p:txBody>
      </p:sp>
    </p:spTree>
    <p:extLst>
      <p:ext uri="{BB962C8B-B14F-4D97-AF65-F5344CB8AC3E}">
        <p14:creationId xmlns:p14="http://schemas.microsoft.com/office/powerpoint/2010/main" val="3391660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chapter is highlighted in the strategic management model.</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3</a:t>
            </a:fld>
            <a:endParaRPr lang="en-US" altLang="en-US" dirty="0"/>
          </a:p>
        </p:txBody>
      </p:sp>
    </p:spTree>
    <p:extLst>
      <p:ext uri="{BB962C8B-B14F-4D97-AF65-F5344CB8AC3E}">
        <p14:creationId xmlns:p14="http://schemas.microsoft.com/office/powerpoint/2010/main" val="3095681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Strategy evaluation is vital to an organization’s well-being; timely evaluations can alert management to problems or potential problems before a situation becomes critical. The strategy-evaluation process includes three basic activities.</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4</a:t>
            </a:fld>
            <a:endParaRPr lang="en-US" altLang="en-US" dirty="0"/>
          </a:p>
        </p:txBody>
      </p:sp>
    </p:spTree>
    <p:extLst>
      <p:ext uri="{BB962C8B-B14F-4D97-AF65-F5344CB8AC3E}">
        <p14:creationId xmlns:p14="http://schemas.microsoft.com/office/powerpoint/2010/main" val="3034557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It is impossible to demonstrate conclusively that a particular strategy is optimal or even to guarantee that it will work. One can, however, evaluate it for critical flaws. Richard Rumelt offered four criteria that could be used to evaluate a strategy.  </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5</a:t>
            </a:fld>
            <a:endParaRPr lang="en-US" altLang="en-US" dirty="0"/>
          </a:p>
        </p:txBody>
      </p:sp>
    </p:spTree>
    <p:extLst>
      <p:ext uri="{BB962C8B-B14F-4D97-AF65-F5344CB8AC3E}">
        <p14:creationId xmlns:p14="http://schemas.microsoft.com/office/powerpoint/2010/main" val="26841386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Strategy evaluation is becoming increasingly difficult with the passage of time, for many reasons. Domestic and world economies were more stable in years past, product life cycles were longer, product development cycles were longer, technological advancement was slower, change occurred less frequently, there were fewer competitors, foreign companies were generally weak, and there were more regulated industries. Other reasons why strategy evaluation is more difficult today include the trends on the next two slides.</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6</a:t>
            </a:fld>
            <a:endParaRPr lang="en-US" altLang="en-US" dirty="0"/>
          </a:p>
        </p:txBody>
      </p:sp>
    </p:spTree>
    <p:extLst>
      <p:ext uri="{BB962C8B-B14F-4D97-AF65-F5344CB8AC3E}">
        <p14:creationId xmlns:p14="http://schemas.microsoft.com/office/powerpoint/2010/main" val="3287103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Strategy evaluation is necessary for all sizes and kinds of organizations.</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8</a:t>
            </a:fld>
            <a:endParaRPr lang="en-US" altLang="en-US" dirty="0"/>
          </a:p>
        </p:txBody>
      </p:sp>
    </p:spTree>
    <p:extLst>
      <p:ext uri="{BB962C8B-B14F-4D97-AF65-F5344CB8AC3E}">
        <p14:creationId xmlns:p14="http://schemas.microsoft.com/office/powerpoint/2010/main" val="20530386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Some strategies take years to implement; consequently, associated results may not become apparent for years.</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9</a:t>
            </a:fld>
            <a:endParaRPr lang="en-US" altLang="en-US" dirty="0"/>
          </a:p>
        </p:txBody>
      </p:sp>
    </p:spTree>
    <p:extLst>
      <p:ext uri="{BB962C8B-B14F-4D97-AF65-F5344CB8AC3E}">
        <p14:creationId xmlns:p14="http://schemas.microsoft.com/office/powerpoint/2010/main" val="3523501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Table 9-2 summarizes the three strategy-evaluation activities in terms of key questions that should be addressed, alternative answers to those questions, and appropriate actions for an organization to take.</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10</a:t>
            </a:fld>
            <a:endParaRPr lang="en-US" altLang="en-US" dirty="0"/>
          </a:p>
        </p:txBody>
      </p:sp>
    </p:spTree>
    <p:extLst>
      <p:ext uri="{BB962C8B-B14F-4D97-AF65-F5344CB8AC3E}">
        <p14:creationId xmlns:p14="http://schemas.microsoft.com/office/powerpoint/2010/main" val="99904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Reviewing the underlying bases of an organization’s strategy could be approached by developing a revised EFE Matrix and IFE Matrix.</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11</a:t>
            </a:fld>
            <a:endParaRPr lang="en-US" altLang="en-US" dirty="0"/>
          </a:p>
        </p:txBody>
      </p:sp>
    </p:spTree>
    <p:extLst>
      <p:ext uri="{BB962C8B-B14F-4D97-AF65-F5344CB8AC3E}">
        <p14:creationId xmlns:p14="http://schemas.microsoft.com/office/powerpoint/2010/main" val="42324551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Analysis could also address the questions included on the next two slides.</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12</a:t>
            </a:fld>
            <a:endParaRPr lang="en-US" altLang="en-US" dirty="0"/>
          </a:p>
        </p:txBody>
      </p:sp>
    </p:spTree>
    <p:extLst>
      <p:ext uri="{BB962C8B-B14F-4D97-AF65-F5344CB8AC3E}">
        <p14:creationId xmlns:p14="http://schemas.microsoft.com/office/powerpoint/2010/main" val="17641692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Measuring organizational performance includes comparing expected results to actual results, investigating deviations from plans, evaluating individual performance, and examining progress being made toward meeting stated objectives.</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14</a:t>
            </a:fld>
            <a:endParaRPr lang="en-US" altLang="en-US" dirty="0"/>
          </a:p>
        </p:txBody>
      </p:sp>
    </p:spTree>
    <p:extLst>
      <p:ext uri="{BB962C8B-B14F-4D97-AF65-F5344CB8AC3E}">
        <p14:creationId xmlns:p14="http://schemas.microsoft.com/office/powerpoint/2010/main" val="20425340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Some additional key questions that reveal the need for judgments in strategy evaluation are on the next two slides.</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15</a:t>
            </a:fld>
            <a:endParaRPr lang="en-US" altLang="en-US" dirty="0"/>
          </a:p>
        </p:txBody>
      </p:sp>
    </p:spTree>
    <p:extLst>
      <p:ext uri="{BB962C8B-B14F-4D97-AF65-F5344CB8AC3E}">
        <p14:creationId xmlns:p14="http://schemas.microsoft.com/office/powerpoint/2010/main" val="41996311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final strategy-evaluation activity, taking corrective actions, requires making changes to competitively reposition a firm for the future. As indicated in Table 9-4, examples of changes that may be needed are altering an organization’s structure, replacing one or more key individuals, selling a division, or revising a business mission.</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17</a:t>
            </a:fld>
            <a:endParaRPr lang="en-US" altLang="en-US" dirty="0"/>
          </a:p>
        </p:txBody>
      </p:sp>
    </p:spTree>
    <p:extLst>
      <p:ext uri="{BB962C8B-B14F-4D97-AF65-F5344CB8AC3E}">
        <p14:creationId xmlns:p14="http://schemas.microsoft.com/office/powerpoint/2010/main" val="1665576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Balanced Scorecard is a strategy evaluation and control technique. Balanced Scorecard derives its name from the perceived need of firms to “balance” financial measures that are oftentimes used exclusively in strategy evaluation and control with nonfinancial measures such as product quality and customer service. An effective Balanced Scorecard contains a carefully chosen combination of strategic and financial objectives tailored to the company’s business.</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18</a:t>
            </a:fld>
            <a:endParaRPr lang="en-US" altLang="en-US" dirty="0"/>
          </a:p>
        </p:txBody>
      </p:sp>
    </p:spTree>
    <p:extLst>
      <p:ext uri="{BB962C8B-B14F-4D97-AF65-F5344CB8AC3E}">
        <p14:creationId xmlns:p14="http://schemas.microsoft.com/office/powerpoint/2010/main" val="9045306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As a tool to manage and evaluate strategy, the Balanced Scorecard is currently in use at Sears, United Parcel Service, 3M Corporation, Heinz, and hundreds of other firms.</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19</a:t>
            </a:fld>
            <a:endParaRPr lang="en-US" altLang="en-US" dirty="0"/>
          </a:p>
        </p:txBody>
      </p:sp>
    </p:spTree>
    <p:extLst>
      <p:ext uri="{BB962C8B-B14F-4D97-AF65-F5344CB8AC3E}">
        <p14:creationId xmlns:p14="http://schemas.microsoft.com/office/powerpoint/2010/main" val="30305156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strategy-evaluation process must exhibit several characteristics to be effective.</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20</a:t>
            </a:fld>
            <a:endParaRPr lang="en-US" altLang="en-US" dirty="0"/>
          </a:p>
        </p:txBody>
      </p:sp>
    </p:spTree>
    <p:extLst>
      <p:ext uri="{BB962C8B-B14F-4D97-AF65-F5344CB8AC3E}">
        <p14:creationId xmlns:p14="http://schemas.microsoft.com/office/powerpoint/2010/main" val="13569477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 basic premise of good strategic management is that firms strive to be proactive, planning ways to deal with unfavorable and favorable events before they occur. Too many organizations prepare contingency plans just for unfavorable events; this is a mistake, because both minimizing threats and capitalizing on opportunities can improve a firm’s competitive position.</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22</a:t>
            </a:fld>
            <a:endParaRPr lang="en-US" altLang="en-US" dirty="0"/>
          </a:p>
        </p:txBody>
      </p:sp>
    </p:spTree>
    <p:extLst>
      <p:ext uri="{BB962C8B-B14F-4D97-AF65-F5344CB8AC3E}">
        <p14:creationId xmlns:p14="http://schemas.microsoft.com/office/powerpoint/2010/main" val="24760053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Some contingency plans commonly established by firms include the elements on the next two slides.</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23</a:t>
            </a:fld>
            <a:endParaRPr lang="en-US" altLang="en-US" dirty="0"/>
          </a:p>
        </p:txBody>
      </p:sp>
    </p:spTree>
    <p:extLst>
      <p:ext uri="{BB962C8B-B14F-4D97-AF65-F5344CB8AC3E}">
        <p14:creationId xmlns:p14="http://schemas.microsoft.com/office/powerpoint/2010/main" val="24760053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Linneman and Chandran suggest that effective contingency planning involves a five-step process.</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25</a:t>
            </a:fld>
            <a:endParaRPr lang="en-US" altLang="en-US" dirty="0"/>
          </a:p>
        </p:txBody>
      </p:sp>
    </p:spTree>
    <p:extLst>
      <p:ext uri="{BB962C8B-B14F-4D97-AF65-F5344CB8AC3E}">
        <p14:creationId xmlns:p14="http://schemas.microsoft.com/office/powerpoint/2010/main" val="37225036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 frequently used tool in strategy evaluation is the audit.</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26</a:t>
            </a:fld>
            <a:endParaRPr lang="en-US" altLang="en-US" dirty="0"/>
          </a:p>
        </p:txBody>
      </p:sp>
    </p:spTree>
    <p:extLst>
      <p:ext uri="{BB962C8B-B14F-4D97-AF65-F5344CB8AC3E}">
        <p14:creationId xmlns:p14="http://schemas.microsoft.com/office/powerpoint/2010/main" val="28060198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Three particular challenges or decisions face all strategists today.</a:t>
            </a:r>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27</a:t>
            </a:fld>
            <a:endParaRPr lang="en-US" altLang="en-US" dirty="0"/>
          </a:p>
        </p:txBody>
      </p:sp>
    </p:spTree>
    <p:extLst>
      <p:ext uri="{BB962C8B-B14F-4D97-AF65-F5344CB8AC3E}">
        <p14:creationId xmlns:p14="http://schemas.microsoft.com/office/powerpoint/2010/main" val="22371308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Failing to follow certain guidelines in conducting strategic management can foster criticisms of the process and create problems for the organization.</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28</a:t>
            </a:fld>
            <a:endParaRPr lang="en-US" altLang="en-US" dirty="0"/>
          </a:p>
        </p:txBody>
      </p:sp>
    </p:spTree>
    <p:extLst>
      <p:ext uri="{BB962C8B-B14F-4D97-AF65-F5344CB8AC3E}">
        <p14:creationId xmlns:p14="http://schemas.microsoft.com/office/powerpoint/2010/main" val="143263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410200" y="990600"/>
            <a:ext cx="3048000" cy="3428999"/>
          </a:xfrm>
          <a:solidFill>
            <a:srgbClr val="00CC00"/>
          </a:solidFill>
        </p:spPr>
        <p:txBody>
          <a:bodyPr/>
          <a:lstStyle>
            <a:lvl1pPr>
              <a:defRPr/>
            </a:lvl1pPr>
          </a:lstStyle>
          <a:p>
            <a:r>
              <a:rPr lang="en-US" dirty="0" smtClean="0"/>
              <a:t> </a:t>
            </a:r>
            <a:endParaRPr lang="en-US" dirty="0"/>
          </a:p>
        </p:txBody>
      </p:sp>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chemeClr val="accent1">
                    <a:lumMod val="75000"/>
                  </a:schemeClr>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Chapter </a:t>
            </a:r>
            <a:endParaRPr lang="en-US" dirty="0"/>
          </a:p>
        </p:txBody>
      </p:sp>
      <p:sp>
        <p:nvSpPr>
          <p:cNvPr id="6" name="Slide Number Placeholder 5"/>
          <p:cNvSpPr>
            <a:spLocks noGrp="1"/>
          </p:cNvSpPr>
          <p:nvPr>
            <p:ph type="sldNum" sz="quarter" idx="12"/>
          </p:nvPr>
        </p:nvSpPr>
        <p:spPr/>
        <p:txBody>
          <a:bodyPr/>
          <a:lstStyle/>
          <a:p>
            <a:r>
              <a:rPr lang="en-US" altLang="en-US" dirty="0" smtClean="0"/>
              <a:t>9-</a:t>
            </a:r>
            <a:fld id="{D1CF36C9-686C-4EDB-9CB9-0624FB51ABEB}"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US" dirty="0" smtClean="0"/>
              <a:t>Copyright ©2017 Pearson Education, Inc.</a:t>
            </a:r>
            <a:endParaRPr lang="en-US"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8200" y="990600"/>
            <a:ext cx="3668711" cy="4663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18737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marL="342900" indent="-3429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1pPr>
            <a:lvl2pPr marL="742950" indent="-28575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2pPr>
            <a:lvl3pPr marL="11430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3pPr>
            <a:lvl4pPr marL="16002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4pPr>
            <a:lvl5pPr marL="20574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6" name="Slide Number Placeholder 5"/>
          <p:cNvSpPr>
            <a:spLocks noGrp="1"/>
          </p:cNvSpPr>
          <p:nvPr>
            <p:ph type="sldNum" sz="quarter" idx="12"/>
          </p:nvPr>
        </p:nvSpPr>
        <p:spPr/>
        <p:txBody>
          <a:bodyPr/>
          <a:lstStyle/>
          <a:p>
            <a:r>
              <a:rPr lang="en-US" altLang="en-US" dirty="0" smtClean="0"/>
              <a:t>9-</a:t>
            </a:r>
            <a:fld id="{F4F3F051-2141-4A81-96E1-69A5ADF0CAED}" type="slidenum">
              <a:rPr lang="en-US" altLang="en-US" smtClean="0"/>
              <a:pPr/>
              <a:t>‹#›</a:t>
            </a:fld>
            <a:endParaRPr lang="en-US" altLang="en-US" dirty="0"/>
          </a:p>
        </p:txBody>
      </p:sp>
    </p:spTree>
    <p:extLst>
      <p:ext uri="{BB962C8B-B14F-4D97-AF65-F5344CB8AC3E}">
        <p14:creationId xmlns:p14="http://schemas.microsoft.com/office/powerpoint/2010/main" val="7215507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r>
              <a:rPr lang="en-US" dirty="0" smtClean="0"/>
              <a:t>Copyright ©2017 Pearson Education, Inc.</a:t>
            </a:r>
            <a:endParaRPr lang="en-US" dirty="0"/>
          </a:p>
        </p:txBody>
      </p:sp>
      <p:sp>
        <p:nvSpPr>
          <p:cNvPr id="7" name="Slide Number Placeholder 6"/>
          <p:cNvSpPr>
            <a:spLocks noGrp="1"/>
          </p:cNvSpPr>
          <p:nvPr>
            <p:ph type="sldNum" sz="quarter" idx="12"/>
          </p:nvPr>
        </p:nvSpPr>
        <p:spPr/>
        <p:txBody>
          <a:bodyPr/>
          <a:lstStyle/>
          <a:p>
            <a:r>
              <a:rPr lang="en-US" altLang="en-US" dirty="0" smtClean="0"/>
              <a:t>9-</a:t>
            </a:r>
            <a:fld id="{6FB68A07-6A88-4164-9B86-4FD125F990B3}" type="slidenum">
              <a:rPr lang="en-US" altLang="en-US" smtClean="0"/>
              <a:pPr/>
              <a:t>‹#›</a:t>
            </a:fld>
            <a:endParaRPr lang="en-US" altLang="en-US" dirty="0"/>
          </a:p>
        </p:txBody>
      </p:sp>
    </p:spTree>
    <p:extLst>
      <p:ext uri="{BB962C8B-B14F-4D97-AF65-F5344CB8AC3E}">
        <p14:creationId xmlns:p14="http://schemas.microsoft.com/office/powerpoint/2010/main" val="1273524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9" name="Slide Number Placeholder 8"/>
          <p:cNvSpPr>
            <a:spLocks noGrp="1"/>
          </p:cNvSpPr>
          <p:nvPr>
            <p:ph type="sldNum" sz="quarter" idx="12"/>
          </p:nvPr>
        </p:nvSpPr>
        <p:spPr/>
        <p:txBody>
          <a:bodyPr/>
          <a:lstStyle/>
          <a:p>
            <a:r>
              <a:rPr lang="en-US" altLang="en-US" dirty="0" smtClean="0"/>
              <a:t>9-</a:t>
            </a:r>
            <a:fld id="{F4F3F051-2141-4A81-96E1-69A5ADF0CAED}" type="slidenum">
              <a:rPr lang="en-US" altLang="en-US" smtClean="0"/>
              <a:pPr/>
              <a:t>‹#›</a:t>
            </a:fld>
            <a:endParaRPr lang="en-US" altLang="en-US" dirty="0"/>
          </a:p>
        </p:txBody>
      </p:sp>
    </p:spTree>
    <p:extLst>
      <p:ext uri="{BB962C8B-B14F-4D97-AF65-F5344CB8AC3E}">
        <p14:creationId xmlns:p14="http://schemas.microsoft.com/office/powerpoint/2010/main" val="12800408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r>
              <a:rPr lang="en-US" dirty="0" smtClean="0"/>
              <a:t>Copyright ©2017 Pearson Education, Inc.</a:t>
            </a:r>
            <a:endParaRPr lang="en-US" dirty="0"/>
          </a:p>
        </p:txBody>
      </p:sp>
      <p:sp>
        <p:nvSpPr>
          <p:cNvPr id="5" name="Slide Number Placeholder 4"/>
          <p:cNvSpPr>
            <a:spLocks noGrp="1"/>
          </p:cNvSpPr>
          <p:nvPr>
            <p:ph type="sldNum" sz="quarter" idx="12"/>
          </p:nvPr>
        </p:nvSpPr>
        <p:spPr/>
        <p:txBody>
          <a:bodyPr/>
          <a:lstStyle/>
          <a:p>
            <a:r>
              <a:rPr lang="en-US" altLang="en-US" dirty="0" smtClean="0"/>
              <a:t>9-</a:t>
            </a:r>
            <a:fld id="{1A754283-CF76-42B4-AE2C-C9DE1C7DAA2D}" type="slidenum">
              <a:rPr lang="en-US" altLang="en-US" smtClean="0"/>
              <a:pPr/>
              <a:t>‹#›</a:t>
            </a:fld>
            <a:endParaRPr lang="en-US" altLang="en-US" dirty="0"/>
          </a:p>
        </p:txBody>
      </p:sp>
    </p:spTree>
    <p:extLst>
      <p:ext uri="{BB962C8B-B14F-4D97-AF65-F5344CB8AC3E}">
        <p14:creationId xmlns:p14="http://schemas.microsoft.com/office/powerpoint/2010/main" val="27068198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9-</a:t>
            </a:r>
            <a:fld id="{F4F3F051-2141-4A81-96E1-69A5ADF0CAED}" type="slidenum">
              <a:rPr lang="en-US" altLang="en-US" smtClean="0"/>
              <a:pPr/>
              <a:t>‹#›</a:t>
            </a:fld>
            <a:endParaRPr lang="en-US" altLang="en-US" dirty="0"/>
          </a:p>
        </p:txBody>
      </p:sp>
    </p:spTree>
    <p:extLst>
      <p:ext uri="{BB962C8B-B14F-4D97-AF65-F5344CB8AC3E}">
        <p14:creationId xmlns:p14="http://schemas.microsoft.com/office/powerpoint/2010/main" val="6963331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00CC00"/>
          </a:solidFill>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US" altLang="en-US" dirty="0" smtClean="0"/>
              <a:t>Copyright ©2017 Pearson Education, Inc.</a:t>
            </a:r>
            <a:endParaRPr lang="en-US" alt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altLang="en-US" dirty="0" smtClean="0"/>
              <a:t>9-</a:t>
            </a:r>
            <a:fld id="{F4F3F051-2141-4A81-96E1-69A5ADF0CAED}" type="slidenum">
              <a:rPr lang="en-US" altLang="en-US" smtClean="0"/>
              <a:pPr/>
              <a:t>‹#›</a:t>
            </a:fld>
            <a:endParaRPr lang="en-US" altLang="en-US" dirty="0"/>
          </a:p>
        </p:txBody>
      </p:sp>
    </p:spTree>
    <p:extLst>
      <p:ext uri="{BB962C8B-B14F-4D97-AF65-F5344CB8AC3E}">
        <p14:creationId xmlns:p14="http://schemas.microsoft.com/office/powerpoint/2010/main" val="798462637"/>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Lst>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hf hdr="0" dt="0"/>
  <p:txStyles>
    <p:titleStyle>
      <a:lvl1pPr algn="ctr" defTabSz="914400" rtl="0" eaLnBrk="1" latinLnBrk="0" hangingPunct="1">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9.xml"/><Relationship Id="rId3" Type="http://schemas.openxmlformats.org/officeDocument/2006/relationships/image" Target="../media/image3.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0.xml"/><Relationship Id="rId3" Type="http://schemas.openxmlformats.org/officeDocument/2006/relationships/image" Target="../media/image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4.xml"/><Relationship Id="rId3" Type="http://schemas.openxmlformats.org/officeDocument/2006/relationships/image" Target="../media/image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wrap="square" lIns="91440" tIns="45720" rIns="91440" bIns="45720" numCol="1" anchorCtr="0" compatLnSpc="1">
            <a:prstTxWarp prst="textNoShape">
              <a:avLst/>
            </a:prstTxWarp>
            <a:normAutofit fontScale="90000"/>
          </a:bodyPr>
          <a:lstStyle/>
          <a:p>
            <a:pPr eaLnBrk="1" hangingPunct="1">
              <a:defRPr/>
            </a:pPr>
            <a:r>
              <a:rPr lang="en-US" b="0" cap="none" dirty="0">
                <a:solidFill>
                  <a:schemeClr val="tx1"/>
                </a:solidFill>
                <a:latin typeface="Arial" panose="020B0604020202020204" pitchFamily="34" charset="0"/>
                <a:ea typeface="ＭＳ Ｐゴシック" charset="0"/>
                <a:cs typeface="Arial" panose="020B0604020202020204" pitchFamily="34" charset="0"/>
              </a:rPr>
              <a:t>Strategy Review,</a:t>
            </a:r>
            <a:br>
              <a:rPr lang="en-US" b="0" cap="none" dirty="0">
                <a:solidFill>
                  <a:schemeClr val="tx1"/>
                </a:solidFill>
                <a:latin typeface="Arial" panose="020B0604020202020204" pitchFamily="34" charset="0"/>
                <a:ea typeface="ＭＳ Ｐゴシック" charset="0"/>
                <a:cs typeface="Arial" panose="020B0604020202020204" pitchFamily="34" charset="0"/>
              </a:rPr>
            </a:br>
            <a:r>
              <a:rPr lang="en-US" b="0" cap="none" dirty="0">
                <a:solidFill>
                  <a:schemeClr val="tx1"/>
                </a:solidFill>
                <a:latin typeface="Arial" panose="020B0604020202020204" pitchFamily="34" charset="0"/>
                <a:ea typeface="ＭＳ Ｐゴシック" charset="0"/>
                <a:cs typeface="Arial" panose="020B0604020202020204" pitchFamily="34" charset="0"/>
              </a:rPr>
              <a:t>Evaluation, and Control</a:t>
            </a:r>
            <a:endParaRPr lang="en-US" cap="none" dirty="0">
              <a:solidFill>
                <a:schemeClr val="tx1"/>
              </a:solidFill>
              <a:latin typeface="Arial" panose="020B0604020202020204" pitchFamily="34" charset="0"/>
              <a:ea typeface="ＭＳ Ｐゴシック" charset="0"/>
              <a:cs typeface="Arial" panose="020B0604020202020204" pitchFamily="34" charset="0"/>
            </a:endParaRPr>
          </a:p>
        </p:txBody>
      </p:sp>
      <p:sp>
        <p:nvSpPr>
          <p:cNvPr id="13315" name="Subtitle 2"/>
          <p:cNvSpPr>
            <a:spLocks noGrp="1"/>
          </p:cNvSpPr>
          <p:nvPr>
            <p:ph type="subTitle" idx="1"/>
          </p:nvPr>
        </p:nvSpPr>
        <p:spPr/>
        <p:txBody>
          <a:bodyPr/>
          <a:lstStyle/>
          <a:p>
            <a:pPr marL="0" indent="0" eaLnBrk="1" hangingPunct="1">
              <a:buFont typeface="Franklin Gothic Book" pitchFamily="-84" charset="0"/>
              <a:buNone/>
            </a:pPr>
            <a:r>
              <a:rPr lang="en-US" altLang="en-US" dirty="0" smtClean="0">
                <a:latin typeface="Arial" pitchFamily="34" charset="0"/>
                <a:cs typeface="Arial" pitchFamily="34" charset="0"/>
              </a:rPr>
              <a:t>Chapter Nine</a:t>
            </a:r>
          </a:p>
        </p:txBody>
      </p:sp>
      <p:sp>
        <p:nvSpPr>
          <p:cNvPr id="3" name="Footer Placeholder 2"/>
          <p:cNvSpPr>
            <a:spLocks noGrp="1"/>
          </p:cNvSpPr>
          <p:nvPr>
            <p:ph type="ftr" sz="quarter" idx="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9-</a:t>
            </a:r>
            <a:fld id="{D1CF36C9-686C-4EDB-9CB9-0624FB51ABEB}" type="slidenum">
              <a:rPr lang="en-US" altLang="en-US" smtClean="0"/>
              <a:pPr/>
              <a:t>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Learning Objectives</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2</a:t>
            </a:fld>
            <a:endParaRPr lang="en-US" altLang="en-US" dirty="0"/>
          </a:p>
        </p:txBody>
      </p:sp>
      <p:sp>
        <p:nvSpPr>
          <p:cNvPr id="4" name="Content Placeholder 3"/>
          <p:cNvSpPr>
            <a:spLocks noGrp="1"/>
          </p:cNvSpPr>
          <p:nvPr>
            <p:ph idx="1"/>
          </p:nvPr>
        </p:nvSpPr>
        <p:spPr>
          <a:xfrm>
            <a:off x="304800" y="1524000"/>
            <a:ext cx="8610600" cy="4876800"/>
          </a:xfrm>
        </p:spPr>
        <p:txBody>
          <a:bodyPr>
            <a:normAutofit fontScale="70000" lnSpcReduction="20000"/>
          </a:bodyPr>
          <a:lstStyle/>
          <a:p>
            <a:pPr marL="514350" indent="-514350">
              <a:buFont typeface="+mj-lt"/>
              <a:buAutoNum type="arabicPeriod"/>
            </a:pPr>
            <a:r>
              <a:rPr lang="en-US" dirty="0"/>
              <a:t>Discuss the strategy-evaluation process, criteria, and </a:t>
            </a:r>
            <a:r>
              <a:rPr lang="en-US" dirty="0" smtClean="0"/>
              <a:t>methods used.</a:t>
            </a:r>
            <a:endParaRPr lang="en-US" dirty="0"/>
          </a:p>
          <a:p>
            <a:pPr marL="514350" indent="-514350">
              <a:buFont typeface="+mj-lt"/>
              <a:buAutoNum type="arabicPeriod"/>
            </a:pPr>
            <a:r>
              <a:rPr lang="en-US" dirty="0" smtClean="0"/>
              <a:t>Discuss </a:t>
            </a:r>
            <a:r>
              <a:rPr lang="en-US" dirty="0"/>
              <a:t>three activities that comprise strategy evaluation.</a:t>
            </a:r>
          </a:p>
          <a:p>
            <a:pPr marL="514350" indent="-514350">
              <a:buFont typeface="+mj-lt"/>
              <a:buAutoNum type="arabicPeriod"/>
            </a:pPr>
            <a:r>
              <a:rPr lang="en-US" dirty="0" smtClean="0"/>
              <a:t>Describe </a:t>
            </a:r>
            <a:r>
              <a:rPr lang="en-US" dirty="0"/>
              <a:t>and develop a Balanced Scorecard.</a:t>
            </a:r>
          </a:p>
          <a:p>
            <a:pPr marL="514350" indent="-514350">
              <a:buFont typeface="+mj-lt"/>
              <a:buAutoNum type="arabicPeriod"/>
            </a:pPr>
            <a:r>
              <a:rPr lang="en-US" dirty="0" smtClean="0"/>
              <a:t>Identify </a:t>
            </a:r>
            <a:r>
              <a:rPr lang="en-US" dirty="0"/>
              <a:t>and describe published sources of strategy-evaluation information.</a:t>
            </a:r>
          </a:p>
          <a:p>
            <a:pPr marL="514350" indent="-514350">
              <a:buFont typeface="+mj-lt"/>
              <a:buAutoNum type="arabicPeriod"/>
            </a:pPr>
            <a:r>
              <a:rPr lang="en-US" dirty="0" smtClean="0"/>
              <a:t>Identify </a:t>
            </a:r>
            <a:r>
              <a:rPr lang="en-US" dirty="0"/>
              <a:t>and describe six characteristics of an effective strategy-evaluation system.</a:t>
            </a:r>
          </a:p>
          <a:p>
            <a:pPr marL="514350" indent="-514350">
              <a:buFont typeface="+mj-lt"/>
              <a:buAutoNum type="arabicPeriod"/>
            </a:pPr>
            <a:r>
              <a:rPr lang="en-US" dirty="0" smtClean="0"/>
              <a:t>Discuss </a:t>
            </a:r>
            <a:r>
              <a:rPr lang="en-US" dirty="0"/>
              <a:t>the nature and role of contingency planning in strategy evaluation.</a:t>
            </a:r>
          </a:p>
          <a:p>
            <a:pPr marL="514350" indent="-514350">
              <a:buFont typeface="+mj-lt"/>
              <a:buAutoNum type="arabicPeriod"/>
            </a:pPr>
            <a:r>
              <a:rPr lang="en-US" dirty="0" smtClean="0"/>
              <a:t>Explain </a:t>
            </a:r>
            <a:r>
              <a:rPr lang="en-US" dirty="0"/>
              <a:t>the role of auditing in strategy evaluation.</a:t>
            </a:r>
          </a:p>
          <a:p>
            <a:pPr marL="514350" indent="-514350">
              <a:buFont typeface="+mj-lt"/>
              <a:buAutoNum type="arabicPeriod"/>
            </a:pPr>
            <a:r>
              <a:rPr lang="en-US" dirty="0" smtClean="0"/>
              <a:t>Identify </a:t>
            </a:r>
            <a:r>
              <a:rPr lang="en-US" dirty="0"/>
              <a:t>and discuss three twenty-first-century challenges in strategic management.</a:t>
            </a:r>
          </a:p>
          <a:p>
            <a:pPr marL="514350" indent="-514350">
              <a:buFont typeface="+mj-lt"/>
              <a:buAutoNum type="arabicPeriod"/>
            </a:pPr>
            <a:r>
              <a:rPr lang="en-US" dirty="0" smtClean="0"/>
              <a:t>Identify </a:t>
            </a:r>
            <a:r>
              <a:rPr lang="en-US" dirty="0"/>
              <a:t>and describe 17 guidelines for effective strategic management.</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A Comprehensive Strategic-Management Model</a:t>
            </a:r>
          </a:p>
        </p:txBody>
      </p:sp>
      <p:sp>
        <p:nvSpPr>
          <p:cNvPr id="3" name="Footer Placeholder 2"/>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9-</a:t>
            </a:r>
            <a:fld id="{1A754283-CF76-42B4-AE2C-C9DE1C7DAA2D}" type="slidenum">
              <a:rPr lang="en-US" altLang="en-US" smtClean="0"/>
              <a:pPr/>
              <a:t>3</a:t>
            </a:fld>
            <a:endParaRPr lang="en-US" alt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447800"/>
            <a:ext cx="8686800" cy="495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Strategy Evaluation</a:t>
            </a:r>
          </a:p>
        </p:txBody>
      </p:sp>
      <p:sp>
        <p:nvSpPr>
          <p:cNvPr id="37889" name="Content Placeholder 2"/>
          <p:cNvSpPr>
            <a:spLocks noGrp="1"/>
          </p:cNvSpPr>
          <p:nvPr>
            <p:ph idx="1"/>
          </p:nvPr>
        </p:nvSpPr>
        <p:spPr/>
        <p:txBody>
          <a:bodyPr/>
          <a:lstStyle/>
          <a:p>
            <a:pPr marL="0" indent="0" eaLnBrk="1" hangingPunct="1">
              <a:buFont typeface="Wingdings" pitchFamily="2" charset="2"/>
              <a:buNone/>
            </a:pPr>
            <a:r>
              <a:rPr lang="en-US" altLang="en-US" dirty="0"/>
              <a:t>T</a:t>
            </a:r>
            <a:r>
              <a:rPr lang="en-US" altLang="en-US" dirty="0" smtClean="0">
                <a:solidFill>
                  <a:schemeClr val="tx1"/>
                </a:solidFill>
                <a:latin typeface="Arial" pitchFamily="34" charset="0"/>
                <a:cs typeface="Arial" pitchFamily="34" charset="0"/>
              </a:rPr>
              <a:t>hree basic activities: </a:t>
            </a:r>
          </a:p>
          <a:p>
            <a:pPr marL="514350" indent="-514350" eaLnBrk="1" hangingPunct="1">
              <a:spcBef>
                <a:spcPct val="0"/>
              </a:spcBef>
              <a:buClr>
                <a:srgbClr val="376092"/>
              </a:buClr>
              <a:buFont typeface="+mj-lt"/>
              <a:buAutoNum type="arabicPeriod"/>
            </a:pPr>
            <a:r>
              <a:rPr lang="en-US" altLang="en-US" dirty="0" smtClean="0">
                <a:solidFill>
                  <a:schemeClr val="tx1"/>
                </a:solidFill>
                <a:latin typeface="Arial" pitchFamily="34" charset="0"/>
                <a:cs typeface="Arial" pitchFamily="34" charset="0"/>
              </a:rPr>
              <a:t>Examine the underlying bases of a firm</a:t>
            </a:r>
            <a:r>
              <a:rPr lang="en-US" altLang="en-US" dirty="0" smtClean="0"/>
              <a:t>’</a:t>
            </a:r>
            <a:r>
              <a:rPr lang="en-US" altLang="ja-JP" dirty="0" smtClean="0">
                <a:solidFill>
                  <a:schemeClr val="tx1"/>
                </a:solidFill>
                <a:latin typeface="Arial" pitchFamily="34" charset="0"/>
                <a:cs typeface="Arial" pitchFamily="34" charset="0"/>
              </a:rPr>
              <a:t>s </a:t>
            </a:r>
            <a:r>
              <a:rPr lang="en-US" altLang="en-US" dirty="0" smtClean="0">
                <a:solidFill>
                  <a:schemeClr val="tx1"/>
                </a:solidFill>
                <a:latin typeface="Arial" pitchFamily="34" charset="0"/>
                <a:cs typeface="Arial" pitchFamily="34" charset="0"/>
              </a:rPr>
              <a:t>strategy.</a:t>
            </a:r>
          </a:p>
          <a:p>
            <a:pPr marL="514350" indent="-514350" eaLnBrk="1" hangingPunct="1">
              <a:spcBef>
                <a:spcPct val="0"/>
              </a:spcBef>
              <a:buClr>
                <a:srgbClr val="376092"/>
              </a:buClr>
              <a:buFont typeface="+mj-lt"/>
              <a:buAutoNum type="arabicPeriod"/>
            </a:pPr>
            <a:endParaRPr lang="en-US" altLang="en-US" dirty="0" smtClean="0">
              <a:solidFill>
                <a:schemeClr val="tx1"/>
              </a:solidFill>
              <a:latin typeface="Arial" pitchFamily="34" charset="0"/>
              <a:cs typeface="Arial" pitchFamily="34" charset="0"/>
            </a:endParaRPr>
          </a:p>
          <a:p>
            <a:pPr marL="514350" indent="-514350" eaLnBrk="1" hangingPunct="1">
              <a:spcBef>
                <a:spcPct val="0"/>
              </a:spcBef>
              <a:buClr>
                <a:srgbClr val="376092"/>
              </a:buClr>
              <a:buFont typeface="+mj-lt"/>
              <a:buAutoNum type="arabicPeriod"/>
            </a:pPr>
            <a:r>
              <a:rPr lang="en-US" altLang="en-US" dirty="0" smtClean="0">
                <a:solidFill>
                  <a:schemeClr val="tx1"/>
                </a:solidFill>
                <a:latin typeface="Arial" pitchFamily="34" charset="0"/>
                <a:cs typeface="Arial" pitchFamily="34" charset="0"/>
              </a:rPr>
              <a:t>Compare expected results with actual results.</a:t>
            </a:r>
          </a:p>
          <a:p>
            <a:pPr marL="514350" indent="-514350" eaLnBrk="1" hangingPunct="1">
              <a:spcBef>
                <a:spcPct val="0"/>
              </a:spcBef>
              <a:buClr>
                <a:srgbClr val="376092"/>
              </a:buClr>
              <a:buFont typeface="+mj-lt"/>
              <a:buAutoNum type="arabicPeriod"/>
            </a:pPr>
            <a:endParaRPr lang="en-US" altLang="en-US" dirty="0" smtClean="0">
              <a:solidFill>
                <a:schemeClr val="tx1"/>
              </a:solidFill>
              <a:latin typeface="Arial" pitchFamily="34" charset="0"/>
              <a:cs typeface="Arial" pitchFamily="34" charset="0"/>
            </a:endParaRPr>
          </a:p>
          <a:p>
            <a:pPr marL="514350" indent="-514350" eaLnBrk="1" hangingPunct="1">
              <a:spcBef>
                <a:spcPct val="0"/>
              </a:spcBef>
              <a:buClr>
                <a:srgbClr val="376092"/>
              </a:buClr>
              <a:buFont typeface="+mj-lt"/>
              <a:buAutoNum type="arabicPeriod"/>
            </a:pPr>
            <a:r>
              <a:rPr lang="en-US" altLang="en-US" dirty="0" smtClean="0">
                <a:solidFill>
                  <a:schemeClr val="tx1"/>
                </a:solidFill>
                <a:latin typeface="Arial" pitchFamily="34" charset="0"/>
                <a:cs typeface="Arial" pitchFamily="34" charset="0"/>
              </a:rPr>
              <a:t>Take corrective actions to ensure that performance conforms to plans.</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Strategy Evaluation Criteria</a:t>
            </a:r>
            <a:endParaRPr lang="en-US" dirty="0">
              <a:solidFill>
                <a:schemeClr val="tx1"/>
              </a:solidFill>
              <a:latin typeface="Arial" panose="020B0604020202020204" pitchFamily="34" charset="0"/>
              <a:ea typeface="+mj-ea"/>
              <a:cs typeface="Arial" panose="020B0604020202020204" pitchFamily="34" charset="0"/>
            </a:endParaRPr>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9-</a:t>
            </a:r>
            <a:fld id="{F4F3F051-2141-4A81-96E1-69A5ADF0CAED}" type="slidenum">
              <a:rPr lang="en-US" altLang="en-US" smtClean="0"/>
              <a:pPr/>
              <a:t>5</a:t>
            </a:fld>
            <a:endParaRPr lang="en-US" altLang="en-US" dirty="0"/>
          </a:p>
        </p:txBody>
      </p:sp>
      <p:graphicFrame>
        <p:nvGraphicFramePr>
          <p:cNvPr id="6" name="Diagram 5"/>
          <p:cNvGraphicFramePr/>
          <p:nvPr>
            <p:extLst>
              <p:ext uri="{D42A27DB-BD31-4B8C-83A1-F6EECF244321}">
                <p14:modId xmlns:p14="http://schemas.microsoft.com/office/powerpoint/2010/main" val="3946722574"/>
              </p:ext>
            </p:extLst>
          </p:nvPr>
        </p:nvGraphicFramePr>
        <p:xfrm>
          <a:off x="533400" y="1676400"/>
          <a:ext cx="80010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Autofit/>
          </a:bodyPr>
          <a:lstStyle/>
          <a:p>
            <a:pPr eaLnBrk="1" hangingPunct="1">
              <a:defRPr/>
            </a:pPr>
            <a:r>
              <a:rPr lang="en-US" altLang="en-US" sz="4000" dirty="0" smtClean="0">
                <a:solidFill>
                  <a:schemeClr val="tx1"/>
                </a:solidFill>
                <a:latin typeface="Arial" panose="020B0604020202020204" pitchFamily="34" charset="0"/>
                <a:ea typeface="+mj-ea"/>
                <a:cs typeface="Arial" panose="020B0604020202020204" pitchFamily="34" charset="0"/>
              </a:rPr>
              <a:t>Why Strategy Evaluation is </a:t>
            </a:r>
            <a:br>
              <a:rPr lang="en-US" altLang="en-US" sz="4000" dirty="0" smtClean="0">
                <a:solidFill>
                  <a:schemeClr val="tx1"/>
                </a:solidFill>
                <a:latin typeface="Arial" panose="020B0604020202020204" pitchFamily="34" charset="0"/>
                <a:ea typeface="+mj-ea"/>
                <a:cs typeface="Arial" panose="020B0604020202020204" pitchFamily="34" charset="0"/>
              </a:rPr>
            </a:br>
            <a:r>
              <a:rPr lang="en-US" altLang="en-US" sz="4000" dirty="0" smtClean="0">
                <a:solidFill>
                  <a:schemeClr val="tx1"/>
                </a:solidFill>
                <a:latin typeface="Arial" panose="020B0604020202020204" pitchFamily="34" charset="0"/>
                <a:ea typeface="+mj-ea"/>
                <a:cs typeface="Arial" panose="020B0604020202020204" pitchFamily="34" charset="0"/>
              </a:rPr>
              <a:t>More Difficult Today</a:t>
            </a:r>
          </a:p>
        </p:txBody>
      </p:sp>
      <p:sp>
        <p:nvSpPr>
          <p:cNvPr id="41985" name="Content Placeholder 2"/>
          <p:cNvSpPr>
            <a:spLocks noGrp="1"/>
          </p:cNvSpPr>
          <p:nvPr>
            <p:ph idx="1"/>
          </p:nvPr>
        </p:nvSpPr>
        <p:spPr/>
        <p:txBody>
          <a:bodyPr>
            <a:normAutofit/>
          </a:bodyPr>
          <a:lstStyle/>
          <a:p>
            <a:pPr marL="0" indent="0" eaLnBrk="1" hangingPunct="1">
              <a:buClr>
                <a:srgbClr val="376092"/>
              </a:buClr>
              <a:buFont typeface="Franklin Gothic Book" pitchFamily="-84" charset="0"/>
              <a:buNone/>
            </a:pPr>
            <a:endParaRPr lang="en-US" altLang="en-US" b="1" dirty="0" smtClean="0">
              <a:solidFill>
                <a:schemeClr val="tx1"/>
              </a:solidFill>
              <a:latin typeface="Arial" pitchFamily="34" charset="0"/>
              <a:cs typeface="Arial" pitchFamily="34" charset="0"/>
            </a:endParaRPr>
          </a:p>
          <a:p>
            <a:pPr marL="514350" indent="-514350" eaLnBrk="1" hangingPunct="1">
              <a:spcBef>
                <a:spcPct val="0"/>
              </a:spcBef>
              <a:buFont typeface="+mj-lt"/>
              <a:buAutoNum type="arabicPeriod"/>
            </a:pPr>
            <a:r>
              <a:rPr lang="en-US" altLang="en-US" dirty="0" smtClean="0">
                <a:solidFill>
                  <a:schemeClr val="tx1"/>
                </a:solidFill>
                <a:latin typeface="Arial" pitchFamily="34" charset="0"/>
                <a:cs typeface="Arial" pitchFamily="34" charset="0"/>
              </a:rPr>
              <a:t>A dramatic increase in the environment</a:t>
            </a:r>
            <a:r>
              <a:rPr lang="en-US" altLang="en-US" dirty="0" smtClean="0"/>
              <a:t>’</a:t>
            </a:r>
            <a:r>
              <a:rPr lang="en-US" altLang="ja-JP" dirty="0" smtClean="0">
                <a:solidFill>
                  <a:schemeClr val="tx1"/>
                </a:solidFill>
                <a:latin typeface="Arial" pitchFamily="34" charset="0"/>
                <a:cs typeface="Arial" pitchFamily="34" charset="0"/>
              </a:rPr>
              <a:t>s </a:t>
            </a:r>
            <a:r>
              <a:rPr lang="en-US" altLang="en-US" dirty="0" smtClean="0">
                <a:solidFill>
                  <a:schemeClr val="tx1"/>
                </a:solidFill>
                <a:latin typeface="Arial" pitchFamily="34" charset="0"/>
                <a:cs typeface="Arial" pitchFamily="34" charset="0"/>
              </a:rPr>
              <a:t>complexity</a:t>
            </a:r>
          </a:p>
          <a:p>
            <a:pPr marL="514350" indent="-514350" eaLnBrk="1" hangingPunct="1">
              <a:spcBef>
                <a:spcPct val="0"/>
              </a:spcBef>
              <a:buFont typeface="+mj-lt"/>
              <a:buAutoNum type="arabicPeriod"/>
            </a:pPr>
            <a:r>
              <a:rPr lang="en-US" altLang="en-US" dirty="0" smtClean="0">
                <a:solidFill>
                  <a:schemeClr val="tx1"/>
                </a:solidFill>
                <a:latin typeface="Arial" pitchFamily="34" charset="0"/>
                <a:cs typeface="Arial" pitchFamily="34" charset="0"/>
              </a:rPr>
              <a:t>The increasing difficulty of predicting the future with accuracy</a:t>
            </a:r>
          </a:p>
          <a:p>
            <a:pPr marL="514350" indent="-514350" eaLnBrk="1" hangingPunct="1">
              <a:spcBef>
                <a:spcPct val="0"/>
              </a:spcBef>
              <a:buFont typeface="+mj-lt"/>
              <a:buAutoNum type="arabicPeriod"/>
            </a:pPr>
            <a:r>
              <a:rPr lang="en-US" altLang="en-US" dirty="0" smtClean="0">
                <a:solidFill>
                  <a:schemeClr val="tx1"/>
                </a:solidFill>
                <a:latin typeface="Arial" pitchFamily="34" charset="0"/>
                <a:cs typeface="Arial" pitchFamily="34" charset="0"/>
              </a:rPr>
              <a:t>The increasing number of variables</a:t>
            </a:r>
          </a:p>
          <a:p>
            <a:pPr marL="514350" indent="-514350" eaLnBrk="1" hangingPunct="1">
              <a:spcBef>
                <a:spcPct val="0"/>
              </a:spcBef>
              <a:buFont typeface="+mj-lt"/>
              <a:buAutoNum type="arabicPeriod"/>
            </a:pPr>
            <a:r>
              <a:rPr lang="en-US" altLang="en-US" dirty="0" smtClean="0">
                <a:solidFill>
                  <a:schemeClr val="tx1"/>
                </a:solidFill>
                <a:latin typeface="Arial" pitchFamily="34" charset="0"/>
                <a:cs typeface="Arial" pitchFamily="34" charset="0"/>
              </a:rPr>
              <a:t>The rapid rate of obsolescence of even the best plans</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Autofit/>
          </a:bodyPr>
          <a:lstStyle/>
          <a:p>
            <a:pPr eaLnBrk="1" hangingPunct="1">
              <a:defRPr/>
            </a:pPr>
            <a:r>
              <a:rPr lang="en-US" altLang="en-US" sz="4000" dirty="0" smtClean="0">
                <a:solidFill>
                  <a:schemeClr val="tx1"/>
                </a:solidFill>
                <a:latin typeface="Arial" panose="020B0604020202020204" pitchFamily="34" charset="0"/>
                <a:ea typeface="+mj-ea"/>
                <a:cs typeface="Arial" panose="020B0604020202020204" pitchFamily="34" charset="0"/>
              </a:rPr>
              <a:t>Why Strategy Evaluation is </a:t>
            </a:r>
            <a:br>
              <a:rPr lang="en-US" altLang="en-US" sz="4000" dirty="0" smtClean="0">
                <a:solidFill>
                  <a:schemeClr val="tx1"/>
                </a:solidFill>
                <a:latin typeface="Arial" panose="020B0604020202020204" pitchFamily="34" charset="0"/>
                <a:ea typeface="+mj-ea"/>
                <a:cs typeface="Arial" panose="020B0604020202020204" pitchFamily="34" charset="0"/>
              </a:rPr>
            </a:br>
            <a:r>
              <a:rPr lang="en-US" altLang="en-US" sz="4000" dirty="0" smtClean="0">
                <a:solidFill>
                  <a:schemeClr val="tx1"/>
                </a:solidFill>
                <a:latin typeface="Arial" panose="020B0604020202020204" pitchFamily="34" charset="0"/>
                <a:ea typeface="+mj-ea"/>
                <a:cs typeface="Arial" panose="020B0604020202020204" pitchFamily="34" charset="0"/>
              </a:rPr>
              <a:t>More Difficult Today</a:t>
            </a:r>
          </a:p>
        </p:txBody>
      </p:sp>
      <p:sp>
        <p:nvSpPr>
          <p:cNvPr id="43009" name="Content Placeholder 2"/>
          <p:cNvSpPr>
            <a:spLocks noGrp="1"/>
          </p:cNvSpPr>
          <p:nvPr>
            <p:ph idx="1"/>
          </p:nvPr>
        </p:nvSpPr>
        <p:spPr>
          <a:xfrm>
            <a:off x="457200" y="2057400"/>
            <a:ext cx="8229600" cy="4068763"/>
          </a:xfrm>
        </p:spPr>
        <p:txBody>
          <a:bodyPr/>
          <a:lstStyle/>
          <a:p>
            <a:pPr marL="514350" indent="-514350" eaLnBrk="1" hangingPunct="1">
              <a:spcBef>
                <a:spcPct val="0"/>
              </a:spcBef>
              <a:buFont typeface="+mj-lt"/>
              <a:buAutoNum type="arabicPeriod" startAt="5"/>
            </a:pPr>
            <a:r>
              <a:rPr lang="en-US" altLang="en-US" dirty="0" smtClean="0">
                <a:solidFill>
                  <a:schemeClr val="tx1"/>
                </a:solidFill>
                <a:latin typeface="Arial" pitchFamily="34" charset="0"/>
                <a:cs typeface="Arial" pitchFamily="34" charset="0"/>
              </a:rPr>
              <a:t>The increase in the number of both domestic and world events affecting organizations</a:t>
            </a:r>
          </a:p>
          <a:p>
            <a:pPr marL="514350" indent="-514350" eaLnBrk="1" hangingPunct="1">
              <a:spcBef>
                <a:spcPct val="0"/>
              </a:spcBef>
              <a:buFont typeface="+mj-lt"/>
              <a:buAutoNum type="arabicPeriod" startAt="5"/>
            </a:pPr>
            <a:endParaRPr lang="en-US" altLang="en-US" dirty="0" smtClean="0">
              <a:solidFill>
                <a:schemeClr val="tx1"/>
              </a:solidFill>
              <a:latin typeface="Arial" pitchFamily="34" charset="0"/>
              <a:cs typeface="Arial" pitchFamily="34" charset="0"/>
            </a:endParaRPr>
          </a:p>
          <a:p>
            <a:pPr marL="514350" indent="-514350" eaLnBrk="1" hangingPunct="1">
              <a:spcBef>
                <a:spcPct val="0"/>
              </a:spcBef>
              <a:buFont typeface="+mj-lt"/>
              <a:buAutoNum type="arabicPeriod" startAt="5"/>
            </a:pPr>
            <a:r>
              <a:rPr lang="en-US" altLang="en-US" dirty="0" smtClean="0">
                <a:solidFill>
                  <a:schemeClr val="tx1"/>
                </a:solidFill>
                <a:latin typeface="Arial" pitchFamily="34" charset="0"/>
                <a:cs typeface="Arial" pitchFamily="34" charset="0"/>
              </a:rPr>
              <a:t>The decreasing time span for which planning can be done with any degree of  </a:t>
            </a:r>
          </a:p>
          <a:p>
            <a:pPr marL="0" indent="0" eaLnBrk="1" hangingPunct="1">
              <a:spcBef>
                <a:spcPct val="0"/>
              </a:spcBef>
              <a:buClr>
                <a:srgbClr val="376092"/>
              </a:buClr>
              <a:buFont typeface="Franklin Gothic Book" pitchFamily="-84" charset="0"/>
              <a:buNone/>
            </a:pPr>
            <a:r>
              <a:rPr lang="en-US" altLang="en-US" dirty="0" smtClean="0">
                <a:solidFill>
                  <a:schemeClr val="tx1"/>
                </a:solidFill>
                <a:latin typeface="Arial" pitchFamily="34" charset="0"/>
                <a:cs typeface="Arial" pitchFamily="34" charset="0"/>
              </a:rPr>
              <a:t>    certainty</a:t>
            </a:r>
          </a:p>
          <a:p>
            <a:pPr marL="0" indent="0" eaLnBrk="1" hangingPunct="1"/>
            <a:endParaRPr lang="en-US" altLang="en-US"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The Process of Evaluating Strategies</a:t>
            </a:r>
          </a:p>
        </p:txBody>
      </p:sp>
      <p:sp>
        <p:nvSpPr>
          <p:cNvPr id="44033" name="Content Placeholder 2"/>
          <p:cNvSpPr>
            <a:spLocks noGrp="1"/>
          </p:cNvSpPr>
          <p:nvPr>
            <p:ph idx="1"/>
          </p:nvPr>
        </p:nvSpPr>
        <p:spPr>
          <a:xfrm>
            <a:off x="457200" y="2057400"/>
            <a:ext cx="8229600" cy="4068763"/>
          </a:xfrm>
        </p:spPr>
        <p:txBody>
          <a:bodyPr/>
          <a:lstStyle/>
          <a:p>
            <a:pPr eaLnBrk="1" hangingPunct="1"/>
            <a:r>
              <a:rPr lang="en-US" altLang="en-US" dirty="0" smtClean="0">
                <a:solidFill>
                  <a:schemeClr val="tx1"/>
                </a:solidFill>
                <a:latin typeface="Arial" pitchFamily="34" charset="0"/>
                <a:cs typeface="Arial" pitchFamily="34" charset="0"/>
              </a:rPr>
              <a:t>Strategy evaluation should initiate managerial questioning of expectations and assumptions, should trigger a review of objectives and values, and should stimulate creativity in generating alternatives and formulating criteria of evaluation.</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The Process of Evaluating Strategies</a:t>
            </a:r>
          </a:p>
        </p:txBody>
      </p:sp>
      <p:sp>
        <p:nvSpPr>
          <p:cNvPr id="45057" name="Content Placeholder 2"/>
          <p:cNvSpPr>
            <a:spLocks noGrp="1"/>
          </p:cNvSpPr>
          <p:nvPr>
            <p:ph idx="1"/>
          </p:nvPr>
        </p:nvSpPr>
        <p:spPr/>
        <p:txBody>
          <a:bodyPr/>
          <a:lstStyle/>
          <a:p>
            <a:pPr eaLnBrk="1" hangingPunct="1"/>
            <a:r>
              <a:rPr lang="en-US" altLang="en-US" dirty="0" smtClean="0">
                <a:solidFill>
                  <a:schemeClr val="tx1"/>
                </a:solidFill>
                <a:latin typeface="Arial" pitchFamily="34" charset="0"/>
                <a:cs typeface="Arial" pitchFamily="34" charset="0"/>
              </a:rPr>
              <a:t>Evaluating strategies on a continuous rather than on a periodic basis allows benchmarks of progress to be established and more effectively monitored.</a:t>
            </a:r>
          </a:p>
          <a:p>
            <a:pPr eaLnBrk="1" hangingPunct="1"/>
            <a:endParaRPr lang="en-US" altLang="en-US" dirty="0" smtClean="0">
              <a:solidFill>
                <a:schemeClr val="tx1"/>
              </a:solidFill>
              <a:latin typeface="Arial" pitchFamily="34" charset="0"/>
              <a:cs typeface="Arial" pitchFamily="34" charset="0"/>
            </a:endParaRPr>
          </a:p>
          <a:p>
            <a:pPr eaLnBrk="1" hangingPunct="1"/>
            <a:r>
              <a:rPr lang="en-US" altLang="en-US" dirty="0" smtClean="0">
                <a:solidFill>
                  <a:schemeClr val="tx1"/>
                </a:solidFill>
                <a:latin typeface="Arial" pitchFamily="34" charset="0"/>
                <a:cs typeface="Arial" pitchFamily="34" charset="0"/>
              </a:rPr>
              <a:t>Successful strategies combine patience with a willingness to promptly take corrective actions when necessary.</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Strategy-Evaluation Assessment </a:t>
            </a:r>
            <a:r>
              <a:rPr lang="en-US" altLang="en-US" dirty="0"/>
              <a:t>M</a:t>
            </a:r>
            <a:r>
              <a:rPr lang="en-US" altLang="en-US" dirty="0" smtClean="0">
                <a:solidFill>
                  <a:schemeClr val="tx1"/>
                </a:solidFill>
                <a:latin typeface="Arial" panose="020B0604020202020204" pitchFamily="34" charset="0"/>
                <a:ea typeface="+mj-ea"/>
                <a:cs typeface="Arial" panose="020B0604020202020204" pitchFamily="34" charset="0"/>
              </a:rPr>
              <a:t>atrix</a:t>
            </a:r>
          </a:p>
        </p:txBody>
      </p:sp>
      <p:sp>
        <p:nvSpPr>
          <p:cNvPr id="4" name="Slide Number Placeholder 3"/>
          <p:cNvSpPr>
            <a:spLocks noGrp="1"/>
          </p:cNvSpPr>
          <p:nvPr>
            <p:ph type="sldNum" sz="quarter" idx="12"/>
          </p:nvPr>
        </p:nvSpPr>
        <p:spPr/>
        <p:txBody>
          <a:bodyPr/>
          <a:lstStyle/>
          <a:p>
            <a:r>
              <a:rPr lang="en-US" altLang="en-US" dirty="0" smtClean="0"/>
              <a:t>9-</a:t>
            </a:r>
            <a:fld id="{1A754283-CF76-42B4-AE2C-C9DE1C7DAA2D}" type="slidenum">
              <a:rPr lang="en-US" altLang="en-US" smtClean="0"/>
              <a:pPr/>
              <a:t>10</a:t>
            </a:fld>
            <a:endParaRPr lang="en-US" altLang="en-US" dirty="0"/>
          </a:p>
        </p:txBody>
      </p:sp>
      <p:pic>
        <p:nvPicPr>
          <p:cNvPr id="2" name="Picture 1" descr="tab09_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73" y="1600200"/>
            <a:ext cx="9144000" cy="4714752"/>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457200" y="152400"/>
            <a:ext cx="8229600" cy="1143000"/>
          </a:xfrm>
        </p:spPr>
        <p:txBody>
          <a:bodyPr>
            <a:normAutofit fontScale="90000"/>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A Strategy-Evaluation Framework</a:t>
            </a:r>
          </a:p>
        </p:txBody>
      </p:sp>
      <p:sp>
        <p:nvSpPr>
          <p:cNvPr id="4" name="Slide Number Placeholder 3"/>
          <p:cNvSpPr>
            <a:spLocks noGrp="1"/>
          </p:cNvSpPr>
          <p:nvPr>
            <p:ph type="sldNum" sz="quarter" idx="12"/>
          </p:nvPr>
        </p:nvSpPr>
        <p:spPr/>
        <p:txBody>
          <a:bodyPr/>
          <a:lstStyle/>
          <a:p>
            <a:r>
              <a:rPr lang="en-US" altLang="en-US" dirty="0" smtClean="0"/>
              <a:t>9-</a:t>
            </a:r>
            <a:fld id="{1A754283-CF76-42B4-AE2C-C9DE1C7DAA2D}" type="slidenum">
              <a:rPr lang="en-US" altLang="en-US" smtClean="0"/>
              <a:pPr/>
              <a:t>11</a:t>
            </a:fld>
            <a:endParaRPr lang="en-US" altLang="en-US" dirty="0"/>
          </a:p>
        </p:txBody>
      </p:sp>
      <p:pic>
        <p:nvPicPr>
          <p:cNvPr id="2" name="Picture 1" descr="fig09_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452584"/>
            <a:ext cx="7848600" cy="4948216"/>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Reviewing Bases of Strategy</a:t>
            </a:r>
          </a:p>
        </p:txBody>
      </p:sp>
      <p:sp>
        <p:nvSpPr>
          <p:cNvPr id="48129" name="Content Placeholder 2"/>
          <p:cNvSpPr>
            <a:spLocks noGrp="1"/>
          </p:cNvSpPr>
          <p:nvPr>
            <p:ph idx="1"/>
          </p:nvPr>
        </p:nvSpPr>
        <p:spPr/>
        <p:txBody>
          <a:bodyPr/>
          <a:lstStyle/>
          <a:p>
            <a:pPr marL="514350" indent="-514350" eaLnBrk="1" hangingPunct="1">
              <a:buFont typeface="+mj-lt"/>
              <a:buAutoNum type="arabicPeriod"/>
            </a:pPr>
            <a:r>
              <a:rPr lang="en-US" altLang="en-US" sz="3000" dirty="0" smtClean="0">
                <a:solidFill>
                  <a:schemeClr val="tx1"/>
                </a:solidFill>
                <a:latin typeface="Arial" pitchFamily="34" charset="0"/>
                <a:cs typeface="Arial" pitchFamily="34" charset="0"/>
              </a:rPr>
              <a:t>How have competitors reacted to our strategies?</a:t>
            </a:r>
          </a:p>
          <a:p>
            <a:pPr marL="514350" indent="-514350" eaLnBrk="1" hangingPunct="1">
              <a:buFont typeface="+mj-lt"/>
              <a:buAutoNum type="arabicPeriod"/>
            </a:pPr>
            <a:r>
              <a:rPr lang="en-US" altLang="en-US" sz="3000" dirty="0" smtClean="0">
                <a:solidFill>
                  <a:schemeClr val="tx1"/>
                </a:solidFill>
                <a:latin typeface="Arial" pitchFamily="34" charset="0"/>
                <a:cs typeface="Arial" pitchFamily="34" charset="0"/>
              </a:rPr>
              <a:t>How have competitors</a:t>
            </a:r>
            <a:r>
              <a:rPr lang="en-US" altLang="en-US" sz="3000" dirty="0" smtClean="0"/>
              <a:t>’</a:t>
            </a:r>
            <a:r>
              <a:rPr lang="en-US" altLang="ja-JP" sz="3000" dirty="0" smtClean="0">
                <a:solidFill>
                  <a:schemeClr val="tx1"/>
                </a:solidFill>
                <a:latin typeface="Arial" pitchFamily="34" charset="0"/>
                <a:cs typeface="Arial" pitchFamily="34" charset="0"/>
              </a:rPr>
              <a:t> strategies changed?</a:t>
            </a:r>
          </a:p>
          <a:p>
            <a:pPr marL="514350" indent="-514350" eaLnBrk="1" hangingPunct="1">
              <a:buFont typeface="+mj-lt"/>
              <a:buAutoNum type="arabicPeriod"/>
            </a:pPr>
            <a:r>
              <a:rPr lang="en-US" altLang="en-US" sz="3000" dirty="0" smtClean="0">
                <a:solidFill>
                  <a:schemeClr val="tx1"/>
                </a:solidFill>
                <a:latin typeface="Arial" pitchFamily="34" charset="0"/>
                <a:cs typeface="Arial" pitchFamily="34" charset="0"/>
              </a:rPr>
              <a:t>Have major competitors</a:t>
            </a:r>
            <a:r>
              <a:rPr lang="en-US" altLang="en-US" sz="3000" dirty="0" smtClean="0"/>
              <a:t>’</a:t>
            </a:r>
            <a:r>
              <a:rPr lang="en-US" altLang="ja-JP" sz="3000" dirty="0" smtClean="0">
                <a:solidFill>
                  <a:schemeClr val="tx1"/>
                </a:solidFill>
                <a:latin typeface="Arial" pitchFamily="34" charset="0"/>
                <a:cs typeface="Arial" pitchFamily="34" charset="0"/>
              </a:rPr>
              <a:t> strengths and weaknesses changed?</a:t>
            </a:r>
          </a:p>
          <a:p>
            <a:pPr marL="514350" indent="-514350" eaLnBrk="1" hangingPunct="1">
              <a:buFont typeface="+mj-lt"/>
              <a:buAutoNum type="arabicPeriod"/>
            </a:pPr>
            <a:r>
              <a:rPr lang="en-US" altLang="en-US" sz="3000" dirty="0" smtClean="0">
                <a:solidFill>
                  <a:schemeClr val="tx1"/>
                </a:solidFill>
                <a:latin typeface="Arial" pitchFamily="34" charset="0"/>
                <a:cs typeface="Arial" pitchFamily="34" charset="0"/>
              </a:rPr>
              <a:t>Why are competitors making certain strategic changes?</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12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Reviewing Bases of Strategy</a:t>
            </a:r>
          </a:p>
        </p:txBody>
      </p:sp>
      <p:sp>
        <p:nvSpPr>
          <p:cNvPr id="49153" name="Content Placeholder 2"/>
          <p:cNvSpPr>
            <a:spLocks noGrp="1"/>
          </p:cNvSpPr>
          <p:nvPr>
            <p:ph idx="1"/>
          </p:nvPr>
        </p:nvSpPr>
        <p:spPr/>
        <p:txBody>
          <a:bodyPr/>
          <a:lstStyle/>
          <a:p>
            <a:pPr marL="514350" indent="-514350" eaLnBrk="1" hangingPunct="1">
              <a:buFont typeface="+mj-lt"/>
              <a:buAutoNum type="arabicPeriod" startAt="5"/>
            </a:pPr>
            <a:r>
              <a:rPr lang="en-US" altLang="en-US" sz="3000" dirty="0" smtClean="0">
                <a:solidFill>
                  <a:schemeClr val="tx1"/>
                </a:solidFill>
                <a:latin typeface="Arial" pitchFamily="34" charset="0"/>
                <a:cs typeface="Arial" pitchFamily="34" charset="0"/>
              </a:rPr>
              <a:t>Why are some competitors</a:t>
            </a:r>
            <a:r>
              <a:rPr lang="en-US" altLang="en-US" sz="3000" dirty="0" smtClean="0"/>
              <a:t>’</a:t>
            </a:r>
            <a:r>
              <a:rPr lang="en-US" altLang="ja-JP" sz="3000" dirty="0" smtClean="0">
                <a:solidFill>
                  <a:schemeClr val="tx1"/>
                </a:solidFill>
                <a:latin typeface="Arial" pitchFamily="34" charset="0"/>
                <a:cs typeface="Arial" pitchFamily="34" charset="0"/>
              </a:rPr>
              <a:t> strategies more successful than others?</a:t>
            </a:r>
          </a:p>
          <a:p>
            <a:pPr marL="514350" indent="-514350" eaLnBrk="1" hangingPunct="1">
              <a:buFont typeface="+mj-lt"/>
              <a:buAutoNum type="arabicPeriod" startAt="5"/>
            </a:pPr>
            <a:r>
              <a:rPr lang="en-US" altLang="en-US" sz="3000" dirty="0" smtClean="0">
                <a:solidFill>
                  <a:schemeClr val="tx1"/>
                </a:solidFill>
                <a:latin typeface="Arial" pitchFamily="34" charset="0"/>
                <a:cs typeface="Arial" pitchFamily="34" charset="0"/>
              </a:rPr>
              <a:t>How satisfied are our competitors with their present market positions and profitability?</a:t>
            </a:r>
          </a:p>
          <a:p>
            <a:pPr marL="514350" indent="-514350" eaLnBrk="1" hangingPunct="1">
              <a:buFont typeface="+mj-lt"/>
              <a:buAutoNum type="arabicPeriod" startAt="5"/>
            </a:pPr>
            <a:r>
              <a:rPr lang="en-US" altLang="en-US" sz="3000" dirty="0" smtClean="0">
                <a:solidFill>
                  <a:schemeClr val="tx1"/>
                </a:solidFill>
                <a:latin typeface="Arial" pitchFamily="34" charset="0"/>
                <a:cs typeface="Arial" pitchFamily="34" charset="0"/>
              </a:rPr>
              <a:t>How far can our major competitors be pushed before retaliating?</a:t>
            </a:r>
          </a:p>
          <a:p>
            <a:pPr marL="514350" indent="-514350" eaLnBrk="1" hangingPunct="1">
              <a:buFont typeface="+mj-lt"/>
              <a:buAutoNum type="arabicPeriod" startAt="5"/>
            </a:pPr>
            <a:r>
              <a:rPr lang="en-US" altLang="en-US" sz="3000" dirty="0" smtClean="0">
                <a:solidFill>
                  <a:schemeClr val="tx1"/>
                </a:solidFill>
                <a:latin typeface="Arial" pitchFamily="34" charset="0"/>
                <a:cs typeface="Arial" pitchFamily="34" charset="0"/>
              </a:rPr>
              <a:t>How could we more effectively cooperate with our competitors?</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13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Measuring Organizational Performance</a:t>
            </a:r>
          </a:p>
        </p:txBody>
      </p:sp>
      <p:sp>
        <p:nvSpPr>
          <p:cNvPr id="50177" name="Content Placeholder 2"/>
          <p:cNvSpPr>
            <a:spLocks noGrp="1"/>
          </p:cNvSpPr>
          <p:nvPr>
            <p:ph idx="1"/>
          </p:nvPr>
        </p:nvSpPr>
        <p:spPr/>
        <p:txBody>
          <a:bodyPr>
            <a:normAutofit/>
          </a:bodyPr>
          <a:lstStyle/>
          <a:p>
            <a:pPr marL="0" indent="0" eaLnBrk="1" hangingPunct="1">
              <a:buFont typeface="Wingdings" pitchFamily="2" charset="2"/>
              <a:buNone/>
            </a:pPr>
            <a:r>
              <a:rPr lang="en-US" altLang="en-US" dirty="0" smtClean="0">
                <a:solidFill>
                  <a:schemeClr val="tx1"/>
                </a:solidFill>
                <a:latin typeface="Arial" pitchFamily="34" charset="0"/>
                <a:cs typeface="Arial" pitchFamily="34" charset="0"/>
              </a:rPr>
              <a:t>Strategists use common quantitative criteria to make </a:t>
            </a:r>
            <a:r>
              <a:rPr lang="en-US" altLang="en-US" b="1" dirty="0" smtClean="0">
                <a:solidFill>
                  <a:schemeClr val="tx1"/>
                </a:solidFill>
                <a:latin typeface="Arial" pitchFamily="34" charset="0"/>
                <a:cs typeface="Arial" pitchFamily="34" charset="0"/>
              </a:rPr>
              <a:t>three critical comparisons</a:t>
            </a:r>
            <a:r>
              <a:rPr lang="en-US" altLang="en-US" dirty="0" smtClean="0">
                <a:solidFill>
                  <a:schemeClr val="tx1"/>
                </a:solidFill>
                <a:latin typeface="Arial" pitchFamily="34" charset="0"/>
                <a:cs typeface="Arial" pitchFamily="34" charset="0"/>
              </a:rPr>
              <a:t>:</a:t>
            </a:r>
          </a:p>
          <a:p>
            <a:pPr marL="514350" indent="-514350" eaLnBrk="1" hangingPunct="1">
              <a:spcBef>
                <a:spcPct val="0"/>
              </a:spcBef>
              <a:buFont typeface="+mj-lt"/>
              <a:buAutoNum type="arabicPeriod"/>
            </a:pPr>
            <a:r>
              <a:rPr lang="en-US" altLang="en-US" dirty="0" smtClean="0">
                <a:solidFill>
                  <a:schemeClr val="tx1"/>
                </a:solidFill>
                <a:latin typeface="Arial" pitchFamily="34" charset="0"/>
                <a:cs typeface="Arial" pitchFamily="34" charset="0"/>
              </a:rPr>
              <a:t>Comparing the firm’</a:t>
            </a:r>
            <a:r>
              <a:rPr lang="en-US" altLang="ja-JP" dirty="0" smtClean="0">
                <a:solidFill>
                  <a:schemeClr val="tx1"/>
                </a:solidFill>
                <a:latin typeface="Arial" pitchFamily="34" charset="0"/>
                <a:cs typeface="Arial" pitchFamily="34" charset="0"/>
              </a:rPr>
              <a:t>s performance over </a:t>
            </a:r>
            <a:r>
              <a:rPr lang="en-US" altLang="en-US" dirty="0" smtClean="0">
                <a:solidFill>
                  <a:schemeClr val="tx1"/>
                </a:solidFill>
                <a:latin typeface="Arial" pitchFamily="34" charset="0"/>
                <a:cs typeface="Arial" pitchFamily="34" charset="0"/>
              </a:rPr>
              <a:t>different time periods </a:t>
            </a:r>
          </a:p>
          <a:p>
            <a:pPr marL="514350" indent="-514350" eaLnBrk="1" hangingPunct="1">
              <a:spcBef>
                <a:spcPct val="0"/>
              </a:spcBef>
              <a:buFont typeface="+mj-lt"/>
              <a:buAutoNum type="arabicPeriod"/>
            </a:pPr>
            <a:r>
              <a:rPr lang="en-US" altLang="en-US" dirty="0" smtClean="0">
                <a:solidFill>
                  <a:schemeClr val="tx1"/>
                </a:solidFill>
                <a:latin typeface="Arial" pitchFamily="34" charset="0"/>
                <a:cs typeface="Arial" pitchFamily="34" charset="0"/>
              </a:rPr>
              <a:t>Comparing the firm</a:t>
            </a:r>
            <a:r>
              <a:rPr lang="en-US" altLang="en-US" dirty="0" smtClean="0"/>
              <a:t>’</a:t>
            </a:r>
            <a:r>
              <a:rPr lang="en-US" altLang="ja-JP" dirty="0" smtClean="0">
                <a:solidFill>
                  <a:schemeClr val="tx1"/>
                </a:solidFill>
                <a:latin typeface="Arial" pitchFamily="34" charset="0"/>
                <a:cs typeface="Arial" pitchFamily="34" charset="0"/>
              </a:rPr>
              <a:t>s performance to </a:t>
            </a:r>
            <a:r>
              <a:rPr lang="en-US" altLang="en-US" dirty="0" smtClean="0">
                <a:solidFill>
                  <a:schemeClr val="tx1"/>
                </a:solidFill>
                <a:latin typeface="Arial" pitchFamily="34" charset="0"/>
                <a:cs typeface="Arial" pitchFamily="34" charset="0"/>
              </a:rPr>
              <a:t>competitors</a:t>
            </a:r>
            <a:r>
              <a:rPr lang="en-US" altLang="en-US" dirty="0" smtClean="0"/>
              <a:t>’</a:t>
            </a:r>
            <a:r>
              <a:rPr lang="en-US" altLang="ja-JP" dirty="0" smtClean="0">
                <a:solidFill>
                  <a:schemeClr val="tx1"/>
                </a:solidFill>
                <a:latin typeface="Arial" pitchFamily="34" charset="0"/>
                <a:cs typeface="Arial" pitchFamily="34" charset="0"/>
              </a:rPr>
              <a:t> </a:t>
            </a:r>
          </a:p>
          <a:p>
            <a:pPr marL="514350" indent="-514350" eaLnBrk="1" hangingPunct="1">
              <a:spcBef>
                <a:spcPct val="0"/>
              </a:spcBef>
              <a:buFont typeface="+mj-lt"/>
              <a:buAutoNum type="arabicPeriod"/>
            </a:pPr>
            <a:r>
              <a:rPr lang="en-US" altLang="en-US" dirty="0" smtClean="0">
                <a:solidFill>
                  <a:schemeClr val="tx1"/>
                </a:solidFill>
                <a:latin typeface="Arial" pitchFamily="34" charset="0"/>
                <a:cs typeface="Arial" pitchFamily="34" charset="0"/>
              </a:rPr>
              <a:t>Comparing the firm</a:t>
            </a:r>
            <a:r>
              <a:rPr lang="en-US" altLang="en-US" dirty="0" smtClean="0"/>
              <a:t>’</a:t>
            </a:r>
            <a:r>
              <a:rPr lang="en-US" altLang="ja-JP" dirty="0" smtClean="0">
                <a:solidFill>
                  <a:schemeClr val="tx1"/>
                </a:solidFill>
                <a:latin typeface="Arial" pitchFamily="34" charset="0"/>
                <a:cs typeface="Arial" pitchFamily="34" charset="0"/>
              </a:rPr>
              <a:t>s performance to </a:t>
            </a:r>
            <a:r>
              <a:rPr lang="en-US" altLang="en-US" dirty="0" smtClean="0">
                <a:solidFill>
                  <a:schemeClr val="tx1"/>
                </a:solidFill>
                <a:latin typeface="Arial" pitchFamily="34" charset="0"/>
                <a:cs typeface="Arial" pitchFamily="34" charset="0"/>
              </a:rPr>
              <a:t>industry averages</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14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Key Questions to Address in Evaluating Strategies</a:t>
            </a:r>
          </a:p>
        </p:txBody>
      </p:sp>
      <p:sp>
        <p:nvSpPr>
          <p:cNvPr id="51201" name="Content Placeholder 2"/>
          <p:cNvSpPr>
            <a:spLocks noGrp="1"/>
          </p:cNvSpPr>
          <p:nvPr>
            <p:ph idx="1"/>
          </p:nvPr>
        </p:nvSpPr>
        <p:spPr>
          <a:xfrm>
            <a:off x="457200" y="1600200"/>
            <a:ext cx="8686800" cy="4525963"/>
          </a:xfrm>
        </p:spPr>
        <p:txBody>
          <a:bodyPr>
            <a:noAutofit/>
          </a:bodyPr>
          <a:lstStyle/>
          <a:p>
            <a:pPr marL="514350" indent="-514350">
              <a:buFont typeface="+mj-lt"/>
              <a:buAutoNum type="arabicPeriod"/>
            </a:pPr>
            <a:r>
              <a:rPr lang="en-US" dirty="0" smtClean="0"/>
              <a:t>How </a:t>
            </a:r>
            <a:r>
              <a:rPr lang="en-US" dirty="0"/>
              <a:t>good is the firm’s balance of investments between high-risk and low-risk projects?</a:t>
            </a:r>
          </a:p>
          <a:p>
            <a:pPr marL="514350" indent="-514350">
              <a:buFont typeface="+mj-lt"/>
              <a:buAutoNum type="arabicPeriod"/>
            </a:pPr>
            <a:r>
              <a:rPr lang="en-US" dirty="0" smtClean="0"/>
              <a:t>How </a:t>
            </a:r>
            <a:r>
              <a:rPr lang="en-US" dirty="0"/>
              <a:t>good is the firm’s balance of investments between long-term and </a:t>
            </a:r>
            <a:r>
              <a:rPr lang="en-US" dirty="0" smtClean="0"/>
              <a:t>short-term projects</a:t>
            </a:r>
            <a:r>
              <a:rPr lang="en-US" dirty="0"/>
              <a:t>?</a:t>
            </a:r>
          </a:p>
          <a:p>
            <a:pPr marL="514350" indent="-514350">
              <a:buFont typeface="+mj-lt"/>
              <a:buAutoNum type="arabicPeriod"/>
            </a:pPr>
            <a:r>
              <a:rPr lang="en-US" dirty="0" smtClean="0"/>
              <a:t>How </a:t>
            </a:r>
            <a:r>
              <a:rPr lang="en-US" dirty="0"/>
              <a:t>good is the firm’s balance of investments between slow-growing markets </a:t>
            </a:r>
            <a:r>
              <a:rPr lang="en-US" dirty="0" smtClean="0"/>
              <a:t>and fast-growing </a:t>
            </a:r>
            <a:r>
              <a:rPr lang="en-US" dirty="0"/>
              <a:t>markets?</a:t>
            </a:r>
            <a:endParaRPr lang="en-US" altLang="en-US" dirty="0" smtClean="0">
              <a:solidFill>
                <a:schemeClr val="tx1"/>
              </a:solidFill>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15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Key Questions to Address in Evaluating Strategies</a:t>
            </a:r>
          </a:p>
        </p:txBody>
      </p:sp>
      <p:sp>
        <p:nvSpPr>
          <p:cNvPr id="52225" name="Content Placeholder 2"/>
          <p:cNvSpPr>
            <a:spLocks noGrp="1"/>
          </p:cNvSpPr>
          <p:nvPr>
            <p:ph idx="1"/>
          </p:nvPr>
        </p:nvSpPr>
        <p:spPr/>
        <p:txBody>
          <a:bodyPr/>
          <a:lstStyle/>
          <a:p>
            <a:pPr marL="514350" indent="-514350">
              <a:buFont typeface="+mj-lt"/>
              <a:buAutoNum type="arabicPeriod" startAt="4"/>
            </a:pPr>
            <a:r>
              <a:rPr lang="en-US" sz="2800" dirty="0" smtClean="0"/>
              <a:t>How </a:t>
            </a:r>
            <a:r>
              <a:rPr lang="en-US" sz="2800" dirty="0"/>
              <a:t>good is the firm’s balance of investments among different divisions?</a:t>
            </a:r>
          </a:p>
          <a:p>
            <a:pPr marL="514350" indent="-514350">
              <a:buFont typeface="+mj-lt"/>
              <a:buAutoNum type="arabicPeriod" startAt="4"/>
            </a:pPr>
            <a:r>
              <a:rPr lang="en-US" sz="2800" dirty="0" smtClean="0"/>
              <a:t>To </a:t>
            </a:r>
            <a:r>
              <a:rPr lang="en-US" sz="2800" dirty="0"/>
              <a:t>what extent are the firm’s alternative strategies socially responsible?</a:t>
            </a:r>
          </a:p>
          <a:p>
            <a:pPr marL="514350" indent="-514350">
              <a:buFont typeface="+mj-lt"/>
              <a:buAutoNum type="arabicPeriod" startAt="4"/>
            </a:pPr>
            <a:r>
              <a:rPr lang="en-US" sz="2800" dirty="0" smtClean="0"/>
              <a:t>What </a:t>
            </a:r>
            <a:r>
              <a:rPr lang="en-US" sz="2800" dirty="0"/>
              <a:t>are the relationships among the firm’s key internal and external strategic factors?</a:t>
            </a:r>
          </a:p>
          <a:p>
            <a:pPr marL="514350" indent="-514350">
              <a:buFont typeface="+mj-lt"/>
              <a:buAutoNum type="arabicPeriod" startAt="4"/>
            </a:pPr>
            <a:r>
              <a:rPr lang="en-US" sz="2800" dirty="0" smtClean="0"/>
              <a:t>How </a:t>
            </a:r>
            <a:r>
              <a:rPr lang="en-US" sz="2800" dirty="0"/>
              <a:t>are major competitors likely to respond to particular strategies?</a:t>
            </a:r>
            <a:endParaRPr lang="en-US" altLang="en-US" sz="2800"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16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Corrective Actions</a:t>
            </a:r>
          </a:p>
        </p:txBody>
      </p:sp>
      <p:sp>
        <p:nvSpPr>
          <p:cNvPr id="3" name="Footer Placeholder 2"/>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9-</a:t>
            </a:r>
            <a:fld id="{1A754283-CF76-42B4-AE2C-C9DE1C7DAA2D}" type="slidenum">
              <a:rPr lang="en-US" altLang="en-US" smtClean="0"/>
              <a:pPr/>
              <a:t>17</a:t>
            </a:fld>
            <a:endParaRPr lang="en-US" alt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622424"/>
            <a:ext cx="8686799" cy="4778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The Balanced Scorecard</a:t>
            </a:r>
          </a:p>
        </p:txBody>
      </p:sp>
      <p:sp>
        <p:nvSpPr>
          <p:cNvPr id="57345" name="Content Placeholder 2"/>
          <p:cNvSpPr>
            <a:spLocks noGrp="1"/>
          </p:cNvSpPr>
          <p:nvPr>
            <p:ph idx="1"/>
          </p:nvPr>
        </p:nvSpPr>
        <p:spPr/>
        <p:txBody>
          <a:bodyPr>
            <a:normAutofit lnSpcReduction="10000"/>
          </a:bodyPr>
          <a:lstStyle/>
          <a:p>
            <a:pPr marL="514350" indent="-514350">
              <a:buFont typeface="+mj-lt"/>
              <a:buAutoNum type="arabicPeriod"/>
            </a:pPr>
            <a:r>
              <a:rPr lang="en-US" dirty="0" smtClean="0"/>
              <a:t>Is </a:t>
            </a:r>
            <a:r>
              <a:rPr lang="en-US" dirty="0"/>
              <a:t>the firm continually improving and creating value along measures such as </a:t>
            </a:r>
            <a:r>
              <a:rPr lang="en-US" dirty="0" smtClean="0"/>
              <a:t>innovation, technological </a:t>
            </a:r>
            <a:r>
              <a:rPr lang="en-US" dirty="0"/>
              <a:t>leadership, product quality, operational process efficiencies, and so on?</a:t>
            </a:r>
          </a:p>
          <a:p>
            <a:pPr marL="514350" indent="-514350">
              <a:buFont typeface="+mj-lt"/>
              <a:buAutoNum type="arabicPeriod"/>
            </a:pPr>
            <a:r>
              <a:rPr lang="en-US" dirty="0" smtClean="0"/>
              <a:t>Is </a:t>
            </a:r>
            <a:r>
              <a:rPr lang="en-US" dirty="0"/>
              <a:t>the firm sustaining and even improving on its core competencies and competitive advantages?</a:t>
            </a:r>
          </a:p>
          <a:p>
            <a:pPr marL="514350" indent="-514350">
              <a:buFont typeface="+mj-lt"/>
              <a:buAutoNum type="arabicPeriod"/>
            </a:pPr>
            <a:r>
              <a:rPr lang="en-US" dirty="0" smtClean="0"/>
              <a:t>How </a:t>
            </a:r>
            <a:r>
              <a:rPr lang="en-US" dirty="0"/>
              <a:t>satisfied are the firm’s customers?</a:t>
            </a:r>
            <a:endParaRPr lang="en-US" altLang="en-US"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18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The Balanced Scorecard</a:t>
            </a:r>
          </a:p>
        </p:txBody>
      </p:sp>
      <p:sp>
        <p:nvSpPr>
          <p:cNvPr id="59393" name="Content Placeholder 2"/>
          <p:cNvSpPr>
            <a:spLocks noGrp="1"/>
          </p:cNvSpPr>
          <p:nvPr>
            <p:ph idx="1"/>
          </p:nvPr>
        </p:nvSpPr>
        <p:spPr/>
        <p:txBody>
          <a:bodyPr/>
          <a:lstStyle/>
          <a:p>
            <a:pPr eaLnBrk="1" hangingPunct="1"/>
            <a:r>
              <a:rPr lang="en-US" altLang="en-US" dirty="0" smtClean="0">
                <a:solidFill>
                  <a:schemeClr val="tx1"/>
                </a:solidFill>
                <a:latin typeface="Arial" pitchFamily="34" charset="0"/>
                <a:cs typeface="Arial" pitchFamily="34" charset="0"/>
              </a:rPr>
              <a:t>The Balanced Scorecard approach to strategy evaluation aims to balance long-term with short-term concerns, to balance financial with nonfinancial concerns, and to balance internal with external concerns.</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19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Characteristics of an Effective</a:t>
            </a:r>
            <a:br>
              <a:rPr lang="en-US" altLang="en-US" dirty="0" smtClean="0">
                <a:solidFill>
                  <a:schemeClr val="tx1"/>
                </a:solidFill>
                <a:latin typeface="Arial" panose="020B0604020202020204" pitchFamily="34" charset="0"/>
                <a:ea typeface="+mj-ea"/>
                <a:cs typeface="Arial" panose="020B0604020202020204" pitchFamily="34" charset="0"/>
              </a:rPr>
            </a:br>
            <a:r>
              <a:rPr lang="en-US" altLang="en-US" dirty="0" smtClean="0">
                <a:solidFill>
                  <a:schemeClr val="tx1"/>
                </a:solidFill>
                <a:latin typeface="Arial" panose="020B0604020202020204" pitchFamily="34" charset="0"/>
                <a:ea typeface="+mj-ea"/>
                <a:cs typeface="Arial" panose="020B0604020202020204" pitchFamily="34" charset="0"/>
              </a:rPr>
              <a:t>Evaluation System</a:t>
            </a:r>
          </a:p>
        </p:txBody>
      </p:sp>
      <p:sp>
        <p:nvSpPr>
          <p:cNvPr id="61441" name="Content Placeholder 2"/>
          <p:cNvSpPr>
            <a:spLocks noGrp="1"/>
          </p:cNvSpPr>
          <p:nvPr>
            <p:ph idx="1"/>
          </p:nvPr>
        </p:nvSpPr>
        <p:spPr/>
        <p:txBody>
          <a:bodyPr/>
          <a:lstStyle/>
          <a:p>
            <a:pPr eaLnBrk="1" hangingPunct="1"/>
            <a:r>
              <a:rPr lang="en-US" altLang="en-US" dirty="0" smtClean="0">
                <a:solidFill>
                  <a:schemeClr val="tx1"/>
                </a:solidFill>
                <a:latin typeface="Arial" pitchFamily="34" charset="0"/>
                <a:cs typeface="Arial" pitchFamily="34" charset="0"/>
              </a:rPr>
              <a:t>Strategy evaluation activities must be economical</a:t>
            </a:r>
          </a:p>
          <a:p>
            <a:pPr lvl="1" eaLnBrk="1" hangingPunct="1"/>
            <a:r>
              <a:rPr lang="en-US" altLang="en-US" dirty="0" smtClean="0">
                <a:solidFill>
                  <a:schemeClr val="tx1"/>
                </a:solidFill>
                <a:latin typeface="Arial" pitchFamily="34" charset="0"/>
                <a:cs typeface="Arial" pitchFamily="34" charset="0"/>
              </a:rPr>
              <a:t>too much information can be just as bad as too little information</a:t>
            </a:r>
          </a:p>
          <a:p>
            <a:pPr lvl="1" eaLnBrk="1" hangingPunct="1"/>
            <a:r>
              <a:rPr lang="en-US" altLang="en-US" dirty="0" smtClean="0">
                <a:solidFill>
                  <a:schemeClr val="tx1"/>
                </a:solidFill>
                <a:latin typeface="Arial" pitchFamily="34" charset="0"/>
                <a:cs typeface="Arial" pitchFamily="34" charset="0"/>
              </a:rPr>
              <a:t>too many controls can do more harm than good</a:t>
            </a:r>
          </a:p>
          <a:p>
            <a:pPr eaLnBrk="1" hangingPunct="1"/>
            <a:r>
              <a:rPr lang="en-US" altLang="en-US" dirty="0" smtClean="0">
                <a:solidFill>
                  <a:schemeClr val="tx1"/>
                </a:solidFill>
                <a:latin typeface="Arial" pitchFamily="34" charset="0"/>
                <a:cs typeface="Arial" pitchFamily="34" charset="0"/>
              </a:rPr>
              <a:t>Activities should be meaningful</a:t>
            </a:r>
          </a:p>
          <a:p>
            <a:pPr lvl="1" eaLnBrk="1" hangingPunct="1"/>
            <a:r>
              <a:rPr lang="en-US" altLang="en-US" dirty="0" smtClean="0">
                <a:solidFill>
                  <a:schemeClr val="tx1"/>
                </a:solidFill>
                <a:latin typeface="Arial" pitchFamily="34" charset="0"/>
                <a:cs typeface="Arial" pitchFamily="34" charset="0"/>
              </a:rPr>
              <a:t>should specifically relate to a firm</a:t>
            </a:r>
            <a:r>
              <a:rPr lang="en-US" altLang="en-US" dirty="0" smtClean="0"/>
              <a:t>’</a:t>
            </a:r>
            <a:r>
              <a:rPr lang="en-US" altLang="ja-JP" dirty="0" smtClean="0">
                <a:solidFill>
                  <a:schemeClr val="tx1"/>
                </a:solidFill>
                <a:latin typeface="Arial" pitchFamily="34" charset="0"/>
                <a:cs typeface="Arial" pitchFamily="34" charset="0"/>
              </a:rPr>
              <a:t>s objectives</a:t>
            </a:r>
            <a:endParaRPr lang="en-US" altLang="en-US"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20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Characteristics of an Effective</a:t>
            </a:r>
            <a:br>
              <a:rPr lang="en-US" altLang="en-US" dirty="0" smtClean="0">
                <a:solidFill>
                  <a:schemeClr val="tx1"/>
                </a:solidFill>
                <a:latin typeface="Arial" panose="020B0604020202020204" pitchFamily="34" charset="0"/>
                <a:ea typeface="+mj-ea"/>
                <a:cs typeface="Arial" panose="020B0604020202020204" pitchFamily="34" charset="0"/>
              </a:rPr>
            </a:br>
            <a:r>
              <a:rPr lang="en-US" altLang="en-US" dirty="0" smtClean="0">
                <a:solidFill>
                  <a:schemeClr val="tx1"/>
                </a:solidFill>
                <a:latin typeface="Arial" panose="020B0604020202020204" pitchFamily="34" charset="0"/>
                <a:ea typeface="+mj-ea"/>
                <a:cs typeface="Arial" panose="020B0604020202020204" pitchFamily="34" charset="0"/>
              </a:rPr>
              <a:t>Evaluation System</a:t>
            </a:r>
          </a:p>
        </p:txBody>
      </p:sp>
      <p:sp>
        <p:nvSpPr>
          <p:cNvPr id="62465" name="Content Placeholder 2"/>
          <p:cNvSpPr>
            <a:spLocks noGrp="1"/>
          </p:cNvSpPr>
          <p:nvPr>
            <p:ph idx="1"/>
          </p:nvPr>
        </p:nvSpPr>
        <p:spPr/>
        <p:txBody>
          <a:bodyPr/>
          <a:lstStyle/>
          <a:p>
            <a:pPr eaLnBrk="1" hangingPunct="1"/>
            <a:r>
              <a:rPr lang="en-US" altLang="en-US" dirty="0" smtClean="0">
                <a:solidFill>
                  <a:schemeClr val="tx1"/>
                </a:solidFill>
                <a:latin typeface="Arial" pitchFamily="34" charset="0"/>
                <a:cs typeface="Arial" pitchFamily="34" charset="0"/>
              </a:rPr>
              <a:t>Activities should provide timely information</a:t>
            </a:r>
          </a:p>
          <a:p>
            <a:pPr eaLnBrk="1" hangingPunct="1"/>
            <a:endParaRPr lang="en-US" altLang="en-US" dirty="0" smtClean="0">
              <a:solidFill>
                <a:schemeClr val="tx1"/>
              </a:solidFill>
              <a:latin typeface="Arial" pitchFamily="34" charset="0"/>
              <a:cs typeface="Arial" pitchFamily="34" charset="0"/>
            </a:endParaRPr>
          </a:p>
          <a:p>
            <a:pPr eaLnBrk="1" hangingPunct="1"/>
            <a:r>
              <a:rPr lang="en-US" altLang="en-US" dirty="0" smtClean="0">
                <a:solidFill>
                  <a:schemeClr val="tx1"/>
                </a:solidFill>
                <a:latin typeface="Arial" pitchFamily="34" charset="0"/>
                <a:cs typeface="Arial" pitchFamily="34" charset="0"/>
              </a:rPr>
              <a:t>Activities should be designed to provide a true picture of what is happening</a:t>
            </a:r>
          </a:p>
          <a:p>
            <a:pPr eaLnBrk="1" hangingPunct="1"/>
            <a:endParaRPr lang="en-US" altLang="en-US" dirty="0" smtClean="0">
              <a:solidFill>
                <a:schemeClr val="tx1"/>
              </a:solidFill>
              <a:latin typeface="Arial" pitchFamily="34" charset="0"/>
              <a:cs typeface="Arial" pitchFamily="34" charset="0"/>
            </a:endParaRPr>
          </a:p>
          <a:p>
            <a:pPr eaLnBrk="1" hangingPunct="1"/>
            <a:r>
              <a:rPr lang="en-US" altLang="en-US" dirty="0" smtClean="0">
                <a:solidFill>
                  <a:schemeClr val="tx1"/>
                </a:solidFill>
                <a:latin typeface="Arial" pitchFamily="34" charset="0"/>
                <a:cs typeface="Arial" pitchFamily="34" charset="0"/>
              </a:rPr>
              <a:t>Activities should not dominate decisions</a:t>
            </a:r>
          </a:p>
          <a:p>
            <a:pPr lvl="1" eaLnBrk="1" hangingPunct="1"/>
            <a:r>
              <a:rPr lang="en-US" altLang="en-US" dirty="0" smtClean="0">
                <a:solidFill>
                  <a:schemeClr val="tx1"/>
                </a:solidFill>
                <a:latin typeface="Arial" pitchFamily="34" charset="0"/>
                <a:cs typeface="Arial" pitchFamily="34" charset="0"/>
              </a:rPr>
              <a:t>should foster mutual understanding, trust, and common sense</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21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Contingency Planning</a:t>
            </a:r>
          </a:p>
        </p:txBody>
      </p:sp>
      <p:sp>
        <p:nvSpPr>
          <p:cNvPr id="63489" name="Content Placeholder 2"/>
          <p:cNvSpPr>
            <a:spLocks noGrp="1"/>
          </p:cNvSpPr>
          <p:nvPr>
            <p:ph idx="1"/>
          </p:nvPr>
        </p:nvSpPr>
        <p:spPr>
          <a:xfrm>
            <a:off x="457200" y="2209800"/>
            <a:ext cx="8229600" cy="3916363"/>
          </a:xfrm>
        </p:spPr>
        <p:txBody>
          <a:bodyPr>
            <a:normAutofit/>
          </a:bodyPr>
          <a:lstStyle/>
          <a:p>
            <a:r>
              <a:rPr lang="en-US" sz="4000" b="1" dirty="0"/>
              <a:t>Contingency </a:t>
            </a:r>
            <a:r>
              <a:rPr lang="en-US" sz="4000" b="1" dirty="0" smtClean="0"/>
              <a:t>Plans </a:t>
            </a:r>
            <a:r>
              <a:rPr lang="en-US" sz="4000" dirty="0"/>
              <a:t>can be defined as alternative plans that can be put into effect if certain </a:t>
            </a:r>
            <a:r>
              <a:rPr lang="en-US" sz="4000" dirty="0" smtClean="0"/>
              <a:t>key events </a:t>
            </a:r>
            <a:r>
              <a:rPr lang="en-US" sz="4000" dirty="0"/>
              <a:t>do not occur as expected</a:t>
            </a:r>
            <a:r>
              <a:rPr lang="en-US" sz="4000" dirty="0" smtClean="0"/>
              <a:t>. </a:t>
            </a:r>
          </a:p>
          <a:p>
            <a:endParaRPr lang="en-US" altLang="en-US"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22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Contingency Planning</a:t>
            </a:r>
          </a:p>
        </p:txBody>
      </p:sp>
      <p:sp>
        <p:nvSpPr>
          <p:cNvPr id="63489" name="Content Placeholder 2"/>
          <p:cNvSpPr>
            <a:spLocks noGrp="1"/>
          </p:cNvSpPr>
          <p:nvPr>
            <p:ph idx="1"/>
          </p:nvPr>
        </p:nvSpPr>
        <p:spPr/>
        <p:txBody>
          <a:bodyPr>
            <a:normAutofit/>
          </a:bodyPr>
          <a:lstStyle/>
          <a:p>
            <a:r>
              <a:rPr lang="en-US" altLang="en-US" dirty="0" smtClean="0">
                <a:solidFill>
                  <a:schemeClr val="tx1"/>
                </a:solidFill>
                <a:latin typeface="Arial" pitchFamily="34" charset="0"/>
                <a:cs typeface="Arial" pitchFamily="34" charset="0"/>
              </a:rPr>
              <a:t>If a major competitor withdraws from particular markets as intelligence reports indicate, what actions should our firm take?</a:t>
            </a:r>
          </a:p>
          <a:p>
            <a:endParaRPr lang="en-US" altLang="en-US" dirty="0" smtClean="0">
              <a:solidFill>
                <a:schemeClr val="tx1"/>
              </a:solidFill>
              <a:latin typeface="Arial" pitchFamily="34" charset="0"/>
              <a:cs typeface="Arial" pitchFamily="34" charset="0"/>
            </a:endParaRPr>
          </a:p>
          <a:p>
            <a:pPr eaLnBrk="1" hangingPunct="1"/>
            <a:r>
              <a:rPr lang="en-US" altLang="en-US" dirty="0" smtClean="0">
                <a:solidFill>
                  <a:schemeClr val="tx1"/>
                </a:solidFill>
                <a:latin typeface="Arial" pitchFamily="34" charset="0"/>
                <a:cs typeface="Arial" pitchFamily="34" charset="0"/>
              </a:rPr>
              <a:t>If our sales objectives are not reached, what actions should our firm take to avoid profit losses?</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23</a:t>
            </a:fld>
            <a:endParaRPr lang="en-US" altLang="en-US" dirty="0"/>
          </a:p>
        </p:txBody>
      </p:sp>
    </p:spTree>
    <p:extLst>
      <p:ext uri="{BB962C8B-B14F-4D97-AF65-F5344CB8AC3E}">
        <p14:creationId xmlns:p14="http://schemas.microsoft.com/office/powerpoint/2010/main" val="381837857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Contingency Planning</a:t>
            </a:r>
          </a:p>
        </p:txBody>
      </p:sp>
      <p:sp>
        <p:nvSpPr>
          <p:cNvPr id="64513" name="Content Placeholder 2"/>
          <p:cNvSpPr>
            <a:spLocks noGrp="1"/>
          </p:cNvSpPr>
          <p:nvPr>
            <p:ph idx="1"/>
          </p:nvPr>
        </p:nvSpPr>
        <p:spPr/>
        <p:txBody>
          <a:bodyPr/>
          <a:lstStyle/>
          <a:p>
            <a:pPr eaLnBrk="1" hangingPunct="1"/>
            <a:r>
              <a:rPr lang="en-US" altLang="en-US" sz="3000" dirty="0" smtClean="0">
                <a:solidFill>
                  <a:schemeClr val="tx1"/>
                </a:solidFill>
                <a:latin typeface="Arial" pitchFamily="34" charset="0"/>
                <a:cs typeface="Arial" pitchFamily="34" charset="0"/>
              </a:rPr>
              <a:t>If demand for our new product exceeds plans, what actions should our firm take to meet the higher demand?</a:t>
            </a:r>
          </a:p>
          <a:p>
            <a:pPr eaLnBrk="1" hangingPunct="1"/>
            <a:r>
              <a:rPr lang="en-US" altLang="en-US" sz="3000" dirty="0" smtClean="0">
                <a:solidFill>
                  <a:schemeClr val="tx1"/>
                </a:solidFill>
                <a:latin typeface="Arial" pitchFamily="34" charset="0"/>
                <a:cs typeface="Arial" pitchFamily="34" charset="0"/>
              </a:rPr>
              <a:t>If certain disasters occur, what actions should our firm take?</a:t>
            </a:r>
          </a:p>
          <a:p>
            <a:pPr eaLnBrk="1" hangingPunct="1"/>
            <a:r>
              <a:rPr lang="en-US" altLang="en-US" sz="3000" dirty="0" smtClean="0">
                <a:solidFill>
                  <a:schemeClr val="tx1"/>
                </a:solidFill>
                <a:latin typeface="Arial" pitchFamily="34" charset="0"/>
                <a:cs typeface="Arial" pitchFamily="34" charset="0"/>
              </a:rPr>
              <a:t>If a new technological advancement makes our new product obsolete sooner than expected, what actions should our firm take?</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24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Effective Contingency Planning</a:t>
            </a:r>
          </a:p>
        </p:txBody>
      </p:sp>
      <p:sp>
        <p:nvSpPr>
          <p:cNvPr id="65537" name="Content Placeholder 2"/>
          <p:cNvSpPr>
            <a:spLocks noGrp="1"/>
          </p:cNvSpPr>
          <p:nvPr>
            <p:ph idx="1"/>
          </p:nvPr>
        </p:nvSpPr>
        <p:spPr/>
        <p:txBody>
          <a:bodyPr>
            <a:normAutofit fontScale="92500" lnSpcReduction="20000"/>
          </a:bodyPr>
          <a:lstStyle/>
          <a:p>
            <a:pPr marL="514350" indent="-514350">
              <a:buFont typeface="+mj-lt"/>
              <a:buAutoNum type="arabicPeriod"/>
            </a:pPr>
            <a:r>
              <a:rPr lang="en-US" dirty="0" smtClean="0"/>
              <a:t>Identify </a:t>
            </a:r>
            <a:r>
              <a:rPr lang="en-US" dirty="0"/>
              <a:t>both good and bad events that could jeopardize strategies.</a:t>
            </a:r>
          </a:p>
          <a:p>
            <a:pPr marL="514350" indent="-514350">
              <a:buFont typeface="+mj-lt"/>
              <a:buAutoNum type="arabicPeriod"/>
            </a:pPr>
            <a:r>
              <a:rPr lang="en-US" dirty="0" smtClean="0"/>
              <a:t>Determine </a:t>
            </a:r>
            <a:r>
              <a:rPr lang="en-US" dirty="0"/>
              <a:t>when the good and bad events are likely to occur.</a:t>
            </a:r>
          </a:p>
          <a:p>
            <a:pPr marL="514350" indent="-514350">
              <a:buFont typeface="+mj-lt"/>
              <a:buAutoNum type="arabicPeriod"/>
            </a:pPr>
            <a:r>
              <a:rPr lang="en-US" dirty="0" smtClean="0"/>
              <a:t>Determine </a:t>
            </a:r>
            <a:r>
              <a:rPr lang="en-US" dirty="0"/>
              <a:t>the expected pros and cons of each contingency event.</a:t>
            </a:r>
          </a:p>
          <a:p>
            <a:pPr marL="514350" indent="-514350">
              <a:buFont typeface="+mj-lt"/>
              <a:buAutoNum type="arabicPeriod"/>
            </a:pPr>
            <a:r>
              <a:rPr lang="en-US" dirty="0" smtClean="0"/>
              <a:t>Develop </a:t>
            </a:r>
            <a:r>
              <a:rPr lang="en-US" dirty="0"/>
              <a:t>contingency plans for key contingency events.</a:t>
            </a:r>
          </a:p>
          <a:p>
            <a:pPr marL="514350" indent="-514350">
              <a:buFont typeface="+mj-lt"/>
              <a:buAutoNum type="arabicPeriod"/>
            </a:pPr>
            <a:r>
              <a:rPr lang="en-US" dirty="0" smtClean="0"/>
              <a:t>Determine </a:t>
            </a:r>
            <a:r>
              <a:rPr lang="en-US" dirty="0"/>
              <a:t>early warning trigger </a:t>
            </a:r>
            <a:r>
              <a:rPr lang="en-US" dirty="0" smtClean="0"/>
              <a:t>points for </a:t>
            </a:r>
            <a:r>
              <a:rPr lang="en-US" dirty="0"/>
              <a:t>key contingency </a:t>
            </a:r>
            <a:r>
              <a:rPr lang="en-US" dirty="0" smtClean="0"/>
              <a:t>events.</a:t>
            </a:r>
            <a:endParaRPr lang="en-US" altLang="en-US"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25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Auditing</a:t>
            </a:r>
          </a:p>
        </p:txBody>
      </p:sp>
      <p:sp>
        <p:nvSpPr>
          <p:cNvPr id="67585" name="Content Placeholder 2"/>
          <p:cNvSpPr>
            <a:spLocks noGrp="1"/>
          </p:cNvSpPr>
          <p:nvPr>
            <p:ph idx="1"/>
          </p:nvPr>
        </p:nvSpPr>
        <p:spPr/>
        <p:txBody>
          <a:bodyPr/>
          <a:lstStyle/>
          <a:p>
            <a:pPr eaLnBrk="1" hangingPunct="1"/>
            <a:r>
              <a:rPr lang="en-US" altLang="en-US" b="1" dirty="0" smtClean="0">
                <a:solidFill>
                  <a:schemeClr val="tx1"/>
                </a:solidFill>
                <a:latin typeface="Arial" pitchFamily="34" charset="0"/>
                <a:cs typeface="Arial" pitchFamily="34" charset="0"/>
              </a:rPr>
              <a:t>Auditing</a:t>
            </a:r>
            <a:r>
              <a:rPr lang="en-US" altLang="en-US" dirty="0" smtClean="0">
                <a:solidFill>
                  <a:schemeClr val="tx1"/>
                </a:solidFill>
                <a:latin typeface="Arial" pitchFamily="34" charset="0"/>
                <a:cs typeface="Arial" pitchFamily="34" charset="0"/>
              </a:rPr>
              <a:t> </a:t>
            </a:r>
          </a:p>
          <a:p>
            <a:pPr lvl="1" eaLnBrk="1" hangingPunct="1"/>
            <a:r>
              <a:rPr lang="ja-JP" altLang="en-US" smtClean="0">
                <a:solidFill>
                  <a:schemeClr val="tx1"/>
                </a:solidFill>
                <a:latin typeface="Arial" pitchFamily="34" charset="0"/>
                <a:cs typeface="Arial" pitchFamily="34" charset="0"/>
              </a:rPr>
              <a:t>“</a:t>
            </a:r>
            <a:r>
              <a:rPr lang="en-US" altLang="ja-JP" dirty="0" smtClean="0">
                <a:solidFill>
                  <a:schemeClr val="tx1"/>
                </a:solidFill>
                <a:latin typeface="Arial" pitchFamily="34" charset="0"/>
                <a:cs typeface="Arial" pitchFamily="34" charset="0"/>
              </a:rPr>
              <a:t>a systematic process of objectively obtaining and evaluating evidence regarding assertions about economic actions and events to ascertain the degree of correspondence between these assertions and established criteria, and communicating the results to interested users</a:t>
            </a:r>
            <a:r>
              <a:rPr lang="ja-JP" altLang="en-US" smtClean="0">
                <a:solidFill>
                  <a:schemeClr val="tx1"/>
                </a:solidFill>
                <a:latin typeface="Arial" pitchFamily="34" charset="0"/>
                <a:cs typeface="Arial" pitchFamily="34" charset="0"/>
              </a:rPr>
              <a:t>”</a:t>
            </a:r>
            <a:endParaRPr lang="en-US" altLang="en-US"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26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panose="020B0604020202020204" pitchFamily="34" charset="0"/>
                <a:ea typeface="+mj-ea"/>
                <a:cs typeface="Arial" panose="020B0604020202020204" pitchFamily="34" charset="0"/>
              </a:rPr>
              <a:t>Twenty-First-Century Challenges</a:t>
            </a:r>
            <a:br>
              <a:rPr lang="en-US" altLang="en-US" dirty="0" smtClean="0">
                <a:solidFill>
                  <a:schemeClr val="tx1"/>
                </a:solidFill>
                <a:latin typeface="Arial" panose="020B0604020202020204" pitchFamily="34" charset="0"/>
                <a:ea typeface="+mj-ea"/>
                <a:cs typeface="Arial" panose="020B0604020202020204" pitchFamily="34" charset="0"/>
              </a:rPr>
            </a:br>
            <a:r>
              <a:rPr lang="en-US" altLang="en-US" dirty="0" smtClean="0">
                <a:solidFill>
                  <a:schemeClr val="tx1"/>
                </a:solidFill>
                <a:latin typeface="Arial" panose="020B0604020202020204" pitchFamily="34" charset="0"/>
                <a:ea typeface="+mj-ea"/>
                <a:cs typeface="Arial" panose="020B0604020202020204" pitchFamily="34" charset="0"/>
              </a:rPr>
              <a:t>in Strategic Management</a:t>
            </a:r>
          </a:p>
        </p:txBody>
      </p:sp>
      <p:sp>
        <p:nvSpPr>
          <p:cNvPr id="68609" name="Content Placeholder 2"/>
          <p:cNvSpPr>
            <a:spLocks noGrp="1"/>
          </p:cNvSpPr>
          <p:nvPr>
            <p:ph idx="1"/>
          </p:nvPr>
        </p:nvSpPr>
        <p:spPr/>
        <p:txBody>
          <a:bodyPr/>
          <a:lstStyle/>
          <a:p>
            <a:pPr eaLnBrk="1" hangingPunct="1"/>
            <a:r>
              <a:rPr lang="en-US" altLang="en-US" dirty="0" smtClean="0">
                <a:solidFill>
                  <a:schemeClr val="tx1"/>
                </a:solidFill>
                <a:latin typeface="Arial" pitchFamily="34" charset="0"/>
                <a:cs typeface="Arial" pitchFamily="34" charset="0"/>
              </a:rPr>
              <a:t>Deciding whether the process should be more an art or a science</a:t>
            </a:r>
          </a:p>
          <a:p>
            <a:pPr eaLnBrk="1" hangingPunct="1"/>
            <a:endParaRPr lang="en-US" altLang="en-US" dirty="0" smtClean="0">
              <a:solidFill>
                <a:schemeClr val="tx1"/>
              </a:solidFill>
              <a:latin typeface="Arial" pitchFamily="34" charset="0"/>
              <a:cs typeface="Arial" pitchFamily="34" charset="0"/>
            </a:endParaRPr>
          </a:p>
          <a:p>
            <a:pPr eaLnBrk="1" hangingPunct="1"/>
            <a:r>
              <a:rPr lang="en-US" altLang="en-US" dirty="0" smtClean="0">
                <a:solidFill>
                  <a:schemeClr val="tx1"/>
                </a:solidFill>
                <a:latin typeface="Arial" pitchFamily="34" charset="0"/>
                <a:cs typeface="Arial" pitchFamily="34" charset="0"/>
              </a:rPr>
              <a:t>Deciding whether strategies should be visible or hidden from stakeholders</a:t>
            </a:r>
          </a:p>
          <a:p>
            <a:pPr eaLnBrk="1" hangingPunct="1"/>
            <a:endParaRPr lang="en-US" altLang="en-US" dirty="0" smtClean="0">
              <a:solidFill>
                <a:schemeClr val="tx1"/>
              </a:solidFill>
              <a:latin typeface="Arial" pitchFamily="34" charset="0"/>
              <a:cs typeface="Arial" pitchFamily="34" charset="0"/>
            </a:endParaRPr>
          </a:p>
          <a:p>
            <a:pPr eaLnBrk="1" hangingPunct="1"/>
            <a:r>
              <a:rPr lang="en-US" altLang="en-US" dirty="0" smtClean="0">
                <a:solidFill>
                  <a:schemeClr val="tx1"/>
                </a:solidFill>
                <a:latin typeface="Arial" pitchFamily="34" charset="0"/>
                <a:cs typeface="Arial" pitchFamily="34" charset="0"/>
              </a:rPr>
              <a:t>Deciding whether the process should be more top-down or bottom-up in their firm</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9-</a:t>
            </a:r>
            <a:fld id="{F4F3F051-2141-4A81-96E1-69A5ADF0CAED}" type="slidenum">
              <a:rPr lang="en-US" altLang="en-US" smtClean="0"/>
              <a:pPr/>
              <a:t>27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Guidelines for Effective Strategic Management</a:t>
            </a:r>
            <a:endParaRPr lang="en-US" dirty="0"/>
          </a:p>
        </p:txBody>
      </p:sp>
      <p:sp>
        <p:nvSpPr>
          <p:cNvPr id="3" name="Content Placeholder 2"/>
          <p:cNvSpPr>
            <a:spLocks noGrp="1"/>
          </p:cNvSpPr>
          <p:nvPr>
            <p:ph idx="1"/>
          </p:nvPr>
        </p:nvSpPr>
        <p:spPr/>
        <p:txBody>
          <a:bodyPr>
            <a:normAutofit fontScale="85000" lnSpcReduction="20000"/>
          </a:bodyPr>
          <a:lstStyle/>
          <a:p>
            <a:pPr marL="514350" indent="-514350">
              <a:buFont typeface="+mj-lt"/>
              <a:buAutoNum type="arabicPeriod"/>
            </a:pPr>
            <a:r>
              <a:rPr lang="en-US" dirty="0" smtClean="0"/>
              <a:t>Keep </a:t>
            </a:r>
            <a:r>
              <a:rPr lang="en-US" dirty="0"/>
              <a:t>the process simple and easily understandable.</a:t>
            </a:r>
          </a:p>
          <a:p>
            <a:pPr marL="514350" indent="-514350">
              <a:buFont typeface="+mj-lt"/>
              <a:buAutoNum type="arabicPeriod"/>
            </a:pPr>
            <a:r>
              <a:rPr lang="sv-SE" dirty="0" smtClean="0"/>
              <a:t>Eliminate </a:t>
            </a:r>
            <a:r>
              <a:rPr lang="sv-SE" dirty="0"/>
              <a:t>vague planning jargon.</a:t>
            </a:r>
          </a:p>
          <a:p>
            <a:pPr marL="514350" indent="-514350">
              <a:buFont typeface="+mj-lt"/>
              <a:buAutoNum type="arabicPeriod"/>
            </a:pPr>
            <a:r>
              <a:rPr lang="en-US" dirty="0" smtClean="0"/>
              <a:t>Keep </a:t>
            </a:r>
            <a:r>
              <a:rPr lang="en-US" dirty="0"/>
              <a:t>the process nonroutine; vary assignments, team membership, meeting formats, </a:t>
            </a:r>
            <a:r>
              <a:rPr lang="en-US" dirty="0" smtClean="0"/>
              <a:t>settings, and </a:t>
            </a:r>
            <a:r>
              <a:rPr lang="en-US" dirty="0"/>
              <a:t>even the planning calendar.</a:t>
            </a:r>
          </a:p>
          <a:p>
            <a:pPr marL="514350" indent="-514350">
              <a:buFont typeface="+mj-lt"/>
              <a:buAutoNum type="arabicPeriod"/>
            </a:pPr>
            <a:r>
              <a:rPr lang="en-US" dirty="0" smtClean="0"/>
              <a:t>Welcome </a:t>
            </a:r>
            <a:r>
              <a:rPr lang="en-US" dirty="0"/>
              <a:t>bad news and encourage devil’s advocate </a:t>
            </a:r>
            <a:r>
              <a:rPr lang="en-US" dirty="0" smtClean="0"/>
              <a:t>thinking</a:t>
            </a:r>
          </a:p>
          <a:p>
            <a:pPr marL="514350" indent="-514350">
              <a:buFont typeface="+mj-lt"/>
              <a:buAutoNum type="arabicPeriod"/>
            </a:pPr>
            <a:r>
              <a:rPr lang="en-US" dirty="0" smtClean="0"/>
              <a:t>Do </a:t>
            </a:r>
            <a:r>
              <a:rPr lang="en-US" dirty="0"/>
              <a:t>not allow technicians to monopolize the planning process.</a:t>
            </a:r>
          </a:p>
          <a:p>
            <a:pPr marL="514350" indent="-514350">
              <a:buFont typeface="+mj-lt"/>
              <a:buAutoNum type="arabicPeriod"/>
            </a:pPr>
            <a:r>
              <a:rPr lang="en-US" dirty="0" smtClean="0"/>
              <a:t>To </a:t>
            </a:r>
            <a:r>
              <a:rPr lang="en-US" dirty="0"/>
              <a:t>the extent possible, involve managers from all areas of the firm.</a:t>
            </a:r>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9-</a:t>
            </a:r>
            <a:fld id="{F4F3F051-2141-4A81-96E1-69A5ADF0CAED}" type="slidenum">
              <a:rPr lang="en-US" altLang="en-US" smtClean="0"/>
              <a:pPr/>
              <a:t>28</a:t>
            </a:fld>
            <a:endParaRPr lang="en-US" altLang="en-US" dirty="0"/>
          </a:p>
        </p:txBody>
      </p:sp>
    </p:spTree>
    <p:extLst>
      <p:ext uri="{BB962C8B-B14F-4D97-AF65-F5344CB8AC3E}">
        <p14:creationId xmlns:p14="http://schemas.microsoft.com/office/powerpoint/2010/main" val="30964857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david _sm14_inppt05a</Template>
  <TotalTime>1617</TotalTime>
  <Words>2153</Words>
  <Application>Microsoft Macintosh PowerPoint</Application>
  <PresentationFormat>On-screen Show (4:3)</PresentationFormat>
  <Paragraphs>228</Paragraphs>
  <Slides>28</Slides>
  <Notes>23</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template</vt:lpstr>
      <vt:lpstr>Strategy Review, Evaluation, and Control</vt:lpstr>
      <vt:lpstr>Learning Objectives</vt:lpstr>
      <vt:lpstr>A Comprehensive Strategic-Management Model</vt:lpstr>
      <vt:lpstr>Strategy Evaluation</vt:lpstr>
      <vt:lpstr>Strategy Evaluation Criteria</vt:lpstr>
      <vt:lpstr>Why Strategy Evaluation is  More Difficult Today</vt:lpstr>
      <vt:lpstr>Why Strategy Evaluation is  More Difficult Today</vt:lpstr>
      <vt:lpstr>The Process of Evaluating Strategies</vt:lpstr>
      <vt:lpstr>The Process of Evaluating Strategies</vt:lpstr>
      <vt:lpstr>Strategy-Evaluation Assessment Matrix</vt:lpstr>
      <vt:lpstr>A Strategy-Evaluation Framework</vt:lpstr>
      <vt:lpstr>Reviewing Bases of Strategy</vt:lpstr>
      <vt:lpstr>Reviewing Bases of Strategy</vt:lpstr>
      <vt:lpstr>Measuring Organizational Performance</vt:lpstr>
      <vt:lpstr>Key Questions to Address in Evaluating Strategies</vt:lpstr>
      <vt:lpstr>Key Questions to Address in Evaluating Strategies</vt:lpstr>
      <vt:lpstr>Corrective Actions</vt:lpstr>
      <vt:lpstr>The Balanced Scorecard</vt:lpstr>
      <vt:lpstr>The Balanced Scorecard</vt:lpstr>
      <vt:lpstr>Characteristics of an Effective Evaluation System</vt:lpstr>
      <vt:lpstr>Characteristics of an Effective Evaluation System</vt:lpstr>
      <vt:lpstr>Contingency Planning</vt:lpstr>
      <vt:lpstr>Contingency Planning</vt:lpstr>
      <vt:lpstr>Contingency Planning</vt:lpstr>
      <vt:lpstr>Effective Contingency Planning</vt:lpstr>
      <vt:lpstr>Auditing</vt:lpstr>
      <vt:lpstr>Twenty-First-Century Challenges in Strategic Management</vt:lpstr>
      <vt:lpstr>Guidelines for Effective Strategic Management</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Ann Pulido</cp:lastModifiedBy>
  <cp:revision>129</cp:revision>
  <dcterms:created xsi:type="dcterms:W3CDTF">2013-12-15T01:19:29Z</dcterms:created>
  <dcterms:modified xsi:type="dcterms:W3CDTF">2015-11-11T21:18:11Z</dcterms:modified>
</cp:coreProperties>
</file>