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82876" autoAdjust="0"/>
  </p:normalViewPr>
  <p:slideViewPr>
    <p:cSldViewPr snapToGrid="0" snapToObjects="1">
      <p:cViewPr varScale="1">
        <p:scale>
          <a:sx n="68" d="100"/>
          <a:sy n="68" d="100"/>
        </p:scale>
        <p:origin x="1910"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7681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lang="en-GB" dirty="0"/>
              <a:t>My name is Rehana . In this presentation I will be focusing on Jenny, a 16 year old young carer.</a:t>
            </a:r>
            <a:endParaRPr dirty="0"/>
          </a:p>
          <a:p>
            <a:r>
              <a:rPr lang="en-GB" dirty="0"/>
              <a:t>I will use </a:t>
            </a:r>
            <a:r>
              <a:rPr dirty="0"/>
              <a:t>Bowlby’s Attachment Theory understand the impact of her experiences and to develop a support plan.</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lang="en-GB" dirty="0"/>
              <a:t>Jenny is a young carer. After her father died, she started helping her mother at home.</a:t>
            </a:r>
            <a:br>
              <a:rPr lang="en-GB" dirty="0"/>
            </a:br>
            <a:r>
              <a:rPr lang="en-GB" dirty="0"/>
              <a:t>Her mother has problems with movement and memory.</a:t>
            </a:r>
            <a:br>
              <a:rPr lang="en-GB" dirty="0"/>
            </a:br>
            <a:r>
              <a:rPr lang="en-GB" dirty="0"/>
              <a:t>This may affect Jenny’s feelings and development.</a:t>
            </a:r>
            <a:br>
              <a:rPr lang="en-GB" dirty="0"/>
            </a:br>
            <a:r>
              <a:rPr lang="en-GB" dirty="0"/>
              <a:t>In this presentation, I will use Bowlby’s Attachment Theory to explain Jenny’s situation and suggest support for her well-being.</a:t>
            </a:r>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r>
              <a:rPr lang="en-GB" dirty="0"/>
              <a:t>Bowlby’s Attachment Theory explains how the bond between a child and caregiver affects development.</a:t>
            </a:r>
            <a:br>
              <a:rPr lang="en-GB" dirty="0"/>
            </a:br>
            <a:r>
              <a:rPr lang="en-GB" dirty="0"/>
              <a:t>A secure attachment helps a child feel safe and supported.</a:t>
            </a:r>
            <a:br>
              <a:rPr lang="en-GB" dirty="0"/>
            </a:br>
            <a:r>
              <a:rPr lang="en-GB" dirty="0"/>
              <a:t>Losing a caregiver can affect emotional security and future relationships.</a:t>
            </a:r>
            <a:br>
              <a:rPr lang="en-GB" dirty="0"/>
            </a:br>
            <a:r>
              <a:rPr lang="en-GB" dirty="0"/>
              <a:t>Children also learn about themselves and others from early experiences.</a:t>
            </a:r>
            <a:br>
              <a:rPr lang="en-GB" dirty="0"/>
            </a:br>
            <a:r>
              <a:rPr lang="en-GB" dirty="0"/>
              <a:t>This theory is relevant to Jenny because she lost her father and took on caring responsibilities at a young age.</a:t>
            </a:r>
          </a:p>
        </p:txBody>
      </p:sp>
    </p:spTree>
    <p:extLst>
      <p:ext uri="{BB962C8B-B14F-4D97-AF65-F5344CB8AC3E}">
        <p14:creationId xmlns:p14="http://schemas.microsoft.com/office/powerpoint/2010/main" val="1094106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r>
              <a:rPr lang="en-GB" dirty="0"/>
              <a:t>Attachment means an emotional bond between a child and their caregiver. A secure attachment helps a child feel safe and supported. An insecure attachment may make the child feel worried or unsure. Bowlby said children learn about relationships from early experiences. Losing a parent can affect emotional development.</a:t>
            </a:r>
          </a:p>
        </p:txBody>
      </p:sp>
    </p:spTree>
    <p:extLst>
      <p:ext uri="{BB962C8B-B14F-4D97-AF65-F5344CB8AC3E}">
        <p14:creationId xmlns:p14="http://schemas.microsoft.com/office/powerpoint/2010/main" val="1494133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r>
              <a:rPr lang="en-GB" dirty="0"/>
              <a:t>Jenny lost her father when she was young. After this, she started caring for her mother. This means she took on adult responsibilities at a young age. This may make her feel stressed or under pressure. It could also affect her confidence and emotional wellbeing.</a:t>
            </a:r>
          </a:p>
        </p:txBody>
      </p:sp>
    </p:spTree>
    <p:extLst>
      <p:ext uri="{BB962C8B-B14F-4D97-AF65-F5344CB8AC3E}">
        <p14:creationId xmlns:p14="http://schemas.microsoft.com/office/powerpoint/2010/main" val="3664382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r>
              <a:rPr lang="en-GB" dirty="0"/>
              <a:t>Nature means biological factors like Jenny’s age and emotional health. Stress can also affect her mental wellbeing. Nurture means her environment. For example, losing her father and caring for her mother. These experiences may affect her development.</a:t>
            </a:r>
          </a:p>
        </p:txBody>
      </p:sp>
    </p:spTree>
    <p:extLst>
      <p:ext uri="{BB962C8B-B14F-4D97-AF65-F5344CB8AC3E}">
        <p14:creationId xmlns:p14="http://schemas.microsoft.com/office/powerpoint/2010/main" val="143329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r>
              <a:rPr lang="en-GB" dirty="0"/>
              <a:t>Jenny may need support from young carers services. Counselling can help her talk about her feelings. Social services can support her mother at home. School support can help with her studies. This will give Jenny more time for herself.</a:t>
            </a:r>
          </a:p>
        </p:txBody>
      </p:sp>
    </p:spTree>
    <p:extLst>
      <p:ext uri="{BB962C8B-B14F-4D97-AF65-F5344CB8AC3E}">
        <p14:creationId xmlns:p14="http://schemas.microsoft.com/office/powerpoint/2010/main" val="1009693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r>
              <a:rPr lang="en-GB" dirty="0"/>
              <a:t>One strength of this theory is that it explains emotional development. It shows how losing a parent can affect a child’s feelings and behaviour. This is useful in health and social care. It can also help professionals plan the right support for Jenny.</a:t>
            </a:r>
          </a:p>
        </p:txBody>
      </p:sp>
    </p:spTree>
    <p:extLst>
      <p:ext uri="{BB962C8B-B14F-4D97-AF65-F5344CB8AC3E}">
        <p14:creationId xmlns:p14="http://schemas.microsoft.com/office/powerpoint/2010/main" val="2666000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limitation is that this theory does not explain everything about behaviour. People react to loss in different ways. Some children may cope better than others. Other factors like school, friends, and support services also affect development.</a:t>
            </a:r>
          </a:p>
          <a:p>
            <a:endParaRPr lang="en-GB" dirty="0"/>
          </a:p>
        </p:txBody>
      </p:sp>
    </p:spTree>
    <p:extLst>
      <p:ext uri="{BB962C8B-B14F-4D97-AF65-F5344CB8AC3E}">
        <p14:creationId xmlns:p14="http://schemas.microsoft.com/office/powerpoint/2010/main" val="459001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dirty="0"/>
              <a:t>These are the references I have used. Thank you for listening.</a:t>
            </a:r>
          </a:p>
        </p:txBody>
      </p:sp>
    </p:spTree>
    <p:extLst>
      <p:ext uri="{BB962C8B-B14F-4D97-AF65-F5344CB8AC3E}">
        <p14:creationId xmlns:p14="http://schemas.microsoft.com/office/powerpoint/2010/main" val="377588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60400"/>
            <a:ext cx="7772400" cy="1834444"/>
          </a:xfrm>
        </p:spPr>
        <p:txBody>
          <a:bodyPr>
            <a:normAutofit fontScale="90000"/>
          </a:bodyPr>
          <a:lstStyle/>
          <a:p>
            <a:r>
              <a:rPr dirty="0"/>
              <a:t>Community Support Plan for Jenny Applying Lifespan Development Theory</a:t>
            </a:r>
          </a:p>
        </p:txBody>
      </p:sp>
      <p:sp>
        <p:nvSpPr>
          <p:cNvPr id="3" name="Subtitle 2"/>
          <p:cNvSpPr>
            <a:spLocks noGrp="1"/>
          </p:cNvSpPr>
          <p:nvPr>
            <p:ph type="subTitle" idx="1"/>
          </p:nvPr>
        </p:nvSpPr>
        <p:spPr>
          <a:xfrm>
            <a:off x="1371600" y="3532238"/>
            <a:ext cx="6400800" cy="1752600"/>
          </a:xfrm>
        </p:spPr>
        <p:txBody>
          <a:bodyPr>
            <a:normAutofit fontScale="70000" lnSpcReduction="20000"/>
          </a:bodyPr>
          <a:lstStyle/>
          <a:p>
            <a:r>
              <a:rPr dirty="0"/>
              <a:t>Name: </a:t>
            </a:r>
            <a:r>
              <a:rPr lang="en-GB" dirty="0"/>
              <a:t>Rehana Begum Parvin</a:t>
            </a:r>
            <a:endParaRPr dirty="0"/>
          </a:p>
          <a:p>
            <a:r>
              <a:rPr dirty="0"/>
              <a:t>Module: Introduction to Health and Social Care</a:t>
            </a:r>
          </a:p>
          <a:p>
            <a:r>
              <a:rPr dirty="0"/>
              <a:t>Module Code: LCHS40</a:t>
            </a:r>
            <a:r>
              <a:rPr lang="en-GB" dirty="0"/>
              <a:t>10</a:t>
            </a:r>
            <a:endParaRPr dirty="0"/>
          </a:p>
          <a:p>
            <a:r>
              <a:rPr dirty="0"/>
              <a:t>Tutor: Dr </a:t>
            </a:r>
            <a:r>
              <a:rPr lang="en-GB"/>
              <a:t>Helen Parsons</a:t>
            </a:r>
            <a:endParaRPr dirty="0"/>
          </a:p>
          <a:p>
            <a:r>
              <a:rPr dirty="0"/>
              <a:t>Presentation Date: 1</a:t>
            </a:r>
            <a:r>
              <a:rPr lang="en-GB" dirty="0"/>
              <a:t>9</a:t>
            </a:r>
            <a:r>
              <a:rPr dirty="0"/>
              <a:t>/02/2026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dirty="0"/>
              <a:t>Introduction</a:t>
            </a:r>
          </a:p>
        </p:txBody>
      </p:sp>
      <p:sp>
        <p:nvSpPr>
          <p:cNvPr id="3" name="Content Placeholder 2"/>
          <p:cNvSpPr>
            <a:spLocks noGrp="1"/>
          </p:cNvSpPr>
          <p:nvPr>
            <p:ph idx="1"/>
          </p:nvPr>
        </p:nvSpPr>
        <p:spPr>
          <a:xfrm>
            <a:off x="457200" y="1600200"/>
            <a:ext cx="8229600" cy="5161844"/>
          </a:xfrm>
        </p:spPr>
        <p:txBody>
          <a:bodyPr>
            <a:normAutofit/>
          </a:bodyPr>
          <a:lstStyle/>
          <a:p>
            <a:r>
              <a:rPr sz="2000" dirty="0"/>
              <a:t>Jenny is a 16-year-old young carer.</a:t>
            </a:r>
            <a:endParaRPr lang="en-GB" sz="2000" dirty="0"/>
          </a:p>
          <a:p>
            <a:endParaRPr sz="2000" dirty="0"/>
          </a:p>
          <a:p>
            <a:r>
              <a:rPr sz="2000" dirty="0"/>
              <a:t>She has been caring for her mother for the past 5 years.</a:t>
            </a:r>
            <a:endParaRPr lang="en-GB" sz="2000" dirty="0"/>
          </a:p>
          <a:p>
            <a:endParaRPr sz="2000" dirty="0"/>
          </a:p>
          <a:p>
            <a:r>
              <a:rPr sz="2000" dirty="0"/>
              <a:t>Jenny’s father, who previously provided care, has died.</a:t>
            </a:r>
            <a:endParaRPr lang="en-GB" sz="2000" dirty="0"/>
          </a:p>
          <a:p>
            <a:endParaRPr sz="2000" dirty="0"/>
          </a:p>
          <a:p>
            <a:r>
              <a:rPr sz="2000" dirty="0"/>
              <a:t>Her mother has mobility problems, memory difficulties, and low mood.</a:t>
            </a:r>
            <a:endParaRPr lang="en-GB" sz="2000" dirty="0"/>
          </a:p>
          <a:p>
            <a:endParaRPr sz="2000" dirty="0"/>
          </a:p>
          <a:p>
            <a:r>
              <a:rPr sz="2000" dirty="0"/>
              <a:t>Jenny helps with cooking, cleaning, shopping, and administrative tasks.</a:t>
            </a:r>
            <a:endParaRPr lang="en-GB" sz="2000" dirty="0"/>
          </a:p>
          <a:p>
            <a:endParaRPr sz="2000" dirty="0"/>
          </a:p>
          <a:p>
            <a:r>
              <a:rPr sz="2000" dirty="0"/>
              <a:t>This presentation will explore Jenny’s development using Bowlby’s Attachment Theory and propose a support plan to support her well-being.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1BFBC-501D-3E94-D36C-3836BE0C29BF}"/>
              </a:ext>
            </a:extLst>
          </p:cNvPr>
          <p:cNvSpPr>
            <a:spLocks noGrp="1"/>
          </p:cNvSpPr>
          <p:nvPr>
            <p:ph type="title"/>
          </p:nvPr>
        </p:nvSpPr>
        <p:spPr/>
        <p:txBody>
          <a:bodyPr>
            <a:normAutofit/>
          </a:bodyPr>
          <a:lstStyle/>
          <a:p>
            <a:r>
              <a:rPr lang="en-GB" sz="4000" dirty="0"/>
              <a:t>Bowlby’s Attachment Theory</a:t>
            </a:r>
          </a:p>
        </p:txBody>
      </p:sp>
      <p:sp>
        <p:nvSpPr>
          <p:cNvPr id="4" name="Rectangle 1">
            <a:extLst>
              <a:ext uri="{FF2B5EF4-FFF2-40B4-BE49-F238E27FC236}">
                <a16:creationId xmlns:a16="http://schemas.microsoft.com/office/drawing/2014/main" id="{92877473-99E6-9BFF-2A68-7A555908194A}"/>
              </a:ext>
            </a:extLst>
          </p:cNvPr>
          <p:cNvSpPr>
            <a:spLocks noGrp="1" noChangeArrowheads="1"/>
          </p:cNvSpPr>
          <p:nvPr>
            <p:ph idx="1"/>
          </p:nvPr>
        </p:nvSpPr>
        <p:spPr bwMode="auto">
          <a:xfrm>
            <a:off x="0" y="1559800"/>
            <a:ext cx="8645380"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FontTx/>
              <a:buChar char="•"/>
            </a:pPr>
            <a:r>
              <a:rPr kumimoji="0" lang="en-US" altLang="en-US" sz="2000" i="0" u="none" strike="noStrike" cap="none" normalizeH="0" baseline="0" dirty="0">
                <a:ln>
                  <a:noFill/>
                </a:ln>
                <a:solidFill>
                  <a:schemeClr val="tx1"/>
                </a:solidFill>
                <a:effectLst/>
                <a:latin typeface="+mj-lt"/>
              </a:rPr>
              <a:t>Attachment is an emotional bond between a child and caregiver. </a:t>
            </a:r>
            <a:r>
              <a:rPr lang="en-GB" sz="2000" dirty="0">
                <a:latin typeface="+mj-lt"/>
              </a:rPr>
              <a:t>(</a:t>
            </a:r>
            <a:r>
              <a:rPr lang="en-GB" sz="2000" b="1" dirty="0">
                <a:latin typeface="+mj-lt"/>
              </a:rPr>
              <a:t>Bowlby, 1969</a:t>
            </a:r>
            <a:r>
              <a:rPr lang="en-GB" sz="2000" dirty="0">
                <a:latin typeface="+mj-lt"/>
              </a:rPr>
              <a:t>).</a:t>
            </a: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Early relationships influence emotional and social development.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Bowlby suggested children need a secure attachment for healthy development.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Loss or separation from a caregiver can affect well-being.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Children develop an internal working model of relationships.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Attachment patterns can influence behaviour in adolescence and adulthood.</a:t>
            </a:r>
          </a:p>
        </p:txBody>
      </p:sp>
    </p:spTree>
    <p:extLst>
      <p:ext uri="{BB962C8B-B14F-4D97-AF65-F5344CB8AC3E}">
        <p14:creationId xmlns:p14="http://schemas.microsoft.com/office/powerpoint/2010/main" val="595592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3E94-1BB6-5CF1-AC1D-3FD6128FF391}"/>
              </a:ext>
            </a:extLst>
          </p:cNvPr>
          <p:cNvSpPr>
            <a:spLocks noGrp="1"/>
          </p:cNvSpPr>
          <p:nvPr>
            <p:ph type="title"/>
          </p:nvPr>
        </p:nvSpPr>
        <p:spPr/>
        <p:txBody>
          <a:bodyPr>
            <a:normAutofit fontScale="90000"/>
          </a:bodyPr>
          <a:lstStyle/>
          <a:p>
            <a:r>
              <a:rPr lang="en-GB" dirty="0"/>
              <a:t>Key Concepts of Bowlby’s Attachment Theory</a:t>
            </a:r>
          </a:p>
        </p:txBody>
      </p:sp>
      <p:sp>
        <p:nvSpPr>
          <p:cNvPr id="4" name="Rectangle 1">
            <a:extLst>
              <a:ext uri="{FF2B5EF4-FFF2-40B4-BE49-F238E27FC236}">
                <a16:creationId xmlns:a16="http://schemas.microsoft.com/office/drawing/2014/main" id="{C047FA8B-F7E7-DB6F-3272-70139C38B927}"/>
              </a:ext>
            </a:extLst>
          </p:cNvPr>
          <p:cNvSpPr>
            <a:spLocks noGrp="1" noChangeArrowheads="1"/>
          </p:cNvSpPr>
          <p:nvPr>
            <p:ph idx="1"/>
          </p:nvPr>
        </p:nvSpPr>
        <p:spPr bwMode="auto">
          <a:xfrm>
            <a:off x="739421" y="2510021"/>
            <a:ext cx="7117645"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Attachment is an emotional bond between child and caregiver</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Secure attachment gives safety and support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Insecure attachment may cause anxiety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Internal working model affects future relationships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endParaRPr>
          </a:p>
          <a:p>
            <a:pPr marL="0" lvl="0" indent="0" defTabSz="914400" eaLnBrk="0" fontAlgn="base" hangingPunct="0">
              <a:spcBef>
                <a:spcPct val="0"/>
              </a:spcBef>
              <a:spcAft>
                <a:spcPct val="0"/>
              </a:spcAft>
              <a:buFontTx/>
              <a:buChar char="•"/>
            </a:pPr>
            <a:r>
              <a:rPr kumimoji="0" lang="en-US" altLang="en-US" sz="1800" b="0" i="0" u="none" strike="noStrike" cap="none" normalizeH="0" baseline="0" dirty="0">
                <a:ln>
                  <a:noFill/>
                </a:ln>
                <a:solidFill>
                  <a:schemeClr val="tx1"/>
                </a:solidFill>
                <a:effectLst/>
              </a:rPr>
              <a:t>Loss can affect emotional development </a:t>
            </a:r>
            <a:r>
              <a:rPr lang="en-GB" sz="1800" dirty="0"/>
              <a:t>(</a:t>
            </a:r>
            <a:r>
              <a:rPr lang="en-GB" sz="1800" b="1" dirty="0"/>
              <a:t>Bowlby, 1988</a:t>
            </a:r>
            <a:r>
              <a:rPr lang="en-GB" sz="1800" dirty="0"/>
              <a:t>).</a:t>
            </a:r>
            <a:endParaRPr kumimoji="0" lang="en-US"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336825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78B7D-D17C-F1F0-12F2-5C2562A15C4B}"/>
              </a:ext>
            </a:extLst>
          </p:cNvPr>
          <p:cNvSpPr>
            <a:spLocks noGrp="1"/>
          </p:cNvSpPr>
          <p:nvPr>
            <p:ph type="title"/>
          </p:nvPr>
        </p:nvSpPr>
        <p:spPr/>
        <p:txBody>
          <a:bodyPr/>
          <a:lstStyle/>
          <a:p>
            <a:r>
              <a:rPr lang="en-GB" dirty="0"/>
              <a:t>Applying the Theory to Jenny</a:t>
            </a:r>
          </a:p>
        </p:txBody>
      </p:sp>
      <p:sp>
        <p:nvSpPr>
          <p:cNvPr id="4" name="Rectangle 1">
            <a:extLst>
              <a:ext uri="{FF2B5EF4-FFF2-40B4-BE49-F238E27FC236}">
                <a16:creationId xmlns:a16="http://schemas.microsoft.com/office/drawing/2014/main" id="{6FAB4B7D-C949-D66A-A2B0-DF45F5A253EE}"/>
              </a:ext>
            </a:extLst>
          </p:cNvPr>
          <p:cNvSpPr>
            <a:spLocks noGrp="1" noChangeArrowheads="1"/>
          </p:cNvSpPr>
          <p:nvPr>
            <p:ph idx="1"/>
          </p:nvPr>
        </p:nvSpPr>
        <p:spPr bwMode="auto">
          <a:xfrm>
            <a:off x="637822" y="1927055"/>
            <a:ext cx="656782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Jenny lost her father</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Became a young carer</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Took adult responsibilities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FontTx/>
              <a:buChar char="•"/>
            </a:pPr>
            <a:r>
              <a:rPr kumimoji="0" lang="en-US" altLang="en-US" sz="1800" b="0" i="0" u="none" strike="noStrike" cap="none" normalizeH="0" baseline="0" dirty="0">
                <a:ln>
                  <a:noFill/>
                </a:ln>
                <a:solidFill>
                  <a:schemeClr val="tx1"/>
                </a:solidFill>
                <a:effectLst/>
                <a:latin typeface="Arial" panose="020B0604020202020204" pitchFamily="34" charset="0"/>
              </a:rPr>
              <a:t>As a result she </a:t>
            </a:r>
            <a:r>
              <a:rPr lang="en-US" altLang="en-US" sz="1800" dirty="0">
                <a:latin typeface="Arial" panose="020B0604020202020204" pitchFamily="34" charset="0"/>
              </a:rPr>
              <a:t>m</a:t>
            </a:r>
            <a:r>
              <a:rPr kumimoji="0" lang="en-US" altLang="en-US" sz="1800" b="0" i="0" u="none" strike="noStrike" cap="none" normalizeH="0" baseline="0" dirty="0">
                <a:ln>
                  <a:noFill/>
                </a:ln>
                <a:solidFill>
                  <a:schemeClr val="tx1"/>
                </a:solidFill>
                <a:effectLst/>
                <a:latin typeface="Arial" panose="020B0604020202020204" pitchFamily="34" charset="0"/>
              </a:rPr>
              <a:t>ay feel stress or pressure </a:t>
            </a:r>
            <a:r>
              <a:rPr lang="en-GB" sz="1800" dirty="0"/>
              <a:t>(</a:t>
            </a:r>
            <a:r>
              <a:rPr lang="en-GB" sz="1800" b="1" dirty="0"/>
              <a:t>Smith et al., 2018</a:t>
            </a:r>
            <a:r>
              <a:rPr lang="en-GB" sz="1800" dirty="0"/>
              <a: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May affect confidence</a:t>
            </a:r>
          </a:p>
        </p:txBody>
      </p:sp>
    </p:spTree>
    <p:extLst>
      <p:ext uri="{BB962C8B-B14F-4D97-AF65-F5344CB8AC3E}">
        <p14:creationId xmlns:p14="http://schemas.microsoft.com/office/powerpoint/2010/main" val="1251585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0059E-9582-F20F-7AD3-849E865794CE}"/>
              </a:ext>
            </a:extLst>
          </p:cNvPr>
          <p:cNvSpPr>
            <a:spLocks noGrp="1"/>
          </p:cNvSpPr>
          <p:nvPr>
            <p:ph type="title"/>
          </p:nvPr>
        </p:nvSpPr>
        <p:spPr/>
        <p:txBody>
          <a:bodyPr/>
          <a:lstStyle/>
          <a:p>
            <a:r>
              <a:rPr lang="en-GB" dirty="0"/>
              <a:t>Nature and Nurture Influences</a:t>
            </a:r>
          </a:p>
        </p:txBody>
      </p:sp>
      <p:sp>
        <p:nvSpPr>
          <p:cNvPr id="3" name="Content Placeholder 2">
            <a:extLst>
              <a:ext uri="{FF2B5EF4-FFF2-40B4-BE49-F238E27FC236}">
                <a16:creationId xmlns:a16="http://schemas.microsoft.com/office/drawing/2014/main" id="{95CADDE6-308E-D8FF-6756-C10480B744E2}"/>
              </a:ext>
            </a:extLst>
          </p:cNvPr>
          <p:cNvSpPr>
            <a:spLocks noGrp="1"/>
          </p:cNvSpPr>
          <p:nvPr>
            <p:ph idx="1"/>
          </p:nvPr>
        </p:nvSpPr>
        <p:spPr/>
        <p:txBody>
          <a:bodyPr>
            <a:normAutofit fontScale="92500" lnSpcReduction="20000"/>
          </a:bodyPr>
          <a:lstStyle/>
          <a:p>
            <a:r>
              <a:rPr lang="en-GB" b="1" dirty="0"/>
              <a:t>Biological (Nature):</a:t>
            </a:r>
            <a:endParaRPr lang="en-GB" dirty="0"/>
          </a:p>
          <a:p>
            <a:r>
              <a:rPr lang="en-GB" dirty="0"/>
              <a:t>Age</a:t>
            </a:r>
          </a:p>
          <a:p>
            <a:r>
              <a:rPr lang="en-GB" dirty="0"/>
              <a:t>Stress</a:t>
            </a:r>
          </a:p>
          <a:p>
            <a:r>
              <a:rPr lang="en-GB" dirty="0"/>
              <a:t>Emotional health</a:t>
            </a:r>
          </a:p>
          <a:p>
            <a:r>
              <a:rPr lang="en-GB" b="1" dirty="0"/>
              <a:t>Environmental (Nurture):</a:t>
            </a:r>
            <a:endParaRPr lang="en-GB" dirty="0"/>
          </a:p>
          <a:p>
            <a:r>
              <a:rPr lang="en-GB" dirty="0"/>
              <a:t>Caring role</a:t>
            </a:r>
          </a:p>
          <a:p>
            <a:r>
              <a:rPr lang="en-GB" dirty="0"/>
              <a:t>Loss of father</a:t>
            </a:r>
          </a:p>
          <a:p>
            <a:r>
              <a:rPr lang="en-GB" dirty="0"/>
              <a:t>Family situation</a:t>
            </a:r>
          </a:p>
          <a:p>
            <a:r>
              <a:rPr lang="en-GB" dirty="0"/>
              <a:t>Lack of support</a:t>
            </a:r>
          </a:p>
          <a:p>
            <a:endParaRPr lang="en-GB" dirty="0"/>
          </a:p>
        </p:txBody>
      </p:sp>
    </p:spTree>
    <p:extLst>
      <p:ext uri="{BB962C8B-B14F-4D97-AF65-F5344CB8AC3E}">
        <p14:creationId xmlns:p14="http://schemas.microsoft.com/office/powerpoint/2010/main" val="1185996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22F5B-8AC2-EAF1-A257-E906F023E2E3}"/>
              </a:ext>
            </a:extLst>
          </p:cNvPr>
          <p:cNvSpPr>
            <a:spLocks noGrp="1"/>
          </p:cNvSpPr>
          <p:nvPr>
            <p:ph type="title"/>
          </p:nvPr>
        </p:nvSpPr>
        <p:spPr/>
        <p:txBody>
          <a:bodyPr/>
          <a:lstStyle/>
          <a:p>
            <a:r>
              <a:rPr lang="en-GB" dirty="0"/>
              <a:t>Support Plan for Jenny</a:t>
            </a:r>
          </a:p>
        </p:txBody>
      </p:sp>
      <p:sp>
        <p:nvSpPr>
          <p:cNvPr id="4" name="Rectangle 1">
            <a:extLst>
              <a:ext uri="{FF2B5EF4-FFF2-40B4-BE49-F238E27FC236}">
                <a16:creationId xmlns:a16="http://schemas.microsoft.com/office/drawing/2014/main" id="{DF9045A6-852C-2E74-73FD-72CB6F162229}"/>
              </a:ext>
            </a:extLst>
          </p:cNvPr>
          <p:cNvSpPr>
            <a:spLocks noGrp="1" noChangeArrowheads="1"/>
          </p:cNvSpPr>
          <p:nvPr>
            <p:ph idx="1"/>
          </p:nvPr>
        </p:nvSpPr>
        <p:spPr bwMode="auto">
          <a:xfrm>
            <a:off x="457200" y="2432022"/>
            <a:ext cx="781755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Young carers support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Counselling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Social services help</a:t>
            </a:r>
            <a:endParaRPr lang="en-US" altLang="en-US" sz="2000"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School support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Help at home for mother</a:t>
            </a:r>
          </a:p>
        </p:txBody>
      </p:sp>
    </p:spTree>
    <p:extLst>
      <p:ext uri="{BB962C8B-B14F-4D97-AF65-F5344CB8AC3E}">
        <p14:creationId xmlns:p14="http://schemas.microsoft.com/office/powerpoint/2010/main" val="1046841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BE6C5-EF6E-CB93-18E4-A28194F02F6B}"/>
              </a:ext>
            </a:extLst>
          </p:cNvPr>
          <p:cNvSpPr>
            <a:spLocks noGrp="1"/>
          </p:cNvSpPr>
          <p:nvPr>
            <p:ph type="title"/>
          </p:nvPr>
        </p:nvSpPr>
        <p:spPr/>
        <p:txBody>
          <a:bodyPr/>
          <a:lstStyle/>
          <a:p>
            <a:r>
              <a:rPr lang="en-GB" dirty="0"/>
              <a:t>Strengths of Bowlby’s Theory</a:t>
            </a:r>
          </a:p>
        </p:txBody>
      </p:sp>
      <p:sp>
        <p:nvSpPr>
          <p:cNvPr id="4" name="Rectangle 1">
            <a:extLst>
              <a:ext uri="{FF2B5EF4-FFF2-40B4-BE49-F238E27FC236}">
                <a16:creationId xmlns:a16="http://schemas.microsoft.com/office/drawing/2014/main" id="{138150B5-C5EB-D5C1-5D8F-7773EA7DDB74}"/>
              </a:ext>
            </a:extLst>
          </p:cNvPr>
          <p:cNvSpPr>
            <a:spLocks noGrp="1" noChangeArrowheads="1"/>
          </p:cNvSpPr>
          <p:nvPr>
            <p:ph idx="1"/>
          </p:nvPr>
        </p:nvSpPr>
        <p:spPr bwMode="auto">
          <a:xfrm>
            <a:off x="457199" y="2739798"/>
            <a:ext cx="7128933"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Explains emotional development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Shows impact of loss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Useful in health and social care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Helps plan support</a:t>
            </a:r>
          </a:p>
        </p:txBody>
      </p:sp>
    </p:spTree>
    <p:extLst>
      <p:ext uri="{BB962C8B-B14F-4D97-AF65-F5344CB8AC3E}">
        <p14:creationId xmlns:p14="http://schemas.microsoft.com/office/powerpoint/2010/main" val="2153017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90151-29D4-E5AC-A673-626E08824ECA}"/>
              </a:ext>
            </a:extLst>
          </p:cNvPr>
          <p:cNvSpPr>
            <a:spLocks noGrp="1"/>
          </p:cNvSpPr>
          <p:nvPr>
            <p:ph type="title"/>
          </p:nvPr>
        </p:nvSpPr>
        <p:spPr/>
        <p:txBody>
          <a:bodyPr/>
          <a:lstStyle/>
          <a:p>
            <a:r>
              <a:rPr lang="en-GB" dirty="0"/>
              <a:t>Limitations of Bowlby’s Theory</a:t>
            </a:r>
          </a:p>
        </p:txBody>
      </p:sp>
      <p:sp>
        <p:nvSpPr>
          <p:cNvPr id="4" name="Rectangle 1">
            <a:extLst>
              <a:ext uri="{FF2B5EF4-FFF2-40B4-BE49-F238E27FC236}">
                <a16:creationId xmlns:a16="http://schemas.microsoft.com/office/drawing/2014/main" id="{BF9116BB-9477-2688-43BC-BEDF3FCFF608}"/>
              </a:ext>
            </a:extLst>
          </p:cNvPr>
          <p:cNvSpPr>
            <a:spLocks noGrp="1" noChangeArrowheads="1"/>
          </p:cNvSpPr>
          <p:nvPr>
            <p:ph idx="1"/>
          </p:nvPr>
        </p:nvSpPr>
        <p:spPr bwMode="auto">
          <a:xfrm>
            <a:off x="457200" y="3047574"/>
            <a:ext cx="4259949"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Does not explain all behaviour</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People react differently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Other factors also affect development</a:t>
            </a:r>
          </a:p>
        </p:txBody>
      </p:sp>
    </p:spTree>
    <p:extLst>
      <p:ext uri="{BB962C8B-B14F-4D97-AF65-F5344CB8AC3E}">
        <p14:creationId xmlns:p14="http://schemas.microsoft.com/office/powerpoint/2010/main" val="317739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67330-869B-0C2D-6DAB-37EB8DDB7AF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881E4B7-7637-0A4E-0F24-DFE402E3E406}"/>
              </a:ext>
            </a:extLst>
          </p:cNvPr>
          <p:cNvSpPr>
            <a:spLocks noGrp="1"/>
          </p:cNvSpPr>
          <p:nvPr>
            <p:ph idx="1"/>
          </p:nvPr>
        </p:nvSpPr>
        <p:spPr/>
        <p:txBody>
          <a:bodyPr>
            <a:normAutofit fontScale="77500" lnSpcReduction="20000"/>
          </a:bodyPr>
          <a:lstStyle/>
          <a:p>
            <a:r>
              <a:rPr lang="en-GB" dirty="0"/>
              <a:t>Bowlby, J. (1969). </a:t>
            </a:r>
            <a:r>
              <a:rPr lang="en-GB" i="1" dirty="0"/>
              <a:t>Attachment and Loss</a:t>
            </a:r>
            <a:r>
              <a:rPr lang="en-GB" dirty="0"/>
              <a:t>. London: Hogarth Press.</a:t>
            </a:r>
          </a:p>
          <a:p>
            <a:r>
              <a:rPr lang="en-GB" dirty="0"/>
              <a:t>Bowlby, J. (1988). </a:t>
            </a:r>
            <a:r>
              <a:rPr lang="en-GB" i="1" dirty="0"/>
              <a:t>A Secure Base: Parent-Child Attachment and Healthy Human Development</a:t>
            </a:r>
            <a:r>
              <a:rPr lang="en-GB" dirty="0"/>
              <a:t>. London: Routledge.</a:t>
            </a:r>
          </a:p>
          <a:p>
            <a:r>
              <a:rPr lang="en-GB" dirty="0"/>
              <a:t>Department of Health and Social Care (2015). </a:t>
            </a:r>
            <a:r>
              <a:rPr lang="en-GB" i="1" dirty="0"/>
              <a:t>Care Act 2014: Statutory Guidance</a:t>
            </a:r>
            <a:r>
              <a:rPr lang="en-GB" dirty="0"/>
              <a:t>. London: DHSC.</a:t>
            </a:r>
          </a:p>
          <a:p>
            <a:r>
              <a:rPr lang="en-GB" dirty="0"/>
              <a:t>NHS (2022). </a:t>
            </a:r>
            <a:r>
              <a:rPr lang="en-GB" i="1" dirty="0"/>
              <a:t>Support for Young Carers</a:t>
            </a:r>
            <a:r>
              <a:rPr lang="en-GB" dirty="0"/>
              <a:t>. Available at: www.nhs.uk</a:t>
            </a:r>
          </a:p>
          <a:p>
            <a:r>
              <a:rPr lang="en-GB" dirty="0"/>
              <a:t>The Open University (2020). </a:t>
            </a:r>
            <a:r>
              <a:rPr lang="en-GB" i="1" dirty="0"/>
              <a:t>Attachment in Early Childhood</a:t>
            </a:r>
            <a:r>
              <a:rPr lang="en-GB" dirty="0"/>
              <a:t>. Available at: www.open.edu</a:t>
            </a:r>
          </a:p>
          <a:p>
            <a:r>
              <a:rPr lang="en-GB" dirty="0"/>
              <a:t>Smith, P.K. et al. (2018). </a:t>
            </a:r>
            <a:r>
              <a:rPr lang="en-GB" i="1" dirty="0"/>
              <a:t>Understanding Children's Development</a:t>
            </a:r>
            <a:r>
              <a:rPr lang="en-GB" dirty="0"/>
              <a:t>. Oxford: Wiley.</a:t>
            </a:r>
          </a:p>
          <a:p>
            <a:endParaRPr lang="en-GB" dirty="0"/>
          </a:p>
        </p:txBody>
      </p:sp>
    </p:spTree>
    <p:extLst>
      <p:ext uri="{BB962C8B-B14F-4D97-AF65-F5344CB8AC3E}">
        <p14:creationId xmlns:p14="http://schemas.microsoft.com/office/powerpoint/2010/main" val="1204079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10049</TotalTime>
  <Words>924</Words>
  <Application>Microsoft Office PowerPoint</Application>
  <PresentationFormat>On-screen Show (4:3)</PresentationFormat>
  <Paragraphs>102</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Community Support Plan for Jenny Applying Lifespan Development Theory</vt:lpstr>
      <vt:lpstr>Introduction</vt:lpstr>
      <vt:lpstr>Bowlby’s Attachment Theory</vt:lpstr>
      <vt:lpstr>Key Concepts of Bowlby’s Attachment Theory</vt:lpstr>
      <vt:lpstr>Applying the Theory to Jenny</vt:lpstr>
      <vt:lpstr>Nature and Nurture Influences</vt:lpstr>
      <vt:lpstr>Support Plan for Jenny</vt:lpstr>
      <vt:lpstr>Strengths of Bowlby’s Theory</vt:lpstr>
      <vt:lpstr>Limitations of Bowlby’s Theory</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rehana parvin</dc:creator>
  <cp:keywords/>
  <dc:description>generated using python-pptx</dc:description>
  <cp:lastModifiedBy>Mohammed Muhibur Rahman</cp:lastModifiedBy>
  <cp:revision>7</cp:revision>
  <dcterms:created xsi:type="dcterms:W3CDTF">2013-01-27T09:14:16Z</dcterms:created>
  <dcterms:modified xsi:type="dcterms:W3CDTF">2026-02-19T08:54:09Z</dcterms:modified>
  <cp:category/>
</cp:coreProperties>
</file>