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notesMasterIdLst>
    <p:notesMasterId r:id="rId16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move the slide</a:t>
            </a:r>
          </a:p>
        </p:txBody>
      </p:sp>
      <p:sp>
        <p:nvSpPr>
          <p:cNvPr id="19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GB" sz="2000" b="0" strike="noStrike" spc="-1">
                <a:latin typeface="Arial"/>
              </a:rPr>
              <a:t>Click to edit the notes' format</a:t>
            </a:r>
          </a:p>
        </p:txBody>
      </p:sp>
      <p:sp>
        <p:nvSpPr>
          <p:cNvPr id="200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GB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201" name="PlaceHolder 4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GB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202" name="PlaceHolder 5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GB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203" name="PlaceHolder 6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A0ED3A4D-18AC-4109-A99E-47F523A1B140}" type="slidenum">
              <a:rPr lang="en-GB" sz="1400" b="0" strike="noStrike" spc="-1">
                <a:latin typeface="Times New Roman"/>
              </a:rPr>
              <a:t>‹#›</a:t>
            </a:fld>
            <a:endParaRPr lang="en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3225" cy="3084513"/>
          </a:xfrm>
          <a:prstGeom prst="rect">
            <a:avLst/>
          </a:prstGeom>
        </p:spPr>
      </p:sp>
      <p:sp>
        <p:nvSpPr>
          <p:cNvPr id="25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880" cy="359784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endParaRPr lang="en-GB" sz="2000" b="0" strike="noStrike" spc="-1">
              <a:latin typeface="Arial"/>
            </a:endParaRPr>
          </a:p>
        </p:txBody>
      </p:sp>
      <p:sp>
        <p:nvSpPr>
          <p:cNvPr id="255" name="CustomShape 3"/>
          <p:cNvSpPr/>
          <p:nvPr/>
        </p:nvSpPr>
        <p:spPr>
          <a:xfrm>
            <a:off x="3884760" y="8685360"/>
            <a:ext cx="2969280" cy="456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r">
              <a:lnSpc>
                <a:spcPct val="100000"/>
              </a:lnSpc>
            </a:pPr>
            <a:fld id="{B5C75F4D-E967-4A33-8214-B79FC6AB9E41}" type="slidenum">
              <a:rPr lang="en-GB" sz="1200" b="0" strike="noStrike" spc="-1">
                <a:solidFill>
                  <a:srgbClr val="000000"/>
                </a:solidFill>
                <a:latin typeface="Times New Roman"/>
              </a:rPr>
              <a:t>1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7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8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4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5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9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08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1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1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1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1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1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23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24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29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30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31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6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90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93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94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95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96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97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1"/>
          <p:cNvGrpSpPr/>
          <p:nvPr/>
        </p:nvGrpSpPr>
        <p:grpSpPr>
          <a:xfrm>
            <a:off x="0" y="228600"/>
            <a:ext cx="2849040" cy="6636240"/>
            <a:chOff x="0" y="228600"/>
            <a:chExt cx="2849040" cy="6636240"/>
          </a:xfrm>
        </p:grpSpPr>
        <p:sp>
          <p:nvSpPr>
            <p:cNvPr id="31" name="CustomShape 2"/>
            <p:cNvSpPr/>
            <p:nvPr/>
          </p:nvSpPr>
          <p:spPr>
            <a:xfrm>
              <a:off x="0" y="2575080"/>
              <a:ext cx="98280" cy="623520"/>
            </a:xfrm>
            <a:custGeom>
              <a:avLst/>
              <a:gdLst/>
              <a:ahLst/>
              <a:cxn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" name="CustomShape 3"/>
            <p:cNvSpPr/>
            <p:nvPr/>
          </p:nvSpPr>
          <p:spPr>
            <a:xfrm>
              <a:off x="128520" y="3156480"/>
              <a:ext cx="644040" cy="2319840"/>
            </a:xfrm>
            <a:custGeom>
              <a:avLst/>
              <a:gdLst/>
              <a:ahLst/>
              <a:cxn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" name="CustomShape 4"/>
            <p:cNvSpPr/>
            <p:nvPr/>
          </p:nvSpPr>
          <p:spPr>
            <a:xfrm>
              <a:off x="807120" y="5447160"/>
              <a:ext cx="606960" cy="1417680"/>
            </a:xfrm>
            <a:custGeom>
              <a:avLst/>
              <a:gdLst/>
              <a:ahLst/>
              <a:cxn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CustomShape 5"/>
            <p:cNvSpPr/>
            <p:nvPr/>
          </p:nvSpPr>
          <p:spPr>
            <a:xfrm>
              <a:off x="959760" y="6503760"/>
              <a:ext cx="168840" cy="361080"/>
            </a:xfrm>
            <a:custGeom>
              <a:avLst/>
              <a:gdLst/>
              <a:ahLst/>
              <a:cxn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5" name="CustomShape 6"/>
            <p:cNvSpPr/>
            <p:nvPr/>
          </p:nvSpPr>
          <p:spPr>
            <a:xfrm>
              <a:off x="100800" y="3201120"/>
              <a:ext cx="819360" cy="3326040"/>
            </a:xfrm>
            <a:custGeom>
              <a:avLst/>
              <a:gdLst/>
              <a:ahLst/>
              <a:cxn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CustomShape 7"/>
            <p:cNvSpPr/>
            <p:nvPr/>
          </p:nvSpPr>
          <p:spPr>
            <a:xfrm>
              <a:off x="22320" y="228600"/>
              <a:ext cx="103680" cy="2925360"/>
            </a:xfrm>
            <a:custGeom>
              <a:avLst/>
              <a:gdLst/>
              <a:ahLst/>
              <a:cxn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CustomShape 8"/>
            <p:cNvSpPr/>
            <p:nvPr/>
          </p:nvSpPr>
          <p:spPr>
            <a:xfrm>
              <a:off x="78120" y="2944080"/>
              <a:ext cx="75600" cy="491400"/>
            </a:xfrm>
            <a:custGeom>
              <a:avLst/>
              <a:gdLst/>
              <a:ahLst/>
              <a:cxn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CustomShape 9"/>
            <p:cNvSpPr/>
            <p:nvPr/>
          </p:nvSpPr>
          <p:spPr>
            <a:xfrm>
              <a:off x="769680" y="5478840"/>
              <a:ext cx="187560" cy="1022400"/>
            </a:xfrm>
            <a:custGeom>
              <a:avLst/>
              <a:gdLst/>
              <a:ahLst/>
              <a:cxn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CustomShape 10"/>
            <p:cNvSpPr/>
            <p:nvPr/>
          </p:nvSpPr>
          <p:spPr>
            <a:xfrm>
              <a:off x="775440" y="1398960"/>
              <a:ext cx="2073600" cy="4045680"/>
            </a:xfrm>
            <a:custGeom>
              <a:avLst/>
              <a:gdLst/>
              <a:ahLst/>
              <a:cxn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CustomShape 11"/>
            <p:cNvSpPr/>
            <p:nvPr/>
          </p:nvSpPr>
          <p:spPr>
            <a:xfrm>
              <a:off x="922680" y="6530040"/>
              <a:ext cx="159480" cy="334800"/>
            </a:xfrm>
            <a:custGeom>
              <a:avLst/>
              <a:gdLst/>
              <a:ahLst/>
              <a:cxn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CustomShape 12"/>
            <p:cNvSpPr/>
            <p:nvPr/>
          </p:nvSpPr>
          <p:spPr>
            <a:xfrm>
              <a:off x="769680" y="5359320"/>
              <a:ext cx="34920" cy="219240"/>
            </a:xfrm>
            <a:custGeom>
              <a:avLst/>
              <a:gdLst/>
              <a:ahLst/>
              <a:cxn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CustomShape 13"/>
            <p:cNvSpPr/>
            <p:nvPr/>
          </p:nvSpPr>
          <p:spPr>
            <a:xfrm>
              <a:off x="849960" y="6244560"/>
              <a:ext cx="236160" cy="619920"/>
            </a:xfrm>
            <a:custGeom>
              <a:avLst/>
              <a:gdLst/>
              <a:ahLst/>
              <a:cxn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4"/>
          <p:cNvGrpSpPr/>
          <p:nvPr/>
        </p:nvGrpSpPr>
        <p:grpSpPr>
          <a:xfrm>
            <a:off x="27360" y="0"/>
            <a:ext cx="2354040" cy="6850800"/>
            <a:chOff x="27360" y="0"/>
            <a:chExt cx="2354040" cy="6850800"/>
          </a:xfrm>
        </p:grpSpPr>
        <p:sp>
          <p:nvSpPr>
            <p:cNvPr id="14" name="CustomShape 15"/>
            <p:cNvSpPr/>
            <p:nvPr/>
          </p:nvSpPr>
          <p:spPr>
            <a:xfrm>
              <a:off x="27360" y="0"/>
              <a:ext cx="491760" cy="4398480"/>
            </a:xfrm>
            <a:custGeom>
              <a:avLst/>
              <a:gdLst/>
              <a:ahLst/>
              <a:cxn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CustomShape 16"/>
            <p:cNvSpPr/>
            <p:nvPr/>
          </p:nvSpPr>
          <p:spPr>
            <a:xfrm>
              <a:off x="550440" y="4316400"/>
              <a:ext cx="420840" cy="1578240"/>
            </a:xfrm>
            <a:custGeom>
              <a:avLst/>
              <a:gdLst/>
              <a:ahLst/>
              <a:cxn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CustomShape 17"/>
            <p:cNvSpPr/>
            <p:nvPr/>
          </p:nvSpPr>
          <p:spPr>
            <a:xfrm>
              <a:off x="1006200" y="5862600"/>
              <a:ext cx="428400" cy="988200"/>
            </a:xfrm>
            <a:custGeom>
              <a:avLst/>
              <a:gdLst/>
              <a:ahLst/>
              <a:cxn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CustomShape 18"/>
            <p:cNvSpPr/>
            <p:nvPr/>
          </p:nvSpPr>
          <p:spPr>
            <a:xfrm>
              <a:off x="521640" y="4364280"/>
              <a:ext cx="549360" cy="2233440"/>
            </a:xfrm>
            <a:custGeom>
              <a:avLst/>
              <a:gdLst/>
              <a:ahLst/>
              <a:cxn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CustomShape 19"/>
            <p:cNvSpPr/>
            <p:nvPr/>
          </p:nvSpPr>
          <p:spPr>
            <a:xfrm>
              <a:off x="468000" y="1289160"/>
              <a:ext cx="171720" cy="3024720"/>
            </a:xfrm>
            <a:custGeom>
              <a:avLst/>
              <a:gdLst/>
              <a:ahLst/>
              <a:cxn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CustomShape 20"/>
            <p:cNvSpPr/>
            <p:nvPr/>
          </p:nvSpPr>
          <p:spPr>
            <a:xfrm>
              <a:off x="1111680" y="6571440"/>
              <a:ext cx="131760" cy="279000"/>
            </a:xfrm>
            <a:custGeom>
              <a:avLst/>
              <a:gdLst/>
              <a:ahLst/>
              <a:cxn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CustomShape 21"/>
            <p:cNvSpPr/>
            <p:nvPr/>
          </p:nvSpPr>
          <p:spPr>
            <a:xfrm>
              <a:off x="502560" y="4107600"/>
              <a:ext cx="79920" cy="509040"/>
            </a:xfrm>
            <a:custGeom>
              <a:avLst/>
              <a:gdLst/>
              <a:ahLst/>
              <a:cxn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CustomShape 22"/>
            <p:cNvSpPr/>
            <p:nvPr/>
          </p:nvSpPr>
          <p:spPr>
            <a:xfrm>
              <a:off x="973800" y="3145680"/>
              <a:ext cx="1407600" cy="2714400"/>
            </a:xfrm>
            <a:custGeom>
              <a:avLst/>
              <a:gdLst/>
              <a:ahLst/>
              <a:cxn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CustomShape 23"/>
            <p:cNvSpPr/>
            <p:nvPr/>
          </p:nvSpPr>
          <p:spPr>
            <a:xfrm>
              <a:off x="1073520" y="6600240"/>
              <a:ext cx="118080" cy="250560"/>
            </a:xfrm>
            <a:custGeom>
              <a:avLst/>
              <a:gdLst/>
              <a:ahLst/>
              <a:cxn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CustomShape 24"/>
            <p:cNvSpPr/>
            <p:nvPr/>
          </p:nvSpPr>
          <p:spPr>
            <a:xfrm>
              <a:off x="973800" y="5897160"/>
              <a:ext cx="135360" cy="671760"/>
            </a:xfrm>
            <a:custGeom>
              <a:avLst/>
              <a:gdLst/>
              <a:ahLst/>
              <a:cxn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CustomShape 25"/>
            <p:cNvSpPr/>
            <p:nvPr/>
          </p:nvSpPr>
          <p:spPr>
            <a:xfrm>
              <a:off x="973800" y="5772600"/>
              <a:ext cx="35640" cy="225360"/>
            </a:xfrm>
            <a:custGeom>
              <a:avLst/>
              <a:gdLst/>
              <a:ahLst/>
              <a:cxn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CustomShape 26"/>
            <p:cNvSpPr/>
            <p:nvPr/>
          </p:nvSpPr>
          <p:spPr>
            <a:xfrm>
              <a:off x="1006200" y="6322680"/>
              <a:ext cx="208080" cy="528120"/>
            </a:xfrm>
            <a:custGeom>
              <a:avLst/>
              <a:gdLst/>
              <a:ahLst/>
              <a:cxn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6" name="CustomShape 27"/>
          <p:cNvSpPr/>
          <p:nvPr/>
        </p:nvSpPr>
        <p:spPr>
          <a:xfrm>
            <a:off x="0" y="0"/>
            <a:ext cx="180360" cy="6855480"/>
          </a:xfrm>
          <a:prstGeom prst="rect">
            <a:avLst/>
          </a:prstGeom>
          <a:solidFill>
            <a:srgbClr val="2E5369"/>
          </a:solidFill>
          <a:ln w="9360">
            <a:noFill/>
          </a:ln>
          <a:effectLst>
            <a:outerShdw dist="25560" dir="5400000">
              <a:srgbClr val="000000">
                <a:alpha val="25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7" name="CustomShape 28"/>
          <p:cNvSpPr/>
          <p:nvPr/>
        </p:nvSpPr>
        <p:spPr>
          <a:xfrm>
            <a:off x="0" y="4323960"/>
            <a:ext cx="1742040" cy="776160"/>
          </a:xfrm>
          <a:custGeom>
            <a:avLst/>
            <a:gdLst/>
            <a:ahLst/>
            <a:cxnLst/>
            <a:rect l="l" t="t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rgbClr val="35353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8" name="PlaceHolder 29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29" name="PlaceHolder 30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69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Click to edit the outline text format</a:t>
            </a:r>
          </a:p>
          <a:p>
            <a:pPr marL="864000" lvl="1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1800" b="0" strike="noStrike" spc="-1">
                <a:latin typeface="Arial"/>
              </a:rPr>
              <a:t>Second Outline Level</a:t>
            </a:r>
          </a:p>
          <a:p>
            <a:pPr marL="1296000" lvl="2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Third Outline Level</a:t>
            </a:r>
          </a:p>
          <a:p>
            <a:pPr marL="1728000" lvl="3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1800" b="0" strike="noStrike" spc="-1">
                <a:latin typeface="Arial"/>
              </a:rPr>
              <a:t>Fourth Outline Level</a:t>
            </a:r>
          </a:p>
          <a:p>
            <a:pPr marL="2160000" lvl="4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Fifth Outline Level</a:t>
            </a:r>
          </a:p>
          <a:p>
            <a:pPr marL="2592000" lvl="5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Sixth Outline Level</a:t>
            </a:r>
          </a:p>
          <a:p>
            <a:pPr marL="3024000" lvl="6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18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roup 1"/>
          <p:cNvGrpSpPr/>
          <p:nvPr/>
        </p:nvGrpSpPr>
        <p:grpSpPr>
          <a:xfrm>
            <a:off x="0" y="228600"/>
            <a:ext cx="2849040" cy="6636240"/>
            <a:chOff x="0" y="228600"/>
            <a:chExt cx="2849040" cy="6636240"/>
          </a:xfrm>
        </p:grpSpPr>
        <p:sp>
          <p:nvSpPr>
            <p:cNvPr id="67" name="CustomShape 2"/>
            <p:cNvSpPr/>
            <p:nvPr/>
          </p:nvSpPr>
          <p:spPr>
            <a:xfrm>
              <a:off x="0" y="2575080"/>
              <a:ext cx="98280" cy="623520"/>
            </a:xfrm>
            <a:custGeom>
              <a:avLst/>
              <a:gdLst/>
              <a:ahLst/>
              <a:cxn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68" name="CustomShape 3"/>
            <p:cNvSpPr/>
            <p:nvPr/>
          </p:nvSpPr>
          <p:spPr>
            <a:xfrm>
              <a:off x="128520" y="3156480"/>
              <a:ext cx="644040" cy="2319840"/>
            </a:xfrm>
            <a:custGeom>
              <a:avLst/>
              <a:gdLst/>
              <a:ahLst/>
              <a:cxn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69" name="CustomShape 4"/>
            <p:cNvSpPr/>
            <p:nvPr/>
          </p:nvSpPr>
          <p:spPr>
            <a:xfrm>
              <a:off x="807120" y="5447160"/>
              <a:ext cx="606960" cy="1417680"/>
            </a:xfrm>
            <a:custGeom>
              <a:avLst/>
              <a:gdLst/>
              <a:ahLst/>
              <a:cxn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0" name="CustomShape 5"/>
            <p:cNvSpPr/>
            <p:nvPr/>
          </p:nvSpPr>
          <p:spPr>
            <a:xfrm>
              <a:off x="959760" y="6503760"/>
              <a:ext cx="168840" cy="361080"/>
            </a:xfrm>
            <a:custGeom>
              <a:avLst/>
              <a:gdLst/>
              <a:ahLst/>
              <a:cxn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1" name="CustomShape 6"/>
            <p:cNvSpPr/>
            <p:nvPr/>
          </p:nvSpPr>
          <p:spPr>
            <a:xfrm>
              <a:off x="100800" y="3201120"/>
              <a:ext cx="819360" cy="3326040"/>
            </a:xfrm>
            <a:custGeom>
              <a:avLst/>
              <a:gdLst/>
              <a:ahLst/>
              <a:cxn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2" name="CustomShape 7"/>
            <p:cNvSpPr/>
            <p:nvPr/>
          </p:nvSpPr>
          <p:spPr>
            <a:xfrm>
              <a:off x="22320" y="228600"/>
              <a:ext cx="103680" cy="2925360"/>
            </a:xfrm>
            <a:custGeom>
              <a:avLst/>
              <a:gdLst/>
              <a:ahLst/>
              <a:cxn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3" name="CustomShape 8"/>
            <p:cNvSpPr/>
            <p:nvPr/>
          </p:nvSpPr>
          <p:spPr>
            <a:xfrm>
              <a:off x="78120" y="2944080"/>
              <a:ext cx="75600" cy="491400"/>
            </a:xfrm>
            <a:custGeom>
              <a:avLst/>
              <a:gdLst/>
              <a:ahLst/>
              <a:cxn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4" name="CustomShape 9"/>
            <p:cNvSpPr/>
            <p:nvPr/>
          </p:nvSpPr>
          <p:spPr>
            <a:xfrm>
              <a:off x="769680" y="5478840"/>
              <a:ext cx="187560" cy="1022400"/>
            </a:xfrm>
            <a:custGeom>
              <a:avLst/>
              <a:gdLst/>
              <a:ahLst/>
              <a:cxn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5" name="CustomShape 10"/>
            <p:cNvSpPr/>
            <p:nvPr/>
          </p:nvSpPr>
          <p:spPr>
            <a:xfrm>
              <a:off x="775440" y="1398960"/>
              <a:ext cx="2073600" cy="4045680"/>
            </a:xfrm>
            <a:custGeom>
              <a:avLst/>
              <a:gdLst/>
              <a:ahLst/>
              <a:cxn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6" name="CustomShape 11"/>
            <p:cNvSpPr/>
            <p:nvPr/>
          </p:nvSpPr>
          <p:spPr>
            <a:xfrm>
              <a:off x="922680" y="6530040"/>
              <a:ext cx="159480" cy="334800"/>
            </a:xfrm>
            <a:custGeom>
              <a:avLst/>
              <a:gdLst/>
              <a:ahLst/>
              <a:cxn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CustomShape 12"/>
            <p:cNvSpPr/>
            <p:nvPr/>
          </p:nvSpPr>
          <p:spPr>
            <a:xfrm>
              <a:off x="769680" y="5359320"/>
              <a:ext cx="34920" cy="219240"/>
            </a:xfrm>
            <a:custGeom>
              <a:avLst/>
              <a:gdLst/>
              <a:ahLst/>
              <a:cxn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CustomShape 13"/>
            <p:cNvSpPr/>
            <p:nvPr/>
          </p:nvSpPr>
          <p:spPr>
            <a:xfrm>
              <a:off x="849960" y="6244560"/>
              <a:ext cx="236160" cy="619920"/>
            </a:xfrm>
            <a:custGeom>
              <a:avLst/>
              <a:gdLst/>
              <a:ahLst/>
              <a:cxn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79" name="Group 14"/>
          <p:cNvGrpSpPr/>
          <p:nvPr/>
        </p:nvGrpSpPr>
        <p:grpSpPr>
          <a:xfrm>
            <a:off x="27360" y="0"/>
            <a:ext cx="2354040" cy="6850800"/>
            <a:chOff x="27360" y="0"/>
            <a:chExt cx="2354040" cy="6850800"/>
          </a:xfrm>
        </p:grpSpPr>
        <p:sp>
          <p:nvSpPr>
            <p:cNvPr id="80" name="CustomShape 15"/>
            <p:cNvSpPr/>
            <p:nvPr/>
          </p:nvSpPr>
          <p:spPr>
            <a:xfrm>
              <a:off x="27360" y="0"/>
              <a:ext cx="491760" cy="4398480"/>
            </a:xfrm>
            <a:custGeom>
              <a:avLst/>
              <a:gdLst/>
              <a:ahLst/>
              <a:cxn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CustomShape 16"/>
            <p:cNvSpPr/>
            <p:nvPr/>
          </p:nvSpPr>
          <p:spPr>
            <a:xfrm>
              <a:off x="550440" y="4316400"/>
              <a:ext cx="420840" cy="1578240"/>
            </a:xfrm>
            <a:custGeom>
              <a:avLst/>
              <a:gdLst/>
              <a:ahLst/>
              <a:cxn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CustomShape 17"/>
            <p:cNvSpPr/>
            <p:nvPr/>
          </p:nvSpPr>
          <p:spPr>
            <a:xfrm>
              <a:off x="1006200" y="5862600"/>
              <a:ext cx="428400" cy="988200"/>
            </a:xfrm>
            <a:custGeom>
              <a:avLst/>
              <a:gdLst/>
              <a:ahLst/>
              <a:cxn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CustomShape 18"/>
            <p:cNvSpPr/>
            <p:nvPr/>
          </p:nvSpPr>
          <p:spPr>
            <a:xfrm>
              <a:off x="521640" y="4364280"/>
              <a:ext cx="549360" cy="2233440"/>
            </a:xfrm>
            <a:custGeom>
              <a:avLst/>
              <a:gdLst/>
              <a:ahLst/>
              <a:cxn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CustomShape 19"/>
            <p:cNvSpPr/>
            <p:nvPr/>
          </p:nvSpPr>
          <p:spPr>
            <a:xfrm>
              <a:off x="468000" y="1289160"/>
              <a:ext cx="171720" cy="3024720"/>
            </a:xfrm>
            <a:custGeom>
              <a:avLst/>
              <a:gdLst/>
              <a:ahLst/>
              <a:cxn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CustomShape 20"/>
            <p:cNvSpPr/>
            <p:nvPr/>
          </p:nvSpPr>
          <p:spPr>
            <a:xfrm>
              <a:off x="1111680" y="6571440"/>
              <a:ext cx="131760" cy="279000"/>
            </a:xfrm>
            <a:custGeom>
              <a:avLst/>
              <a:gdLst/>
              <a:ahLst/>
              <a:cxn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CustomShape 21"/>
            <p:cNvSpPr/>
            <p:nvPr/>
          </p:nvSpPr>
          <p:spPr>
            <a:xfrm>
              <a:off x="502560" y="4107600"/>
              <a:ext cx="79920" cy="509040"/>
            </a:xfrm>
            <a:custGeom>
              <a:avLst/>
              <a:gdLst/>
              <a:ahLst/>
              <a:cxn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7" name="CustomShape 22"/>
            <p:cNvSpPr/>
            <p:nvPr/>
          </p:nvSpPr>
          <p:spPr>
            <a:xfrm>
              <a:off x="973800" y="3145680"/>
              <a:ext cx="1407600" cy="2714400"/>
            </a:xfrm>
            <a:custGeom>
              <a:avLst/>
              <a:gdLst/>
              <a:ahLst/>
              <a:cxn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8" name="CustomShape 23"/>
            <p:cNvSpPr/>
            <p:nvPr/>
          </p:nvSpPr>
          <p:spPr>
            <a:xfrm>
              <a:off x="1073520" y="6600240"/>
              <a:ext cx="118080" cy="250560"/>
            </a:xfrm>
            <a:custGeom>
              <a:avLst/>
              <a:gdLst/>
              <a:ahLst/>
              <a:cxn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89" name="CustomShape 24"/>
            <p:cNvSpPr/>
            <p:nvPr/>
          </p:nvSpPr>
          <p:spPr>
            <a:xfrm>
              <a:off x="973800" y="5897160"/>
              <a:ext cx="135360" cy="671760"/>
            </a:xfrm>
            <a:custGeom>
              <a:avLst/>
              <a:gdLst/>
              <a:ahLst/>
              <a:cxn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0" name="CustomShape 25"/>
            <p:cNvSpPr/>
            <p:nvPr/>
          </p:nvSpPr>
          <p:spPr>
            <a:xfrm>
              <a:off x="973800" y="5772600"/>
              <a:ext cx="35640" cy="225360"/>
            </a:xfrm>
            <a:custGeom>
              <a:avLst/>
              <a:gdLst/>
              <a:ahLst/>
              <a:cxn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1" name="CustomShape 26"/>
            <p:cNvSpPr/>
            <p:nvPr/>
          </p:nvSpPr>
          <p:spPr>
            <a:xfrm>
              <a:off x="1006200" y="6322680"/>
              <a:ext cx="208080" cy="528120"/>
            </a:xfrm>
            <a:custGeom>
              <a:avLst/>
              <a:gdLst/>
              <a:ahLst/>
              <a:cxn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92" name="CustomShape 27"/>
          <p:cNvSpPr/>
          <p:nvPr/>
        </p:nvSpPr>
        <p:spPr>
          <a:xfrm>
            <a:off x="0" y="0"/>
            <a:ext cx="180360" cy="6855480"/>
          </a:xfrm>
          <a:prstGeom prst="rect">
            <a:avLst/>
          </a:prstGeom>
          <a:solidFill>
            <a:srgbClr val="2E5369"/>
          </a:solidFill>
          <a:ln w="9360">
            <a:noFill/>
          </a:ln>
          <a:effectLst>
            <a:outerShdw dist="25560" dir="5400000">
              <a:srgbClr val="000000">
                <a:alpha val="25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93" name="CustomShape 28"/>
          <p:cNvSpPr/>
          <p:nvPr/>
        </p:nvSpPr>
        <p:spPr>
          <a:xfrm flipV="1">
            <a:off x="-1800" y="3173400"/>
            <a:ext cx="1586160" cy="504720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rgbClr val="35353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94" name="PlaceHolder 29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95" name="PlaceHolder 30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" name="Group 1"/>
          <p:cNvGrpSpPr/>
          <p:nvPr/>
        </p:nvGrpSpPr>
        <p:grpSpPr>
          <a:xfrm>
            <a:off x="0" y="228600"/>
            <a:ext cx="2849040" cy="6636240"/>
            <a:chOff x="0" y="228600"/>
            <a:chExt cx="2849040" cy="6636240"/>
          </a:xfrm>
        </p:grpSpPr>
        <p:sp>
          <p:nvSpPr>
            <p:cNvPr id="133" name="CustomShape 2"/>
            <p:cNvSpPr/>
            <p:nvPr/>
          </p:nvSpPr>
          <p:spPr>
            <a:xfrm>
              <a:off x="0" y="2575080"/>
              <a:ext cx="98280" cy="623520"/>
            </a:xfrm>
            <a:custGeom>
              <a:avLst/>
              <a:gdLst/>
              <a:ahLst/>
              <a:cxnLst/>
              <a:rect l="l" t="t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4" name="CustomShape 3"/>
            <p:cNvSpPr/>
            <p:nvPr/>
          </p:nvSpPr>
          <p:spPr>
            <a:xfrm>
              <a:off x="128520" y="3156480"/>
              <a:ext cx="644040" cy="2319840"/>
            </a:xfrm>
            <a:custGeom>
              <a:avLst/>
              <a:gdLst/>
              <a:ahLst/>
              <a:cxnLst/>
              <a:rect l="l" t="t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5" name="CustomShape 4"/>
            <p:cNvSpPr/>
            <p:nvPr/>
          </p:nvSpPr>
          <p:spPr>
            <a:xfrm>
              <a:off x="807120" y="5447160"/>
              <a:ext cx="606960" cy="1417680"/>
            </a:xfrm>
            <a:custGeom>
              <a:avLst/>
              <a:gdLst/>
              <a:ahLst/>
              <a:cxnLst/>
              <a:rect l="l" t="t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6" name="CustomShape 5"/>
            <p:cNvSpPr/>
            <p:nvPr/>
          </p:nvSpPr>
          <p:spPr>
            <a:xfrm>
              <a:off x="959760" y="6503760"/>
              <a:ext cx="168840" cy="361080"/>
            </a:xfrm>
            <a:custGeom>
              <a:avLst/>
              <a:gdLst/>
              <a:ahLst/>
              <a:cxnLst/>
              <a:rect l="l" t="t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7" name="CustomShape 6"/>
            <p:cNvSpPr/>
            <p:nvPr/>
          </p:nvSpPr>
          <p:spPr>
            <a:xfrm>
              <a:off x="100800" y="3201120"/>
              <a:ext cx="819360" cy="3326040"/>
            </a:xfrm>
            <a:custGeom>
              <a:avLst/>
              <a:gdLst/>
              <a:ahLst/>
              <a:cxnLst/>
              <a:rect l="l" t="t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8" name="CustomShape 7"/>
            <p:cNvSpPr/>
            <p:nvPr/>
          </p:nvSpPr>
          <p:spPr>
            <a:xfrm>
              <a:off x="22320" y="228600"/>
              <a:ext cx="103680" cy="2925360"/>
            </a:xfrm>
            <a:custGeom>
              <a:avLst/>
              <a:gdLst/>
              <a:ahLst/>
              <a:cxnLst/>
              <a:rect l="l" t="t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9" name="CustomShape 8"/>
            <p:cNvSpPr/>
            <p:nvPr/>
          </p:nvSpPr>
          <p:spPr>
            <a:xfrm>
              <a:off x="78120" y="2944080"/>
              <a:ext cx="75600" cy="491400"/>
            </a:xfrm>
            <a:custGeom>
              <a:avLst/>
              <a:gdLst/>
              <a:ahLst/>
              <a:cxnLst/>
              <a:rect l="l" t="t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0" name="CustomShape 9"/>
            <p:cNvSpPr/>
            <p:nvPr/>
          </p:nvSpPr>
          <p:spPr>
            <a:xfrm>
              <a:off x="769680" y="5478840"/>
              <a:ext cx="187560" cy="1022400"/>
            </a:xfrm>
            <a:custGeom>
              <a:avLst/>
              <a:gdLst/>
              <a:ahLst/>
              <a:cxnLst/>
              <a:rect l="l" t="t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1" name="CustomShape 10"/>
            <p:cNvSpPr/>
            <p:nvPr/>
          </p:nvSpPr>
          <p:spPr>
            <a:xfrm>
              <a:off x="775440" y="1398960"/>
              <a:ext cx="2073600" cy="4045680"/>
            </a:xfrm>
            <a:custGeom>
              <a:avLst/>
              <a:gdLst/>
              <a:ahLst/>
              <a:cxnLst/>
              <a:rect l="l" t="t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2" name="CustomShape 11"/>
            <p:cNvSpPr/>
            <p:nvPr/>
          </p:nvSpPr>
          <p:spPr>
            <a:xfrm>
              <a:off x="922680" y="6530040"/>
              <a:ext cx="159480" cy="334800"/>
            </a:xfrm>
            <a:custGeom>
              <a:avLst/>
              <a:gdLst/>
              <a:ahLst/>
              <a:cxnLst/>
              <a:rect l="l" t="t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3" name="CustomShape 12"/>
            <p:cNvSpPr/>
            <p:nvPr/>
          </p:nvSpPr>
          <p:spPr>
            <a:xfrm>
              <a:off x="769680" y="5359320"/>
              <a:ext cx="34920" cy="219240"/>
            </a:xfrm>
            <a:custGeom>
              <a:avLst/>
              <a:gdLst/>
              <a:ahLst/>
              <a:cxnLst/>
              <a:rect l="l" t="t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4" name="CustomShape 13"/>
            <p:cNvSpPr/>
            <p:nvPr/>
          </p:nvSpPr>
          <p:spPr>
            <a:xfrm>
              <a:off x="849960" y="6244560"/>
              <a:ext cx="236160" cy="619920"/>
            </a:xfrm>
            <a:custGeom>
              <a:avLst/>
              <a:gdLst/>
              <a:ahLst/>
              <a:cxnLst/>
              <a:rect l="l" t="t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rgbClr val="2E5369">
                <a:alpha val="2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45" name="Group 14"/>
          <p:cNvGrpSpPr/>
          <p:nvPr/>
        </p:nvGrpSpPr>
        <p:grpSpPr>
          <a:xfrm>
            <a:off x="27360" y="0"/>
            <a:ext cx="2354040" cy="6850800"/>
            <a:chOff x="27360" y="0"/>
            <a:chExt cx="2354040" cy="6850800"/>
          </a:xfrm>
        </p:grpSpPr>
        <p:sp>
          <p:nvSpPr>
            <p:cNvPr id="146" name="CustomShape 15"/>
            <p:cNvSpPr/>
            <p:nvPr/>
          </p:nvSpPr>
          <p:spPr>
            <a:xfrm>
              <a:off x="27360" y="0"/>
              <a:ext cx="491760" cy="4398480"/>
            </a:xfrm>
            <a:custGeom>
              <a:avLst/>
              <a:gdLst/>
              <a:ahLst/>
              <a:cxnLst/>
              <a:rect l="l" t="t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7" name="CustomShape 16"/>
            <p:cNvSpPr/>
            <p:nvPr/>
          </p:nvSpPr>
          <p:spPr>
            <a:xfrm>
              <a:off x="550440" y="4316400"/>
              <a:ext cx="420840" cy="1578240"/>
            </a:xfrm>
            <a:custGeom>
              <a:avLst/>
              <a:gdLst/>
              <a:ahLst/>
              <a:cxnLst/>
              <a:rect l="l" t="t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8" name="CustomShape 17"/>
            <p:cNvSpPr/>
            <p:nvPr/>
          </p:nvSpPr>
          <p:spPr>
            <a:xfrm>
              <a:off x="1006200" y="5862600"/>
              <a:ext cx="428400" cy="988200"/>
            </a:xfrm>
            <a:custGeom>
              <a:avLst/>
              <a:gdLst/>
              <a:ahLst/>
              <a:cxnLst/>
              <a:rect l="l" t="t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49" name="CustomShape 18"/>
            <p:cNvSpPr/>
            <p:nvPr/>
          </p:nvSpPr>
          <p:spPr>
            <a:xfrm>
              <a:off x="521640" y="4364280"/>
              <a:ext cx="549360" cy="2233440"/>
            </a:xfrm>
            <a:custGeom>
              <a:avLst/>
              <a:gdLst/>
              <a:ahLst/>
              <a:cxnLst/>
              <a:rect l="l" t="t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0" name="CustomShape 19"/>
            <p:cNvSpPr/>
            <p:nvPr/>
          </p:nvSpPr>
          <p:spPr>
            <a:xfrm>
              <a:off x="468000" y="1289160"/>
              <a:ext cx="171720" cy="3024720"/>
            </a:xfrm>
            <a:custGeom>
              <a:avLst/>
              <a:gdLst/>
              <a:ahLst/>
              <a:cxnLst/>
              <a:rect l="l" t="t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1" name="CustomShape 20"/>
            <p:cNvSpPr/>
            <p:nvPr/>
          </p:nvSpPr>
          <p:spPr>
            <a:xfrm>
              <a:off x="1111680" y="6571440"/>
              <a:ext cx="131760" cy="279000"/>
            </a:xfrm>
            <a:custGeom>
              <a:avLst/>
              <a:gdLst/>
              <a:ahLst/>
              <a:cxnLst/>
              <a:rect l="l" t="t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2" name="CustomShape 21"/>
            <p:cNvSpPr/>
            <p:nvPr/>
          </p:nvSpPr>
          <p:spPr>
            <a:xfrm>
              <a:off x="502560" y="4107600"/>
              <a:ext cx="79920" cy="509040"/>
            </a:xfrm>
            <a:custGeom>
              <a:avLst/>
              <a:gdLst/>
              <a:ahLst/>
              <a:cxnLst/>
              <a:rect l="l" t="t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3" name="CustomShape 22"/>
            <p:cNvSpPr/>
            <p:nvPr/>
          </p:nvSpPr>
          <p:spPr>
            <a:xfrm>
              <a:off x="973800" y="3145680"/>
              <a:ext cx="1407600" cy="2714400"/>
            </a:xfrm>
            <a:custGeom>
              <a:avLst/>
              <a:gdLst/>
              <a:ahLst/>
              <a:cxnLst/>
              <a:rect l="l" t="t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4" name="CustomShape 23"/>
            <p:cNvSpPr/>
            <p:nvPr/>
          </p:nvSpPr>
          <p:spPr>
            <a:xfrm>
              <a:off x="1073520" y="6600240"/>
              <a:ext cx="118080" cy="250560"/>
            </a:xfrm>
            <a:custGeom>
              <a:avLst/>
              <a:gdLst/>
              <a:ahLst/>
              <a:cxnLst/>
              <a:rect l="l" t="t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5" name="CustomShape 24"/>
            <p:cNvSpPr/>
            <p:nvPr/>
          </p:nvSpPr>
          <p:spPr>
            <a:xfrm>
              <a:off x="973800" y="5897160"/>
              <a:ext cx="135360" cy="671760"/>
            </a:xfrm>
            <a:custGeom>
              <a:avLst/>
              <a:gdLst/>
              <a:ahLst/>
              <a:cxnLst/>
              <a:rect l="l" t="t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6" name="CustomShape 25"/>
            <p:cNvSpPr/>
            <p:nvPr/>
          </p:nvSpPr>
          <p:spPr>
            <a:xfrm>
              <a:off x="973800" y="5772600"/>
              <a:ext cx="35640" cy="225360"/>
            </a:xfrm>
            <a:custGeom>
              <a:avLst/>
              <a:gdLst/>
              <a:ahLst/>
              <a:cxnLst/>
              <a:rect l="l" t="t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57" name="CustomShape 26"/>
            <p:cNvSpPr/>
            <p:nvPr/>
          </p:nvSpPr>
          <p:spPr>
            <a:xfrm>
              <a:off x="1006200" y="6322680"/>
              <a:ext cx="208080" cy="528120"/>
            </a:xfrm>
            <a:custGeom>
              <a:avLst/>
              <a:gdLst/>
              <a:ahLst/>
              <a:cxnLst/>
              <a:rect l="l" t="t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rgbClr val="2E5369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158" name="CustomShape 27"/>
          <p:cNvSpPr/>
          <p:nvPr/>
        </p:nvSpPr>
        <p:spPr>
          <a:xfrm>
            <a:off x="0" y="0"/>
            <a:ext cx="180360" cy="6855480"/>
          </a:xfrm>
          <a:prstGeom prst="rect">
            <a:avLst/>
          </a:prstGeom>
          <a:solidFill>
            <a:srgbClr val="2E5369"/>
          </a:solidFill>
          <a:ln w="9360">
            <a:noFill/>
          </a:ln>
          <a:effectLst>
            <a:outerShdw dist="25560" dir="5400000">
              <a:srgbClr val="000000">
                <a:alpha val="25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59" name="CustomShape 28"/>
          <p:cNvSpPr/>
          <p:nvPr/>
        </p:nvSpPr>
        <p:spPr>
          <a:xfrm flipV="1">
            <a:off x="-1800" y="709560"/>
            <a:ext cx="1586160" cy="504720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rgbClr val="35353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160" name="PlaceHolder 29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161" name="PlaceHolder 30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CustomShape 1"/>
          <p:cNvSpPr/>
          <p:nvPr/>
        </p:nvSpPr>
        <p:spPr>
          <a:xfrm>
            <a:off x="2240280" y="1122480"/>
            <a:ext cx="8425080" cy="35841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200" b="0" strike="noStrike" spc="-1" dirty="0">
                <a:solidFill>
                  <a:srgbClr val="178DBB"/>
                </a:solidFill>
                <a:latin typeface="A"/>
                <a:ea typeface="DejaVu Sans"/>
              </a:rPr>
              <a:t>MODULE NAME Problem solving and decision making module  </a:t>
            </a:r>
            <a:br>
              <a:rPr dirty="0"/>
            </a:br>
            <a:r>
              <a:rPr lang="en-GB" sz="3200" b="0" strike="noStrike" spc="-1" dirty="0">
                <a:solidFill>
                  <a:srgbClr val="178DBB"/>
                </a:solidFill>
                <a:latin typeface="A"/>
                <a:ea typeface="DejaVu Sans"/>
              </a:rPr>
              <a:t>MODULE CODE  LCLM4004</a:t>
            </a:r>
            <a:br>
              <a:rPr dirty="0"/>
            </a:br>
            <a:r>
              <a:rPr lang="en-GB" sz="3200" b="0" strike="noStrike" spc="-1" dirty="0">
                <a:solidFill>
                  <a:srgbClr val="178DBB"/>
                </a:solidFill>
                <a:latin typeface="A"/>
                <a:ea typeface="DejaVu Sans"/>
              </a:rPr>
              <a:t>STUDENT NAME  Hassan Mohammed</a:t>
            </a:r>
            <a:br>
              <a:rPr dirty="0"/>
            </a:br>
            <a:r>
              <a:rPr lang="en-GB" sz="3200" b="0" strike="noStrike" spc="-1" dirty="0">
                <a:solidFill>
                  <a:srgbClr val="178DBB"/>
                </a:solidFill>
                <a:latin typeface="A"/>
                <a:ea typeface="DejaVu Sans"/>
              </a:rPr>
              <a:t>STUDENT ID    2532151</a:t>
            </a:r>
            <a:br>
              <a:rPr dirty="0"/>
            </a:br>
            <a:r>
              <a:rPr lang="en-GB" sz="3200" b="0" strike="noStrike" spc="-1" dirty="0">
                <a:solidFill>
                  <a:srgbClr val="178DBB"/>
                </a:solidFill>
                <a:latin typeface="A"/>
                <a:ea typeface="DejaVu Sans"/>
              </a:rPr>
              <a:t>LECTURER   Anita nan </a:t>
            </a:r>
            <a:br>
              <a:rPr dirty="0"/>
            </a:br>
            <a:r>
              <a:rPr lang="en-GB" sz="3200" b="0" strike="noStrike" spc="-1" dirty="0">
                <a:solidFill>
                  <a:srgbClr val="178DBB"/>
                </a:solidFill>
                <a:latin typeface="A"/>
                <a:ea typeface="DejaVu Sans"/>
              </a:rPr>
              <a:t>Assignment 1: Presentation</a:t>
            </a:r>
            <a:endParaRPr lang="en-GB" sz="32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CustomShape 1"/>
          <p:cNvSpPr/>
          <p:nvPr/>
        </p:nvSpPr>
        <p:spPr>
          <a:xfrm>
            <a:off x="684360" y="650520"/>
            <a:ext cx="8532000" cy="8661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OVERVIEW</a:t>
            </a:r>
            <a:endParaRPr lang="en-GB" sz="4000" b="0" strike="noStrike" spc="-1">
              <a:latin typeface="Arial"/>
            </a:endParaRPr>
          </a:p>
        </p:txBody>
      </p:sp>
      <p:sp>
        <p:nvSpPr>
          <p:cNvPr id="206" name="CustomShape 2"/>
          <p:cNvSpPr/>
          <p:nvPr/>
        </p:nvSpPr>
        <p:spPr>
          <a:xfrm>
            <a:off x="1614600" y="1901880"/>
            <a:ext cx="7601400" cy="40899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Introduction 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Company background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Problem: nature and scope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PESTLE ANALYSIS: Basil’s Bakery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Cause and effect analysis: Fishbone diagram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Conclusion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References</a:t>
            </a:r>
            <a:endParaRPr lang="en-GB" sz="24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4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CustomShape 1"/>
          <p:cNvSpPr/>
          <p:nvPr/>
        </p:nvSpPr>
        <p:spPr>
          <a:xfrm>
            <a:off x="2589120" y="484560"/>
            <a:ext cx="8912880" cy="555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Introduction</a:t>
            </a:r>
            <a:endParaRPr lang="en-GB" sz="4000" b="0" strike="noStrike" spc="-1">
              <a:latin typeface="Arial"/>
            </a:endParaRPr>
          </a:p>
        </p:txBody>
      </p:sp>
      <p:sp>
        <p:nvSpPr>
          <p:cNvPr id="208" name="CustomShape 2"/>
          <p:cNvSpPr/>
          <p:nvPr/>
        </p:nvSpPr>
        <p:spPr>
          <a:xfrm>
            <a:off x="1555835" y="1327355"/>
            <a:ext cx="10230120" cy="504608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 dirty="0">
                <a:latin typeface="Arial"/>
                <a:ea typeface="Roboto"/>
              </a:rPr>
              <a:t>What the presentation is about?  Hello everyone today </a:t>
            </a:r>
            <a:r>
              <a:rPr lang="en-GB" sz="2000" b="1" strike="noStrike" spc="-1" dirty="0" err="1">
                <a:latin typeface="Arial"/>
                <a:ea typeface="Roboto"/>
              </a:rPr>
              <a:t>Iam</a:t>
            </a:r>
            <a:r>
              <a:rPr lang="en-GB" sz="2000" b="1" strike="noStrike" spc="-1" dirty="0">
                <a:latin typeface="Arial"/>
                <a:ea typeface="Roboto"/>
              </a:rPr>
              <a:t> going to talk about </a:t>
            </a:r>
            <a:r>
              <a:rPr lang="en-GB" sz="2000" b="1" strike="noStrike" spc="-1" dirty="0" err="1">
                <a:latin typeface="Arial"/>
                <a:ea typeface="Roboto"/>
              </a:rPr>
              <a:t>Baisl’s</a:t>
            </a:r>
            <a:r>
              <a:rPr lang="en-GB" sz="2000" b="1" strike="noStrike" spc="-1" dirty="0">
                <a:latin typeface="Arial"/>
                <a:ea typeface="Roboto"/>
              </a:rPr>
              <a:t> bakery.</a:t>
            </a: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 dirty="0">
                <a:latin typeface="Arial"/>
                <a:ea typeface="Roboto"/>
              </a:rPr>
              <a:t>Definitions of the concepts you are going to use</a:t>
            </a: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 dirty="0" err="1">
                <a:latin typeface="Arial"/>
                <a:ea typeface="Roboto"/>
              </a:rPr>
              <a:t>Iam</a:t>
            </a:r>
            <a:r>
              <a:rPr lang="en-GB" sz="2000" b="1" strike="noStrike" spc="-1" dirty="0">
                <a:latin typeface="Arial"/>
                <a:ea typeface="Roboto"/>
              </a:rPr>
              <a:t> going to use 5W2H and </a:t>
            </a:r>
            <a:r>
              <a:rPr lang="en-GB" sz="2000" b="1" strike="noStrike" spc="-1" dirty="0" err="1">
                <a:latin typeface="Arial"/>
                <a:ea typeface="Roboto"/>
              </a:rPr>
              <a:t>pestel</a:t>
            </a:r>
            <a:r>
              <a:rPr lang="en-GB" sz="2000" b="1" strike="noStrike" spc="-1" dirty="0">
                <a:latin typeface="Arial"/>
                <a:ea typeface="Roboto"/>
              </a:rPr>
              <a:t> analysis of the Bakery Industry to </a:t>
            </a:r>
            <a:endParaRPr lang="en-GB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CustomShape 1"/>
          <p:cNvSpPr/>
          <p:nvPr/>
        </p:nvSpPr>
        <p:spPr>
          <a:xfrm>
            <a:off x="2589120" y="320040"/>
            <a:ext cx="8912880" cy="753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Company background</a:t>
            </a:r>
            <a:endParaRPr lang="en-GB" sz="4000" b="0" strike="noStrike" spc="-1">
              <a:latin typeface="Arial"/>
            </a:endParaRPr>
          </a:p>
        </p:txBody>
      </p:sp>
      <p:sp>
        <p:nvSpPr>
          <p:cNvPr id="210" name="CustomShape 2"/>
          <p:cNvSpPr/>
          <p:nvPr/>
        </p:nvSpPr>
        <p:spPr>
          <a:xfrm>
            <a:off x="2357640" y="1826280"/>
            <a:ext cx="9088200" cy="4075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 dirty="0">
                <a:solidFill>
                  <a:srgbClr val="595959"/>
                </a:solidFill>
                <a:latin typeface="Century Gothic"/>
                <a:ea typeface="DejaVu Sans"/>
              </a:rPr>
              <a:t>Basil’s Bakery</a:t>
            </a:r>
            <a:endParaRPr lang="en-GB" sz="24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Arial"/>
              <a:buChar char="•"/>
            </a:pPr>
            <a:r>
              <a:rPr lang="en-GB" sz="2000" b="1" strike="noStrike" spc="-1" dirty="0">
                <a:solidFill>
                  <a:srgbClr val="595959"/>
                </a:solidFill>
                <a:latin typeface="Century Gothic"/>
                <a:ea typeface="DejaVu Sans"/>
              </a:rPr>
              <a:t>Founded in a shopping park Coventry Uk. </a:t>
            </a:r>
            <a:endParaRPr lang="en-GB" sz="20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Arial"/>
              <a:buChar char="•"/>
            </a:pPr>
            <a:r>
              <a:rPr lang="en-GB" sz="2000" b="1" strike="noStrike" spc="-1" dirty="0">
                <a:solidFill>
                  <a:srgbClr val="595959"/>
                </a:solidFill>
                <a:latin typeface="Century Gothic"/>
                <a:ea typeface="DejaVu Sans"/>
              </a:rPr>
              <a:t>Owners by Baker Vasileios Athanasiou alongside his wife </a:t>
            </a:r>
            <a:r>
              <a:rPr lang="en-GB" sz="2000" b="1" strike="noStrike" spc="-1" dirty="0" err="1">
                <a:solidFill>
                  <a:srgbClr val="595959"/>
                </a:solidFill>
                <a:latin typeface="Century Gothic"/>
                <a:ea typeface="DejaVu Sans"/>
              </a:rPr>
              <a:t>Nouda</a:t>
            </a:r>
            <a:r>
              <a:rPr lang="en-GB" sz="2000" b="1" strike="noStrike" spc="-1" dirty="0">
                <a:solidFill>
                  <a:srgbClr val="595959"/>
                </a:solidFill>
                <a:latin typeface="Century Gothic"/>
                <a:ea typeface="DejaVu Sans"/>
              </a:rPr>
              <a:t>. </a:t>
            </a:r>
            <a:endParaRPr lang="en-GB" sz="20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Arial"/>
              <a:buChar char="•"/>
            </a:pPr>
            <a:r>
              <a:rPr lang="en-GB" sz="2000" b="1" strike="noStrike" spc="-1" dirty="0">
                <a:solidFill>
                  <a:srgbClr val="595959"/>
                </a:solidFill>
                <a:latin typeface="Century Gothic"/>
                <a:ea typeface="DejaVu Sans"/>
              </a:rPr>
              <a:t>Sells Bakery.</a:t>
            </a:r>
            <a:endParaRPr lang="en-GB" sz="20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Arial"/>
              <a:buChar char="•"/>
            </a:pPr>
            <a:r>
              <a:rPr lang="en-GB" sz="2000" b="1" strike="noStrike" spc="-1" dirty="0">
                <a:latin typeface="Century Gothic"/>
                <a:ea typeface="Century Gothic"/>
              </a:rPr>
              <a:t>Was opened in 2015 .</a:t>
            </a:r>
            <a:endParaRPr lang="en-GB" sz="20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Arial"/>
              <a:buChar char="•"/>
            </a:pPr>
            <a:r>
              <a:rPr lang="en-GB" sz="2000" b="1" strike="noStrike" spc="-1" dirty="0">
                <a:latin typeface="Century Gothic"/>
                <a:ea typeface="Century Gothic"/>
              </a:rPr>
              <a:t>Sales figure increased on year 2020.</a:t>
            </a:r>
            <a:endParaRPr lang="en-GB" sz="20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Arial"/>
              <a:buChar char="•"/>
            </a:pPr>
            <a:r>
              <a:rPr lang="en-GB" sz="2000" b="1" strike="noStrike" spc="-1" dirty="0">
                <a:latin typeface="Century Gothic"/>
                <a:ea typeface="Century Gothic"/>
              </a:rPr>
              <a:t>Sales decreased in 2023-2025.</a:t>
            </a:r>
            <a:endParaRPr lang="en-GB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CustomShape 1"/>
          <p:cNvSpPr/>
          <p:nvPr/>
        </p:nvSpPr>
        <p:spPr>
          <a:xfrm>
            <a:off x="2589120" y="389160"/>
            <a:ext cx="8912880" cy="7106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Problem: nature and scope</a:t>
            </a:r>
            <a:endParaRPr lang="en-GB" sz="4000" b="0" strike="noStrike" spc="-1">
              <a:latin typeface="Arial"/>
            </a:endParaRPr>
          </a:p>
        </p:txBody>
      </p:sp>
      <p:sp>
        <p:nvSpPr>
          <p:cNvPr id="212" name="CustomShape 2"/>
          <p:cNvSpPr/>
          <p:nvPr/>
        </p:nvSpPr>
        <p:spPr>
          <a:xfrm>
            <a:off x="995680" y="1488240"/>
            <a:ext cx="10761560" cy="5207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fontScale="94000"/>
          </a:bodyPr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800" b="1" strike="noStrike" spc="-1" dirty="0">
                <a:solidFill>
                  <a:srgbClr val="FF0000"/>
                </a:solidFill>
                <a:latin typeface="Century Gothic"/>
                <a:ea typeface="DejaVu Sans"/>
              </a:rPr>
              <a:t>5W2H</a:t>
            </a:r>
            <a:endParaRPr lang="en-GB" sz="2800" b="0" strike="noStrike" spc="-1" dirty="0">
              <a:latin typeface="Arial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b="0" strike="noStrike" spc="-1" dirty="0" err="1">
                <a:solidFill>
                  <a:srgbClr val="000000"/>
                </a:solidFill>
                <a:latin typeface="Century Gothic"/>
                <a:ea typeface="DejaVu Sans"/>
              </a:rPr>
              <a:t>What:Decrease</a:t>
            </a: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  <a:ea typeface="DejaVu Sans"/>
              </a:rPr>
              <a:t> in sales Basil’s bakery business .</a:t>
            </a:r>
            <a:endParaRPr lang="en-GB" sz="2800" b="0" strike="noStrike" spc="-1" dirty="0">
              <a:latin typeface="Arial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  <a:ea typeface="DejaVu Sans"/>
              </a:rPr>
              <a:t>Who: Effect customer.</a:t>
            </a:r>
            <a:endParaRPr lang="en-GB" sz="2800" b="0" strike="noStrike" spc="-1" dirty="0">
              <a:latin typeface="Arial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  <a:ea typeface="DejaVu Sans"/>
              </a:rPr>
              <a:t>Where: </a:t>
            </a:r>
            <a:r>
              <a:rPr lang="en-GB" sz="2800" spc="-1" dirty="0">
                <a:solidFill>
                  <a:srgbClr val="000000"/>
                </a:solidFill>
                <a:latin typeface="Century Gothic"/>
                <a:ea typeface="DejaVu Sans"/>
              </a:rPr>
              <a:t>there is less people visiting the retail </a:t>
            </a:r>
            <a:r>
              <a:rPr lang="en-GB" sz="2800" spc="-1" dirty="0" err="1">
                <a:solidFill>
                  <a:srgbClr val="000000"/>
                </a:solidFill>
                <a:latin typeface="Century Gothic"/>
                <a:ea typeface="DejaVu Sans"/>
              </a:rPr>
              <a:t>center</a:t>
            </a:r>
            <a:r>
              <a:rPr lang="en-GB" sz="2800" spc="-1" dirty="0">
                <a:solidFill>
                  <a:srgbClr val="000000"/>
                </a:solidFill>
                <a:latin typeface="Century Gothic"/>
                <a:ea typeface="DejaVu Sans"/>
              </a:rPr>
              <a:t>  Coventry</a:t>
            </a: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  <a:ea typeface="DejaVu Sans"/>
              </a:rPr>
              <a:t> .</a:t>
            </a:r>
            <a:endParaRPr lang="en-GB" sz="2800" b="0" strike="noStrike" spc="-1" dirty="0">
              <a:latin typeface="Arial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  <a:ea typeface="DejaVu Sans"/>
              </a:rPr>
              <a:t>Why: decrease in sales there are less people visiting the retail park and many of the worker work from home now .</a:t>
            </a:r>
            <a:endParaRPr lang="en-GB" sz="2800" b="0" strike="noStrike" spc="-1" dirty="0">
              <a:latin typeface="Arial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  <a:ea typeface="DejaVu Sans"/>
              </a:rPr>
              <a:t>How : implement an order-ahead system ,layout for per-package . </a:t>
            </a: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entury Gothic"/>
              </a:rPr>
              <a:t>When stagnation 2023-2025</a:t>
            </a: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r>
              <a:rPr lang="en-GB" sz="2800" spc="-1" dirty="0">
                <a:solidFill>
                  <a:srgbClr val="000000"/>
                </a:solidFill>
                <a:latin typeface="Century Gothic"/>
              </a:rPr>
              <a:t>How much : sales figures stagnated by 25% below in 2019</a:t>
            </a:r>
            <a:endParaRPr lang="en-GB" sz="2800" b="0" strike="noStrike" spc="-1" dirty="0">
              <a:solidFill>
                <a:srgbClr val="000000"/>
              </a:solidFill>
              <a:latin typeface="Century Gothic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endParaRPr lang="en-GB" sz="2800" b="0" strike="noStrike" spc="-1" dirty="0">
              <a:solidFill>
                <a:srgbClr val="000000"/>
              </a:solidFill>
              <a:latin typeface="Century Gothic"/>
            </a:endParaRPr>
          </a:p>
          <a:p>
            <a:pPr marL="457200" indent="-457200">
              <a:lnSpc>
                <a:spcPct val="100000"/>
              </a:lnSpc>
              <a:spcBef>
                <a:spcPts val="1001"/>
              </a:spcBef>
              <a:buFont typeface="Arial" panose="020B0604020202020204" pitchFamily="34" charset="0"/>
              <a:buChar char="•"/>
            </a:pPr>
            <a:endParaRPr lang="en-GB" sz="28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CustomShape 1"/>
          <p:cNvSpPr/>
          <p:nvPr/>
        </p:nvSpPr>
        <p:spPr>
          <a:xfrm>
            <a:off x="1589400" y="870840"/>
            <a:ext cx="9986040" cy="477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 fontScale="18000"/>
          </a:bodyPr>
          <a:lstStyle/>
          <a:p>
            <a:pPr>
              <a:lnSpc>
                <a:spcPct val="100000"/>
              </a:lnSpc>
            </a:pPr>
            <a:r>
              <a:rPr lang="en-GB" sz="40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PESTLE ANALYSIS: Basil’s Bakery</a:t>
            </a:r>
            <a:br/>
            <a:endParaRPr lang="en-GB" sz="4000" b="0" strike="noStrike" spc="-1">
              <a:latin typeface="Arial"/>
            </a:endParaRPr>
          </a:p>
        </p:txBody>
      </p:sp>
      <p:sp>
        <p:nvSpPr>
          <p:cNvPr id="214" name="CustomShape 2"/>
          <p:cNvSpPr/>
          <p:nvPr/>
        </p:nvSpPr>
        <p:spPr>
          <a:xfrm>
            <a:off x="2095200" y="1219320"/>
            <a:ext cx="9406800" cy="5474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POLITICAL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.Regulation for the bakery industry is food safety .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.Changes in the tax policies significantly impact the bakery .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ECONOMIC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.Inflation is one can increase the cost of raw materials,such as flour ,sugar,and butter .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.Economic growth refers to the country,s gross domestic product increase over time.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SOCIAL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.Changing consumer preference ,health-conscious </a:t>
            </a:r>
            <a:endParaRPr lang="en-GB" sz="2000" b="0" strike="noStrike" spc="-1"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595959"/>
                </a:solidFill>
                <a:latin typeface="Century Gothic"/>
                <a:ea typeface="DejaVu Sans"/>
              </a:rPr>
              <a:t>.Cultural diversity  the industry must cater to its customer diverse cultural tastes. </a:t>
            </a:r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CustomShape 1"/>
          <p:cNvSpPr/>
          <p:nvPr/>
        </p:nvSpPr>
        <p:spPr>
          <a:xfrm>
            <a:off x="1583280" y="624240"/>
            <a:ext cx="9918720" cy="12783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36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PESTLE ANALYSIS: Basil’s Bakery</a:t>
            </a:r>
            <a:br/>
            <a:endParaRPr lang="en-GB" sz="3600" b="0" strike="noStrike" spc="-1">
              <a:latin typeface="Arial"/>
            </a:endParaRPr>
          </a:p>
        </p:txBody>
      </p:sp>
      <p:sp>
        <p:nvSpPr>
          <p:cNvPr id="216" name="CustomShape 2"/>
          <p:cNvSpPr/>
          <p:nvPr/>
        </p:nvSpPr>
        <p:spPr>
          <a:xfrm>
            <a:off x="720000" y="1704960"/>
            <a:ext cx="10698480" cy="5132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TECHNOLOGICAL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.Developing specialized software programs.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.Online baked good sales increasingly popular .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LEGAL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.This section will highlight the legal factors .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.Subject to </a:t>
            </a:r>
            <a:r>
              <a:rPr lang="en-GB" sz="1800" b="1" strike="noStrike" spc="-1" dirty="0" err="1">
                <a:solidFill>
                  <a:srgbClr val="404040"/>
                </a:solidFill>
                <a:latin typeface="Century Gothic"/>
                <a:ea typeface="DejaVu Sans"/>
              </a:rPr>
              <a:t>labor</a:t>
            </a: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 laws ,minimum </a:t>
            </a:r>
            <a:r>
              <a:rPr lang="en-GB" sz="1800" b="1" strike="noStrike" spc="-1" dirty="0" err="1">
                <a:solidFill>
                  <a:srgbClr val="404040"/>
                </a:solidFill>
                <a:latin typeface="Century Gothic"/>
                <a:ea typeface="DejaVu Sans"/>
              </a:rPr>
              <a:t>wage,overtime</a:t>
            </a: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 </a:t>
            </a:r>
            <a:r>
              <a:rPr lang="en-GB" sz="1800" b="1" strike="noStrike" spc="-1" dirty="0" err="1">
                <a:solidFill>
                  <a:srgbClr val="404040"/>
                </a:solidFill>
                <a:latin typeface="Century Gothic"/>
                <a:ea typeface="DejaVu Sans"/>
              </a:rPr>
              <a:t>pay,working</a:t>
            </a: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 hours .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-ENVIRONMENTAL 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.	Climate change can </a:t>
            </a:r>
            <a:r>
              <a:rPr lang="en-GB" sz="1800" b="1" strike="noStrike" spc="-1" dirty="0" err="1">
                <a:solidFill>
                  <a:srgbClr val="404040"/>
                </a:solidFill>
                <a:latin typeface="Century Gothic"/>
                <a:ea typeface="DejaVu Sans"/>
              </a:rPr>
              <a:t>cuase</a:t>
            </a: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 server weather conditions ,such as droughts or food .</a:t>
            </a:r>
            <a:endParaRPr lang="en-GB" sz="1800" b="0" strike="noStrike" spc="-1" dirty="0">
              <a:latin typeface="Arial"/>
            </a:endParaRPr>
          </a:p>
          <a:p>
            <a:pPr marL="343080" indent="-340560">
              <a:lnSpc>
                <a:spcPct val="100000"/>
              </a:lnSpc>
              <a:spcBef>
                <a:spcPts val="1001"/>
              </a:spcBef>
              <a:buClr>
                <a:srgbClr val="353535"/>
              </a:buClr>
              <a:buFont typeface="Wingdings 3" charset="2"/>
              <a:buChar char=""/>
            </a:pPr>
            <a:r>
              <a:rPr lang="en-GB" sz="1800" b="1" strike="noStrike" spc="-1" dirty="0">
                <a:solidFill>
                  <a:srgbClr val="404040"/>
                </a:solidFill>
                <a:latin typeface="Century Gothic"/>
                <a:ea typeface="DejaVu Sans"/>
              </a:rPr>
              <a:t>.Bakeries must implement sustainable water management  . </a:t>
            </a:r>
            <a:endParaRPr lang="en-GB" sz="18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CustomShape 1"/>
          <p:cNvSpPr/>
          <p:nvPr/>
        </p:nvSpPr>
        <p:spPr>
          <a:xfrm>
            <a:off x="1416960" y="651960"/>
            <a:ext cx="10085040" cy="739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32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Cause and effect analysis (Fishbone diagram)</a:t>
            </a:r>
            <a:br/>
            <a:endParaRPr lang="en-GB" sz="3200" b="0" strike="noStrike" spc="-1">
              <a:latin typeface="Arial"/>
            </a:endParaRPr>
          </a:p>
        </p:txBody>
      </p:sp>
      <p:sp>
        <p:nvSpPr>
          <p:cNvPr id="218" name="CustomShape 2"/>
          <p:cNvSpPr/>
          <p:nvPr/>
        </p:nvSpPr>
        <p:spPr>
          <a:xfrm>
            <a:off x="500760" y="1173960"/>
            <a:ext cx="11001240" cy="4714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9" name="CustomShape 3"/>
          <p:cNvSpPr/>
          <p:nvPr/>
        </p:nvSpPr>
        <p:spPr>
          <a:xfrm>
            <a:off x="10152000" y="2952000"/>
            <a:ext cx="1943280" cy="791280"/>
          </a:xfrm>
          <a:prstGeom prst="rect">
            <a:avLst/>
          </a:prstGeom>
          <a:solidFill>
            <a:srgbClr val="729FCF"/>
          </a:solidFill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Decrease in Sales 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0" name="CustomShape 4"/>
          <p:cNvSpPr/>
          <p:nvPr/>
        </p:nvSpPr>
        <p:spPr>
          <a:xfrm>
            <a:off x="1584000" y="3384000"/>
            <a:ext cx="8495280" cy="360"/>
          </a:xfrm>
          <a:custGeom>
            <a:avLst/>
            <a:gdLst/>
            <a:ahLst/>
            <a:cxnLst/>
            <a:rect l="l" t="t" r="r" b="b"/>
            <a:pathLst>
              <a:path w="23602" h="3">
                <a:moveTo>
                  <a:pt x="0" y="0"/>
                </a:moveTo>
                <a:lnTo>
                  <a:pt x="17700" y="0"/>
                </a:lnTo>
                <a:lnTo>
                  <a:pt x="17700" y="0"/>
                </a:lnTo>
                <a:lnTo>
                  <a:pt x="23601" y="1"/>
                </a:lnTo>
                <a:lnTo>
                  <a:pt x="17700" y="2"/>
                </a:lnTo>
                <a:lnTo>
                  <a:pt x="17700" y="1"/>
                </a:lnTo>
                <a:lnTo>
                  <a:pt x="0" y="1"/>
                </a:lnTo>
                <a:lnTo>
                  <a:pt x="0" y="0"/>
                </a:lnTo>
              </a:path>
            </a:pathLst>
          </a:custGeom>
          <a:solidFill>
            <a:srgbClr val="729FCF"/>
          </a:solidFill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1" name="CustomShape 5"/>
          <p:cNvSpPr/>
          <p:nvPr/>
        </p:nvSpPr>
        <p:spPr>
          <a:xfrm>
            <a:off x="1728000" y="1008000"/>
            <a:ext cx="1511280" cy="669240"/>
          </a:xfrm>
          <a:prstGeom prst="ellipse">
            <a:avLst/>
          </a:prstGeom>
          <a:solidFill>
            <a:srgbClr val="729FCF"/>
          </a:solidFill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Man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2" name="CustomShape 6"/>
          <p:cNvSpPr/>
          <p:nvPr/>
        </p:nvSpPr>
        <p:spPr>
          <a:xfrm>
            <a:off x="1800000" y="5256000"/>
            <a:ext cx="1511280" cy="647280"/>
          </a:xfrm>
          <a:prstGeom prst="ellipse">
            <a:avLst/>
          </a:prstGeom>
          <a:solidFill>
            <a:srgbClr val="729FCF"/>
          </a:solidFill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Machine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3" name="CustomShape 7"/>
          <p:cNvSpPr/>
          <p:nvPr/>
        </p:nvSpPr>
        <p:spPr>
          <a:xfrm>
            <a:off x="6480000" y="1008000"/>
            <a:ext cx="1583280" cy="647280"/>
          </a:xfrm>
          <a:prstGeom prst="ellipse">
            <a:avLst/>
          </a:prstGeom>
          <a:solidFill>
            <a:srgbClr val="729FCF"/>
          </a:solidFill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Method 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4" name="CustomShape 8"/>
          <p:cNvSpPr/>
          <p:nvPr/>
        </p:nvSpPr>
        <p:spPr>
          <a:xfrm>
            <a:off x="6696000" y="5256000"/>
            <a:ext cx="1439280" cy="791280"/>
          </a:xfrm>
          <a:prstGeom prst="ellipse">
            <a:avLst/>
          </a:prstGeom>
          <a:solidFill>
            <a:srgbClr val="729FCF"/>
          </a:solidFill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Material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25" name="Line 9"/>
          <p:cNvSpPr/>
          <p:nvPr/>
        </p:nvSpPr>
        <p:spPr>
          <a:xfrm>
            <a:off x="2520000" y="1677960"/>
            <a:ext cx="1368000" cy="170604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6" name="Line 10"/>
          <p:cNvSpPr/>
          <p:nvPr/>
        </p:nvSpPr>
        <p:spPr>
          <a:xfrm>
            <a:off x="6984000" y="1656000"/>
            <a:ext cx="1440000" cy="172836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7" name="Line 11"/>
          <p:cNvSpPr/>
          <p:nvPr/>
        </p:nvSpPr>
        <p:spPr>
          <a:xfrm flipV="1">
            <a:off x="2736000" y="3456000"/>
            <a:ext cx="1152000" cy="180000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8" name="Line 12"/>
          <p:cNvSpPr/>
          <p:nvPr/>
        </p:nvSpPr>
        <p:spPr>
          <a:xfrm flipH="1">
            <a:off x="7488000" y="3384360"/>
            <a:ext cx="936000" cy="201564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29" name="Line 13"/>
          <p:cNvSpPr/>
          <p:nvPr/>
        </p:nvSpPr>
        <p:spPr>
          <a:xfrm>
            <a:off x="2952000" y="2160000"/>
            <a:ext cx="1872000" cy="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0" name="Line 14"/>
          <p:cNvSpPr/>
          <p:nvPr/>
        </p:nvSpPr>
        <p:spPr>
          <a:xfrm flipH="1">
            <a:off x="1296000" y="3960000"/>
            <a:ext cx="2232000" cy="7200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1" name="Line 15"/>
          <p:cNvSpPr/>
          <p:nvPr/>
        </p:nvSpPr>
        <p:spPr>
          <a:xfrm>
            <a:off x="7488000" y="2232000"/>
            <a:ext cx="2016000" cy="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2" name="Line 16"/>
          <p:cNvSpPr/>
          <p:nvPr/>
        </p:nvSpPr>
        <p:spPr>
          <a:xfrm flipH="1" flipV="1">
            <a:off x="7632000" y="2592000"/>
            <a:ext cx="72000" cy="7200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3" name="Line 17"/>
          <p:cNvSpPr/>
          <p:nvPr/>
        </p:nvSpPr>
        <p:spPr>
          <a:xfrm flipH="1">
            <a:off x="5904000" y="2808000"/>
            <a:ext cx="2088000" cy="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4" name="Line 18"/>
          <p:cNvSpPr/>
          <p:nvPr/>
        </p:nvSpPr>
        <p:spPr>
          <a:xfrm flipH="1">
            <a:off x="5832000" y="4104000"/>
            <a:ext cx="2232000" cy="7200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5" name="Line 19"/>
          <p:cNvSpPr/>
          <p:nvPr/>
        </p:nvSpPr>
        <p:spPr>
          <a:xfrm flipV="1">
            <a:off x="7848000" y="4536000"/>
            <a:ext cx="2088000" cy="7200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6" name="CustomShape 20"/>
          <p:cNvSpPr/>
          <p:nvPr/>
        </p:nvSpPr>
        <p:spPr>
          <a:xfrm>
            <a:off x="2880000" y="1872000"/>
            <a:ext cx="2807280" cy="4312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Not enough customer 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37" name="Line 21"/>
          <p:cNvSpPr/>
          <p:nvPr/>
        </p:nvSpPr>
        <p:spPr>
          <a:xfrm flipH="1">
            <a:off x="936000" y="2592000"/>
            <a:ext cx="2304000" cy="7200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8" name="Line 22"/>
          <p:cNvSpPr/>
          <p:nvPr/>
        </p:nvSpPr>
        <p:spPr>
          <a:xfrm>
            <a:off x="3096000" y="4680000"/>
            <a:ext cx="2880000" cy="0"/>
          </a:xfrm>
          <a:prstGeom prst="line">
            <a:avLst/>
          </a:prstGeom>
          <a:ln>
            <a:solidFill>
              <a:srgbClr val="3465A4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9" name="CustomShape 23"/>
          <p:cNvSpPr/>
          <p:nvPr/>
        </p:nvSpPr>
        <p:spPr>
          <a:xfrm>
            <a:off x="7632000" y="1872000"/>
            <a:ext cx="3455280" cy="601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Slow fermentation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0" name="CustomShape 24"/>
          <p:cNvSpPr/>
          <p:nvPr/>
        </p:nvSpPr>
        <p:spPr>
          <a:xfrm>
            <a:off x="4968000" y="2448000"/>
            <a:ext cx="3887280" cy="3592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Artisan dough handling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1" name="CustomShape 25"/>
          <p:cNvSpPr/>
          <p:nvPr/>
        </p:nvSpPr>
        <p:spPr>
          <a:xfrm>
            <a:off x="6336000" y="3816000"/>
            <a:ext cx="1583280" cy="345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Handcrafted 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2" name="CustomShape 26"/>
          <p:cNvSpPr/>
          <p:nvPr/>
        </p:nvSpPr>
        <p:spPr>
          <a:xfrm>
            <a:off x="7920000" y="4248000"/>
            <a:ext cx="2375280" cy="345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Utilizes traditional 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3" name="CustomShape 27"/>
          <p:cNvSpPr/>
          <p:nvPr/>
        </p:nvSpPr>
        <p:spPr>
          <a:xfrm>
            <a:off x="3168000" y="4320000"/>
            <a:ext cx="3095280" cy="345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An order-ahead system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4" name="CustomShape 28"/>
          <p:cNvSpPr/>
          <p:nvPr/>
        </p:nvSpPr>
        <p:spPr>
          <a:xfrm>
            <a:off x="216000" y="2016000"/>
            <a:ext cx="2879280" cy="601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Can not pre-order and get it on time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5" name="CustomShape 29"/>
          <p:cNvSpPr/>
          <p:nvPr/>
        </p:nvSpPr>
        <p:spPr>
          <a:xfrm>
            <a:off x="1296000" y="3600000"/>
            <a:ext cx="2663280" cy="345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Arial"/>
                <a:ea typeface="DejaVu Sans"/>
              </a:rPr>
              <a:t> Not answer phone </a:t>
            </a:r>
            <a:endParaRPr lang="en-GB" sz="18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CustomShape 1"/>
          <p:cNvSpPr/>
          <p:nvPr/>
        </p:nvSpPr>
        <p:spPr>
          <a:xfrm>
            <a:off x="1701720" y="4686480"/>
            <a:ext cx="8912880" cy="5234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>
              <a:lnSpc>
                <a:spcPct val="100000"/>
              </a:lnSpc>
            </a:pP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endParaRPr lang="en-GB" sz="1800" b="0" strike="noStrike" spc="-1">
              <a:latin typeface="Arial"/>
            </a:endParaRPr>
          </a:p>
        </p:txBody>
      </p:sp>
      <p:sp>
        <p:nvSpPr>
          <p:cNvPr id="247" name="CustomShape 2"/>
          <p:cNvSpPr/>
          <p:nvPr/>
        </p:nvSpPr>
        <p:spPr>
          <a:xfrm>
            <a:off x="2589120" y="1856160"/>
            <a:ext cx="8912880" cy="4158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48" name="CustomShape 3"/>
          <p:cNvSpPr/>
          <p:nvPr/>
        </p:nvSpPr>
        <p:spPr>
          <a:xfrm>
            <a:off x="288000" y="551520"/>
            <a:ext cx="11970360" cy="5062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Conclusion</a:t>
            </a:r>
          </a:p>
          <a:p>
            <a:pPr>
              <a:lnSpc>
                <a:spcPct val="100000"/>
              </a:lnSpc>
            </a:pPr>
            <a:r>
              <a:rPr lang="en-GB" sz="2400" b="1" spc="-1" dirty="0">
                <a:solidFill>
                  <a:srgbClr val="178DBB"/>
                </a:solidFill>
                <a:latin typeface="Century Gothic"/>
              </a:rPr>
              <a:t>.</a:t>
            </a:r>
            <a:r>
              <a:rPr lang="en-GB" sz="2400" b="1" strike="noStrike" spc="-1" dirty="0">
                <a:solidFill>
                  <a:srgbClr val="178DBB"/>
                </a:solidFill>
                <a:latin typeface="Century Gothic"/>
              </a:rPr>
              <a:t>After I found the problem and analysis so many shop has been closed </a:t>
            </a: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2400" b="1" spc="-1" dirty="0">
                <a:solidFill>
                  <a:srgbClr val="178DBB"/>
                </a:solidFill>
                <a:latin typeface="Century Gothic"/>
                <a:ea typeface="DejaVu Sans"/>
              </a:rPr>
              <a:t>.</a:t>
            </a:r>
            <a:r>
              <a:rPr lang="en-GB" sz="24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The sales figure has stagnated at average of 25% below the 2019 figures.</a:t>
            </a: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24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.</a:t>
            </a:r>
            <a:r>
              <a:rPr lang="en-GB" sz="2400" b="1" strike="noStrike" spc="-1" dirty="0" err="1">
                <a:solidFill>
                  <a:srgbClr val="178DBB"/>
                </a:solidFill>
                <a:latin typeface="Century Gothic"/>
                <a:ea typeface="DejaVu Sans"/>
              </a:rPr>
              <a:t>Baisl,s</a:t>
            </a:r>
            <a:r>
              <a:rPr lang="en-GB" sz="24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 believes that the shopping centre is much quieter now than in 2019 there is less people visiting the retail park.</a:t>
            </a:r>
          </a:p>
          <a:p>
            <a:pPr>
              <a:lnSpc>
                <a:spcPct val="100000"/>
              </a:lnSpc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24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 </a:t>
            </a:r>
            <a:endParaRPr lang="en-GB" sz="24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CustomShape 1"/>
          <p:cNvSpPr/>
          <p:nvPr/>
        </p:nvSpPr>
        <p:spPr>
          <a:xfrm>
            <a:off x="843280" y="743040"/>
            <a:ext cx="9142400" cy="48257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References</a:t>
            </a:r>
            <a:endParaRPr lang="en-GB" sz="4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Pestel analysis Team (2023)Pestel </a:t>
            </a:r>
            <a:r>
              <a:rPr lang="en-GB" sz="4000" b="1" strike="noStrike" spc="-1" dirty="0" err="1">
                <a:solidFill>
                  <a:srgbClr val="178DBB"/>
                </a:solidFill>
                <a:latin typeface="Century Gothic"/>
                <a:ea typeface="DejaVu Sans"/>
              </a:rPr>
              <a:t>analysis.Available</a:t>
            </a: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 </a:t>
            </a:r>
            <a:r>
              <a:rPr lang="en-GB" sz="4000" b="1" strike="noStrike" spc="-1" dirty="0" err="1">
                <a:solidFill>
                  <a:srgbClr val="178DBB"/>
                </a:solidFill>
                <a:latin typeface="Century Gothic"/>
                <a:ea typeface="DejaVu Sans"/>
              </a:rPr>
              <a:t>at:https</a:t>
            </a: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//pestleanalysis.com(Accessed: 28June2026)</a:t>
            </a:r>
            <a:endParaRPr lang="en-GB" sz="4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Pestel analysis</a:t>
            </a:r>
            <a:endParaRPr lang="en-GB" sz="40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Francis </a:t>
            </a:r>
            <a:r>
              <a:rPr lang="en-GB" sz="4000" b="1" strike="noStrike" spc="-1" dirty="0" err="1">
                <a:solidFill>
                  <a:srgbClr val="178DBB"/>
                </a:solidFill>
                <a:latin typeface="Century Gothic"/>
                <a:ea typeface="DejaVu Sans"/>
              </a:rPr>
              <a:t>J.Agoilar</a:t>
            </a:r>
            <a:r>
              <a:rPr lang="en-GB" sz="4000" b="1" strike="noStrike" spc="-1" dirty="0">
                <a:solidFill>
                  <a:srgbClr val="178DBB"/>
                </a:solidFill>
                <a:latin typeface="Century Gothic"/>
                <a:ea typeface="DejaVu Sans"/>
              </a:rPr>
              <a:t>(1967) </a:t>
            </a:r>
          </a:p>
          <a:p>
            <a:pPr>
              <a:lnSpc>
                <a:spcPct val="100000"/>
              </a:lnSpc>
            </a:pPr>
            <a:r>
              <a:rPr lang="en-GB" sz="4000" b="0" strike="noStrike" spc="-1" dirty="0" err="1">
                <a:solidFill>
                  <a:srgbClr val="0070C0"/>
                </a:solidFill>
                <a:latin typeface="Arial"/>
              </a:rPr>
              <a:t>Fishbons</a:t>
            </a:r>
            <a:r>
              <a:rPr lang="en-GB" sz="4000" b="0" strike="noStrike" spc="-1" dirty="0">
                <a:solidFill>
                  <a:srgbClr val="0070C0"/>
                </a:solidFill>
                <a:latin typeface="Arial"/>
              </a:rPr>
              <a:t> diagram </a:t>
            </a:r>
          </a:p>
        </p:txBody>
      </p:sp>
      <p:sp>
        <p:nvSpPr>
          <p:cNvPr id="250" name="CustomShape 2"/>
          <p:cNvSpPr/>
          <p:nvPr/>
        </p:nvSpPr>
        <p:spPr>
          <a:xfrm>
            <a:off x="1589760" y="1600200"/>
            <a:ext cx="9912240" cy="4514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000" b="1" strike="noStrike" spc="-1">
                <a:solidFill>
                  <a:srgbClr val="FF0000"/>
                </a:solidFill>
                <a:latin typeface="Arial"/>
                <a:ea typeface="Roboto"/>
              </a:rPr>
              <a:t> </a:t>
            </a:r>
            <a:br/>
            <a:endParaRPr lang="en-GB" sz="20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CustomShape 1"/>
          <p:cNvSpPr/>
          <p:nvPr/>
        </p:nvSpPr>
        <p:spPr>
          <a:xfrm>
            <a:off x="7722720" y="935640"/>
            <a:ext cx="4338000" cy="24177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4100" b="0" strike="noStrike" spc="-1">
                <a:solidFill>
                  <a:srgbClr val="178DBB"/>
                </a:solidFill>
                <a:latin typeface="Century Gothic"/>
                <a:ea typeface="DejaVu Sans"/>
              </a:rPr>
              <a:t>				</a:t>
            </a:r>
            <a:r>
              <a:rPr lang="en-GB" sz="5400" b="1" strike="noStrike" spc="-1">
                <a:solidFill>
                  <a:srgbClr val="178DBB"/>
                </a:solidFill>
                <a:latin typeface="Century Gothic"/>
                <a:ea typeface="DejaVu Sans"/>
              </a:rPr>
              <a:t>Questions</a:t>
            </a:r>
            <a:r>
              <a:rPr lang="en-GB" sz="5400" b="0" strike="noStrike" spc="-1">
                <a:solidFill>
                  <a:srgbClr val="178DBB"/>
                </a:solidFill>
                <a:latin typeface="Century Gothic"/>
                <a:ea typeface="DejaVu Sans"/>
              </a:rPr>
              <a:t> </a:t>
            </a:r>
            <a:endParaRPr lang="en-GB" sz="5400" b="0" strike="noStrike" spc="-1">
              <a:latin typeface="Arial"/>
            </a:endParaRPr>
          </a:p>
        </p:txBody>
      </p:sp>
      <p:pic>
        <p:nvPicPr>
          <p:cNvPr id="252" name="Picture 6" descr="Thank You Images - Free Download on Freepik"/>
          <p:cNvPicPr/>
          <p:nvPr/>
        </p:nvPicPr>
        <p:blipFill>
          <a:blip r:embed="rId2"/>
          <a:srcRect l="2446" r="168"/>
          <a:stretch/>
        </p:blipFill>
        <p:spPr>
          <a:xfrm>
            <a:off x="929520" y="1249920"/>
            <a:ext cx="4210920" cy="43239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1000"/>
                                  </p:stCondLst>
                                  <p:iterate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7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1199</TotalTime>
  <Words>516</Words>
  <Application>Microsoft Office PowerPoint</Application>
  <PresentationFormat>Widescreen</PresentationFormat>
  <Paragraphs>78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</vt:lpstr>
      <vt:lpstr>Arial</vt:lpstr>
      <vt:lpstr>Century Gothic</vt:lpstr>
      <vt:lpstr>Symbol</vt:lpstr>
      <vt:lpstr>Times New Roman</vt:lpstr>
      <vt:lpstr>Wingdings</vt:lpstr>
      <vt:lpstr>Wingdings 3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Anita Nan</dc:creator>
  <dc:description/>
  <cp:lastModifiedBy>Hassan Elnour Mohammed (2532151)</cp:lastModifiedBy>
  <cp:revision>111</cp:revision>
  <dcterms:created xsi:type="dcterms:W3CDTF">2024-10-08T15:58:04Z</dcterms:created>
  <dcterms:modified xsi:type="dcterms:W3CDTF">2026-07-06T16:25:39Z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1</vt:i4>
  </property>
  <property fmtid="{D5CDD505-2E9C-101B-9397-08002B2CF9AE}" pid="8" name="PresentationFormat">
    <vt:lpwstr>Widescreen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11</vt:i4>
  </property>
</Properties>
</file>