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885F7FE-CF08-A710-3E95-A66B324B73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r>
              <a:rPr lang="en-GB" sz="2100" i="0" u="none" strike="noStrike">
                <a:effectLst/>
                <a:latin typeface="-apple-system"/>
              </a:rPr>
              <a:t>Developing and Managing Individuals and Teams</a:t>
            </a:r>
          </a:p>
          <a:p>
            <a:r>
              <a:rPr lang="en-GB" sz="2100" i="0" u="none" strike="noStrike">
                <a:effectLst/>
                <a:latin typeface="-apple-system"/>
              </a:rPr>
              <a:t>LCLM5002_LON</a:t>
            </a:r>
          </a:p>
          <a:p>
            <a:r>
              <a:rPr lang="en-GB" sz="2100" i="0" u="none" strike="noStrike">
                <a:effectLst/>
                <a:latin typeface="-apple-system"/>
              </a:rPr>
              <a:t>Sami Maher Nahum</a:t>
            </a:r>
          </a:p>
          <a:p>
            <a:r>
              <a:rPr lang="en-GB" sz="2100">
                <a:latin typeface="-apple-system"/>
              </a:rPr>
              <a:t>2415431</a:t>
            </a:r>
          </a:p>
          <a:p>
            <a:r>
              <a:rPr lang="en-GB" sz="2100" i="0" u="none" strike="noStrike">
                <a:effectLst/>
                <a:latin typeface="-apple-system"/>
              </a:rPr>
              <a:t>Faizu Edu</a:t>
            </a:r>
          </a:p>
          <a:p>
            <a:r>
              <a:rPr lang="en-GB" sz="2100">
                <a:latin typeface="-apple-system"/>
              </a:rPr>
              <a:t>Assignment 1 : Presentation </a:t>
            </a:r>
            <a:endParaRPr lang="en-GB" sz="2100" i="0" u="none" strike="noStrike">
              <a:effectLst/>
              <a:latin typeface="-apple-system"/>
            </a:endParaRPr>
          </a:p>
          <a:p>
            <a:endParaRPr lang="en-GB" sz="2100" i="0" u="none" strike="noStrike">
              <a:effectLst/>
              <a:latin typeface="-apple-system"/>
            </a:endParaRPr>
          </a:p>
          <a:p>
            <a:endParaRPr lang="en-US" sz="21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9" name="Graphic 8" descr="Users">
            <a:extLst>
              <a:ext uri="{FF2B5EF4-FFF2-40B4-BE49-F238E27FC236}">
                <a16:creationId xmlns:a16="http://schemas.microsoft.com/office/drawing/2014/main" id="{608038CF-6C67-658D-055C-AD88C22324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C32DF3D-3F59-481D-A237-77C31AD4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643467"/>
            <a:ext cx="2880360" cy="5571066"/>
          </a:xfrm>
        </p:spPr>
        <p:txBody>
          <a:bodyPr anchor="ctr">
            <a:normAutofit/>
          </a:bodyPr>
          <a:lstStyle/>
          <a:p>
            <a:r>
              <a:rPr lang="en-GB" sz="4700"/>
              <a:t>Table of Contents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2F02326-30C4-4095-988F-932A425AE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79764" y="0"/>
            <a:ext cx="5364236" cy="6858000"/>
          </a:xfrm>
          <a:custGeom>
            <a:avLst/>
            <a:gdLst>
              <a:gd name="connsiteX0" fmla="*/ 17101 w 7152315"/>
              <a:gd name="connsiteY0" fmla="*/ 0 h 6858000"/>
              <a:gd name="connsiteX1" fmla="*/ 7152315 w 7152315"/>
              <a:gd name="connsiteY1" fmla="*/ 0 h 6858000"/>
              <a:gd name="connsiteX2" fmla="*/ 7152315 w 7152315"/>
              <a:gd name="connsiteY2" fmla="*/ 6858000 h 6858000"/>
              <a:gd name="connsiteX3" fmla="*/ 15999 w 7152315"/>
              <a:gd name="connsiteY3" fmla="*/ 6858000 h 6858000"/>
              <a:gd name="connsiteX4" fmla="*/ 9729 w 7152315"/>
              <a:gd name="connsiteY4" fmla="*/ 6734157 h 6858000"/>
              <a:gd name="connsiteX5" fmla="*/ 15819 w 7152315"/>
              <a:gd name="connsiteY5" fmla="*/ 6122264 h 6858000"/>
              <a:gd name="connsiteX6" fmla="*/ 11379 w 7152315"/>
              <a:gd name="connsiteY6" fmla="*/ 5614784 h 6858000"/>
              <a:gd name="connsiteX7" fmla="*/ 20006 w 7152315"/>
              <a:gd name="connsiteY7" fmla="*/ 5204359 h 6858000"/>
              <a:gd name="connsiteX8" fmla="*/ 16962 w 7152315"/>
              <a:gd name="connsiteY8" fmla="*/ 4811696 h 6858000"/>
              <a:gd name="connsiteX9" fmla="*/ 13409 w 7152315"/>
              <a:gd name="connsiteY9" fmla="*/ 4358135 h 6858000"/>
              <a:gd name="connsiteX10" fmla="*/ 12774 w 7152315"/>
              <a:gd name="connsiteY10" fmla="*/ 4038423 h 6858000"/>
              <a:gd name="connsiteX11" fmla="*/ 10110 w 7152315"/>
              <a:gd name="connsiteY11" fmla="*/ 3630663 h 6858000"/>
              <a:gd name="connsiteX12" fmla="*/ 16581 w 7152315"/>
              <a:gd name="connsiteY12" fmla="*/ 3275427 h 6858000"/>
              <a:gd name="connsiteX13" fmla="*/ 27872 w 7152315"/>
              <a:gd name="connsiteY13" fmla="*/ 2871219 h 6858000"/>
              <a:gd name="connsiteX14" fmla="*/ 17596 w 7152315"/>
              <a:gd name="connsiteY14" fmla="*/ 2235600 h 6858000"/>
              <a:gd name="connsiteX15" fmla="*/ 14170 w 7152315"/>
              <a:gd name="connsiteY15" fmla="*/ 1894827 h 6858000"/>
              <a:gd name="connsiteX16" fmla="*/ 11632 w 7152315"/>
              <a:gd name="connsiteY16" fmla="*/ 1603026 h 6858000"/>
              <a:gd name="connsiteX17" fmla="*/ 14551 w 7152315"/>
              <a:gd name="connsiteY17" fmla="*/ 1307799 h 6858000"/>
              <a:gd name="connsiteX18" fmla="*/ 14551 w 7152315"/>
              <a:gd name="connsiteY18" fmla="*/ 887733 h 6858000"/>
              <a:gd name="connsiteX19" fmla="*/ 849 w 7152315"/>
              <a:gd name="connsiteY19" fmla="*/ 349169 h 6858000"/>
              <a:gd name="connsiteX20" fmla="*/ 1404 w 7152315"/>
              <a:gd name="connsiteY20" fmla="*/ 16059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52315" h="685800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6522" y="643467"/>
            <a:ext cx="4341114" cy="5571066"/>
          </a:xfrm>
        </p:spPr>
        <p:txBody>
          <a:bodyPr anchor="ctr">
            <a:normAutofit/>
          </a:bodyPr>
          <a:lstStyle/>
          <a:p>
            <a:r>
              <a:rPr lang="en-GB" sz="1900">
                <a:solidFill>
                  <a:srgbClr val="FFFFFF"/>
                </a:solidFill>
              </a:rPr>
              <a:t>1. Introduction of HSBC</a:t>
            </a:r>
          </a:p>
          <a:p>
            <a:r>
              <a:rPr lang="en-GB" sz="1900">
                <a:solidFill>
                  <a:srgbClr val="FFFFFF"/>
                </a:solidFill>
              </a:rPr>
              <a:t>2. Recruitment Process Steps</a:t>
            </a:r>
          </a:p>
          <a:p>
            <a:r>
              <a:rPr lang="en-GB" sz="1900">
                <a:solidFill>
                  <a:srgbClr val="FFFFFF"/>
                </a:solidFill>
              </a:rPr>
              <a:t>3. Job Analysis</a:t>
            </a:r>
          </a:p>
          <a:p>
            <a:r>
              <a:rPr lang="en-GB" sz="1900">
                <a:solidFill>
                  <a:srgbClr val="FFFFFF"/>
                </a:solidFill>
              </a:rPr>
              <a:t>4. Job Description &amp; Person Specification</a:t>
            </a:r>
          </a:p>
          <a:p>
            <a:r>
              <a:rPr lang="en-GB" sz="1900">
                <a:solidFill>
                  <a:srgbClr val="FFFFFF"/>
                </a:solidFill>
              </a:rPr>
              <a:t>5. Interview Types</a:t>
            </a:r>
          </a:p>
          <a:p>
            <a:r>
              <a:rPr lang="en-GB" sz="1900">
                <a:solidFill>
                  <a:srgbClr val="FFFFFF"/>
                </a:solidFill>
              </a:rPr>
              <a:t>6. Structured Interview</a:t>
            </a:r>
          </a:p>
          <a:p>
            <a:r>
              <a:rPr lang="en-GB" sz="1900">
                <a:solidFill>
                  <a:srgbClr val="FFFFFF"/>
                </a:solidFill>
              </a:rPr>
              <a:t>7. Semi-Structured Interview</a:t>
            </a:r>
          </a:p>
          <a:p>
            <a:r>
              <a:rPr lang="en-GB" sz="1900">
                <a:solidFill>
                  <a:srgbClr val="FFFFFF"/>
                </a:solidFill>
              </a:rPr>
              <a:t>8. Competency-Based Interview</a:t>
            </a:r>
          </a:p>
          <a:p>
            <a:r>
              <a:rPr lang="en-GB" sz="1900">
                <a:solidFill>
                  <a:srgbClr val="FFFFFF"/>
                </a:solidFill>
              </a:rPr>
              <a:t>9. Questioning Techniques</a:t>
            </a:r>
          </a:p>
          <a:p>
            <a:r>
              <a:rPr lang="en-GB" sz="1900">
                <a:solidFill>
                  <a:srgbClr val="FFFFFF"/>
                </a:solidFill>
              </a:rPr>
              <a:t>10. Face-to-Face vs Online Interviews</a:t>
            </a:r>
          </a:p>
          <a:p>
            <a:r>
              <a:rPr lang="en-GB" sz="1900">
                <a:solidFill>
                  <a:srgbClr val="FFFFFF"/>
                </a:solidFill>
              </a:rPr>
              <a:t>11. Application to Change Manager Role</a:t>
            </a:r>
          </a:p>
          <a:p>
            <a:r>
              <a:rPr lang="en-GB" sz="1900">
                <a:solidFill>
                  <a:srgbClr val="FFFFFF"/>
                </a:solidFill>
              </a:rPr>
              <a:t>12. Conclusion</a:t>
            </a:r>
          </a:p>
          <a:p>
            <a:r>
              <a:rPr lang="en-GB" sz="1900">
                <a:solidFill>
                  <a:srgbClr val="FFFFFF"/>
                </a:solidFill>
              </a:rPr>
              <a:t>13.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E9361D0E-0B35-42DA-8779-9780B96F5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5864" y="871442"/>
            <a:ext cx="2262397" cy="5115115"/>
          </a:xfrm>
        </p:spPr>
        <p:txBody>
          <a:bodyPr anchor="ctr">
            <a:normAutofit/>
          </a:bodyPr>
          <a:lstStyle/>
          <a:p>
            <a:r>
              <a:rPr lang="en-GB" sz="2400" dirty="0"/>
              <a:t>Introduction of HSBC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6EECC08E-F4F5-429A-B70B-B378AC0B0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1843" y="0"/>
            <a:ext cx="5562154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9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57AE3AE-F787-6050-37EF-7004AC257A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980" y="3428999"/>
            <a:ext cx="2432281" cy="65160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9673" y="2026035"/>
            <a:ext cx="5025460" cy="3346177"/>
          </a:xfrm>
        </p:spPr>
        <p:txBody>
          <a:bodyPr anchor="t">
            <a:normAutofit/>
          </a:bodyPr>
          <a:lstStyle/>
          <a:p>
            <a:pPr algn="ctr"/>
            <a:r>
              <a:rPr lang="en-GB" sz="1600" dirty="0"/>
              <a:t>HSBC is one of the world’s largest banking and financial services organisations.</a:t>
            </a:r>
          </a:p>
          <a:p>
            <a:pPr algn="ctr"/>
            <a:r>
              <a:rPr lang="en-GB" sz="1600" dirty="0"/>
              <a:t>Headquartered in London, it operates in over 60 countries.</a:t>
            </a:r>
          </a:p>
          <a:p>
            <a:pPr algn="ctr"/>
            <a:r>
              <a:rPr lang="en-GB" sz="1600" dirty="0"/>
              <a:t>Currently undergoing major digital and business transformation projects.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D9E721-4BD5-A981-77FB-1A3C9F7A1742}"/>
              </a:ext>
            </a:extLst>
          </p:cNvPr>
          <p:cNvSpPr txBox="1"/>
          <p:nvPr/>
        </p:nvSpPr>
        <p:spPr>
          <a:xfrm>
            <a:off x="0" y="6405759"/>
            <a:ext cx="2527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UICTFontTextStyleBody"/>
              </a:rPr>
              <a:t>HSBC careers Uk(2025)</a:t>
            </a:r>
            <a:endParaRPr lang="en-GB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 descr="Person holding a puzzle piece">
            <a:extLst>
              <a:ext uri="{FF2B5EF4-FFF2-40B4-BE49-F238E27FC236}">
                <a16:creationId xmlns:a16="http://schemas.microsoft.com/office/drawing/2014/main" id="{50A77CBD-27E5-ADAC-43AB-546D66CBBA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605" r="27280" b="-1"/>
          <a:stretch>
            <a:fillRect/>
          </a:stretch>
        </p:blipFill>
        <p:spPr>
          <a:xfrm>
            <a:off x="4577270" y="10"/>
            <a:ext cx="4566728" cy="6857990"/>
          </a:xfrm>
          <a:prstGeom prst="rect">
            <a:avLst/>
          </a:prstGeom>
        </p:spPr>
      </p:pic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328512"/>
            <a:ext cx="3583791" cy="1628970"/>
          </a:xfrm>
        </p:spPr>
        <p:txBody>
          <a:bodyPr anchor="ctr">
            <a:normAutofit/>
          </a:bodyPr>
          <a:lstStyle/>
          <a:p>
            <a:r>
              <a:rPr lang="en-GB" sz="3500"/>
              <a:t>Recruitment Process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884929"/>
            <a:ext cx="3494817" cy="3374137"/>
          </a:xfrm>
        </p:spPr>
        <p:txBody>
          <a:bodyPr anchor="ctr">
            <a:normAutofit/>
          </a:bodyPr>
          <a:lstStyle/>
          <a:p>
            <a:r>
              <a:rPr lang="en-GB" sz="1700"/>
              <a:t>1. Identify the need for the role</a:t>
            </a:r>
          </a:p>
          <a:p>
            <a:r>
              <a:rPr lang="en-GB" sz="1700"/>
              <a:t>2. Conduct job analysis</a:t>
            </a:r>
          </a:p>
          <a:p>
            <a:r>
              <a:rPr lang="en-GB" sz="1700"/>
              <a:t>3. Write a job description and person specification</a:t>
            </a:r>
          </a:p>
          <a:p>
            <a:r>
              <a:rPr lang="en-GB" sz="1700"/>
              <a:t>4. Advertise the vacancy</a:t>
            </a:r>
          </a:p>
          <a:p>
            <a:r>
              <a:rPr lang="en-GB" sz="1700"/>
              <a:t>5. Shortlist candidates</a:t>
            </a:r>
          </a:p>
          <a:p>
            <a:r>
              <a:rPr lang="en-GB" sz="1700"/>
              <a:t>6. Conduct interviews</a:t>
            </a:r>
          </a:p>
          <a:p>
            <a:r>
              <a:rPr lang="en-GB" sz="1700"/>
              <a:t>7. Select and offer the job</a:t>
            </a:r>
          </a:p>
          <a:p>
            <a:r>
              <a:rPr lang="en-GB" sz="1700"/>
              <a:t>8. Onboard the successful candidate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FA4AA7-0A6B-3F6B-98E0-12814346C9BE}"/>
              </a:ext>
            </a:extLst>
          </p:cNvPr>
          <p:cNvSpPr txBox="1"/>
          <p:nvPr/>
        </p:nvSpPr>
        <p:spPr>
          <a:xfrm>
            <a:off x="0" y="6375925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UICTFontTextStyleBody"/>
              </a:rPr>
              <a:t>Armstrong(2020)</a:t>
            </a:r>
            <a:endParaRPr lang="en-GB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Job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r>
              <a:rPr lang="en-GB" sz="2100"/>
              <a:t>Job analysis means understanding what the job involves and what skills are needed.</a:t>
            </a:r>
          </a:p>
          <a:p>
            <a:r>
              <a:rPr lang="en-GB" sz="2100"/>
              <a:t>At HSBC, this ensures each role supports its transformation goals and company values.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C6CAA8B1-121D-53D3-1611-D8C8C364B54B}"/>
              </a:ext>
            </a:extLst>
          </p:cNvPr>
          <p:cNvSpPr txBox="1"/>
          <p:nvPr/>
        </p:nvSpPr>
        <p:spPr>
          <a:xfrm>
            <a:off x="0" y="6465760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UICTFontTextStyleBody"/>
              </a:rPr>
              <a:t>Armstrong(2020)</a:t>
            </a:r>
            <a:endParaRPr lang="en-GB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/>
              <a:t>Job Description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60D93D5-8BAB-9EEF-A59B-2D4977A625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9206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1600"/>
              <a:t>Example Role: Change Manager</a:t>
            </a:r>
          </a:p>
          <a:p>
            <a:r>
              <a:rPr lang="en-GB" sz="1600"/>
              <a:t>Responsibilities:</a:t>
            </a:r>
          </a:p>
          <a:p>
            <a:r>
              <a:rPr lang="en-GB" sz="1600"/>
              <a:t>Lead transformation projects</a:t>
            </a:r>
          </a:p>
          <a:p>
            <a:r>
              <a:rPr lang="en-GB" sz="1600"/>
              <a:t>Manage teams and deadlines</a:t>
            </a:r>
          </a:p>
          <a:p>
            <a:r>
              <a:rPr lang="en-GB" sz="1600"/>
              <a:t>Communicate with key stakeholders</a:t>
            </a:r>
          </a:p>
          <a:p>
            <a:r>
              <a:rPr lang="en-GB" sz="1600"/>
              <a:t>Ensure project success and compliance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4EA831-18DC-2655-0ED6-242CC70E1F31}"/>
              </a:ext>
            </a:extLst>
          </p:cNvPr>
          <p:cNvSpPr txBox="1"/>
          <p:nvPr/>
        </p:nvSpPr>
        <p:spPr>
          <a:xfrm>
            <a:off x="0" y="6375925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UICTFontTextStyleBody"/>
              </a:rPr>
              <a:t>Armstrong(2020)</a:t>
            </a:r>
            <a:endParaRPr lang="en-GB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/>
              <a:t>The ideal candidate will have:</a:t>
            </a:r>
          </a:p>
          <a:p>
            <a:r>
              <a:rPr lang="en-GB" sz="1700"/>
              <a:t> Degree in Business or Management</a:t>
            </a:r>
          </a:p>
          <a:p>
            <a:r>
              <a:rPr lang="en-GB" sz="1700"/>
              <a:t> Strong communication skills</a:t>
            </a:r>
          </a:p>
          <a:p>
            <a:r>
              <a:rPr lang="en-GB" sz="1700"/>
              <a:t>Leadership and teamwork abilities</a:t>
            </a:r>
          </a:p>
          <a:p>
            <a:r>
              <a:rPr lang="en-GB" sz="1700"/>
              <a:t> Experience managing business change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6BFCFC84-337C-29B5-B9F4-2E201111B4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340" r="26107" b="-1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DA391F-96F7-A2C7-D692-A0774DCC7364}"/>
              </a:ext>
            </a:extLst>
          </p:cNvPr>
          <p:cNvSpPr txBox="1"/>
          <p:nvPr/>
        </p:nvSpPr>
        <p:spPr>
          <a:xfrm>
            <a:off x="0" y="6375925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 err="1">
                <a:effectLst/>
                <a:latin typeface="UICTFontTextStyleBody"/>
              </a:rPr>
              <a:t>Cipd</a:t>
            </a:r>
            <a:r>
              <a:rPr lang="en-GB" b="0" i="0" dirty="0">
                <a:effectLst/>
                <a:latin typeface="UICTFontTextStyleBody"/>
              </a:rPr>
              <a:t> (2023)</a:t>
            </a:r>
            <a:endParaRPr lang="en-GB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4300"/>
              <a:t>Structured Interview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r>
              <a:rPr lang="en-GB" sz="1900"/>
              <a:t>Structured interviews use pre-set questions for all candidates.</a:t>
            </a:r>
          </a:p>
          <a:p>
            <a:r>
              <a:rPr lang="en-GB" sz="1900"/>
              <a:t>Advantages:</a:t>
            </a:r>
          </a:p>
          <a:p>
            <a:r>
              <a:rPr lang="en-GB" sz="1900"/>
              <a:t> Fair and consistent</a:t>
            </a:r>
          </a:p>
          <a:p>
            <a:r>
              <a:rPr lang="en-GB" sz="1900"/>
              <a:t> Easy to compare answers</a:t>
            </a:r>
          </a:p>
          <a:p>
            <a:r>
              <a:rPr lang="en-GB" sz="1900"/>
              <a:t>Disadvantages:</a:t>
            </a:r>
          </a:p>
          <a:p>
            <a:r>
              <a:rPr lang="en-GB" sz="1900"/>
              <a:t> Less flexible</a:t>
            </a:r>
          </a:p>
          <a:p>
            <a:r>
              <a:rPr lang="en-GB" sz="1900"/>
              <a:t> Can feel formal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B6967C-3F0F-D3C4-37B8-54B7DE67F81D}"/>
              </a:ext>
            </a:extLst>
          </p:cNvPr>
          <p:cNvSpPr txBox="1"/>
          <p:nvPr/>
        </p:nvSpPr>
        <p:spPr>
          <a:xfrm>
            <a:off x="0" y="6375925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 err="1">
                <a:effectLst/>
                <a:latin typeface="UICTFontTextStyleBody"/>
              </a:rPr>
              <a:t>Cipd</a:t>
            </a:r>
            <a:r>
              <a:rPr lang="en-GB" b="0" i="0" dirty="0">
                <a:effectLst/>
                <a:latin typeface="UICTFontTextStyleBody"/>
              </a:rPr>
              <a:t> (2023)</a:t>
            </a:r>
            <a:endParaRPr lang="en-GB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Semi-Structured Interview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sX0" fmla="*/ 0 w 8140446"/>
              <a:gd name="csY0" fmla="*/ 0 h 18288"/>
              <a:gd name="csX1" fmla="*/ 434157 w 8140446"/>
              <a:gd name="csY1" fmla="*/ 0 h 18288"/>
              <a:gd name="csX2" fmla="*/ 1193932 w 8140446"/>
              <a:gd name="csY2" fmla="*/ 0 h 18288"/>
              <a:gd name="csX3" fmla="*/ 1628089 w 8140446"/>
              <a:gd name="csY3" fmla="*/ 0 h 18288"/>
              <a:gd name="csX4" fmla="*/ 2225055 w 8140446"/>
              <a:gd name="csY4" fmla="*/ 0 h 18288"/>
              <a:gd name="csX5" fmla="*/ 3066235 w 8140446"/>
              <a:gd name="csY5" fmla="*/ 0 h 18288"/>
              <a:gd name="csX6" fmla="*/ 3744605 w 8140446"/>
              <a:gd name="csY6" fmla="*/ 0 h 18288"/>
              <a:gd name="csX7" fmla="*/ 4504380 w 8140446"/>
              <a:gd name="csY7" fmla="*/ 0 h 18288"/>
              <a:gd name="csX8" fmla="*/ 5101346 w 8140446"/>
              <a:gd name="csY8" fmla="*/ 0 h 18288"/>
              <a:gd name="csX9" fmla="*/ 5779717 w 8140446"/>
              <a:gd name="csY9" fmla="*/ 0 h 18288"/>
              <a:gd name="csX10" fmla="*/ 6620896 w 8140446"/>
              <a:gd name="csY10" fmla="*/ 0 h 18288"/>
              <a:gd name="csX11" fmla="*/ 7136458 w 8140446"/>
              <a:gd name="csY11" fmla="*/ 0 h 18288"/>
              <a:gd name="csX12" fmla="*/ 8140446 w 8140446"/>
              <a:gd name="csY12" fmla="*/ 0 h 18288"/>
              <a:gd name="csX13" fmla="*/ 8140446 w 8140446"/>
              <a:gd name="csY13" fmla="*/ 18288 h 18288"/>
              <a:gd name="csX14" fmla="*/ 7543480 w 8140446"/>
              <a:gd name="csY14" fmla="*/ 18288 h 18288"/>
              <a:gd name="csX15" fmla="*/ 7109323 w 8140446"/>
              <a:gd name="csY15" fmla="*/ 18288 h 18288"/>
              <a:gd name="csX16" fmla="*/ 6430952 w 8140446"/>
              <a:gd name="csY16" fmla="*/ 18288 h 18288"/>
              <a:gd name="csX17" fmla="*/ 5915391 w 8140446"/>
              <a:gd name="csY17" fmla="*/ 18288 h 18288"/>
              <a:gd name="csX18" fmla="*/ 5237020 w 8140446"/>
              <a:gd name="csY18" fmla="*/ 18288 h 18288"/>
              <a:gd name="csX19" fmla="*/ 4558650 w 8140446"/>
              <a:gd name="csY19" fmla="*/ 18288 h 18288"/>
              <a:gd name="csX20" fmla="*/ 3880279 w 8140446"/>
              <a:gd name="csY20" fmla="*/ 18288 h 18288"/>
              <a:gd name="csX21" fmla="*/ 3201909 w 8140446"/>
              <a:gd name="csY21" fmla="*/ 18288 h 18288"/>
              <a:gd name="csX22" fmla="*/ 2604943 w 8140446"/>
              <a:gd name="csY22" fmla="*/ 18288 h 18288"/>
              <a:gd name="csX23" fmla="*/ 1845168 w 8140446"/>
              <a:gd name="csY23" fmla="*/ 18288 h 18288"/>
              <a:gd name="csX24" fmla="*/ 1166797 w 8140446"/>
              <a:gd name="csY24" fmla="*/ 18288 h 18288"/>
              <a:gd name="csX25" fmla="*/ 0 w 8140446"/>
              <a:gd name="csY25" fmla="*/ 18288 h 18288"/>
              <a:gd name="csX26" fmla="*/ 0 w 8140446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r>
              <a:rPr lang="en-GB" sz="1900"/>
              <a:t>Mix of set and flexible questions.</a:t>
            </a:r>
          </a:p>
          <a:p>
            <a:r>
              <a:rPr lang="en-GB" sz="1900"/>
              <a:t>Advantages:</a:t>
            </a:r>
          </a:p>
          <a:p>
            <a:r>
              <a:rPr lang="en-GB" sz="1900"/>
              <a:t> Encourages open conversation</a:t>
            </a:r>
          </a:p>
          <a:p>
            <a:r>
              <a:rPr lang="en-GB" sz="1900"/>
              <a:t> Allows deeper insight into candidate</a:t>
            </a:r>
          </a:p>
          <a:p>
            <a:r>
              <a:rPr lang="en-GB" sz="1900"/>
              <a:t>Disadvantages:</a:t>
            </a:r>
          </a:p>
          <a:p>
            <a:r>
              <a:rPr lang="en-GB" sz="1900"/>
              <a:t> Harder to compare answers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CC0FBF-BB07-F269-2878-DC29E922C960}"/>
              </a:ext>
            </a:extLst>
          </p:cNvPr>
          <p:cNvSpPr txBox="1"/>
          <p:nvPr/>
        </p:nvSpPr>
        <p:spPr>
          <a:xfrm>
            <a:off x="0" y="6375925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 err="1">
                <a:effectLst/>
                <a:latin typeface="UICTFontTextStyleBody"/>
              </a:rPr>
              <a:t>Cipd</a:t>
            </a:r>
            <a:r>
              <a:rPr lang="en-GB" b="0" i="0" dirty="0">
                <a:effectLst/>
                <a:latin typeface="UICTFontTextStyleBody"/>
              </a:rPr>
              <a:t> (2023)</a:t>
            </a:r>
            <a:endParaRPr lang="en-GB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300"/>
              <a:t>Competency-Based Interview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lang="en-GB" sz="1900"/>
              <a:t>Focuses on past behaviour and experience.</a:t>
            </a:r>
          </a:p>
          <a:p>
            <a:r>
              <a:rPr lang="en-GB" sz="1900"/>
              <a:t>Example question: 'Tell me about a time you managed a major change project.'</a:t>
            </a:r>
          </a:p>
          <a:p>
            <a:r>
              <a:rPr lang="en-GB" sz="1900"/>
              <a:t>Benefits: Shows real skills and experience.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E462B415-B53E-F1C7-93E6-E272A913A9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894" r="12195" b="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915831F-C359-995D-C918-892522540DD5}"/>
              </a:ext>
            </a:extLst>
          </p:cNvPr>
          <p:cNvSpPr txBox="1"/>
          <p:nvPr/>
        </p:nvSpPr>
        <p:spPr>
          <a:xfrm>
            <a:off x="0" y="6375925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 err="1">
                <a:effectLst/>
                <a:latin typeface="UICTFontTextStyleBody"/>
              </a:rPr>
              <a:t>Cipd</a:t>
            </a:r>
            <a:r>
              <a:rPr lang="en-GB" b="0" i="0" dirty="0">
                <a:effectLst/>
                <a:latin typeface="UICTFontTextStyleBody"/>
              </a:rPr>
              <a:t> (2023)</a:t>
            </a:r>
            <a:endParaRPr lang="en-GB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GB" sz="3500"/>
              <a:t>Questioning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lang="en-GB" sz="1700"/>
              <a:t>Common questioning methods:</a:t>
            </a:r>
          </a:p>
          <a:p>
            <a:r>
              <a:rPr lang="en-GB" sz="1700"/>
              <a:t> Probing: Asking for more detail</a:t>
            </a:r>
          </a:p>
          <a:p>
            <a:r>
              <a:rPr lang="en-GB" sz="1700"/>
              <a:t> Leading: Steering towards specific points</a:t>
            </a:r>
          </a:p>
          <a:p>
            <a:r>
              <a:rPr lang="en-GB" sz="1700"/>
              <a:t> Socratic: Exploring reasoning and thinking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71B00AC0-DFAF-13AB-DA87-ABD94D233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444" r="31794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BB3797-22F5-3508-FE47-6B1EA98D6512}"/>
              </a:ext>
            </a:extLst>
          </p:cNvPr>
          <p:cNvSpPr txBox="1"/>
          <p:nvPr/>
        </p:nvSpPr>
        <p:spPr>
          <a:xfrm>
            <a:off x="0" y="6375925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 err="1">
                <a:effectLst/>
                <a:latin typeface="UICTFontTextStyleBody"/>
              </a:rPr>
              <a:t>Cipd</a:t>
            </a:r>
            <a:r>
              <a:rPr lang="en-GB" b="0" i="0" dirty="0">
                <a:effectLst/>
                <a:latin typeface="UICTFontTextStyleBody"/>
              </a:rPr>
              <a:t> (2023)</a:t>
            </a:r>
            <a:endParaRPr lang="en-GB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Face-to-Face vs Online Interviews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 dirty="0"/>
              <a:t>Face-to-Face: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 Builds rapport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 Allows body language observation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 More time and cost</a:t>
            </a:r>
          </a:p>
          <a:p>
            <a:pPr>
              <a:lnSpc>
                <a:spcPct val="90000"/>
              </a:lnSpc>
            </a:pP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dirty="0"/>
              <a:t>Online: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 Convenient and faster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 Wider talent reach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 Less personal interaction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B31F1FB5-D955-84A2-38DE-509736B32669}"/>
              </a:ext>
            </a:extLst>
          </p:cNvPr>
          <p:cNvSpPr txBox="1"/>
          <p:nvPr/>
        </p:nvSpPr>
        <p:spPr>
          <a:xfrm>
            <a:off x="0" y="6465760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 err="1">
                <a:effectLst/>
                <a:latin typeface="UICTFontTextStyleBody"/>
              </a:rPr>
              <a:t>Cipd</a:t>
            </a:r>
            <a:r>
              <a:rPr lang="en-GB" b="0" i="0" dirty="0">
                <a:effectLst/>
                <a:latin typeface="UICTFontTextStyleBody"/>
              </a:rPr>
              <a:t> (2023)</a:t>
            </a:r>
            <a:endParaRPr lang="en-GB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1280679"/>
            <a:ext cx="7375161" cy="1325563"/>
          </a:xfrm>
        </p:spPr>
        <p:txBody>
          <a:bodyPr anchor="b">
            <a:normAutofit/>
          </a:bodyPr>
          <a:lstStyle/>
          <a:p>
            <a:r>
              <a:rPr lang="en-GB" sz="3100" dirty="0"/>
              <a:t>Application to HSBC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17417" y="0"/>
            <a:ext cx="2926583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4419" y="2890979"/>
            <a:ext cx="7375161" cy="2693976"/>
          </a:xfrm>
        </p:spPr>
        <p:txBody>
          <a:bodyPr>
            <a:normAutofit/>
          </a:bodyPr>
          <a:lstStyle/>
          <a:p>
            <a:r>
              <a:rPr lang="en-GB" sz="1600" dirty="0"/>
              <a:t>For HSBC’s Change Manager role:</a:t>
            </a:r>
          </a:p>
          <a:p>
            <a:r>
              <a:rPr lang="en-GB" sz="1600" dirty="0"/>
              <a:t> Stage 1: Online screening</a:t>
            </a:r>
          </a:p>
          <a:p>
            <a:r>
              <a:rPr lang="en-GB" sz="1600" dirty="0"/>
              <a:t> Stage 2: Structured video interview</a:t>
            </a:r>
          </a:p>
          <a:p>
            <a:r>
              <a:rPr lang="en-GB" sz="1600" dirty="0"/>
              <a:t> Stage 3: Final face-to-face interview with management</a:t>
            </a:r>
          </a:p>
          <a:p>
            <a:r>
              <a:rPr lang="en-GB" sz="1600" dirty="0"/>
              <a:t> Goal: Find someone adaptable and aligned with HSBC’s transformation vision.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174211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DBC274AD-0C2B-9A42-240F-FBEDCF99E722}"/>
              </a:ext>
            </a:extLst>
          </p:cNvPr>
          <p:cNvSpPr txBox="1"/>
          <p:nvPr/>
        </p:nvSpPr>
        <p:spPr>
          <a:xfrm>
            <a:off x="-229" y="6467698"/>
            <a:ext cx="2527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UICTFontTextStyleBody"/>
              </a:rPr>
              <a:t>HSBC careers Uk(2025)</a:t>
            </a:r>
            <a:endParaRPr lang="en-GB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1280679"/>
            <a:ext cx="7375161" cy="1325563"/>
          </a:xfrm>
        </p:spPr>
        <p:txBody>
          <a:bodyPr anchor="b">
            <a:normAutofit/>
          </a:bodyPr>
          <a:lstStyle/>
          <a:p>
            <a:r>
              <a:rPr lang="en-GB" sz="3100" dirty="0"/>
              <a:t>Conclusion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17417" y="0"/>
            <a:ext cx="2926583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4419" y="2890979"/>
            <a:ext cx="7375161" cy="2693976"/>
          </a:xfrm>
        </p:spPr>
        <p:txBody>
          <a:bodyPr>
            <a:normAutofit/>
          </a:bodyPr>
          <a:lstStyle/>
          <a:p>
            <a:r>
              <a:rPr lang="en-GB" sz="1600" dirty="0"/>
              <a:t>Recruitment should match skills with company values.</a:t>
            </a:r>
          </a:p>
          <a:p>
            <a:r>
              <a:rPr lang="en-GB" sz="1600" dirty="0"/>
              <a:t>Clear analysis, fair interviews, and the right questioning improve success.</a:t>
            </a:r>
          </a:p>
          <a:p>
            <a:r>
              <a:rPr lang="en-GB" sz="1600" dirty="0"/>
              <a:t>HSBC’s structured and flexible approach ensures strong transformation hires.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174211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B442B11F-CBDF-2DF9-C1B3-B342A8008282}"/>
              </a:ext>
            </a:extLst>
          </p:cNvPr>
          <p:cNvSpPr txBox="1"/>
          <p:nvPr/>
        </p:nvSpPr>
        <p:spPr>
          <a:xfrm>
            <a:off x="0" y="6405759"/>
            <a:ext cx="2527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 err="1">
                <a:effectLst/>
                <a:latin typeface="UICTFontTextStyleBody"/>
              </a:rPr>
              <a:t>Sinek</a:t>
            </a:r>
            <a:r>
              <a:rPr lang="en-GB" b="0" i="0" dirty="0">
                <a:effectLst/>
                <a:latin typeface="UICTFontTextStyleBody"/>
              </a:rPr>
              <a:t>(2009)</a:t>
            </a:r>
            <a:endParaRPr lang="en-GB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100" kern="1200" dirty="0"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4A38DBC-61A4-AAD3-2336-F6B1BB434308}"/>
              </a:ext>
            </a:extLst>
          </p:cNvPr>
          <p:cNvSpPr txBox="1">
            <a:spLocks/>
          </p:cNvSpPr>
          <p:nvPr/>
        </p:nvSpPr>
        <p:spPr>
          <a:xfrm>
            <a:off x="4629150" y="804672"/>
            <a:ext cx="3915918" cy="52303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  <a:defRPr sz="2000" b="1"/>
            </a:pPr>
            <a:endParaRPr lang="en-US" sz="1600" b="1" dirty="0">
              <a:latin typeface="+mn-lt"/>
              <a:ea typeface="+mn-ea"/>
              <a:cs typeface="+mn-cs"/>
            </a:endParaRPr>
          </a:p>
          <a:p>
            <a:pPr indent="-228600" algn="l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ea typeface="+mn-ea"/>
                <a:cs typeface="+mn-cs"/>
              </a:rPr>
              <a:t>Michael Armstrong, *Armstrong’s Handbook of Human Resource Management Practice* (15th </a:t>
            </a:r>
            <a:r>
              <a:rPr lang="en-US" sz="1600" dirty="0" err="1">
                <a:latin typeface="+mn-lt"/>
                <a:ea typeface="+mn-ea"/>
                <a:cs typeface="+mn-cs"/>
              </a:rPr>
              <a:t>edn</a:t>
            </a:r>
            <a:r>
              <a:rPr lang="en-US" sz="1600" dirty="0">
                <a:latin typeface="+mn-lt"/>
                <a:ea typeface="+mn-ea"/>
                <a:cs typeface="+mn-cs"/>
              </a:rPr>
              <a:t>, Kogan Page 2020).</a:t>
            </a:r>
          </a:p>
          <a:p>
            <a:pPr indent="-228600" algn="l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ea typeface="+mn-ea"/>
                <a:cs typeface="+mn-cs"/>
              </a:rPr>
              <a:t>CIPD, ‘Recruitment and Selection Factsheet’ (2023) &lt;https://</a:t>
            </a:r>
            <a:r>
              <a:rPr lang="en-US" sz="1600" dirty="0" err="1">
                <a:latin typeface="+mn-lt"/>
                <a:ea typeface="+mn-ea"/>
                <a:cs typeface="+mn-cs"/>
              </a:rPr>
              <a:t>www.cipd.co.uk</a:t>
            </a:r>
            <a:r>
              <a:rPr lang="en-US" sz="1600" dirty="0">
                <a:latin typeface="+mn-lt"/>
                <a:ea typeface="+mn-ea"/>
                <a:cs typeface="+mn-cs"/>
              </a:rPr>
              <a:t>/knowledge/factsheets/recruitment-selection&gt; accessed 11 November 2025.</a:t>
            </a:r>
          </a:p>
          <a:p>
            <a:pPr indent="-228600" algn="l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ea typeface="+mn-ea"/>
                <a:cs typeface="+mn-cs"/>
              </a:rPr>
              <a:t>HSBC Careers UK, ‘Careers at HSBC’ (2025) &lt;https://</a:t>
            </a:r>
            <a:r>
              <a:rPr lang="en-US" sz="1600" dirty="0" err="1">
                <a:latin typeface="+mn-lt"/>
                <a:ea typeface="+mn-ea"/>
                <a:cs typeface="+mn-cs"/>
              </a:rPr>
              <a:t>www.hsbc.com</a:t>
            </a:r>
            <a:r>
              <a:rPr lang="en-US" sz="1600" dirty="0">
                <a:latin typeface="+mn-lt"/>
                <a:ea typeface="+mn-ea"/>
                <a:cs typeface="+mn-cs"/>
              </a:rPr>
              <a:t>/careers&gt; accessed 11 November 2025.</a:t>
            </a:r>
          </a:p>
          <a:p>
            <a:pPr indent="-228600" algn="l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ea typeface="+mn-ea"/>
                <a:cs typeface="+mn-cs"/>
              </a:rPr>
              <a:t>Simon </a:t>
            </a:r>
            <a:r>
              <a:rPr lang="en-US" sz="1600" dirty="0" err="1">
                <a:latin typeface="+mn-lt"/>
                <a:ea typeface="+mn-ea"/>
                <a:cs typeface="+mn-cs"/>
              </a:rPr>
              <a:t>Sinek</a:t>
            </a:r>
            <a:r>
              <a:rPr lang="en-US" sz="1600" dirty="0">
                <a:latin typeface="+mn-lt"/>
                <a:ea typeface="+mn-ea"/>
                <a:cs typeface="+mn-cs"/>
              </a:rPr>
              <a:t>, *Start with Why: How Great Leaders Inspire Everyone to Take Action* (Penguin 2009).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Table of Contents</vt:lpstr>
      <vt:lpstr>Introduction of HSBC</vt:lpstr>
      <vt:lpstr>Recruitment Process Steps</vt:lpstr>
      <vt:lpstr>Job Analysis</vt:lpstr>
      <vt:lpstr>Job Description</vt:lpstr>
      <vt:lpstr>Person Specification</vt:lpstr>
      <vt:lpstr>Structured Interview</vt:lpstr>
      <vt:lpstr>Semi-Structured Interview</vt:lpstr>
      <vt:lpstr>Competency-Based Interview</vt:lpstr>
      <vt:lpstr>Questioning Techniques</vt:lpstr>
      <vt:lpstr>Face-to-Face vs Online Interviews</vt:lpstr>
      <vt:lpstr>Application to HSBC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Sami Maher Nahum (2415431)</cp:lastModifiedBy>
  <cp:revision>3</cp:revision>
  <dcterms:created xsi:type="dcterms:W3CDTF">2013-01-27T09:14:16Z</dcterms:created>
  <dcterms:modified xsi:type="dcterms:W3CDTF">2025-11-11T12:19:35Z</dcterms:modified>
  <cp:category/>
</cp:coreProperties>
</file>