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57" r:id="rId5"/>
    <p:sldId id="258" r:id="rId6"/>
    <p:sldId id="259" r:id="rId7"/>
    <p:sldId id="267" r:id="rId8"/>
    <p:sldId id="268" r:id="rId9"/>
    <p:sldId id="270" r:id="rId10"/>
    <p:sldId id="269" r:id="rId11"/>
    <p:sldId id="271" r:id="rId12"/>
    <p:sldId id="272" r:id="rId13"/>
    <p:sldId id="264" r:id="rId14"/>
    <p:sldId id="26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D7C798-649F-AF8A-92D3-855D7860309D}" v="454" dt="2025-11-15T17:40:06.474"/>
    <p1510:client id="{411093C0-4FEA-7345-C0B7-68722B5F3442}" v="7" dt="2025-11-15T17:46:34.867"/>
    <p1510:client id="{67BE3025-0FC6-CF79-D3E9-B8BB82FC6A3A}" v="10" dt="2025-11-15T16:54:56.490"/>
    <p1510:client id="{6FF17ECA-B44C-5A98-7998-3411EF5C1F12}" v="236" dt="2025-11-15T21:43:29.824"/>
    <p1510:client id="{EEE05032-8501-EB63-6A03-BFE4787D5ABB}" v="17" dt="2025-11-15T16:46:17.4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4.xml" Id="rId8" /><Relationship Type="http://schemas.openxmlformats.org/officeDocument/2006/relationships/slide" Target="slides/slide9.xml" Id="rId13" /><Relationship Type="http://schemas.openxmlformats.org/officeDocument/2006/relationships/viewProps" Target="viewProps.xml" Id="rId18" /><Relationship Type="http://schemas.openxmlformats.org/officeDocument/2006/relationships/customXml" Target="../customXml/item3.xml" Id="rId3" /><Relationship Type="http://schemas.openxmlformats.org/officeDocument/2006/relationships/slide" Target="slides/slide3.xml" Id="rId7" /><Relationship Type="http://schemas.openxmlformats.org/officeDocument/2006/relationships/slide" Target="slides/slide8.xml" Id="rId12" /><Relationship Type="http://schemas.openxmlformats.org/officeDocument/2006/relationships/presProps" Target="presProps.xml" Id="rId17" /><Relationship Type="http://schemas.openxmlformats.org/officeDocument/2006/relationships/customXml" Target="../customXml/item2.xml" Id="rId2" /><Relationship Type="http://schemas.openxmlformats.org/officeDocument/2006/relationships/notesMaster" Target="notesMasters/notesMaster1.xml" Id="rId16" /><Relationship Type="http://schemas.openxmlformats.org/officeDocument/2006/relationships/tableStyles" Target="tableStyles.xml" Id="rId20" /><Relationship Type="http://schemas.openxmlformats.org/officeDocument/2006/relationships/customXml" Target="../customXml/item1.xml" Id="rId1" /><Relationship Type="http://schemas.openxmlformats.org/officeDocument/2006/relationships/slide" Target="slides/slide2.xml" Id="rId6" /><Relationship Type="http://schemas.openxmlformats.org/officeDocument/2006/relationships/slide" Target="slides/slide7.xml" Id="rId11" /><Relationship Type="http://schemas.openxmlformats.org/officeDocument/2006/relationships/slide" Target="slides/slide1.xml" Id="rId5" /><Relationship Type="http://schemas.openxmlformats.org/officeDocument/2006/relationships/slide" Target="slides/slide11.xml" Id="rId15" /><Relationship Type="http://schemas.openxmlformats.org/officeDocument/2006/relationships/slide" Target="slides/slide6.xml" Id="rId10" /><Relationship Type="http://schemas.openxmlformats.org/officeDocument/2006/relationships/theme" Target="theme/theme1.xml" Id="rId19" /><Relationship Type="http://schemas.openxmlformats.org/officeDocument/2006/relationships/slideMaster" Target="slideMasters/slideMaster1.xml" Id="rId4" /><Relationship Type="http://schemas.openxmlformats.org/officeDocument/2006/relationships/slide" Target="slides/slide5.xml" Id="rId9" /><Relationship Type="http://schemas.openxmlformats.org/officeDocument/2006/relationships/slide" Target="slides/slide10.xml" Id="rId14" /><Relationship Type="http://schemas.microsoft.com/office/2015/10/relationships/revisionInfo" Target="revisionInfo.xml" Id="rId22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0C1526-CC5F-44F4-8A9C-08D89997BDF9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B04D9-F9B2-4E82-A9B3-D250D0A0BA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285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B04D9-F9B2-4E82-A9B3-D250D0A0BA3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8197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err="1"/>
              <a:t>rhnj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B04D9-F9B2-4E82-A9B3-D250D0A0BA3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5074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Reference:</a:t>
            </a:r>
          </a:p>
          <a:p>
            <a:r>
              <a:rPr lang="en-GB"/>
              <a:t>www.simplypsychology.org.</a:t>
            </a:r>
          </a:p>
          <a:p>
            <a:r>
              <a:rPr lang="en-GB"/>
              <a:t>The essential Piaget new York: Basic Books</a:t>
            </a:r>
          </a:p>
          <a:p>
            <a:r>
              <a:rPr lang="en-GB"/>
              <a:t>Penny (2019/08/15) cognitive development</a:t>
            </a:r>
          </a:p>
          <a:p>
            <a:r>
              <a:rPr lang="en-GB" err="1"/>
              <a:t>Buckleitner</a:t>
            </a:r>
            <a:r>
              <a:rPr lang="en-GB"/>
              <a:t> ,W(2008/06/12) New </a:t>
            </a:r>
            <a:r>
              <a:rPr lang="en-GB" err="1"/>
              <a:t>YorkTimes</a:t>
            </a:r>
            <a:r>
              <a:rPr lang="en-GB"/>
              <a:t> </a:t>
            </a:r>
          </a:p>
          <a:p>
            <a:r>
              <a:rPr lang="en-GB"/>
              <a:t>https://maristalab.com.br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B04D9-F9B2-4E82-A9B3-D250D0A0BA3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5966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8C77A-9983-8D04-AE34-DE62726338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85889F-539E-947A-18B9-C7EC4BCA08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B945D1-182A-073E-6FA4-A1CE7AD77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7E94B-3C01-719C-2A3C-882EE4306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39045-F406-8E9C-FAD6-3398B6C6B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634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B8C91-0974-F2C5-4949-3BD79C997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BFD70A-7B80-92A8-6C6C-13338EB29D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0F01C3-EB31-2E26-C3FC-7560384EA3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5261E1-5558-AF15-18B3-56CCFE4FB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EA76C2-1320-B734-40AE-2984ABFDDF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111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BD7B6-89F9-A771-7A12-9AD5081C6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CC693D-E874-8AA4-382A-B37B743EE2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B003AF-D523-496E-70F0-2C689326D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F4BF2-EC31-D5F2-B475-3968F4FED7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98C02-8230-17E1-2824-399AE7A8AF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0755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4B206-368F-58C6-9430-551BF0CC1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36B7B-D810-1CC9-493B-F55CFF4381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E8A43B-9ECF-2A95-53CD-B7AD60CBFD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C626B-5DEA-DD96-4067-B93B63352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7975FB-1714-5E8D-6152-ED3D52FCE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2611FF-7E69-857C-2CAA-43FDE92C8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609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0EA07-30A0-217C-DBE8-BFF9BDB6B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8AA5D9-4AA9-F252-D831-5F4793B040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0830F8-6ED7-D1A1-17CE-93C4C476F5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749F72-8CD7-9ABB-9ADD-56951B3954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6447E5-02C2-5318-09AA-63A114E82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654830-8A6A-5F18-EC8C-EDB0162E7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33268C-D8F0-9DE9-68AB-E672026D27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9FA66B-FE84-F85D-F0FF-901C5F5B3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322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2901A-346E-EDA6-B864-6525951FA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9BC72C-5DA1-1996-0980-43570CFA6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0CD215-B1CB-D539-F3C8-9CB4E1C70C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046B93-15C3-8B5A-A39B-7D5615C812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834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6CC6C3-12F3-9BB7-1424-7D908A23E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DE03A5-9E1E-7EE4-47AE-923B86071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A13BA-19C8-D518-CF73-3BDADD0A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902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FB5D3-D2A4-541F-424A-01F4BDF9B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5CDA2D-0D5C-ADBD-6F86-F6724FCB43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0FF7B6-F863-BCFC-8D9E-D9B3D8D709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BD571F-4B5A-A12A-68BE-9D6C3643F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377666-E567-6510-D8B2-6A0CB95B2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BE555D-3ACB-632F-CB9C-816872971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9021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B73DCE-03E1-0E9A-2735-5FC8A502B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314CBF-B3C4-B48F-55F3-C106CD462B3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734FFD-3988-3E38-E866-92B06DC051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5AAE1F-992A-A20D-48FC-F09E3DE28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9C41C3-37A7-7272-B9ED-8261CB840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F1FF87-954D-188D-A54E-71178AD75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380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AB902-1927-A971-B755-F23195CC2D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26C6B4-1AC1-70D0-6465-062451BD94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FE14DB-04ED-B1C6-28D5-D35CF7B21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D853F-5C13-2E85-7AEB-B19EAE1A4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D308E3-A16F-B9ED-01D1-6FEE1C8AFD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944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16BCBA-9511-1E53-A6C2-68B77EAD26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6FA62C-F79C-A22D-F651-83A1261C950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0F7349-B11C-75AF-327E-BEE520AFC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EE45E3-2808-41E8-8591-4BC602F25E6E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47A08-2F22-E8F1-08D9-8F182FB91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9EF145-2823-CEE2-53F5-D7944F1D8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639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6777FF-9C21-16C1-9301-0DB9ECC8C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83D4E3-0F00-FCF0-0DF3-03E51068DB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C5DF3-7773-437B-1B8D-54C28BBC2C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EE45E3-2808-41E8-8591-4BC602F25E6E}" type="datetimeFigureOut">
              <a:rPr lang="en-GB" smtClean="0"/>
              <a:t>15/11/2025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5CC7F0-CC95-F498-D773-CB0A27F0B4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E6D11C-503F-C620-0D82-845BCC35AF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C8F59E-93C1-49EE-8E6D-9B61633934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7614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1BDFB-4F4D-0EB6-8DDD-6CEF18B19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027670"/>
            <a:ext cx="10515600" cy="1713490"/>
          </a:xfrm>
        </p:spPr>
        <p:txBody>
          <a:bodyPr>
            <a:normAutofit/>
          </a:bodyPr>
          <a:lstStyle/>
          <a:p>
            <a:r>
              <a:rPr lang="en-GB"/>
              <a:t>Program Certificate of  Higher Education Skills for the workplace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3583F-061D-5C52-B8C7-AC6D5B5CF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876097"/>
            <a:ext cx="10515600" cy="2300866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Module Psychology in Health and Social Care</a:t>
            </a:r>
          </a:p>
          <a:p>
            <a:pPr marL="0" indent="0">
              <a:buNone/>
            </a:pPr>
            <a:r>
              <a:rPr lang="en-GB" b="1"/>
              <a:t>Module</a:t>
            </a:r>
            <a:r>
              <a:rPr lang="en-GB"/>
              <a:t> LCH4010_Lon</a:t>
            </a:r>
          </a:p>
          <a:p>
            <a:pPr marL="0" indent="0">
              <a:buNone/>
            </a:pPr>
            <a:r>
              <a:rPr lang="en-GB"/>
              <a:t> </a:t>
            </a:r>
            <a:r>
              <a:rPr lang="en-GB" b="1"/>
              <a:t>Lecture Name: </a:t>
            </a:r>
            <a:r>
              <a:rPr lang="en-GB"/>
              <a:t>Mrs Peace Ukachukwu</a:t>
            </a:r>
          </a:p>
          <a:p>
            <a:pPr marL="0" indent="0">
              <a:buNone/>
            </a:pPr>
            <a:r>
              <a:rPr lang="en-GB"/>
              <a:t>Alvim Matias Lucindo</a:t>
            </a:r>
            <a:br>
              <a:rPr lang="en-GB"/>
            </a:br>
            <a:r>
              <a:rPr lang="en-GB"/>
              <a:t>ID 2430094</a:t>
            </a:r>
          </a:p>
          <a:p>
            <a:pPr marL="0" indent="0">
              <a:buNone/>
            </a:pPr>
            <a:r>
              <a:rPr lang="en-GB"/>
              <a:t> </a:t>
            </a:r>
          </a:p>
        </p:txBody>
      </p:sp>
      <p:pic>
        <p:nvPicPr>
          <p:cNvPr id="4" name="Picture 3" descr="A black text on a white background&#10;&#10;AI-generated content may be incorrect.">
            <a:extLst>
              <a:ext uri="{FF2B5EF4-FFF2-40B4-BE49-F238E27FC236}">
                <a16:creationId xmlns:a16="http://schemas.microsoft.com/office/drawing/2014/main" id="{D53B201C-3682-1B7E-3BBD-4D91273D37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195" y="-2597"/>
            <a:ext cx="5593772" cy="2027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650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34634-F13A-40E7-9821-5EEDD59F2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726" y="4656221"/>
            <a:ext cx="10515600" cy="3092116"/>
          </a:xfrm>
        </p:spPr>
        <p:txBody>
          <a:bodyPr>
            <a:normAutofit/>
          </a:bodyPr>
          <a:lstStyle/>
          <a:p>
            <a:pPr marL="0" indent="0"/>
            <a:r>
              <a:rPr lang="pt-BR"/>
              <a:t>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E3A80B-992F-92AF-FB69-069990B594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726" y="151278"/>
            <a:ext cx="10515600" cy="35613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SUBJECT</a:t>
            </a:r>
          </a:p>
          <a:p>
            <a:pPr marL="0" indent="0">
              <a:buNone/>
            </a:pPr>
            <a:endParaRPr lang="en-GB" b="1"/>
          </a:p>
          <a:p>
            <a:r>
              <a:rPr lang="en-GB"/>
              <a:t>I m a practitioner in an early  years  nursery setting. I m a supporting a 3-year-old child named Amira</a:t>
            </a:r>
          </a:p>
          <a:p>
            <a:r>
              <a:rPr lang="en-GB"/>
              <a:t>Anxiety when approached</a:t>
            </a:r>
          </a:p>
          <a:p>
            <a:r>
              <a:rPr lang="en-GB"/>
              <a:t>Limited in verbal communication</a:t>
            </a:r>
          </a:p>
          <a:p>
            <a:r>
              <a:rPr lang="en-GB"/>
              <a:t>Difficulties participating in games</a:t>
            </a:r>
          </a:p>
        </p:txBody>
      </p:sp>
    </p:spTree>
    <p:extLst>
      <p:ext uri="{BB962C8B-B14F-4D97-AF65-F5344CB8AC3E}">
        <p14:creationId xmlns:p14="http://schemas.microsoft.com/office/powerpoint/2010/main" val="3123584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846E4-BB42-E11B-814C-B2D8CF4A7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873" y="-613610"/>
            <a:ext cx="10515600" cy="2875547"/>
          </a:xfrm>
        </p:spPr>
        <p:txBody>
          <a:bodyPr>
            <a:normAutofit fontScale="90000"/>
          </a:bodyPr>
          <a:lstStyle/>
          <a:p>
            <a:r>
              <a:rPr lang="en-GB" sz="1400"/>
              <a:t>.</a:t>
            </a: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endParaRPr lang="en-GB" sz="1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3C022F-86C3-B0D3-1248-6E0D08FB8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411"/>
            <a:ext cx="10515600" cy="602055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b="1" dirty="0"/>
              <a:t>                                                         Introduction</a:t>
            </a:r>
            <a:r>
              <a:rPr lang="en-GB" dirty="0"/>
              <a:t>:</a:t>
            </a:r>
            <a:endParaRPr lang="en-US" dirty="0"/>
          </a:p>
          <a:p>
            <a:pPr marL="0" indent="0">
              <a:buNone/>
            </a:pPr>
            <a:endParaRPr lang="en-GB"/>
          </a:p>
          <a:p>
            <a:r>
              <a:rPr lang="pt-BR" dirty="0"/>
              <a:t> </a:t>
            </a:r>
            <a:r>
              <a:rPr lang="pt-BR" dirty="0" err="1"/>
              <a:t>According</a:t>
            </a:r>
            <a:r>
              <a:rPr lang="pt-BR" dirty="0"/>
              <a:t>  </a:t>
            </a:r>
            <a:r>
              <a:rPr lang="pt-BR" dirty="0" err="1"/>
              <a:t>to</a:t>
            </a:r>
            <a:r>
              <a:rPr lang="pt-BR" dirty="0"/>
              <a:t> Piaget:</a:t>
            </a:r>
            <a:r>
              <a:rPr lang="en-GB" dirty="0"/>
              <a:t> Every human being is born with the ability to adapt to the environment assimilation and accommodation. Piaget (1952) </a:t>
            </a:r>
          </a:p>
          <a:p>
            <a:r>
              <a:rPr lang="en-GB" dirty="0"/>
              <a:t>Respecting the fundamental interaction between internal and external factors, mental activity is essential for biological and psychological clarifications</a:t>
            </a:r>
            <a:r>
              <a:rPr lang="pt-BR" dirty="0"/>
              <a:t>. </a:t>
            </a:r>
            <a:r>
              <a:rPr lang="pt-BR" dirty="0" err="1"/>
              <a:t>Favell</a:t>
            </a:r>
            <a:r>
              <a:rPr lang="pt-BR" dirty="0"/>
              <a:t> (1963)</a:t>
            </a:r>
            <a:br>
              <a:rPr lang="en-GB" dirty="0"/>
            </a:br>
            <a:endParaRPr lang="en-GB"/>
          </a:p>
          <a:p>
            <a:r>
              <a:rPr lang="en-GB" dirty="0"/>
              <a:t> Jean Piaget: Theory of cognitive development ,how children acquire knowledge and how their thinking changes  as they grow. Piaget (1970)</a:t>
            </a:r>
          </a:p>
          <a:p>
            <a:endParaRPr lang="en-GB"/>
          </a:p>
          <a:p>
            <a:r>
              <a:rPr lang="en-GB" dirty="0"/>
              <a:t>Learners (who construct their own understanding of word)</a:t>
            </a:r>
          </a:p>
          <a:p>
            <a:r>
              <a:rPr lang="en-GB" dirty="0" err="1"/>
              <a:t>Shemas</a:t>
            </a:r>
            <a:r>
              <a:rPr lang="en-GB" dirty="0"/>
              <a:t> (that help them make </a:t>
            </a:r>
            <a:r>
              <a:rPr lang="en-GB" dirty="0" err="1"/>
              <a:t>sence</a:t>
            </a:r>
            <a:r>
              <a:rPr lang="en-GB" dirty="0"/>
              <a:t> of  their environment</a:t>
            </a:r>
          </a:p>
          <a:p>
            <a:endParaRPr lang="en-GB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pt-BR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0106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7B1EC-E432-8EF5-BD2B-B389A026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 Piaget theory of stages cognitive development key concept</a:t>
            </a:r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1809493-C57C-FBE5-B868-AA58C64BF9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2471621"/>
              </p:ext>
            </p:extLst>
          </p:nvPr>
        </p:nvGraphicFramePr>
        <p:xfrm>
          <a:off x="497840" y="1825624"/>
          <a:ext cx="10165080" cy="45989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07280">
                  <a:extLst>
                    <a:ext uri="{9D8B030D-6E8A-4147-A177-3AD203B41FA5}">
                      <a16:colId xmlns:a16="http://schemas.microsoft.com/office/drawing/2014/main" val="1853044384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892212250"/>
                    </a:ext>
                  </a:extLst>
                </a:gridCol>
              </a:tblGrid>
              <a:tr h="1947228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/>
                        <a:t>Sensorimotor</a:t>
                      </a:r>
                      <a:r>
                        <a:rPr lang="en-GB"/>
                        <a:t>: 0-2 years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Infant learn trough their senses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Develop object permanence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/>
                        <a:t>Preoperational</a:t>
                      </a:r>
                      <a:r>
                        <a:rPr lang="en-GB"/>
                        <a:t> :2-7 years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Children begin to use langue and </a:t>
                      </a:r>
                      <a:r>
                        <a:rPr lang="en-GB" err="1"/>
                        <a:t>simbols</a:t>
                      </a:r>
                      <a:endParaRPr lang="en-GB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Difficulty from others </a:t>
                      </a:r>
                      <a:r>
                        <a:rPr lang="en-GB" err="1"/>
                        <a:t>perpectives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0552021"/>
                  </a:ext>
                </a:extLst>
              </a:tr>
              <a:tr h="1947228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/>
                        <a:t>Concrete Operational Stage</a:t>
                      </a:r>
                      <a:r>
                        <a:rPr lang="en-GB"/>
                        <a:t>:7-11years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The children have logical thinking develops but it is limited to concrete objects and experiences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/>
                        <a:t>Formal Operational </a:t>
                      </a:r>
                      <a:r>
                        <a:rPr lang="en-GB"/>
                        <a:t>:12 Adolescent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Develop the ability to think abstract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Reason logically</a:t>
                      </a:r>
                    </a:p>
                    <a:p>
                      <a:pPr marL="285750" indent="-285750">
                        <a:buClr>
                          <a:srgbClr val="000000"/>
                        </a:buClr>
                        <a:buFont typeface="Arial,Sans-Serif" panose="020B0604020202020204" pitchFamily="34" charset="0"/>
                        <a:buChar char="•"/>
                      </a:pPr>
                      <a:r>
                        <a:rPr lang="en-GB"/>
                        <a:t>Hypothetical thinking</a:t>
                      </a:r>
                      <a:r>
                        <a:rPr lang="en-GB" b="1"/>
                        <a:t>:</a:t>
                      </a:r>
                      <a:endParaRPr lang="en-US" sz="1800" b="1" i="0" u="none" strike="noStrike" noProof="0">
                        <a:solidFill>
                          <a:srgbClr val="FFFFFF"/>
                        </a:solidFill>
                        <a:latin typeface="Aptos"/>
                      </a:endParaRPr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,Sans-Serif" panose="020B0604020202020204" pitchFamily="34" charset="0"/>
                        <a:buChar char="•"/>
                      </a:pPr>
                      <a:endParaRPr lang="en-GB" b="1"/>
                    </a:p>
                    <a:p>
                      <a:pPr marL="285750" lvl="0" indent="-285750">
                        <a:buClr>
                          <a:srgbClr val="000000"/>
                        </a:buClr>
                        <a:buFont typeface="Arial,Sans-Serif" panose="020B0604020202020204" pitchFamily="34" charset="0"/>
                        <a:buChar char="•"/>
                      </a:pPr>
                      <a:r>
                        <a:rPr lang="en-GB" b="1"/>
                        <a:t>Ref: </a:t>
                      </a:r>
                      <a:r>
                        <a:rPr lang="en-GB"/>
                        <a:t>Piaget,1954 the construction of reality in the </a:t>
                      </a:r>
                      <a:r>
                        <a:rPr lang="en-GB" err="1"/>
                        <a:t>children.New</a:t>
                      </a:r>
                      <a:r>
                        <a:rPr lang="en-GB"/>
                        <a:t> York</a:t>
                      </a:r>
                      <a:endParaRPr lang="en-US" sz="1800" b="0" i="0" u="none" strike="noStrike" noProof="0">
                        <a:solidFill>
                          <a:srgbClr val="FFFFFF"/>
                        </a:solidFill>
                        <a:latin typeface="Aptos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b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32857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95410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2A4E3-724F-6752-DEBC-A2CC1C9E9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it is relevant to years to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5FC55-DA4A-F633-66F8-C7CD12F6AB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ym typeface="Wingdings" panose="05000000000000000000" pitchFamily="2" charset="2"/>
              </a:rPr>
              <a:t>Understanding cognitive growth </a:t>
            </a:r>
          </a:p>
          <a:p>
            <a:r>
              <a:rPr lang="en-GB">
                <a:sym typeface="Wingdings" panose="05000000000000000000" pitchFamily="2" charset="2"/>
              </a:rPr>
              <a:t>Developmentally appropriate</a:t>
            </a:r>
          </a:p>
          <a:p>
            <a:r>
              <a:rPr lang="en-GB">
                <a:sym typeface="Wingdings" panose="05000000000000000000" pitchFamily="2" charset="2"/>
              </a:rPr>
              <a:t> Facilitating  Active learning</a:t>
            </a:r>
          </a:p>
          <a:p>
            <a:r>
              <a:rPr lang="en-GB">
                <a:sym typeface="Wingdings" panose="05000000000000000000" pitchFamily="2" charset="2"/>
              </a:rPr>
              <a:t> Encouraging critical thinking </a:t>
            </a:r>
          </a:p>
          <a:p>
            <a:r>
              <a:rPr lang="en-GB">
                <a:sym typeface="Wingdings" panose="05000000000000000000" pitchFamily="2" charset="2"/>
              </a:rPr>
              <a:t>Recognizing individual differences </a:t>
            </a:r>
          </a:p>
          <a:p>
            <a:r>
              <a:rPr lang="en-GB">
                <a:sym typeface="Wingdings" panose="05000000000000000000" pitchFamily="2" charset="2"/>
              </a:rPr>
              <a:t>Supporting  social  Development </a:t>
            </a:r>
          </a:p>
          <a:p>
            <a:r>
              <a:rPr lang="en-GB">
                <a:sym typeface="Wingdings" panose="05000000000000000000" pitchFamily="2" charset="2"/>
              </a:rPr>
              <a:t> Parental guidance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540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205D939-00C4-4F2E-9797-3170DD040D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E4E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8EE4E44-1403-472B-8C01-D354CB8F5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56866" y="480060"/>
            <a:ext cx="5458122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baby looking at a candle&#10;&#10;AI-generated content may be incorrect.">
            <a:extLst>
              <a:ext uri="{FF2B5EF4-FFF2-40B4-BE49-F238E27FC236}">
                <a16:creationId xmlns:a16="http://schemas.microsoft.com/office/drawing/2014/main" id="{9FDF9AD7-91D8-06B8-AFE3-47B01815F51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841" r="1" b="32342"/>
          <a:stretch>
            <a:fillRect/>
          </a:stretch>
        </p:blipFill>
        <p:spPr>
          <a:xfrm>
            <a:off x="6421035" y="643467"/>
            <a:ext cx="5129784" cy="557106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583CCE40-4C5F-42D3-86D9-7892AD1E98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5458121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hild smelling a flower&#10;&#10;AI-generated content may be incorrect.">
            <a:extLst>
              <a:ext uri="{FF2B5EF4-FFF2-40B4-BE49-F238E27FC236}">
                <a16:creationId xmlns:a16="http://schemas.microsoft.com/office/drawing/2014/main" id="{7FBC0F80-C28A-F125-30FA-964CC882A28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361" r="19362" b="1"/>
          <a:stretch>
            <a:fillRect/>
          </a:stretch>
        </p:blipFill>
        <p:spPr>
          <a:xfrm>
            <a:off x="641180" y="643467"/>
            <a:ext cx="512978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6810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97AFE-6076-99EB-DFC3-244E392B18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ptos"/>
              </a:rPr>
              <a:t>Strategic Proposal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B8BFA-F3C2-9E0B-9675-8DED1EF5E0B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She learns best when an  adult play along.</a:t>
            </a:r>
            <a:endParaRPr lang="en-US" dirty="0"/>
          </a:p>
          <a:p>
            <a:r>
              <a:rPr lang="en-GB" dirty="0"/>
              <a:t>Speak slowly and use short sentences</a:t>
            </a:r>
            <a:endParaRPr lang="en-US" dirty="0"/>
          </a:p>
          <a:p>
            <a:r>
              <a:rPr lang="en-GB" dirty="0"/>
              <a:t>Offer opportunity without pressure.</a:t>
            </a:r>
          </a:p>
          <a:p>
            <a:r>
              <a:rPr lang="en-GB" dirty="0"/>
              <a:t>Avoid forcing </a:t>
            </a:r>
            <a:endParaRPr lang="en-GB" sz="1100" dirty="0"/>
          </a:p>
          <a:p>
            <a:r>
              <a:rPr lang="en-GB" dirty="0"/>
              <a:t>Offer her security, be patient every child need time</a:t>
            </a:r>
            <a:endParaRPr lang="en-US" dirty="0"/>
          </a:p>
          <a:p>
            <a:endParaRPr lang="en-GB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39A323-B011-3359-6140-AD984272603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Simples' exercises: such as smelling flowers and blowing out candles to bring oxygen to the brain.</a:t>
            </a:r>
            <a:endParaRPr lang="en-US" dirty="0"/>
          </a:p>
          <a:p>
            <a:r>
              <a:rPr lang="en-GB" dirty="0"/>
              <a:t>Hide food or objects  (it teaches you to wait; observe; and participate) organize jour feelings knowing when it's your turn and reduce anxiety</a:t>
            </a:r>
          </a:p>
          <a:p>
            <a:pPr marL="0" indent="0">
              <a:buNone/>
            </a:pPr>
            <a:r>
              <a:rPr lang="en-GB" dirty="0"/>
              <a:t>After some time if another child going the game; Amira will react</a:t>
            </a:r>
          </a:p>
        </p:txBody>
      </p:sp>
    </p:spTree>
    <p:extLst>
      <p:ext uri="{BB962C8B-B14F-4D97-AF65-F5344CB8AC3E}">
        <p14:creationId xmlns:p14="http://schemas.microsoft.com/office/powerpoint/2010/main" val="27898663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8046B-A766-FDE6-CA97-B64E4630C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ptos"/>
              </a:rPr>
              <a:t>The Factor of Nature  and Nurture</a:t>
            </a:r>
            <a:r>
              <a:rPr lang="en-GB" sz="2800" dirty="0">
                <a:latin typeface="Aptos"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F16A8-C9D1-6AF7-F2A2-2E98C532D2E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Genetics</a:t>
            </a:r>
            <a:endParaRPr lang="en-US" dirty="0"/>
          </a:p>
          <a:p>
            <a:r>
              <a:rPr lang="en-GB" dirty="0"/>
              <a:t>Neurological maturationl</a:t>
            </a:r>
          </a:p>
          <a:p>
            <a:r>
              <a:rPr lang="en-GB" dirty="0"/>
              <a:t>Temperament</a:t>
            </a:r>
          </a:p>
          <a:p>
            <a:r>
              <a:rPr lang="en-GB" dirty="0"/>
              <a:t>Biological potential</a:t>
            </a:r>
          </a:p>
          <a:p>
            <a:r>
              <a:rPr lang="en-GB" dirty="0"/>
              <a:t>Reflexes and ability</a:t>
            </a:r>
          </a:p>
          <a:p>
            <a:r>
              <a:rPr lang="en-GB" dirty="0"/>
              <a:t> Berk, E (2018)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B628E1-C524-0274-B002-2FCC021F197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Health physical environment</a:t>
            </a:r>
          </a:p>
          <a:p>
            <a:r>
              <a:rPr lang="en-GB" dirty="0"/>
              <a:t>Family environment</a:t>
            </a:r>
          </a:p>
          <a:p>
            <a:r>
              <a:rPr lang="en-GB" dirty="0"/>
              <a:t>Cultural and community influences</a:t>
            </a:r>
          </a:p>
          <a:p>
            <a:r>
              <a:rPr lang="en-GB" dirty="0"/>
              <a:t>Social relationships</a:t>
            </a:r>
          </a:p>
          <a:p>
            <a:r>
              <a:rPr lang="en-GB" dirty="0"/>
              <a:t>Emotional </a:t>
            </a:r>
            <a:r>
              <a:rPr lang="en-GB" dirty="0" err="1"/>
              <a:t>suport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9667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BE6B1B-DA81-BBB3-875A-910D3CACB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Usefulness and Limitations of the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00CB9-B10F-2319-CE71-6AE288CB86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Understanding how children think </a:t>
            </a:r>
            <a:endParaRPr lang="en-US"/>
          </a:p>
          <a:p>
            <a:r>
              <a:rPr lang="en-GB" dirty="0"/>
              <a:t>Guiding Teaching and  curriculum </a:t>
            </a:r>
          </a:p>
          <a:p>
            <a:r>
              <a:rPr lang="en-GB" dirty="0"/>
              <a:t>Supporting child development</a:t>
            </a:r>
          </a:p>
          <a:p>
            <a:r>
              <a:rPr lang="en-GB" dirty="0"/>
              <a:t>practical applications </a:t>
            </a:r>
          </a:p>
          <a:p>
            <a:r>
              <a:rPr lang="en-GB" dirty="0"/>
              <a:t> Siegler ,R (1991)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F6C4CB-FC80-1649-C7BA-BFA26000B50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Understanding development stage.</a:t>
            </a:r>
            <a:endParaRPr lang="en-US" dirty="0"/>
          </a:p>
          <a:p>
            <a:r>
              <a:rPr lang="en-GB" dirty="0"/>
              <a:t> Supporting child development.</a:t>
            </a:r>
          </a:p>
          <a:p>
            <a:r>
              <a:rPr lang="en-GB" dirty="0" err="1"/>
              <a:t>Influency</a:t>
            </a:r>
            <a:r>
              <a:rPr lang="en-GB" dirty="0"/>
              <a:t>  </a:t>
            </a:r>
            <a:r>
              <a:rPr lang="en-GB" dirty="0" err="1"/>
              <a:t>mordern</a:t>
            </a:r>
            <a:r>
              <a:rPr lang="en-GB" dirty="0"/>
              <a:t> education.</a:t>
            </a:r>
          </a:p>
        </p:txBody>
      </p:sp>
    </p:spTree>
    <p:extLst>
      <p:ext uri="{BB962C8B-B14F-4D97-AF65-F5344CB8AC3E}">
        <p14:creationId xmlns:p14="http://schemas.microsoft.com/office/powerpoint/2010/main" val="15066717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2FEB20A-6823-D267-FCE0-CE5B5932FD62}"/>
              </a:ext>
            </a:extLst>
          </p:cNvPr>
          <p:cNvSpPr txBox="1"/>
          <p:nvPr/>
        </p:nvSpPr>
        <p:spPr>
          <a:xfrm>
            <a:off x="992537" y="1179895"/>
            <a:ext cx="8455193" cy="310854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b="1" dirty="0"/>
              <a:t>Conclusion:</a:t>
            </a:r>
            <a:r>
              <a:rPr lang="en-GB" sz="2800" dirty="0"/>
              <a:t>.</a:t>
            </a: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 My objective is to provide a way of life for Amira so that she can interact with her surrounding environment.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 To restore her biological and psychological balance for her mental development.</a:t>
            </a:r>
          </a:p>
          <a:p>
            <a:endParaRPr lang="en-GB" sz="2800"/>
          </a:p>
        </p:txBody>
      </p:sp>
    </p:spTree>
    <p:extLst>
      <p:ext uri="{BB962C8B-B14F-4D97-AF65-F5344CB8AC3E}">
        <p14:creationId xmlns:p14="http://schemas.microsoft.com/office/powerpoint/2010/main" val="6695402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4D0EF-BDFA-4721-9BEB-E29DFDE18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8073" y="6858000"/>
            <a:ext cx="12540916" cy="7623843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D45F1-A2B0-BB74-C068-F45A98E8D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7826" y="193509"/>
            <a:ext cx="12132640" cy="59453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86150" lvl="7" indent="-285750"/>
            <a:endParaRPr lang="en-GB"/>
          </a:p>
          <a:p>
            <a:pPr marL="3200400" lvl="7" indent="0">
              <a:buNone/>
            </a:pPr>
            <a:r>
              <a:rPr lang="en-GB" sz="2800" dirty="0"/>
              <a:t> REFERENCE :</a:t>
            </a:r>
          </a:p>
          <a:p>
            <a:pPr lvl="7"/>
            <a:r>
              <a:rPr lang="en-GB" sz="2800" dirty="0"/>
              <a:t>Piaget ,J (1952) the origins of intelligence in children New York International Universities.</a:t>
            </a:r>
          </a:p>
          <a:p>
            <a:pPr lvl="7"/>
            <a:r>
              <a:rPr lang="en-GB" sz="2800" dirty="0"/>
              <a:t>Piaget , J  Colombia University (1970) genetic New York. </a:t>
            </a:r>
          </a:p>
          <a:p>
            <a:pPr lvl="7"/>
            <a:r>
              <a:rPr lang="en-GB" sz="2800" dirty="0"/>
              <a:t>Penny, U (2019)Child development in education settings. Tailor &amp; Francis.</a:t>
            </a:r>
          </a:p>
          <a:p>
            <a:pPr lvl="7"/>
            <a:r>
              <a:rPr lang="en-GB" sz="2800" dirty="0"/>
              <a:t>Piaget, J1964 Development and learning. Journal of research in Science teaching 2(3) 176-186</a:t>
            </a:r>
          </a:p>
          <a:p>
            <a:pPr marL="3200400" lvl="7" indent="0">
              <a:buNone/>
            </a:pPr>
            <a:r>
              <a:rPr lang="en-GB" sz="2800" dirty="0"/>
              <a:t>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2849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6" ma:contentTypeDescription="Create a new document." ma:contentTypeScope="" ma:versionID="f8e9be2419cdf5a93f69d204723ef6dc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5ae19b28b39ea757abee8c7b86605001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86abe3-ec21-467e-8687-9d211c569818" xsi:nil="true"/>
  </documentManagement>
</p:properties>
</file>

<file path=customXml/itemProps1.xml><?xml version="1.0" encoding="utf-8"?>
<ds:datastoreItem xmlns:ds="http://schemas.openxmlformats.org/officeDocument/2006/customXml" ds:itemID="{C92E52FC-4655-4950-9D65-8C0C1D16DAFB}">
  <ds:schemaRefs>
    <ds:schemaRef ds:uri="dd86abe3-ec21-467e-8687-9d211c569818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A9E1635-72F6-47A1-8D20-B47D11664ED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A8A6030-E418-4A6A-9694-B30777233DD8}">
  <ds:schemaRefs>
    <ds:schemaRef ds:uri="dd86abe3-ec21-467e-8687-9d211c569818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Program Certificate of  Higher Education Skills for the workplace Health and Social Care</vt:lpstr>
      <vt:lpstr> </vt:lpstr>
      <vt:lpstr>.                              </vt:lpstr>
      <vt:lpstr> Piaget theory of stages cognitive development key concept</vt:lpstr>
      <vt:lpstr>Why it is relevant to years to development</vt:lpstr>
      <vt:lpstr>PowerPoint Presentation</vt:lpstr>
      <vt:lpstr>Strategic Proposal </vt:lpstr>
      <vt:lpstr>The Factor of Nature  and Nurture </vt:lpstr>
      <vt:lpstr>The Usefulness and Limitations of the Theory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Alvim Lucindo</dc:creator>
  <cp:revision>292</cp:revision>
  <dcterms:created xsi:type="dcterms:W3CDTF">2025-06-22T10:02:39Z</dcterms:created>
  <dcterms:modified xsi:type="dcterms:W3CDTF">2025-11-15T21:43:30Z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