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73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302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669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054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883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51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00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88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924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703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551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24610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4589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2363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737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8984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659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594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2353" y="4559550"/>
            <a:ext cx="5826719" cy="1646302"/>
          </a:xfrm>
        </p:spPr>
        <p:txBody>
          <a:bodyPr/>
          <a:lstStyle/>
          <a:p>
            <a:r>
              <a:rPr b="1" dirty="0"/>
              <a:t>Recruitment and Selection for Project Manager at Amazon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179" y="584912"/>
            <a:ext cx="6125544" cy="1974726"/>
          </a:xfrm>
        </p:spPr>
        <p:txBody>
          <a:bodyPr>
            <a:normAutofit/>
          </a:bodyPr>
          <a:lstStyle/>
          <a:p>
            <a:pPr algn="l">
              <a:tabLst>
                <a:tab pos="6172200" algn="l"/>
              </a:tabLst>
            </a:pPr>
            <a:r>
              <a:rPr dirty="0">
                <a:solidFill>
                  <a:schemeClr val="tx1"/>
                </a:solidFill>
              </a:rPr>
              <a:t>Your Name</a:t>
            </a:r>
            <a:r>
              <a:rPr lang="en-GB" dirty="0">
                <a:solidFill>
                  <a:schemeClr val="tx1"/>
                </a:solidFill>
              </a:rPr>
              <a:t>: Sagar Gai</a:t>
            </a:r>
            <a:endParaRPr dirty="0">
              <a:solidFill>
                <a:schemeClr val="tx1"/>
              </a:solidFill>
            </a:endParaRPr>
          </a:p>
          <a:p>
            <a:pPr algn="l">
              <a:tabLst>
                <a:tab pos="6172200" algn="l"/>
              </a:tabLst>
            </a:pPr>
            <a:r>
              <a:rPr dirty="0">
                <a:solidFill>
                  <a:schemeClr val="tx1"/>
                </a:solidFill>
              </a:rPr>
              <a:t>Student Number</a:t>
            </a:r>
            <a:r>
              <a:rPr lang="en-GB" dirty="0">
                <a:solidFill>
                  <a:schemeClr val="tx1"/>
                </a:solidFill>
              </a:rPr>
              <a:t>: 2416876</a:t>
            </a:r>
            <a:endParaRPr dirty="0">
              <a:solidFill>
                <a:schemeClr val="tx1"/>
              </a:solidFill>
            </a:endParaRPr>
          </a:p>
          <a:p>
            <a:pPr algn="l">
              <a:tabLst>
                <a:tab pos="6172200" algn="l"/>
              </a:tabLst>
            </a:pPr>
            <a:r>
              <a:rPr dirty="0">
                <a:solidFill>
                  <a:schemeClr val="tx1"/>
                </a:solidFill>
              </a:rPr>
              <a:t>Module Code &amp; Title</a:t>
            </a:r>
            <a:r>
              <a:rPr lang="en-GB" dirty="0">
                <a:solidFill>
                  <a:schemeClr val="tx1"/>
                </a:solidFill>
              </a:rPr>
              <a:t>:Development &amp; managing individual and teams.(LCLM 5002_LON)</a:t>
            </a:r>
            <a:endParaRPr dirty="0">
              <a:solidFill>
                <a:schemeClr val="tx1"/>
              </a:solidFill>
            </a:endParaRPr>
          </a:p>
          <a:p>
            <a:pPr algn="l">
              <a:tabLst>
                <a:tab pos="6172200" algn="l"/>
              </a:tabLst>
            </a:pPr>
            <a:r>
              <a:rPr dirty="0">
                <a:solidFill>
                  <a:schemeClr val="tx1"/>
                </a:solidFill>
              </a:rPr>
              <a:t>Lecturer’s Name</a:t>
            </a:r>
            <a:r>
              <a:rPr lang="en-GB" dirty="0">
                <a:solidFill>
                  <a:schemeClr val="tx1"/>
                </a:solidFill>
              </a:rPr>
              <a:t>: Mr </a:t>
            </a:r>
            <a:r>
              <a:rPr lang="en-GB" dirty="0" err="1">
                <a:solidFill>
                  <a:schemeClr val="tx1"/>
                </a:solidFill>
              </a:rPr>
              <a:t>Toyin</a:t>
            </a:r>
            <a:r>
              <a:rPr lang="en-GB" dirty="0">
                <a:solidFill>
                  <a:schemeClr val="tx1"/>
                </a:solidFill>
              </a:rPr>
              <a:t> Adisa </a:t>
            </a:r>
            <a:endParaRPr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1488613"/>
            <a:ext cx="6347714" cy="4778837"/>
          </a:xfrm>
        </p:spPr>
        <p:txBody>
          <a:bodyPr>
            <a:normAutofit/>
          </a:bodyPr>
          <a:lstStyle/>
          <a:p>
            <a:r>
              <a:rPr dirty="0"/>
              <a:t>1. Introduction to Amazon</a:t>
            </a:r>
          </a:p>
          <a:p>
            <a:r>
              <a:rPr dirty="0"/>
              <a:t>2. Job Analysis</a:t>
            </a:r>
          </a:p>
          <a:p>
            <a:r>
              <a:rPr dirty="0"/>
              <a:t>3. Job Description</a:t>
            </a:r>
          </a:p>
          <a:p>
            <a:r>
              <a:rPr dirty="0"/>
              <a:t>4. Person Specification</a:t>
            </a:r>
          </a:p>
          <a:p>
            <a:r>
              <a:rPr dirty="0"/>
              <a:t>5. </a:t>
            </a:r>
            <a:r>
              <a:rPr lang="en-US" dirty="0"/>
              <a:t>Different types of Interview</a:t>
            </a:r>
          </a:p>
          <a:p>
            <a:pPr lvl="1"/>
            <a:r>
              <a:rPr dirty="0"/>
              <a:t>Competence-Based Interview</a:t>
            </a:r>
          </a:p>
          <a:p>
            <a:pPr lvl="1"/>
            <a:r>
              <a:rPr dirty="0"/>
              <a:t>6. Structured Interview</a:t>
            </a:r>
          </a:p>
          <a:p>
            <a:pPr lvl="1"/>
            <a:r>
              <a:rPr dirty="0"/>
              <a:t>7. Technical Interview</a:t>
            </a:r>
          </a:p>
          <a:p>
            <a:r>
              <a:rPr dirty="0"/>
              <a:t>8. Comparison: Face-to-Face vs Online</a:t>
            </a:r>
          </a:p>
          <a:p>
            <a:r>
              <a:rPr dirty="0"/>
              <a:t>9. Conclusion</a:t>
            </a:r>
          </a:p>
          <a:p>
            <a:r>
              <a:rPr dirty="0"/>
              <a:t>10.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525"/>
            <a:ext cx="8229600" cy="838200"/>
          </a:xfrm>
        </p:spPr>
        <p:txBody>
          <a:bodyPr/>
          <a:lstStyle/>
          <a:p>
            <a:r>
              <a:rPr dirty="0"/>
              <a:t>Introduction to Amazon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14675"/>
            <a:ext cx="7153276" cy="3590925"/>
          </a:xfrm>
        </p:spPr>
        <p:txBody>
          <a:bodyPr/>
          <a:lstStyle/>
          <a:p>
            <a:r>
              <a:rPr dirty="0"/>
              <a:t>Amazon is a global leader in e-commerce, cloud computing, and artificial intelligence. </a:t>
            </a:r>
            <a:endParaRPr lang="en-US" dirty="0"/>
          </a:p>
          <a:p>
            <a:r>
              <a:rPr dirty="0"/>
              <a:t>Known for its innovation and diverse workforce, Amazon is undergoing a business transformation project to streamline operations and drive new initiatives in customer experience.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(Amazon </a:t>
            </a:r>
            <a:r>
              <a:rPr lang="en-US" dirty="0" err="1"/>
              <a:t>n.d.</a:t>
            </a:r>
            <a:r>
              <a:rPr lang="en-US" dirty="0"/>
              <a:t>)</a:t>
            </a:r>
            <a:endParaRPr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04850"/>
            <a:ext cx="7258050" cy="240982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/>
              <a:t>Job Analysis (Project Manager at Amazon)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876" y="2247900"/>
            <a:ext cx="5600698" cy="4610100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Job analysis for a Project Manager at Amazon focuses on identifying key tasks, responsibilities and the skills required</a:t>
            </a:r>
            <a:r>
              <a:rPr lang="en-US" dirty="0"/>
              <a:t> (Ribeiro, </a:t>
            </a:r>
            <a:r>
              <a:rPr lang="en-US" dirty="0" err="1"/>
              <a:t>Amaral</a:t>
            </a:r>
            <a:r>
              <a:rPr lang="en-US" dirty="0"/>
              <a:t> and Barros, 2021)</a:t>
            </a:r>
            <a:r>
              <a:rPr dirty="0"/>
              <a:t> </a:t>
            </a:r>
            <a:endParaRPr lang="en-US" dirty="0"/>
          </a:p>
          <a:p>
            <a:r>
              <a:rPr lang="en-US" dirty="0"/>
              <a:t>The ideal candidates for the Project Manager role at Amazon should have:</a:t>
            </a:r>
          </a:p>
          <a:p>
            <a:pPr lvl="2">
              <a:buFont typeface="+mj-lt"/>
              <a:buAutoNum type="arabicParenR"/>
            </a:pPr>
            <a:r>
              <a:rPr lang="en-US" dirty="0"/>
              <a:t>Strong background in project management and leadership</a:t>
            </a:r>
          </a:p>
          <a:p>
            <a:pPr lvl="2">
              <a:buFont typeface="+mj-lt"/>
              <a:buAutoNum type="arabicParenR"/>
            </a:pPr>
            <a:r>
              <a:rPr lang="en-US" dirty="0"/>
              <a:t>Experience managing complex, high-impact projects</a:t>
            </a:r>
          </a:p>
          <a:p>
            <a:pPr lvl="2">
              <a:buFont typeface="+mj-lt"/>
              <a:buAutoNum type="arabicParenR"/>
            </a:pPr>
            <a:r>
              <a:rPr lang="en-US" dirty="0"/>
              <a:t>Ability to coordinate cross-functional teams</a:t>
            </a:r>
          </a:p>
          <a:p>
            <a:pPr lvl="2">
              <a:buFont typeface="+mj-lt"/>
              <a:buAutoNum type="arabicParenR"/>
            </a:pPr>
            <a:r>
              <a:rPr lang="en-US" dirty="0"/>
              <a:t>Expertise in overseeing budgets, timelines, and resources</a:t>
            </a:r>
          </a:p>
          <a:p>
            <a:pPr lvl="2">
              <a:buFont typeface="+mj-lt"/>
              <a:buAutoNum type="arabicParenR"/>
            </a:pPr>
            <a:r>
              <a:rPr lang="en-US" dirty="0"/>
              <a:t>Strong communication, problem-solving, and decision-making skills</a:t>
            </a:r>
          </a:p>
          <a:p>
            <a:pPr lvl="2">
              <a:buFont typeface="+mj-lt"/>
              <a:buAutoNum type="arabicParenR"/>
            </a:pPr>
            <a:r>
              <a:rPr lang="en-US" dirty="0"/>
              <a:t>Knowledge of project management software and tools</a:t>
            </a:r>
          </a:p>
          <a:p>
            <a:pPr lvl="2">
              <a:buFont typeface="+mj-lt"/>
              <a:buAutoNum type="arabicParenR"/>
            </a:pPr>
            <a:r>
              <a:rPr lang="en-US" dirty="0"/>
              <a:t>Ability to adapt and thrive in a fast-paced, dynamic environment</a:t>
            </a:r>
            <a:endParaRPr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3574" y="3429000"/>
            <a:ext cx="2133601" cy="168433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Job Description (Project Manager at Amazon)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The Project Manager at Amazon oversees the planning, execution, and completion of transformation projects.</a:t>
            </a:r>
            <a:endParaRPr lang="en-US" dirty="0"/>
          </a:p>
          <a:p>
            <a:r>
              <a:rPr dirty="0"/>
              <a:t>Responsibilities include managing timelines, resources, budgets, and ensuring cross-functional collaboration to meet project goals</a:t>
            </a:r>
            <a:r>
              <a:rPr lang="en-US" dirty="0"/>
              <a:t> (</a:t>
            </a:r>
            <a:r>
              <a:rPr lang="en-US" dirty="0" err="1"/>
              <a:t>Kiselyova</a:t>
            </a:r>
            <a:r>
              <a:rPr lang="en-US" dirty="0"/>
              <a:t>, </a:t>
            </a:r>
            <a:r>
              <a:rPr lang="en-US" dirty="0" err="1"/>
              <a:t>Koroshchenko</a:t>
            </a:r>
            <a:r>
              <a:rPr lang="en-US" dirty="0"/>
              <a:t> and Robson, 20210</a:t>
            </a:r>
            <a:r>
              <a:rPr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0062" y="4008005"/>
            <a:ext cx="3450635" cy="265199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Person Specification (Project Manager at Amazon)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8328" y="3876675"/>
            <a:ext cx="5467351" cy="2457451"/>
          </a:xfrm>
        </p:spPr>
        <p:txBody>
          <a:bodyPr/>
          <a:lstStyle/>
          <a:p>
            <a:r>
              <a:rPr dirty="0"/>
              <a:t>The ideal Project Manager at Amazon should have strong leadership, communication, and organizational skills.</a:t>
            </a:r>
            <a:endParaRPr lang="en-US" dirty="0"/>
          </a:p>
          <a:p>
            <a:r>
              <a:rPr dirty="0"/>
              <a:t>They must possess a proven track record of managing complex projects and problem-solving, with experience in change management and team coordination</a:t>
            </a:r>
            <a:r>
              <a:rPr lang="en-US" dirty="0"/>
              <a:t> (</a:t>
            </a:r>
            <a:r>
              <a:rPr lang="en-US" dirty="0" err="1"/>
              <a:t>Kerzner</a:t>
            </a:r>
            <a:r>
              <a:rPr lang="en-US" dirty="0"/>
              <a:t>, 2025)</a:t>
            </a:r>
            <a:r>
              <a:rPr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328" y="1822451"/>
            <a:ext cx="5467351" cy="182879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6347713" cy="685800"/>
          </a:xfrm>
        </p:spPr>
        <p:txBody>
          <a:bodyPr>
            <a:normAutofit/>
          </a:bodyPr>
          <a:lstStyle/>
          <a:p>
            <a:r>
              <a:rPr lang="en-US" dirty="0"/>
              <a:t>Different types of Interview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3450" y="3510755"/>
            <a:ext cx="5419723" cy="2468560"/>
          </a:xfrm>
        </p:spPr>
        <p:txBody>
          <a:bodyPr>
            <a:normAutofit/>
          </a:bodyPr>
          <a:lstStyle/>
          <a:p>
            <a:r>
              <a:rPr dirty="0"/>
              <a:t>Competence-based interviews assess specific skills, competencies, and past performance. </a:t>
            </a:r>
            <a:endParaRPr lang="en-US" dirty="0"/>
          </a:p>
          <a:p>
            <a:r>
              <a:rPr dirty="0"/>
              <a:t>Candidates are asked to provide examples demonstrating how they've handled challenges in previous roles</a:t>
            </a:r>
            <a:r>
              <a:rPr lang="en-US" dirty="0"/>
              <a:t> (Carranza et al., 2022)</a:t>
            </a:r>
            <a:r>
              <a:rPr dirty="0"/>
              <a:t>. </a:t>
            </a:r>
            <a:endParaRPr lang="en-US" dirty="0"/>
          </a:p>
          <a:p>
            <a:r>
              <a:rPr dirty="0"/>
              <a:t>It is effective for assessing behaviors in line with the Project Manager role.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09600" y="899320"/>
            <a:ext cx="4695825" cy="6858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1. Competence-Based Interview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49" y="1485900"/>
            <a:ext cx="5419724" cy="19431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42950"/>
          </a:xfrm>
        </p:spPr>
        <p:txBody>
          <a:bodyPr>
            <a:normAutofit/>
          </a:bodyPr>
          <a:lstStyle/>
          <a:p>
            <a:r>
              <a:rPr lang="en-US" sz="3200" b="1" dirty="0"/>
              <a:t>2. </a:t>
            </a:r>
            <a:r>
              <a:rPr sz="3200" b="1" dirty="0"/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8100" y="1643062"/>
            <a:ext cx="4099813" cy="4281488"/>
          </a:xfrm>
        </p:spPr>
        <p:txBody>
          <a:bodyPr>
            <a:normAutofit fontScale="92500" lnSpcReduction="20000"/>
          </a:bodyPr>
          <a:lstStyle/>
          <a:p>
            <a:r>
              <a:rPr dirty="0"/>
              <a:t>Structured interviews use predetermined questions, ensuring consistency across candidates. </a:t>
            </a:r>
            <a:endParaRPr lang="en-US" dirty="0"/>
          </a:p>
          <a:p>
            <a:r>
              <a:rPr dirty="0"/>
              <a:t>This format allows for objective comparisons and is ideal for assessing the qualifications of a Project Manager at Amazon, ensuring fairness and reliability</a:t>
            </a:r>
            <a:r>
              <a:rPr lang="en-US" dirty="0"/>
              <a:t> (</a:t>
            </a:r>
            <a:r>
              <a:rPr lang="en-US" dirty="0" err="1"/>
              <a:t>Winkelhaus</a:t>
            </a:r>
            <a:r>
              <a:rPr lang="en-US" dirty="0"/>
              <a:t>, Grosse and Glock, 2022)</a:t>
            </a:r>
            <a:r>
              <a:rPr dirty="0"/>
              <a:t>.</a:t>
            </a:r>
            <a:endParaRPr lang="en-US" dirty="0"/>
          </a:p>
          <a:p>
            <a:r>
              <a:rPr lang="en-US" dirty="0"/>
              <a:t>Structured interviews also minimize biases, as all candidates are asked the same questions, allowing the interviewer to focus on the candidate’s specific qualifications and experiences relevant to the role.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43062"/>
            <a:ext cx="3924300" cy="39243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62000"/>
          </a:xfrm>
        </p:spPr>
        <p:txBody>
          <a:bodyPr/>
          <a:lstStyle/>
          <a:p>
            <a:r>
              <a:rPr lang="en-US" b="1" dirty="0"/>
              <a:t>3. </a:t>
            </a:r>
            <a:r>
              <a:rPr b="1" dirty="0"/>
              <a:t>Technical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3863310"/>
            <a:ext cx="7429502" cy="2994689"/>
          </a:xfrm>
        </p:spPr>
        <p:txBody>
          <a:bodyPr>
            <a:normAutofit lnSpcReduction="10000"/>
          </a:bodyPr>
          <a:lstStyle/>
          <a:p>
            <a:r>
              <a:rPr dirty="0"/>
              <a:t>A technical interview focuses on assessing the candidate’s specific technical skills related to project management tools, software, or methodologies. </a:t>
            </a:r>
            <a:endParaRPr lang="en-US" dirty="0"/>
          </a:p>
          <a:p>
            <a:r>
              <a:rPr dirty="0"/>
              <a:t>Although valuable, it might not fully capture the candidate's leadership and interpersonal skills required for Amazon's transformation projects</a:t>
            </a:r>
            <a:r>
              <a:rPr lang="en-US" dirty="0"/>
              <a:t> (Harper, 20220</a:t>
            </a:r>
            <a:r>
              <a:rPr dirty="0"/>
              <a:t>.</a:t>
            </a:r>
            <a:endParaRPr lang="en-US" dirty="0"/>
          </a:p>
          <a:p>
            <a:r>
              <a:rPr lang="en-US" dirty="0"/>
              <a:t>Technical interviews may also overlook cultural fit, which is critical for a Project Manager at Amazon, where collaboration, adaptability, and alignment with company values are essential for success (</a:t>
            </a:r>
            <a:r>
              <a:rPr lang="en-US" dirty="0" err="1"/>
              <a:t>Shamim</a:t>
            </a:r>
            <a:r>
              <a:rPr lang="en-US" dirty="0"/>
              <a:t>, 2024).</a:t>
            </a:r>
            <a:endParaRPr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24" y="1485900"/>
            <a:ext cx="5438777" cy="226311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52425"/>
            <a:ext cx="6486525" cy="962025"/>
          </a:xfrm>
        </p:spPr>
        <p:txBody>
          <a:bodyPr>
            <a:normAutofit fontScale="90000"/>
          </a:bodyPr>
          <a:lstStyle/>
          <a:p>
            <a:r>
              <a:rPr lang="en-US" dirty="0"/>
              <a:t>Most Appropriate Questioning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Probing Questions encourage candidates to elaborate on their answers and provide more detailed examples.</a:t>
            </a:r>
          </a:p>
          <a:p>
            <a:r>
              <a:rPr lang="en-US" dirty="0"/>
              <a:t>Probing Questions are Ideal for a Project Manager at Amazon:</a:t>
            </a:r>
          </a:p>
          <a:p>
            <a:pPr lvl="1">
              <a:buFont typeface="+mj-lt"/>
              <a:buAutoNum type="arabicParenR"/>
            </a:pPr>
            <a:r>
              <a:rPr lang="en-US" dirty="0"/>
              <a:t>Reveals Problem-Solving Abilities: Helps uncover how candidates have managed challenges and decision-making in previous projects.</a:t>
            </a:r>
          </a:p>
          <a:p>
            <a:pPr lvl="1">
              <a:buFont typeface="+mj-lt"/>
              <a:buAutoNum type="arabicParenR"/>
            </a:pPr>
            <a:r>
              <a:rPr lang="en-US" dirty="0"/>
              <a:t>Assesses Leadership and Decision-Making Skills: Probing questions provide deeper insights into how a candidate leads teams and handles project complexities.</a:t>
            </a:r>
          </a:p>
          <a:p>
            <a:pPr lvl="1">
              <a:buFont typeface="+mj-lt"/>
              <a:buAutoNum type="arabicParenR"/>
            </a:pPr>
            <a:r>
              <a:rPr lang="en-US" dirty="0"/>
              <a:t>Ensures Detailed Responses: Provides concrete examples of skills and experiences, vital for managing Amazon’s business transformation projects (Bianchi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1782964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08883"/>
            <a:ext cx="6347713" cy="543718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1. </a:t>
            </a:r>
            <a:r>
              <a:rPr sz="3200" b="1" dirty="0"/>
              <a:t>Face-to-Face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/>
              <a:t>For </a:t>
            </a:r>
            <a:r>
              <a:rPr b="1" dirty="0"/>
              <a:t>Example: </a:t>
            </a:r>
            <a:r>
              <a:rPr dirty="0"/>
              <a:t>In-person interview where the candidate interacts directly with the interviewers. </a:t>
            </a:r>
            <a:endParaRPr lang="en-US" dirty="0"/>
          </a:p>
          <a:p>
            <a:r>
              <a:rPr lang="en-US" b="1" dirty="0"/>
              <a:t>Advantages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Personal connection and engagement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Observing body language and non-verbal cues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Building rapport and trust with the candidate</a:t>
            </a:r>
          </a:p>
          <a:p>
            <a:r>
              <a:rPr lang="en-US" b="1" dirty="0"/>
              <a:t>Disadvantages </a:t>
            </a:r>
          </a:p>
          <a:p>
            <a:pPr lvl="1">
              <a:buFont typeface="+mj-lt"/>
              <a:buAutoNum type="alphaLcParenR"/>
            </a:pPr>
            <a:r>
              <a:rPr lang="en-US" b="1" dirty="0"/>
              <a:t>Time-consuming for both the interviewer and candidate</a:t>
            </a:r>
          </a:p>
          <a:p>
            <a:pPr lvl="1">
              <a:buFont typeface="+mj-lt"/>
              <a:buAutoNum type="alphaLcParenR"/>
            </a:pPr>
            <a:r>
              <a:rPr lang="en-US" b="1" dirty="0"/>
              <a:t>Travel required for both parties</a:t>
            </a:r>
          </a:p>
          <a:p>
            <a:pPr lvl="1">
              <a:buFont typeface="+mj-lt"/>
              <a:buAutoNum type="alphaLcParenR"/>
            </a:pPr>
            <a:r>
              <a:rPr lang="en-US" b="1" dirty="0"/>
              <a:t>Scheduling challenges due to time zone or location constraints (</a:t>
            </a:r>
            <a:r>
              <a:rPr lang="en-US" dirty="0" err="1"/>
              <a:t>Saarijärvi</a:t>
            </a:r>
            <a:r>
              <a:rPr lang="en-US" dirty="0"/>
              <a:t> and </a:t>
            </a:r>
            <a:r>
              <a:rPr lang="en-US" dirty="0" err="1"/>
              <a:t>Bratt</a:t>
            </a:r>
            <a:r>
              <a:rPr lang="en-US" dirty="0"/>
              <a:t>, 2021)</a:t>
            </a:r>
            <a:endParaRPr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23874" y="118665"/>
            <a:ext cx="6347713" cy="6953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Comparison and Contrast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42950"/>
          </a:xfrm>
        </p:spPr>
        <p:txBody>
          <a:bodyPr/>
          <a:lstStyle/>
          <a:p>
            <a:r>
              <a:rPr lang="en-US" dirty="0"/>
              <a:t>2. </a:t>
            </a:r>
            <a:r>
              <a:rPr dirty="0"/>
              <a:t>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/>
              <a:t>For </a:t>
            </a:r>
            <a:r>
              <a:rPr b="1" dirty="0"/>
              <a:t>Example: </a:t>
            </a:r>
            <a:r>
              <a:rPr dirty="0"/>
              <a:t>Virtual interview conducted via video conferencing tools like Zoom. </a:t>
            </a:r>
            <a:endParaRPr lang="en-US" dirty="0"/>
          </a:p>
          <a:p>
            <a:r>
              <a:rPr lang="en-US" b="1" dirty="0"/>
              <a:t>Advantages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Convenience for both the interviewer and candidate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No travel required, saving time and costs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Flexibility in scheduling across locations and time zones</a:t>
            </a:r>
          </a:p>
          <a:p>
            <a:r>
              <a:rPr lang="en-US" b="1" dirty="0"/>
              <a:t>Disadvantages 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Technical issues (e.g., connectivity problems, software glitches)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Less personal connection and rapport-building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Challenges in reading non-verbal cues and body language (Lobe, Morgan and Hoffman, 2022)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 structured interview process is the most effective method for selecting the right Project Manager at Amazon. </a:t>
            </a:r>
            <a:endParaRPr lang="en-US" dirty="0"/>
          </a:p>
          <a:p>
            <a:r>
              <a:rPr dirty="0"/>
              <a:t>By aligning job analysis, job description, and person specification, Amazon ensures the recruitment of qualified candidates capable of leading transformation initiatives.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" y="1488613"/>
            <a:ext cx="7658099" cy="3880773"/>
          </a:xfrm>
        </p:spPr>
        <p:txBody>
          <a:bodyPr>
            <a:noAutofit/>
          </a:bodyPr>
          <a:lstStyle/>
          <a:p>
            <a:pPr>
              <a:buFont typeface="+mj-lt"/>
              <a:buAutoNum type="arabicParenR"/>
            </a:pPr>
            <a:r>
              <a:rPr lang="en-US" sz="1100" dirty="0"/>
              <a:t>Amazon. (</a:t>
            </a:r>
            <a:r>
              <a:rPr lang="en-US" sz="1100" dirty="0" err="1"/>
              <a:t>n.d.</a:t>
            </a:r>
            <a:r>
              <a:rPr lang="en-US" sz="1100" dirty="0"/>
              <a:t>) Amazon.com. Available at: https://www.amazon.com/ (Accessed: 1 November 2025).</a:t>
            </a:r>
          </a:p>
          <a:p>
            <a:pPr>
              <a:buFont typeface="+mj-lt"/>
              <a:buAutoNum type="arabicParenR"/>
            </a:pPr>
            <a:r>
              <a:rPr lang="en-US" sz="1100" dirty="0"/>
              <a:t>Ribeiro, A., </a:t>
            </a:r>
            <a:r>
              <a:rPr lang="en-US" sz="1100" dirty="0" err="1"/>
              <a:t>Amaral</a:t>
            </a:r>
            <a:r>
              <a:rPr lang="en-US" sz="1100" dirty="0"/>
              <a:t>, A. and Barros, T., 2021. Project Manager Competencies in the context of the Industry 4.0. </a:t>
            </a:r>
            <a:r>
              <a:rPr lang="en-US" sz="1100" i="1" dirty="0"/>
              <a:t>Procedia computer science</a:t>
            </a:r>
            <a:r>
              <a:rPr lang="en-US" sz="1100" dirty="0"/>
              <a:t>, </a:t>
            </a:r>
            <a:r>
              <a:rPr lang="en-US" sz="1100" i="1" dirty="0"/>
              <a:t>181</a:t>
            </a:r>
            <a:r>
              <a:rPr lang="en-US" sz="1100" dirty="0"/>
              <a:t>, pp.803-810.</a:t>
            </a:r>
          </a:p>
          <a:p>
            <a:pPr>
              <a:buFont typeface="+mj-lt"/>
              <a:buAutoNum type="arabicParenR"/>
            </a:pPr>
            <a:r>
              <a:rPr lang="en-US" sz="1100" dirty="0" err="1"/>
              <a:t>Kiselyova</a:t>
            </a:r>
            <a:r>
              <a:rPr lang="en-US" sz="1100" dirty="0"/>
              <a:t>, E.I., </a:t>
            </a:r>
            <a:r>
              <a:rPr lang="en-US" sz="1100" dirty="0" err="1"/>
              <a:t>Koroshchenko</a:t>
            </a:r>
            <a:r>
              <a:rPr lang="en-US" sz="1100" dirty="0"/>
              <a:t>, K.R. and Robson, G., 2021. Content of the job description: Features and areas of concern. </a:t>
            </a:r>
            <a:r>
              <a:rPr lang="en-US" sz="1100" i="1" dirty="0"/>
              <a:t>Legal Horizons</a:t>
            </a:r>
            <a:r>
              <a:rPr lang="en-US" sz="1100" dirty="0"/>
              <a:t>, p.63.</a:t>
            </a:r>
          </a:p>
          <a:p>
            <a:pPr>
              <a:buFont typeface="+mj-lt"/>
              <a:buAutoNum type="arabicParenR"/>
            </a:pPr>
            <a:r>
              <a:rPr lang="en-US" sz="1100" dirty="0" err="1"/>
              <a:t>Kerzner</a:t>
            </a:r>
            <a:r>
              <a:rPr lang="en-US" sz="1100" dirty="0"/>
              <a:t>, H., 2025. </a:t>
            </a:r>
            <a:r>
              <a:rPr lang="en-US" sz="1100" i="1" dirty="0"/>
              <a:t>Project management: a systems approach to planning, scheduling, and controlling</a:t>
            </a:r>
            <a:r>
              <a:rPr lang="en-US" sz="1100" dirty="0"/>
              <a:t>. John Wiley &amp; Sons.</a:t>
            </a:r>
          </a:p>
          <a:p>
            <a:pPr>
              <a:buFont typeface="+mj-lt"/>
              <a:buAutoNum type="arabicParenR"/>
            </a:pPr>
            <a:r>
              <a:rPr lang="en-US" sz="1100" dirty="0"/>
              <a:t>Carranza, E., </a:t>
            </a:r>
            <a:r>
              <a:rPr lang="en-US" sz="1100" dirty="0" err="1"/>
              <a:t>Garlick</a:t>
            </a:r>
            <a:r>
              <a:rPr lang="en-US" sz="1100" dirty="0"/>
              <a:t>, R., </a:t>
            </a:r>
            <a:r>
              <a:rPr lang="en-US" sz="1100" dirty="0" err="1"/>
              <a:t>Orkin</a:t>
            </a:r>
            <a:r>
              <a:rPr lang="en-US" sz="1100" dirty="0"/>
              <a:t>, K. and Rankin, N., 2022. Job search and hiring with limited information about </a:t>
            </a:r>
            <a:r>
              <a:rPr lang="en-US" sz="1100" dirty="0" err="1"/>
              <a:t>workseekers</a:t>
            </a:r>
            <a:r>
              <a:rPr lang="en-US" sz="1100" dirty="0"/>
              <a:t>’ skills. </a:t>
            </a:r>
            <a:r>
              <a:rPr lang="en-US" sz="1100" i="1" dirty="0"/>
              <a:t>American Economic Review</a:t>
            </a:r>
            <a:r>
              <a:rPr lang="en-US" sz="1100" dirty="0"/>
              <a:t>, </a:t>
            </a:r>
            <a:r>
              <a:rPr lang="en-US" sz="1100" i="1" dirty="0"/>
              <a:t>112</a:t>
            </a:r>
            <a:r>
              <a:rPr lang="en-US" sz="1100" dirty="0"/>
              <a:t>(11), pp.3547-3583.</a:t>
            </a:r>
          </a:p>
          <a:p>
            <a:pPr>
              <a:buFont typeface="+mj-lt"/>
              <a:buAutoNum type="arabicParenR"/>
            </a:pPr>
            <a:r>
              <a:rPr lang="en-US" sz="1100" dirty="0" err="1"/>
              <a:t>Winkelhaus</a:t>
            </a:r>
            <a:r>
              <a:rPr lang="en-US" sz="1100" dirty="0"/>
              <a:t>, S., Grosse, E.H. and Glock, C.H., 2022. Job satisfaction: An explorative study on work characteristics changes of employees in Intralogistics 4.0. </a:t>
            </a:r>
            <a:r>
              <a:rPr lang="en-US" sz="1100" i="1" dirty="0"/>
              <a:t>Journal of Business Logistics</a:t>
            </a:r>
            <a:r>
              <a:rPr lang="en-US" sz="1100" dirty="0"/>
              <a:t>, </a:t>
            </a:r>
            <a:r>
              <a:rPr lang="en-US" sz="1100" i="1" dirty="0"/>
              <a:t>43</a:t>
            </a:r>
            <a:r>
              <a:rPr lang="en-US" sz="1100" dirty="0"/>
              <a:t>(3), pp.343-367.</a:t>
            </a:r>
          </a:p>
          <a:p>
            <a:pPr>
              <a:buFont typeface="+mj-lt"/>
              <a:buAutoNum type="arabicParenR"/>
            </a:pPr>
            <a:r>
              <a:rPr lang="en-US" sz="1100" dirty="0"/>
              <a:t>Harper, J., 2022. Interview insight: How to get the job. In A Software Engineer’s Guide to Seniority: A Guide to Technical Leadership (pp. 19-28). Berkeley, CA: </a:t>
            </a:r>
            <a:r>
              <a:rPr lang="en-US" sz="1100" dirty="0" err="1"/>
              <a:t>Apress</a:t>
            </a:r>
            <a:r>
              <a:rPr lang="en-US" sz="1100" dirty="0"/>
              <a:t>.</a:t>
            </a:r>
          </a:p>
          <a:p>
            <a:pPr>
              <a:buFont typeface="+mj-lt"/>
              <a:buAutoNum type="arabicParenR"/>
            </a:pPr>
            <a:r>
              <a:rPr lang="en-US" sz="1100" dirty="0"/>
              <a:t>Bianchi, M.J., </a:t>
            </a:r>
            <a:r>
              <a:rPr lang="en-US" sz="1100" dirty="0" err="1"/>
              <a:t>Conforto</a:t>
            </a:r>
            <a:r>
              <a:rPr lang="en-US" sz="1100" dirty="0"/>
              <a:t>, E.C., </a:t>
            </a:r>
            <a:r>
              <a:rPr lang="en-US" sz="1100" dirty="0" err="1"/>
              <a:t>Rebentisch</a:t>
            </a:r>
            <a:r>
              <a:rPr lang="en-US" sz="1100" dirty="0"/>
              <a:t>, E., </a:t>
            </a:r>
            <a:r>
              <a:rPr lang="en-US" sz="1100" dirty="0" err="1"/>
              <a:t>Amaral</a:t>
            </a:r>
            <a:r>
              <a:rPr lang="en-US" sz="1100" dirty="0"/>
              <a:t>, D.C., </a:t>
            </a:r>
            <a:r>
              <a:rPr lang="en-US" sz="1100" dirty="0" err="1"/>
              <a:t>Rezende</a:t>
            </a:r>
            <a:r>
              <a:rPr lang="en-US" sz="1100" dirty="0"/>
              <a:t>, S.O. and de </a:t>
            </a:r>
            <a:r>
              <a:rPr lang="en-US" sz="1100" dirty="0" err="1"/>
              <a:t>Pádua</a:t>
            </a:r>
            <a:r>
              <a:rPr lang="en-US" sz="1100" dirty="0"/>
              <a:t>, R., 2021. Recommendation of project management practices: A contribution to hybrid models. </a:t>
            </a:r>
            <a:r>
              <a:rPr lang="en-US" sz="1100" i="1" dirty="0"/>
              <a:t>IEEE transactions on engineering management</a:t>
            </a:r>
            <a:r>
              <a:rPr lang="en-US" sz="1100" dirty="0"/>
              <a:t>, </a:t>
            </a:r>
            <a:r>
              <a:rPr lang="en-US" sz="1100" i="1" dirty="0"/>
              <a:t>69</a:t>
            </a:r>
            <a:r>
              <a:rPr lang="en-US" sz="1100" dirty="0"/>
              <a:t>(6), pp.3558-3571.</a:t>
            </a:r>
          </a:p>
          <a:p>
            <a:pPr>
              <a:buFont typeface="+mj-lt"/>
              <a:buAutoNum type="arabicParenR"/>
            </a:pPr>
            <a:r>
              <a:rPr lang="en-US" sz="1100" dirty="0" err="1"/>
              <a:t>Saarijärvi</a:t>
            </a:r>
            <a:r>
              <a:rPr lang="en-US" sz="1100" dirty="0"/>
              <a:t>, M. and </a:t>
            </a:r>
            <a:r>
              <a:rPr lang="en-US" sz="1100" dirty="0" err="1"/>
              <a:t>Bratt</a:t>
            </a:r>
            <a:r>
              <a:rPr lang="en-US" sz="1100" dirty="0"/>
              <a:t>, E.L., 2021. When face-to-face interviews are not possible: tips and tricks for video, telephone, online chat, and email interviews in qualitative research.</a:t>
            </a:r>
          </a:p>
          <a:p>
            <a:pPr>
              <a:buFont typeface="+mj-lt"/>
              <a:buAutoNum type="arabicParenR"/>
            </a:pPr>
            <a:r>
              <a:rPr lang="en-US" sz="1100" dirty="0"/>
              <a:t>Lobe, B., Morgan, D.L. and Hoffman, K., 2022. A systematic comparison of in-person and video-based online interviewing. </a:t>
            </a:r>
            <a:r>
              <a:rPr lang="en-US" sz="1100" i="1" dirty="0"/>
              <a:t>International journal of qualitative methods</a:t>
            </a:r>
            <a:r>
              <a:rPr lang="en-US" sz="1100" dirty="0"/>
              <a:t>, </a:t>
            </a:r>
            <a:r>
              <a:rPr lang="en-US" sz="1100" i="1" dirty="0"/>
              <a:t>21</a:t>
            </a:r>
            <a:r>
              <a:rPr lang="en-US" sz="1100" dirty="0"/>
              <a:t>, p.16094069221127068.</a:t>
            </a:r>
          </a:p>
          <a:p>
            <a:pPr>
              <a:buFont typeface="+mj-lt"/>
              <a:buAutoNum type="arabicParenR"/>
            </a:pPr>
            <a:r>
              <a:rPr lang="en-US" sz="1100" dirty="0" err="1"/>
              <a:t>Shamim</a:t>
            </a:r>
            <a:r>
              <a:rPr lang="en-US" sz="1100" dirty="0"/>
              <a:t>, M.M.I., 2024. Artificial Intelligence in project management: enhancing efficiency and decision-making. </a:t>
            </a:r>
            <a:r>
              <a:rPr lang="en-US" sz="1100" i="1" dirty="0"/>
              <a:t>International Journal of Management Information Systems and Data Science</a:t>
            </a:r>
            <a:r>
              <a:rPr lang="en-US" sz="1100" dirty="0"/>
              <a:t>, </a:t>
            </a:r>
            <a:r>
              <a:rPr lang="en-US" sz="1100" i="1" dirty="0"/>
              <a:t>1</a:t>
            </a:r>
            <a:r>
              <a:rPr lang="en-US" sz="1100" dirty="0"/>
              <a:t>(1), pp.1-6.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87</TotalTime>
  <Words>1225</Words>
  <Application>Microsoft Office PowerPoint</Application>
  <PresentationFormat>On-screen Show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Facet</vt:lpstr>
      <vt:lpstr>Recruitment and Selection for Project Manager at Amazon</vt:lpstr>
      <vt:lpstr>Table of Contents</vt:lpstr>
      <vt:lpstr>Introduction to Amazon</vt:lpstr>
      <vt:lpstr>Job Analysis (Project Manager at Amazon)</vt:lpstr>
      <vt:lpstr>Job Description (Project Manager at Amazon)</vt:lpstr>
      <vt:lpstr>Person Specification (Project Manager at Amazon)</vt:lpstr>
      <vt:lpstr>Different types of Interview</vt:lpstr>
      <vt:lpstr>2. Structured Interview</vt:lpstr>
      <vt:lpstr>3. Technical Interview</vt:lpstr>
      <vt:lpstr>Most Appropriate Questioning Technique</vt:lpstr>
      <vt:lpstr>1. Face-to-Face Interview</vt:lpstr>
      <vt:lpstr>2.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Selection for Project Manager at Amazon</dc:title>
  <dc:subject/>
  <dc:creator/>
  <cp:keywords/>
  <dc:description>generated using python-pptx</dc:description>
  <cp:lastModifiedBy>Sagar Gai</cp:lastModifiedBy>
  <cp:revision>29</cp:revision>
  <dcterms:created xsi:type="dcterms:W3CDTF">2013-01-27T09:14:16Z</dcterms:created>
  <dcterms:modified xsi:type="dcterms:W3CDTF">2025-11-06T22:16:28Z</dcterms:modified>
  <cp:category/>
</cp:coreProperties>
</file>