
<file path=[Content_Types].xml><?xml version="1.0" encoding="utf-8"?>
<Types xmlns="http://schemas.openxmlformats.org/package/2006/content-types">
  <Default Extension="png" ContentType="image/png"/>
  <Default Extension="glb" ContentType="model/gltf.binary"/>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7" r:id="rId1"/>
  </p:sldMasterIdLst>
  <p:sldIdLst>
    <p:sldId id="256" r:id="rId2"/>
    <p:sldId id="257" r:id="rId3"/>
    <p:sldId id="258" r:id="rId4"/>
    <p:sldId id="264" r:id="rId5"/>
    <p:sldId id="259" r:id="rId6"/>
    <p:sldId id="260" r:id="rId7"/>
    <p:sldId id="269" r:id="rId8"/>
    <p:sldId id="267" r:id="rId9"/>
    <p:sldId id="263" r:id="rId10"/>
    <p:sldId id="266" r:id="rId11"/>
    <p:sldId id="262" r:id="rId12"/>
    <p:sldId id="261" r:id="rId13"/>
    <p:sldId id="265"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customXml" Target="../customXml/item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Sheet1!$B$1</c:f>
              <c:strCache>
                <c:ptCount val="1"/>
                <c:pt idx="0">
                  <c:v>Yes</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064"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Question 1</c:v>
                </c:pt>
                <c:pt idx="1">
                  <c:v>Question 2</c:v>
                </c:pt>
                <c:pt idx="2">
                  <c:v>Question 3</c:v>
                </c:pt>
                <c:pt idx="3">
                  <c:v>Question 4</c:v>
                </c:pt>
              </c:strCache>
            </c:strRef>
          </c:cat>
          <c:val>
            <c:numRef>
              <c:f>Sheet1!$B$2:$B$5</c:f>
              <c:numCache>
                <c:formatCode>General</c:formatCode>
                <c:ptCount val="4"/>
                <c:pt idx="0">
                  <c:v>3</c:v>
                </c:pt>
                <c:pt idx="1">
                  <c:v>2</c:v>
                </c:pt>
                <c:pt idx="2">
                  <c:v>5</c:v>
                </c:pt>
                <c:pt idx="3">
                  <c:v>2</c:v>
                </c:pt>
              </c:numCache>
            </c:numRef>
          </c:val>
          <c:extLst>
            <c:ext xmlns:c16="http://schemas.microsoft.com/office/drawing/2014/chart" uri="{C3380CC4-5D6E-409C-BE32-E72D297353CC}">
              <c16:uniqueId val="{00000000-F486-442E-A878-6D2DF0E089C9}"/>
            </c:ext>
          </c:extLst>
        </c:ser>
        <c:ser>
          <c:idx val="1"/>
          <c:order val="1"/>
          <c:tx>
            <c:strRef>
              <c:f>Sheet1!$C$1</c:f>
              <c:strCache>
                <c:ptCount val="1"/>
                <c:pt idx="0">
                  <c:v>No</c:v>
                </c:pt>
              </c:strCache>
            </c:strRef>
          </c:tx>
          <c:spPr>
            <a:solidFill>
              <a:srgbClr val="FF0000"/>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064" b="1"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Question 1</c:v>
                </c:pt>
                <c:pt idx="1">
                  <c:v>Question 2</c:v>
                </c:pt>
                <c:pt idx="2">
                  <c:v>Question 3</c:v>
                </c:pt>
                <c:pt idx="3">
                  <c:v>Question 4</c:v>
                </c:pt>
              </c:strCache>
            </c:strRef>
          </c:cat>
          <c:val>
            <c:numRef>
              <c:f>Sheet1!$C$2:$C$5</c:f>
              <c:numCache>
                <c:formatCode>General</c:formatCode>
                <c:ptCount val="4"/>
                <c:pt idx="0">
                  <c:v>3</c:v>
                </c:pt>
                <c:pt idx="1">
                  <c:v>4</c:v>
                </c:pt>
                <c:pt idx="2">
                  <c:v>1</c:v>
                </c:pt>
                <c:pt idx="3">
                  <c:v>5</c:v>
                </c:pt>
              </c:numCache>
            </c:numRef>
          </c:val>
          <c:extLst>
            <c:ext xmlns:c16="http://schemas.microsoft.com/office/drawing/2014/chart" uri="{C3380CC4-5D6E-409C-BE32-E72D297353CC}">
              <c16:uniqueId val="{00000001-F486-442E-A878-6D2DF0E089C9}"/>
            </c:ext>
          </c:extLst>
        </c:ser>
        <c:dLbls>
          <c:showLegendKey val="0"/>
          <c:showVal val="1"/>
          <c:showCatName val="0"/>
          <c:showSerName val="0"/>
          <c:showPercent val="0"/>
          <c:showBubbleSize val="0"/>
        </c:dLbls>
        <c:gapWidth val="79"/>
        <c:shape val="box"/>
        <c:axId val="1811616559"/>
        <c:axId val="1811619055"/>
        <c:axId val="0"/>
      </c:bar3DChart>
      <c:catAx>
        <c:axId val="1811616559"/>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1" i="0" u="none" strike="noStrike" kern="1200" cap="all" spc="120" normalizeH="0" baseline="0">
                <a:solidFill>
                  <a:schemeClr val="bg1"/>
                </a:solidFill>
                <a:latin typeface="+mn-lt"/>
                <a:ea typeface="+mn-ea"/>
                <a:cs typeface="+mn-cs"/>
              </a:defRPr>
            </a:pPr>
            <a:endParaRPr lang="en-US"/>
          </a:p>
        </c:txPr>
        <c:crossAx val="1811619055"/>
        <c:crosses val="autoZero"/>
        <c:auto val="1"/>
        <c:lblAlgn val="ctr"/>
        <c:lblOffset val="100"/>
        <c:noMultiLvlLbl val="0"/>
      </c:catAx>
      <c:valAx>
        <c:axId val="1811619055"/>
        <c:scaling>
          <c:orientation val="minMax"/>
        </c:scaling>
        <c:delete val="1"/>
        <c:axPos val="l"/>
        <c:numFmt formatCode="General" sourceLinked="1"/>
        <c:majorTickMark val="none"/>
        <c:minorTickMark val="none"/>
        <c:tickLblPos val="nextTo"/>
        <c:crossAx val="1811616559"/>
        <c:crosses val="autoZero"/>
        <c:crossBetween val="between"/>
      </c:valAx>
      <c:spPr>
        <a:noFill/>
        <a:ln>
          <a:noFill/>
        </a:ln>
        <a:effectLst/>
      </c:spPr>
    </c:plotArea>
    <c:legend>
      <c:legendPos val="t"/>
      <c:layout>
        <c:manualLayout>
          <c:xMode val="edge"/>
          <c:yMode val="edge"/>
          <c:x val="0.44065998159567699"/>
          <c:y val="2.8898481664805752E-2"/>
          <c:w val="0.18227100921327663"/>
          <c:h val="5.0145629496421658E-2"/>
        </c:manualLayout>
      </c:layout>
      <c:overlay val="0"/>
      <c:spPr>
        <a:noFill/>
        <a:ln>
          <a:noFill/>
        </a:ln>
        <a:effectLst/>
      </c:spPr>
      <c:txPr>
        <a:bodyPr rot="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10">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064" b="1"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A423BF71-38B7-8642-BFCE-EDAE9BD0CBAF}" type="datetimeFigureOut">
              <a:rPr lang="en-US" smtClean="0"/>
              <a:t>6/24/2022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9510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981CDE-9BE7-C544-8ACB-7077DFC4270F}" type="datetimeFigureOut">
              <a:rPr lang="en-US" smtClean="0"/>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42897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5BA285-9698-1B45-8319-D90A8C63F150}" type="datetimeFigureOut">
              <a:rPr lang="en-US" smtClean="0"/>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6133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86CD42-43FF-B740-998F-DCC3802C4CE3}" type="datetimeFigureOut">
              <a:rPr lang="en-US" smtClean="0"/>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49573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A0FFBD-2EE4-8547-BBAE-A1AC91C8D77E}" type="datetimeFigureOut">
              <a:rPr lang="en-US" smtClean="0"/>
              <a:t>6/24/2022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78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5A2352-D7AC-F242-9256-A4477BCBF354}" type="datetimeFigureOut">
              <a:rPr lang="en-US" smtClean="0"/>
              <a:t>6/24/2022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20733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CFC6A-9AE6-404D-9FDD-168B477B9C90}" type="datetimeFigureOut">
              <a:rPr lang="en-US" smtClean="0"/>
              <a:t>6/24/2022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6427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CFCDFD-B4CF-A241-8D71-E814B10BEAF4}" type="datetimeFigureOut">
              <a:rPr lang="en-US" smtClean="0"/>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81255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2111527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0291627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8589013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2325318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D8A92E-5FF9-8143-81B3-CCB531513398}" type="datetimeFigureOut">
              <a:rPr lang="en-US" smtClean="0"/>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9306559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CD8A92E-5FF9-8143-81B3-CCB531513398}" type="datetimeFigureOut">
              <a:rPr lang="en-US" smtClean="0"/>
              <a:t>6/24/2022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449068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CD8A92E-5FF9-8143-81B3-CCB531513398}" type="datetimeFigureOut">
              <a:rPr lang="en-US" smtClean="0"/>
              <a:t>6/24/2022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3946608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B025CB-9D18-264E-A945-2D020344C9DA}" type="datetimeFigureOut">
              <a:rPr lang="en-US" smtClean="0"/>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29909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7EFB6C-7E96-8F41-8872-189CA1C59F84}" type="datetimeFigureOut">
              <a:rPr lang="en-US" smtClean="0"/>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3924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CD8A92E-5FF9-8143-81B3-CCB531513398}" type="datetimeFigureOut">
              <a:rPr lang="en-US" smtClean="0"/>
              <a:t>6/24/2022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91347114"/>
      </p:ext>
    </p:extLst>
  </p:cSld>
  <p:clrMap bg1="dk1" tx1="lt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microsoft.com/office/2017/06/relationships/model3d" Target="../media/model3d2.glb"/><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F846B-CF4F-466B-90E8-5064BB5EAB3C}"/>
              </a:ext>
            </a:extLst>
          </p:cNvPr>
          <p:cNvSpPr>
            <a:spLocks noGrp="1"/>
          </p:cNvSpPr>
          <p:nvPr>
            <p:ph type="ctrTitle"/>
          </p:nvPr>
        </p:nvSpPr>
        <p:spPr>
          <a:xfrm>
            <a:off x="2758149" y="768627"/>
            <a:ext cx="8561746" cy="4678016"/>
          </a:xfrm>
        </p:spPr>
        <p:txBody>
          <a:bodyPr>
            <a:noAutofit/>
          </a:bodyPr>
          <a:lstStyle/>
          <a:p>
            <a: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KIM MERSON-2127725</a:t>
            </a:r>
            <a:b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KATIE PETTITT-2127724</a:t>
            </a:r>
            <a:b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 </a:t>
            </a:r>
            <a:r>
              <a:rPr lang="en-GB" sz="2000" i="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LCHS4002_BIRM</a:t>
            </a:r>
            <a:br>
              <a:rPr lang="en-GB" sz="2000" i="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i="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Digital Skills and Research Methods</a:t>
            </a:r>
            <a:br>
              <a:rPr lang="en-GB" sz="2000" i="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2000" i="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TITLE – How do students use technology to collaborate at UWTSD?</a:t>
            </a:r>
            <a:br>
              <a:rPr lang="en-GB" sz="2000" dirty="0">
                <a:solidFill>
                  <a:schemeClr val="bg1"/>
                </a:solidFill>
                <a:latin typeface="Arial" panose="020B0604020202020204" pitchFamily="34" charset="0"/>
                <a:cs typeface="Arial" panose="020B0604020202020204" pitchFamily="34" charset="0"/>
              </a:rPr>
            </a:br>
            <a:br>
              <a:rPr lang="en-GB" sz="20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LECTURES NAME- Robert </a:t>
            </a:r>
            <a:r>
              <a:rPr lang="en-GB" sz="2000" dirty="0" err="1">
                <a:solidFill>
                  <a:schemeClr val="bg1"/>
                </a:solidFill>
                <a:latin typeface="Arial" panose="020B0604020202020204" pitchFamily="34" charset="0"/>
                <a:cs typeface="Arial" panose="020B0604020202020204" pitchFamily="34" charset="0"/>
              </a:rPr>
              <a:t>Nartowski</a:t>
            </a:r>
            <a:br>
              <a:rPr lang="en-GB" sz="2000" dirty="0">
                <a:solidFill>
                  <a:schemeClr val="bg1"/>
                </a:solidFill>
                <a:latin typeface="Arial" panose="020B0604020202020204" pitchFamily="34" charset="0"/>
                <a:cs typeface="Arial" panose="020B0604020202020204" pitchFamily="34" charset="0"/>
              </a:rPr>
            </a:br>
            <a:br>
              <a:rPr lang="en-GB" sz="2000" dirty="0">
                <a:solidFill>
                  <a:schemeClr val="bg1"/>
                </a:solidFill>
                <a:latin typeface="Arial" panose="020B0604020202020204" pitchFamily="34" charset="0"/>
                <a:cs typeface="Arial" panose="020B0604020202020204" pitchFamily="34" charset="0"/>
              </a:rPr>
            </a:br>
            <a:r>
              <a:rPr lang="en-GB" sz="2000" dirty="0">
                <a:solidFill>
                  <a:schemeClr val="bg1"/>
                </a:solidFill>
                <a:latin typeface="Arial" panose="020B0604020202020204" pitchFamily="34" charset="0"/>
                <a:cs typeface="Arial" panose="020B0604020202020204" pitchFamily="34" charset="0"/>
              </a:rPr>
              <a:t>ASSIGNMENT TITLE - Is there a need to provide training on how to use technology to collaborate at UWTSD?</a:t>
            </a:r>
          </a:p>
        </p:txBody>
      </p:sp>
    </p:spTree>
    <p:extLst>
      <p:ext uri="{BB962C8B-B14F-4D97-AF65-F5344CB8AC3E}">
        <p14:creationId xmlns:p14="http://schemas.microsoft.com/office/powerpoint/2010/main" val="504170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BC1B9-7649-4736-82D0-EEDD3BC89E50}"/>
              </a:ext>
            </a:extLst>
          </p:cNvPr>
          <p:cNvSpPr>
            <a:spLocks noGrp="1"/>
          </p:cNvSpPr>
          <p:nvPr>
            <p:ph type="title"/>
          </p:nvPr>
        </p:nvSpPr>
        <p:spPr/>
        <p:txBody>
          <a:bodyPr>
            <a:normAutofit fontScale="90000"/>
          </a:bodyPr>
          <a:lstStyle/>
          <a:p>
            <a:pPr algn="ctr"/>
            <a:r>
              <a:rPr lang="en-GB" sz="3600" b="1" dirty="0">
                <a:solidFill>
                  <a:schemeClr val="bg1"/>
                </a:solidFill>
                <a:latin typeface="Arial" panose="020B0604020202020204" pitchFamily="34" charset="0"/>
                <a:cs typeface="Arial" panose="020B0604020202020204" pitchFamily="34" charset="0"/>
              </a:rPr>
              <a:t>Is there a need to provide training on how to use technology to collaborate at UWTSD?</a:t>
            </a:r>
            <a:endParaRPr lang="en-GB" dirty="0">
              <a:solidFill>
                <a:schemeClr val="bg1"/>
              </a:solidFill>
            </a:endParaRPr>
          </a:p>
        </p:txBody>
      </p:sp>
      <p:pic>
        <p:nvPicPr>
          <p:cNvPr id="1028" name="Picture 4" descr="7 Toxic Thinking Mistakes That Will Keep You From Being Mentally Strong |  Inc.com">
            <a:extLst>
              <a:ext uri="{FF2B5EF4-FFF2-40B4-BE49-F238E27FC236}">
                <a16:creationId xmlns:a16="http://schemas.microsoft.com/office/drawing/2014/main" id="{4AFB7BC6-9D0B-4D1F-8E63-5C71CC5873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72775" y="2921214"/>
            <a:ext cx="4446450" cy="2490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689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21B709-611A-42F8-B286-B13D3BA64AF7}"/>
              </a:ext>
            </a:extLst>
          </p:cNvPr>
          <p:cNvSpPr>
            <a:spLocks noGrp="1"/>
          </p:cNvSpPr>
          <p:nvPr>
            <p:ph type="title"/>
          </p:nvPr>
        </p:nvSpPr>
        <p:spPr/>
        <p:txBody>
          <a:bodyPr/>
          <a:lstStyle/>
          <a:p>
            <a:r>
              <a:rPr lang="en-GB" dirty="0">
                <a:solidFill>
                  <a:schemeClr val="bg1"/>
                </a:solidFill>
              </a:rPr>
              <a:t>introduction</a:t>
            </a:r>
          </a:p>
        </p:txBody>
      </p:sp>
      <p:sp>
        <p:nvSpPr>
          <p:cNvPr id="4" name="Content Placeholder 3">
            <a:extLst>
              <a:ext uri="{FF2B5EF4-FFF2-40B4-BE49-F238E27FC236}">
                <a16:creationId xmlns:a16="http://schemas.microsoft.com/office/drawing/2014/main" id="{36A49A54-53EF-4951-BF66-2D12F2690303}"/>
              </a:ext>
            </a:extLst>
          </p:cNvPr>
          <p:cNvSpPr>
            <a:spLocks noGrp="1"/>
          </p:cNvSpPr>
          <p:nvPr>
            <p:ph idx="1"/>
          </p:nvPr>
        </p:nvSpPr>
        <p:spPr>
          <a:xfrm>
            <a:off x="1141413" y="1934818"/>
            <a:ext cx="9905999" cy="4147929"/>
          </a:xfrm>
        </p:spPr>
        <p:txBody>
          <a:bodyPr>
            <a:normAutofit fontScale="92500" lnSpcReduction="20000"/>
          </a:bodyPr>
          <a:lstStyle/>
          <a:p>
            <a:pPr marL="0" indent="0">
              <a:lnSpc>
                <a:spcPct val="107000"/>
              </a:lnSpc>
              <a:spcAft>
                <a:spcPts val="800"/>
              </a:spcAft>
              <a:buNone/>
            </a:pPr>
            <a:r>
              <a:rPr lang="en-GB" sz="1900" dirty="0">
                <a:solidFill>
                  <a:schemeClr val="bg1"/>
                </a:solidFill>
                <a:effectLst/>
                <a:latin typeface="Arial" panose="020B0604020202020204" pitchFamily="34" charset="0"/>
                <a:ea typeface="Arial" panose="020B0604020202020204" pitchFamily="34" charset="0"/>
                <a:cs typeface="Arial" panose="020B0604020202020204" pitchFamily="34" charset="0"/>
              </a:rPr>
              <a:t>As part of this research project </a:t>
            </a:r>
            <a:r>
              <a:rPr lang="en-GB" sz="1900" dirty="0">
                <a:solidFill>
                  <a:schemeClr val="bg1"/>
                </a:solidFill>
                <a:latin typeface="Arial" panose="020B0604020202020204" pitchFamily="34" charset="0"/>
                <a:ea typeface="Arial" panose="020B0604020202020204" pitchFamily="34" charset="0"/>
                <a:cs typeface="Arial" panose="020B0604020202020204" pitchFamily="34" charset="0"/>
              </a:rPr>
              <a:t>we</a:t>
            </a:r>
            <a:r>
              <a:rPr lang="en-GB" sz="1900" dirty="0">
                <a:solidFill>
                  <a:schemeClr val="bg1"/>
                </a:solidFill>
                <a:effectLst/>
                <a:latin typeface="Arial" panose="020B0604020202020204" pitchFamily="34" charset="0"/>
                <a:ea typeface="Arial" panose="020B0604020202020204" pitchFamily="34" charset="0"/>
                <a:cs typeface="Arial" panose="020B0604020202020204" pitchFamily="34" charset="0"/>
              </a:rPr>
              <a:t> have chosen the </a:t>
            </a:r>
            <a:r>
              <a:rPr lang="en-GB" sz="1900" dirty="0">
                <a:solidFill>
                  <a:schemeClr val="bg1"/>
                </a:solidFill>
                <a:latin typeface="Arial" panose="020B0604020202020204" pitchFamily="34" charset="0"/>
                <a:ea typeface="Arial" panose="020B0604020202020204" pitchFamily="34" charset="0"/>
                <a:cs typeface="Arial" panose="020B0604020202020204" pitchFamily="34" charset="0"/>
              </a:rPr>
              <a:t>subject question - </a:t>
            </a:r>
            <a:r>
              <a:rPr lang="en-GB" sz="1900" b="1" dirty="0">
                <a:solidFill>
                  <a:srgbClr val="C00000"/>
                </a:solidFill>
                <a:latin typeface="Arial" panose="020B0604020202020204" pitchFamily="34" charset="0"/>
                <a:cs typeface="Arial" panose="020B0604020202020204" pitchFamily="34" charset="0"/>
              </a:rPr>
              <a:t>Is there a need to provide training on how to use technology to collaborate at UWTSD?</a:t>
            </a:r>
            <a:r>
              <a:rPr lang="en-GB" sz="1900" b="1" dirty="0">
                <a:solidFill>
                  <a:srgbClr val="C00000"/>
                </a:solidFill>
                <a:latin typeface="Arial" panose="020B0604020202020204" pitchFamily="34" charset="0"/>
                <a:ea typeface="Arial" panose="020B0604020202020204" pitchFamily="34" charset="0"/>
                <a:cs typeface="Arial" panose="020B0604020202020204" pitchFamily="34" charset="0"/>
              </a:rPr>
              <a:t> </a:t>
            </a:r>
          </a:p>
          <a:p>
            <a:pPr marL="0" indent="0">
              <a:lnSpc>
                <a:spcPct val="107000"/>
              </a:lnSpc>
              <a:spcAft>
                <a:spcPts val="800"/>
              </a:spcAft>
              <a:buNone/>
            </a:pP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In this presentation we have researched the importance of training </a:t>
            </a:r>
            <a:r>
              <a:rPr lang="en-GB" sz="1800" dirty="0">
                <a:solidFill>
                  <a:srgbClr val="000000"/>
                </a:solidFill>
                <a:latin typeface="Arial" panose="020B0604020202020204" pitchFamily="34" charset="0"/>
                <a:ea typeface="Arial" panose="020B0604020202020204" pitchFamily="34" charset="0"/>
                <a:cs typeface="Times New Roman" panose="02020603050405020304" pitchFamily="18" charset="0"/>
              </a:rPr>
              <a:t>on</a:t>
            </a: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technology which gives everyone a greater understanding and can enhance their confidence </a:t>
            </a:r>
            <a:r>
              <a:rPr lang="en-GB" sz="1800" dirty="0">
                <a:solidFill>
                  <a:srgbClr val="000000"/>
                </a:solidFill>
                <a:latin typeface="Arial" panose="020B0604020202020204" pitchFamily="34" charset="0"/>
                <a:ea typeface="Arial" panose="020B0604020202020204" pitchFamily="34" charset="0"/>
                <a:cs typeface="Times New Roman" panose="02020603050405020304" pitchFamily="18" charset="0"/>
              </a:rPr>
              <a:t>and </a:t>
            </a:r>
            <a:r>
              <a:rPr lang="en-GB" sz="18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will benefit their overall performance. </a:t>
            </a:r>
          </a:p>
          <a:p>
            <a:pPr marL="0" indent="0">
              <a:lnSpc>
                <a:spcPct val="107000"/>
              </a:lnSpc>
              <a:spcAft>
                <a:spcPts val="800"/>
              </a:spcAft>
              <a:buNone/>
            </a:pPr>
            <a:r>
              <a:rPr lang="en-GB" sz="1900"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Collaborative technology is a </a:t>
            </a:r>
            <a:r>
              <a:rPr lang="en-GB" sz="1900" dirty="0">
                <a:solidFill>
                  <a:schemeClr val="bg1"/>
                </a:solidFill>
                <a:latin typeface="Calibri" panose="020F0502020204030204" pitchFamily="34" charset="0"/>
                <a:ea typeface="Times New Roman" panose="02020603050405020304" pitchFamily="18" charset="0"/>
                <a:cs typeface="Calibri" panose="020F0502020204030204" pitchFamily="34" charset="0"/>
              </a:rPr>
              <a:t>great </a:t>
            </a:r>
            <a:r>
              <a:rPr lang="en-GB" sz="1900"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way for students to engage with one another and increase their knowledge. It helps with problem solving and teamwork regardless of who you are. The most educational and better approach to interact is by "learning to cooperate and collaborating to learn." Once the learning to collaborate and cooperating to learn phases are completed, collaborative partners must advise and discuss what has been agreed upon and what needs to be improved. ‎‎ ‎‎​ ‎</a:t>
            </a:r>
          </a:p>
          <a:p>
            <a:pPr marL="0" indent="0">
              <a:lnSpc>
                <a:spcPct val="107000"/>
              </a:lnSpc>
              <a:spcAft>
                <a:spcPts val="800"/>
              </a:spcAft>
              <a:buNone/>
            </a:pPr>
            <a:r>
              <a:rPr lang="en-GB" sz="1900"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Then Communication between technology and students, as well as work management are all important when collaborating with technology in UWTSD because they help students and staff understand the importance of technology throughout their learning. ‎‎ ‎‎​</a:t>
            </a:r>
            <a:endParaRPr lang="en-GB" sz="19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07000"/>
              </a:lnSpc>
              <a:spcAft>
                <a:spcPts val="800"/>
              </a:spcAft>
              <a:buNone/>
            </a:pPr>
            <a:endParaRPr lang="en-GB" dirty="0"/>
          </a:p>
        </p:txBody>
      </p:sp>
      <mc:AlternateContent xmlns:mc="http://schemas.openxmlformats.org/markup-compatibility/2006">
        <mc:Choice xmlns:am3d="http://schemas.microsoft.com/office/drawing/2017/model3d" Requires="am3d">
          <p:graphicFrame>
            <p:nvGraphicFramePr>
              <p:cNvPr id="2" name="3D Model 1" descr="15 in. Surface Book 2">
                <a:extLst>
                  <a:ext uri="{FF2B5EF4-FFF2-40B4-BE49-F238E27FC236}">
                    <a16:creationId xmlns:a16="http://schemas.microsoft.com/office/drawing/2014/main" id="{0AA55883-21E9-4930-AD82-05AB00B42AAE}"/>
                  </a:ext>
                </a:extLst>
              </p:cNvPr>
              <p:cNvGraphicFramePr>
                <a:graphicFrameLocks noChangeAspect="1"/>
              </p:cNvGraphicFramePr>
              <p:nvPr>
                <p:extLst>
                  <p:ext uri="{D42A27DB-BD31-4B8C-83A1-F6EECF244321}">
                    <p14:modId xmlns:p14="http://schemas.microsoft.com/office/powerpoint/2010/main" val="3370967796"/>
                  </p:ext>
                </p:extLst>
              </p:nvPr>
            </p:nvGraphicFramePr>
            <p:xfrm>
              <a:off x="8060533" y="113597"/>
              <a:ext cx="2147245" cy="1566999"/>
            </p:xfrm>
            <a:graphic>
              <a:graphicData uri="http://schemas.microsoft.com/office/drawing/2017/model3d">
                <am3d:model3d r:embed="rId2">
                  <am3d:spPr>
                    <a:xfrm>
                      <a:off x="0" y="0"/>
                      <a:ext cx="2147245" cy="1566999"/>
                    </a:xfrm>
                    <a:prstGeom prst="rect">
                      <a:avLst/>
                    </a:prstGeom>
                  </am3d:spPr>
                  <am3d:camera>
                    <am3d:pos x="0" y="0" z="68697690"/>
                    <am3d:up dx="0" dy="36000000" dz="0"/>
                    <am3d:lookAt x="0" y="0" z="0"/>
                    <am3d:perspective fov="2700000"/>
                  </am3d:camera>
                  <am3d:trans>
                    <am3d:meterPerModelUnit n="2916584" d="1000000"/>
                    <am3d:preTrans dx="0" dy="-13212141" dz="-887599"/>
                    <am3d:scale>
                      <am3d:sx n="1000000" d="1000000"/>
                      <am3d:sy n="1000000" d="1000000"/>
                      <am3d:sz n="1000000" d="1000000"/>
                    </am3d:scale>
                    <am3d:rot/>
                    <am3d:postTrans dx="0" dy="0" dz="0"/>
                  </am3d:trans>
                  <am3d:raster rName="Office3DRenderer" rVer="16.0.8326">
                    <am3d:blip r:embed="rId3"/>
                  </am3d:raster>
                  <am3d:objViewport viewportSz="271341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15 in. Surface Book 2">
                <a:extLst>
                  <a:ext uri="{FF2B5EF4-FFF2-40B4-BE49-F238E27FC236}">
                    <a16:creationId xmlns:a16="http://schemas.microsoft.com/office/drawing/2014/main" id="{0AA55883-21E9-4930-AD82-05AB00B42AAE}"/>
                  </a:ext>
                </a:extLst>
              </p:cNvPr>
              <p:cNvPicPr>
                <a:picLocks noGrp="1" noRot="1" noChangeAspect="1" noMove="1" noResize="1" noEditPoints="1" noAdjustHandles="1" noChangeArrowheads="1" noChangeShapeType="1" noCrop="1"/>
              </p:cNvPicPr>
              <p:nvPr/>
            </p:nvPicPr>
            <p:blipFill>
              <a:blip r:embed="rId3"/>
              <a:stretch>
                <a:fillRect/>
              </a:stretch>
            </p:blipFill>
            <p:spPr>
              <a:xfrm>
                <a:off x="8060533" y="113597"/>
                <a:ext cx="2147245" cy="1566999"/>
              </a:xfrm>
              <a:prstGeom prst="rect">
                <a:avLst/>
              </a:prstGeom>
            </p:spPr>
          </p:pic>
        </mc:Fallback>
      </mc:AlternateContent>
    </p:spTree>
    <p:extLst>
      <p:ext uri="{BB962C8B-B14F-4D97-AF65-F5344CB8AC3E}">
        <p14:creationId xmlns:p14="http://schemas.microsoft.com/office/powerpoint/2010/main" val="502923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mph" presetSubtype="128" accel="10000" decel="10000" fill="hold" nodeType="clickEffect">
                                  <p:stCondLst>
                                    <p:cond delay="0"/>
                                  </p:stCondLst>
                                  <p:childTnLst>
                                    <p:animRot by="21600000">
                                      <p:cBhvr>
                                        <p:cTn id="6" dur="20000" fill="hold"/>
                                        <p:tgtEl>
                                          <p:spTgt spid="2"/>
                                        </p:tgtEl>
                                        <p:attrNameLst>
                                          <p:attrName>3d.view.rotation.y</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500"/>
                                        <p:tgtEl>
                                          <p:spTgt spid="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Effect transition="in" filter="fade">
                                      <p:cBhvr>
                                        <p:cTn id="3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D7E4E-B4D3-4208-BA98-63338566A1B2}"/>
              </a:ext>
            </a:extLst>
          </p:cNvPr>
          <p:cNvSpPr>
            <a:spLocks noGrp="1"/>
          </p:cNvSpPr>
          <p:nvPr>
            <p:ph type="title"/>
          </p:nvPr>
        </p:nvSpPr>
        <p:spPr>
          <a:xfrm>
            <a:off x="1142517" y="119519"/>
            <a:ext cx="9905998" cy="507917"/>
          </a:xfrm>
        </p:spPr>
        <p:txBody>
          <a:bodyPr>
            <a:normAutofit fontScale="90000"/>
          </a:bodyPr>
          <a:lstStyle/>
          <a:p>
            <a:r>
              <a:rPr lang="en-GB" dirty="0">
                <a:solidFill>
                  <a:schemeClr val="bg1"/>
                </a:solidFill>
              </a:rPr>
              <a:t>Why would students need training?</a:t>
            </a:r>
          </a:p>
        </p:txBody>
      </p:sp>
      <p:pic>
        <p:nvPicPr>
          <p:cNvPr id="1026" name="Picture 2" descr="73,078 Confused Illustrations &amp; Clip Art - iStock">
            <a:extLst>
              <a:ext uri="{FF2B5EF4-FFF2-40B4-BE49-F238E27FC236}">
                <a16:creationId xmlns:a16="http://schemas.microsoft.com/office/drawing/2014/main" id="{BB7368C0-1BEC-4927-9AFA-278320C9437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928941" y="2025812"/>
            <a:ext cx="3928927" cy="28063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23406AC-5097-44FC-82DC-A130F7D841DF}"/>
              </a:ext>
            </a:extLst>
          </p:cNvPr>
          <p:cNvSpPr txBox="1"/>
          <p:nvPr/>
        </p:nvSpPr>
        <p:spPr>
          <a:xfrm>
            <a:off x="669580" y="853392"/>
            <a:ext cx="7259361" cy="5386090"/>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 </a:t>
            </a:r>
            <a:r>
              <a:rPr lang="en-GB" sz="1600" dirty="0">
                <a:solidFill>
                  <a:schemeClr val="bg1"/>
                </a:solidFill>
                <a:latin typeface="Arial" panose="020B0604020202020204" pitchFamily="34" charset="0"/>
                <a:cs typeface="Arial" panose="020B0604020202020204" pitchFamily="34" charset="0"/>
              </a:rPr>
              <a:t>According to UWTSD website 60% of students are over 21.</a:t>
            </a:r>
          </a:p>
          <a:p>
            <a:pPr marL="285750" indent="-285750">
              <a:buFont typeface="Arial" panose="020B0604020202020204" pitchFamily="34" charset="0"/>
              <a:buChar char="•"/>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Older pupils struggle more with technology since they have been out of education for a longer period of time.  </a:t>
            </a:r>
            <a:r>
              <a:rPr lang="en-GB" sz="1600" dirty="0">
                <a:solidFill>
                  <a:srgbClr val="FFFF00"/>
                </a:solidFill>
                <a:latin typeface="Arial" panose="020B0604020202020204" pitchFamily="34" charset="0"/>
                <a:cs typeface="Arial" panose="020B0604020202020204" pitchFamily="34" charset="0"/>
              </a:rPr>
              <a:t>”Much work on mature students assumes their overall experience to be one of disadvantage relative to traditional‐age graduates, and this includes employability research.” </a:t>
            </a:r>
            <a:r>
              <a:rPr lang="en-GB" sz="1600" dirty="0">
                <a:solidFill>
                  <a:schemeClr val="bg1"/>
                </a:solidFill>
                <a:latin typeface="Arial" panose="020B0604020202020204" pitchFamily="34" charset="0"/>
                <a:cs typeface="Arial" panose="020B0604020202020204" pitchFamily="34" charset="0"/>
              </a:rPr>
              <a:t>Osborne, M. and Turner, E., 2004. Becoming a mature student: How adult applicants weigh the advantages and disadvantages of higher education. </a:t>
            </a:r>
            <a:r>
              <a:rPr lang="en-GB" sz="1600" i="1" dirty="0">
                <a:solidFill>
                  <a:schemeClr val="bg1"/>
                </a:solidFill>
                <a:latin typeface="Arial" panose="020B0604020202020204" pitchFamily="34" charset="0"/>
                <a:cs typeface="Arial" panose="020B0604020202020204" pitchFamily="34" charset="0"/>
              </a:rPr>
              <a:t>Higher Education</a:t>
            </a:r>
            <a:r>
              <a:rPr lang="en-GB" sz="1600" dirty="0">
                <a:solidFill>
                  <a:schemeClr val="bg1"/>
                </a:solidFill>
                <a:latin typeface="Arial" panose="020B0604020202020204" pitchFamily="34" charset="0"/>
                <a:cs typeface="Arial" panose="020B0604020202020204" pitchFamily="34" charset="0"/>
              </a:rPr>
              <a:t>, </a:t>
            </a:r>
            <a:r>
              <a:rPr lang="en-GB" sz="1600" i="1" dirty="0">
                <a:solidFill>
                  <a:schemeClr val="bg1"/>
                </a:solidFill>
                <a:latin typeface="Arial" panose="020B0604020202020204" pitchFamily="34" charset="0"/>
                <a:cs typeface="Arial" panose="020B0604020202020204" pitchFamily="34" charset="0"/>
              </a:rPr>
              <a:t>48</a:t>
            </a:r>
            <a:r>
              <a:rPr lang="en-GB" sz="1600" dirty="0">
                <a:solidFill>
                  <a:schemeClr val="bg1"/>
                </a:solidFill>
                <a:latin typeface="Arial" panose="020B0604020202020204" pitchFamily="34" charset="0"/>
                <a:cs typeface="Arial" panose="020B0604020202020204" pitchFamily="34" charset="0"/>
              </a:rPr>
              <a:t>(3), pp.291-315.</a:t>
            </a:r>
          </a:p>
          <a:p>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Technology has advanced rapidly since some students have left education. </a:t>
            </a:r>
            <a:r>
              <a:rPr lang="en-GB" sz="1600" dirty="0">
                <a:latin typeface="Arial" panose="020B0604020202020204" pitchFamily="34" charset="0"/>
                <a:cs typeface="Arial" panose="020B0604020202020204" pitchFamily="34" charset="0"/>
              </a:rPr>
              <a:t>- . </a:t>
            </a:r>
            <a:r>
              <a:rPr lang="en-GB" sz="1600" dirty="0">
                <a:solidFill>
                  <a:srgbClr val="FFFF00"/>
                </a:solidFill>
                <a:latin typeface="Arial" panose="020B0604020202020204" pitchFamily="34" charset="0"/>
                <a:cs typeface="Arial" panose="020B0604020202020204" pitchFamily="34" charset="0"/>
              </a:rPr>
              <a:t>“As new technologies emerge, there is a push to integrate technology into the classroom to promote academic success among students. Furthermore, the No Child Left Behind Act mandates the use of technology in the classroom</a:t>
            </a:r>
            <a:r>
              <a:rPr lang="en-GB" sz="1600" dirty="0">
                <a:solidFill>
                  <a:schemeClr val="bg1"/>
                </a:solidFill>
                <a:latin typeface="Arial" panose="020B0604020202020204" pitchFamily="34" charset="0"/>
                <a:cs typeface="Arial" panose="020B0604020202020204" pitchFamily="34" charset="0"/>
              </a:rPr>
              <a:t>.” Carroll, J., Howard, S., </a:t>
            </a:r>
            <a:r>
              <a:rPr lang="en-GB" sz="1600" dirty="0" err="1">
                <a:solidFill>
                  <a:schemeClr val="bg1"/>
                </a:solidFill>
                <a:latin typeface="Arial" panose="020B0604020202020204" pitchFamily="34" charset="0"/>
                <a:cs typeface="Arial" panose="020B0604020202020204" pitchFamily="34" charset="0"/>
              </a:rPr>
              <a:t>Vetere</a:t>
            </a:r>
            <a:r>
              <a:rPr lang="en-GB" sz="1600" dirty="0">
                <a:solidFill>
                  <a:schemeClr val="bg1"/>
                </a:solidFill>
                <a:latin typeface="Arial" panose="020B0604020202020204" pitchFamily="34" charset="0"/>
                <a:cs typeface="Arial" panose="020B0604020202020204" pitchFamily="34" charset="0"/>
              </a:rPr>
              <a:t>, F., Peck, J. and Murphy, J., 2002, January. Just what do the youth of today want? Technology appropriation by young people.</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Some students may suffer with dyslexia and low self esteem, technology can support and aid students if used in the correct way.</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6704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1000"/>
                                        <p:tgtEl>
                                          <p:spTgt spid="4">
                                            <p:txEl>
                                              <p:pRg st="0" end="0"/>
                                            </p:txEl>
                                          </p:spTgt>
                                        </p:tgtEl>
                                      </p:cBhvr>
                                    </p:animEffect>
                                    <p:anim calcmode="lin" valueType="num">
                                      <p:cBhvr>
                                        <p:cTn id="1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1000"/>
                                        <p:tgtEl>
                                          <p:spTgt spid="4">
                                            <p:txEl>
                                              <p:pRg st="2" end="2"/>
                                            </p:txEl>
                                          </p:spTgt>
                                        </p:tgtEl>
                                      </p:cBhvr>
                                    </p:animEffect>
                                    <p:anim calcmode="lin" valueType="num">
                                      <p:cBhvr>
                                        <p:cTn id="1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fade">
                                      <p:cBhvr>
                                        <p:cTn id="25" dur="1000"/>
                                        <p:tgtEl>
                                          <p:spTgt spid="4">
                                            <p:txEl>
                                              <p:pRg st="4" end="4"/>
                                            </p:txEl>
                                          </p:spTgt>
                                        </p:tgtEl>
                                      </p:cBhvr>
                                    </p:animEffect>
                                    <p:anim calcmode="lin" valueType="num">
                                      <p:cBhvr>
                                        <p:cTn id="2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1000"/>
                                        <p:tgtEl>
                                          <p:spTgt spid="4">
                                            <p:txEl>
                                              <p:pRg st="6" end="6"/>
                                            </p:txEl>
                                          </p:spTgt>
                                        </p:tgtEl>
                                      </p:cBhvr>
                                    </p:animEffect>
                                    <p:anim calcmode="lin" valueType="num">
                                      <p:cBhvr>
                                        <p:cTn id="3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nodeType="clickEffect">
                                  <p:stCondLst>
                                    <p:cond delay="0"/>
                                  </p:stCondLst>
                                  <p:childTnLst>
                                    <p:set>
                                      <p:cBhvr>
                                        <p:cTn id="38" dur="1" fill="hold">
                                          <p:stCondLst>
                                            <p:cond delay="0"/>
                                          </p:stCondLst>
                                        </p:cTn>
                                        <p:tgtEl>
                                          <p:spTgt spid="1026"/>
                                        </p:tgtEl>
                                        <p:attrNameLst>
                                          <p:attrName>style.visibility</p:attrName>
                                        </p:attrNameLst>
                                      </p:cBhvr>
                                      <p:to>
                                        <p:strVal val="visible"/>
                                      </p:to>
                                    </p:set>
                                    <p:anim calcmode="lin" valueType="num">
                                      <p:cBhvr>
                                        <p:cTn id="39" dur="500" fill="hold"/>
                                        <p:tgtEl>
                                          <p:spTgt spid="1026"/>
                                        </p:tgtEl>
                                        <p:attrNameLst>
                                          <p:attrName>ppt_w</p:attrName>
                                        </p:attrNameLst>
                                      </p:cBhvr>
                                      <p:tavLst>
                                        <p:tav tm="0">
                                          <p:val>
                                            <p:fltVal val="0"/>
                                          </p:val>
                                        </p:tav>
                                        <p:tav tm="100000">
                                          <p:val>
                                            <p:strVal val="#ppt_w"/>
                                          </p:val>
                                        </p:tav>
                                      </p:tavLst>
                                    </p:anim>
                                    <p:anim calcmode="lin" valueType="num">
                                      <p:cBhvr>
                                        <p:cTn id="40" dur="500" fill="hold"/>
                                        <p:tgtEl>
                                          <p:spTgt spid="1026"/>
                                        </p:tgtEl>
                                        <p:attrNameLst>
                                          <p:attrName>ppt_h</p:attrName>
                                        </p:attrNameLst>
                                      </p:cBhvr>
                                      <p:tavLst>
                                        <p:tav tm="0">
                                          <p:val>
                                            <p:fltVal val="0"/>
                                          </p:val>
                                        </p:tav>
                                        <p:tav tm="100000">
                                          <p:val>
                                            <p:strVal val="#ppt_h"/>
                                          </p:val>
                                        </p:tav>
                                      </p:tavLst>
                                    </p:anim>
                                    <p:animEffect transition="in" filter="fade">
                                      <p:cBhvr>
                                        <p:cTn id="41"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90360-78F3-418D-AABF-E72DAEBEB417}"/>
              </a:ext>
            </a:extLst>
          </p:cNvPr>
          <p:cNvSpPr>
            <a:spLocks noGrp="1"/>
          </p:cNvSpPr>
          <p:nvPr>
            <p:ph type="title"/>
          </p:nvPr>
        </p:nvSpPr>
        <p:spPr>
          <a:xfrm>
            <a:off x="1141413" y="228601"/>
            <a:ext cx="5934508" cy="762000"/>
          </a:xfrm>
        </p:spPr>
        <p:txBody>
          <a:bodyPr/>
          <a:lstStyle/>
          <a:p>
            <a:r>
              <a:rPr lang="en-GB" dirty="0">
                <a:solidFill>
                  <a:schemeClr val="bg1"/>
                </a:solidFill>
              </a:rPr>
              <a:t>Existing research</a:t>
            </a:r>
          </a:p>
        </p:txBody>
      </p:sp>
      <p:pic>
        <p:nvPicPr>
          <p:cNvPr id="2054" name="Picture 6" descr="Economics Research | University of Warwick">
            <a:extLst>
              <a:ext uri="{FF2B5EF4-FFF2-40B4-BE49-F238E27FC236}">
                <a16:creationId xmlns:a16="http://schemas.microsoft.com/office/drawing/2014/main" id="{A1B0AC7C-C9B6-44E1-8774-09EA4FE3B071}"/>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26452" r="26452"/>
          <a:stretch>
            <a:fillRect/>
          </a:stretch>
        </p:blipFill>
        <p:spPr bwMode="auto">
          <a:xfrm>
            <a:off x="7380721" y="609601"/>
            <a:ext cx="4214932" cy="5181599"/>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1AEAA112-687C-47D2-88D1-961296BD1DEC}"/>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4006853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B9DF5-7688-412D-875C-7B558D86E336}"/>
              </a:ext>
            </a:extLst>
          </p:cNvPr>
          <p:cNvSpPr>
            <a:spLocks noGrp="1"/>
          </p:cNvSpPr>
          <p:nvPr>
            <p:ph type="title"/>
          </p:nvPr>
        </p:nvSpPr>
        <p:spPr>
          <a:xfrm>
            <a:off x="1141413" y="198784"/>
            <a:ext cx="5934508" cy="702365"/>
          </a:xfrm>
        </p:spPr>
        <p:txBody>
          <a:bodyPr/>
          <a:lstStyle/>
          <a:p>
            <a:r>
              <a:rPr lang="en-GB" dirty="0">
                <a:solidFill>
                  <a:schemeClr val="bg1"/>
                </a:solidFill>
              </a:rPr>
              <a:t>Ethical considerations</a:t>
            </a:r>
          </a:p>
        </p:txBody>
      </p:sp>
      <p:pic>
        <p:nvPicPr>
          <p:cNvPr id="3074" name="Picture 2" descr="The Critical Role of Ethical Considerations: 5 Insights From Darden Faculty">
            <a:extLst>
              <a:ext uri="{FF2B5EF4-FFF2-40B4-BE49-F238E27FC236}">
                <a16:creationId xmlns:a16="http://schemas.microsoft.com/office/drawing/2014/main" id="{4F23CF0B-321C-43D1-8E40-F552C3D63554}"/>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28768" r="28768"/>
          <a:stretch>
            <a:fillRect/>
          </a:stretch>
        </p:blipFill>
        <p:spPr bwMode="auto">
          <a:xfrm>
            <a:off x="8492920" y="1621809"/>
            <a:ext cx="2557670" cy="3614382"/>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3">
            <a:extLst>
              <a:ext uri="{FF2B5EF4-FFF2-40B4-BE49-F238E27FC236}">
                <a16:creationId xmlns:a16="http://schemas.microsoft.com/office/drawing/2014/main" id="{2523F677-7DF3-40CC-AFA6-D503A811BCED}"/>
              </a:ext>
            </a:extLst>
          </p:cNvPr>
          <p:cNvSpPr>
            <a:spLocks noGrp="1"/>
          </p:cNvSpPr>
          <p:nvPr>
            <p:ph type="body" sz="half" idx="2"/>
          </p:nvPr>
        </p:nvSpPr>
        <p:spPr>
          <a:xfrm>
            <a:off x="1141410" y="1000539"/>
            <a:ext cx="5934511" cy="4399722"/>
          </a:xfrm>
        </p:spPr>
        <p:txBody>
          <a:bodyPr>
            <a:noAutofit/>
          </a:bodyPr>
          <a:lstStyle/>
          <a:p>
            <a:pPr marL="342900" indent="-342900">
              <a:buFont typeface="Arial" panose="020B0604020202020204" pitchFamily="34" charset="0"/>
              <a:buChar char="•"/>
            </a:pPr>
            <a:r>
              <a:rPr lang="en-GB" sz="2400" dirty="0"/>
              <a:t>Voluntary involvement for very participant in your study has the option to participate or not at any time. </a:t>
            </a:r>
          </a:p>
          <a:p>
            <a:pPr marL="342900" indent="-342900">
              <a:buFont typeface="Arial" panose="020B0604020202020204" pitchFamily="34" charset="0"/>
              <a:buChar char="•"/>
            </a:pPr>
            <a:r>
              <a:rPr lang="en-GB" sz="2400" dirty="0"/>
              <a:t>Informed approval before they decide whether or not to participate, participants are aware of the study's goals, advantages and risks. </a:t>
            </a:r>
          </a:p>
          <a:p>
            <a:pPr marL="342900" indent="-342900">
              <a:buFont typeface="Arial" panose="020B0604020202020204" pitchFamily="34" charset="0"/>
              <a:buChar char="•"/>
            </a:pPr>
            <a:r>
              <a:rPr lang="en-GB" sz="2400" dirty="0"/>
              <a:t>Identities are unknown to you. No personally identifiable information is gathered.</a:t>
            </a:r>
          </a:p>
          <a:p>
            <a:pPr marL="342900" indent="-342900">
              <a:buFont typeface="Arial" panose="020B0604020202020204" pitchFamily="34" charset="0"/>
              <a:buChar char="•"/>
            </a:pPr>
            <a:r>
              <a:rPr lang="en-GB" sz="2400" dirty="0"/>
              <a:t> Confidentiality Even if you are aware of the participants' identity you keep that information to yourself.</a:t>
            </a:r>
          </a:p>
        </p:txBody>
      </p:sp>
    </p:spTree>
    <p:extLst>
      <p:ext uri="{BB962C8B-B14F-4D97-AF65-F5344CB8AC3E}">
        <p14:creationId xmlns:p14="http://schemas.microsoft.com/office/powerpoint/2010/main" val="731821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wipe(down)">
                                      <p:cBhvr>
                                        <p:cTn id="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5D70-BB5E-4EF2-AB9F-C164FF882FDC}"/>
              </a:ext>
            </a:extLst>
          </p:cNvPr>
          <p:cNvSpPr>
            <a:spLocks noGrp="1"/>
          </p:cNvSpPr>
          <p:nvPr>
            <p:ph type="title"/>
          </p:nvPr>
        </p:nvSpPr>
        <p:spPr/>
        <p:txBody>
          <a:bodyPr>
            <a:normAutofit fontScale="90000"/>
          </a:bodyPr>
          <a:lstStyle/>
          <a:p>
            <a:r>
              <a:rPr lang="en-GB" sz="3600" b="1"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As part of our Primary research, we asked </a:t>
            </a:r>
            <a:r>
              <a:rPr lang="en-GB" b="1" i="1" dirty="0">
                <a:solidFill>
                  <a:schemeClr val="bg1"/>
                </a:solidFill>
                <a:latin typeface="Calibri" panose="020F0502020204030204" pitchFamily="34" charset="0"/>
                <a:ea typeface="Calibri" panose="020F0502020204030204" pitchFamily="34" charset="0"/>
                <a:cs typeface="Times New Roman" panose="02020603050405020304" pitchFamily="18" charset="0"/>
              </a:rPr>
              <a:t>6</a:t>
            </a:r>
            <a:r>
              <a:rPr lang="en-GB" sz="3600" b="1"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students the following yes/no questions</a:t>
            </a:r>
            <a:br>
              <a:rPr lang="en-GB" dirty="0">
                <a:solidFill>
                  <a:schemeClr val="bg1"/>
                </a:solidFill>
              </a:rPr>
            </a:br>
            <a:endParaRPr lang="en-GB" dirty="0"/>
          </a:p>
        </p:txBody>
      </p:sp>
      <p:sp>
        <p:nvSpPr>
          <p:cNvPr id="4" name="TextBox 3">
            <a:extLst>
              <a:ext uri="{FF2B5EF4-FFF2-40B4-BE49-F238E27FC236}">
                <a16:creationId xmlns:a16="http://schemas.microsoft.com/office/drawing/2014/main" id="{506153F8-FD0A-45B2-8206-817E56F28A00}"/>
              </a:ext>
            </a:extLst>
          </p:cNvPr>
          <p:cNvSpPr txBox="1"/>
          <p:nvPr/>
        </p:nvSpPr>
        <p:spPr>
          <a:xfrm>
            <a:off x="993913" y="2382597"/>
            <a:ext cx="8411817" cy="3362011"/>
          </a:xfrm>
          <a:prstGeom prst="rect">
            <a:avLst/>
          </a:prstGeom>
          <a:noFill/>
        </p:spPr>
        <p:txBody>
          <a:bodyPr wrap="square">
            <a:spAutoFit/>
          </a:bodyPr>
          <a:lstStyle/>
          <a:p>
            <a:pPr marL="342900" lvl="0" indent="-342900">
              <a:lnSpc>
                <a:spcPct val="107000"/>
              </a:lnSpc>
              <a:spcAft>
                <a:spcPts val="800"/>
              </a:spcAft>
              <a:buFont typeface="+mj-lt"/>
              <a:buAutoNum type="arabicPeriod"/>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Did you have a good understanding of Technology before starting University?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2.   Upon starting University do you feel that your Technology knowledge has caused you disadvantages?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3.  Would training on Technology tools and digital tools be helpful to you and your progress at University?</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4.  Does Technology prevent great ‘analogue’ thinking and learning?</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63284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8C6881-EE18-4209-A239-F093E52E983F}"/>
              </a:ext>
            </a:extLst>
          </p:cNvPr>
          <p:cNvSpPr txBox="1"/>
          <p:nvPr/>
        </p:nvSpPr>
        <p:spPr>
          <a:xfrm>
            <a:off x="1351722" y="662609"/>
            <a:ext cx="6347791" cy="584775"/>
          </a:xfrm>
          <a:prstGeom prst="rect">
            <a:avLst/>
          </a:prstGeom>
          <a:noFill/>
        </p:spPr>
        <p:txBody>
          <a:bodyPr wrap="square" rtlCol="0">
            <a:spAutoFit/>
          </a:bodyPr>
          <a:lstStyle/>
          <a:p>
            <a:r>
              <a:rPr lang="en-GB" sz="3200" dirty="0">
                <a:solidFill>
                  <a:schemeClr val="bg1"/>
                </a:solidFill>
              </a:rPr>
              <a:t>PRIMARY RESEARCH RESULTS</a:t>
            </a:r>
          </a:p>
        </p:txBody>
      </p:sp>
      <p:graphicFrame>
        <p:nvGraphicFramePr>
          <p:cNvPr id="5" name="Chart 4">
            <a:extLst>
              <a:ext uri="{FF2B5EF4-FFF2-40B4-BE49-F238E27FC236}">
                <a16:creationId xmlns:a16="http://schemas.microsoft.com/office/drawing/2014/main" id="{70267B30-9A52-4588-A140-5537578462F3}"/>
              </a:ext>
            </a:extLst>
          </p:cNvPr>
          <p:cNvGraphicFramePr/>
          <p:nvPr>
            <p:extLst>
              <p:ext uri="{D42A27DB-BD31-4B8C-83A1-F6EECF244321}">
                <p14:modId xmlns:p14="http://schemas.microsoft.com/office/powerpoint/2010/main" val="3866675382"/>
              </p:ext>
            </p:extLst>
          </p:nvPr>
        </p:nvGraphicFramePr>
        <p:xfrm>
          <a:off x="1670147" y="1304442"/>
          <a:ext cx="8546905" cy="4890949"/>
        </p:xfrm>
        <a:graphic>
          <a:graphicData uri="http://schemas.openxmlformats.org/drawingml/2006/chart">
            <c:chart xmlns:c="http://schemas.openxmlformats.org/drawingml/2006/chart" xmlns:r="http://schemas.openxmlformats.org/officeDocument/2006/relationships" r:id="rId2"/>
          </a:graphicData>
        </a:graphic>
      </p:graphicFrame>
      <p:sp>
        <p:nvSpPr>
          <p:cNvPr id="6" name="AutoShape 2" descr="Image result for results clip art image">
            <a:extLst>
              <a:ext uri="{FF2B5EF4-FFF2-40B4-BE49-F238E27FC236}">
                <a16:creationId xmlns:a16="http://schemas.microsoft.com/office/drawing/2014/main" id="{96C656EC-B194-4E12-A2E3-D422B5B1FF5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See the source image">
            <a:extLst>
              <a:ext uri="{FF2B5EF4-FFF2-40B4-BE49-F238E27FC236}">
                <a16:creationId xmlns:a16="http://schemas.microsoft.com/office/drawing/2014/main" id="{601B159B-556B-4C9A-8748-81B1B92B3A8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88890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loud 7">
            <a:extLst>
              <a:ext uri="{FF2B5EF4-FFF2-40B4-BE49-F238E27FC236}">
                <a16:creationId xmlns:a16="http://schemas.microsoft.com/office/drawing/2014/main" id="{222AF499-4658-42A1-A0A0-C3A6FC43A646}"/>
              </a:ext>
            </a:extLst>
          </p:cNvPr>
          <p:cNvSpPr/>
          <p:nvPr/>
        </p:nvSpPr>
        <p:spPr>
          <a:xfrm>
            <a:off x="4366175" y="2207317"/>
            <a:ext cx="2485199" cy="1940614"/>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3200" dirty="0"/>
              <a:t>Who ?</a:t>
            </a:r>
          </a:p>
        </p:txBody>
      </p:sp>
      <p:sp>
        <p:nvSpPr>
          <p:cNvPr id="4" name="TextBox 3">
            <a:extLst>
              <a:ext uri="{FF2B5EF4-FFF2-40B4-BE49-F238E27FC236}">
                <a16:creationId xmlns:a16="http://schemas.microsoft.com/office/drawing/2014/main" id="{09EFFECD-CEC0-4BA8-8C0F-79C72471F7C2}"/>
              </a:ext>
            </a:extLst>
          </p:cNvPr>
          <p:cNvSpPr txBox="1"/>
          <p:nvPr/>
        </p:nvSpPr>
        <p:spPr>
          <a:xfrm>
            <a:off x="8110330" y="2133600"/>
            <a:ext cx="2531166" cy="584775"/>
          </a:xfrm>
          <a:prstGeom prst="rect">
            <a:avLst/>
          </a:prstGeom>
          <a:noFill/>
        </p:spPr>
        <p:txBody>
          <a:bodyPr wrap="square" rtlCol="0">
            <a:spAutoFit/>
          </a:bodyPr>
          <a:lstStyle/>
          <a:p>
            <a:r>
              <a:rPr lang="en-GB" sz="3200" dirty="0"/>
              <a:t>STUDENTS</a:t>
            </a:r>
          </a:p>
        </p:txBody>
      </p:sp>
      <p:sp>
        <p:nvSpPr>
          <p:cNvPr id="5" name="TextBox 4">
            <a:extLst>
              <a:ext uri="{FF2B5EF4-FFF2-40B4-BE49-F238E27FC236}">
                <a16:creationId xmlns:a16="http://schemas.microsoft.com/office/drawing/2014/main" id="{424B19E0-FFA9-4B82-96AD-B20E4CEBF928}"/>
              </a:ext>
            </a:extLst>
          </p:cNvPr>
          <p:cNvSpPr txBox="1"/>
          <p:nvPr/>
        </p:nvSpPr>
        <p:spPr>
          <a:xfrm>
            <a:off x="7394713" y="5027507"/>
            <a:ext cx="2120348" cy="584775"/>
          </a:xfrm>
          <a:prstGeom prst="rect">
            <a:avLst/>
          </a:prstGeom>
          <a:noFill/>
        </p:spPr>
        <p:txBody>
          <a:bodyPr wrap="square" rtlCol="0">
            <a:spAutoFit/>
          </a:bodyPr>
          <a:lstStyle/>
          <a:p>
            <a:r>
              <a:rPr lang="en-GB" sz="3200" dirty="0"/>
              <a:t>LECTURERS</a:t>
            </a:r>
          </a:p>
        </p:txBody>
      </p:sp>
      <p:sp>
        <p:nvSpPr>
          <p:cNvPr id="11" name="TextBox 10">
            <a:extLst>
              <a:ext uri="{FF2B5EF4-FFF2-40B4-BE49-F238E27FC236}">
                <a16:creationId xmlns:a16="http://schemas.microsoft.com/office/drawing/2014/main" id="{CB1B0193-804B-4F90-98CD-0D27A699C947}"/>
              </a:ext>
            </a:extLst>
          </p:cNvPr>
          <p:cNvSpPr txBox="1"/>
          <p:nvPr/>
        </p:nvSpPr>
        <p:spPr>
          <a:xfrm>
            <a:off x="992978" y="4690719"/>
            <a:ext cx="2120348" cy="584775"/>
          </a:xfrm>
          <a:prstGeom prst="rect">
            <a:avLst/>
          </a:prstGeom>
          <a:noFill/>
        </p:spPr>
        <p:txBody>
          <a:bodyPr wrap="square" rtlCol="0">
            <a:spAutoFit/>
          </a:bodyPr>
          <a:lstStyle/>
          <a:p>
            <a:r>
              <a:rPr lang="en-GB" sz="3200" dirty="0"/>
              <a:t>LIBRARIANS</a:t>
            </a:r>
          </a:p>
        </p:txBody>
      </p:sp>
      <p:sp>
        <p:nvSpPr>
          <p:cNvPr id="13" name="TextBox 12">
            <a:extLst>
              <a:ext uri="{FF2B5EF4-FFF2-40B4-BE49-F238E27FC236}">
                <a16:creationId xmlns:a16="http://schemas.microsoft.com/office/drawing/2014/main" id="{FF7833D4-AEDA-49D1-A6D1-4F9045209DFA}"/>
              </a:ext>
            </a:extLst>
          </p:cNvPr>
          <p:cNvSpPr txBox="1"/>
          <p:nvPr/>
        </p:nvSpPr>
        <p:spPr>
          <a:xfrm>
            <a:off x="887897" y="1351674"/>
            <a:ext cx="2782955" cy="523220"/>
          </a:xfrm>
          <a:prstGeom prst="rect">
            <a:avLst/>
          </a:prstGeom>
          <a:noFill/>
        </p:spPr>
        <p:txBody>
          <a:bodyPr wrap="square" rtlCol="0">
            <a:spAutoFit/>
          </a:bodyPr>
          <a:lstStyle/>
          <a:p>
            <a:r>
              <a:rPr lang="en-GB" sz="2800" dirty="0"/>
              <a:t>GENRAL PUBLIC</a:t>
            </a:r>
          </a:p>
        </p:txBody>
      </p:sp>
      <p:sp>
        <p:nvSpPr>
          <p:cNvPr id="7" name="TextBox 6">
            <a:extLst>
              <a:ext uri="{FF2B5EF4-FFF2-40B4-BE49-F238E27FC236}">
                <a16:creationId xmlns:a16="http://schemas.microsoft.com/office/drawing/2014/main" id="{11D27661-127E-4D81-806A-B1AE882139E1}"/>
              </a:ext>
            </a:extLst>
          </p:cNvPr>
          <p:cNvSpPr txBox="1"/>
          <p:nvPr/>
        </p:nvSpPr>
        <p:spPr>
          <a:xfrm>
            <a:off x="4972811" y="204919"/>
            <a:ext cx="1749262" cy="523220"/>
          </a:xfrm>
          <a:prstGeom prst="rect">
            <a:avLst/>
          </a:prstGeom>
          <a:noFill/>
        </p:spPr>
        <p:txBody>
          <a:bodyPr wrap="square" rtlCol="0">
            <a:spAutoFit/>
          </a:bodyPr>
          <a:lstStyle/>
          <a:p>
            <a:r>
              <a:rPr lang="en-GB" sz="2800" dirty="0"/>
              <a:t>FRIENDS</a:t>
            </a:r>
          </a:p>
        </p:txBody>
      </p:sp>
      <p:pic>
        <p:nvPicPr>
          <p:cNvPr id="2050" name="Picture 2" descr="Image result for Advanced Technology Clip Art">
            <a:extLst>
              <a:ext uri="{FF2B5EF4-FFF2-40B4-BE49-F238E27FC236}">
                <a16:creationId xmlns:a16="http://schemas.microsoft.com/office/drawing/2014/main" id="{9B9ED659-34DB-41AE-A128-4810B0BEAA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1218" y="4886680"/>
            <a:ext cx="1679743" cy="170244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Advanced Technology Clip Art">
            <a:extLst>
              <a:ext uri="{FF2B5EF4-FFF2-40B4-BE49-F238E27FC236}">
                <a16:creationId xmlns:a16="http://schemas.microsoft.com/office/drawing/2014/main" id="{2ADE50D4-0A3D-4926-80C7-08DC21093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5521" y="346991"/>
            <a:ext cx="2085975" cy="1476375"/>
          </a:xfrm>
          <a:prstGeom prst="rect">
            <a:avLst/>
          </a:prstGeom>
          <a:noFill/>
          <a:extLst>
            <a:ext uri="{909E8E84-426E-40DD-AFC4-6F175D3DCCD1}">
              <a14:hiddenFill xmlns:a14="http://schemas.microsoft.com/office/drawing/2010/main">
                <a:solidFill>
                  <a:srgbClr val="FFFFFF"/>
                </a:solidFill>
              </a14:hiddenFill>
            </a:ext>
          </a:extLst>
        </p:spPr>
      </p:pic>
      <p:sp>
        <p:nvSpPr>
          <p:cNvPr id="2" name="Arrow: Right 1">
            <a:extLst>
              <a:ext uri="{FF2B5EF4-FFF2-40B4-BE49-F238E27FC236}">
                <a16:creationId xmlns:a16="http://schemas.microsoft.com/office/drawing/2014/main" id="{63AD0C59-F0BE-453B-BFF5-A025516CCF9A}"/>
              </a:ext>
            </a:extLst>
          </p:cNvPr>
          <p:cNvSpPr/>
          <p:nvPr/>
        </p:nvSpPr>
        <p:spPr>
          <a:xfrm rot="20664292">
            <a:off x="6906560" y="2318460"/>
            <a:ext cx="1272205" cy="584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2099309A-94D2-4005-B50C-8AD30E66569C}"/>
              </a:ext>
            </a:extLst>
          </p:cNvPr>
          <p:cNvSpPr/>
          <p:nvPr/>
        </p:nvSpPr>
        <p:spPr>
          <a:xfrm rot="2558492">
            <a:off x="6745332" y="3948308"/>
            <a:ext cx="1272205" cy="584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AEA36BCA-6A1F-45CC-BE2C-A3470B171641}"/>
              </a:ext>
            </a:extLst>
          </p:cNvPr>
          <p:cNvSpPr/>
          <p:nvPr/>
        </p:nvSpPr>
        <p:spPr>
          <a:xfrm rot="16200000">
            <a:off x="5017375" y="1071854"/>
            <a:ext cx="1272205" cy="584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935EC9FB-950A-4307-80C8-A8547B60DCB6}"/>
              </a:ext>
            </a:extLst>
          </p:cNvPr>
          <p:cNvSpPr/>
          <p:nvPr/>
        </p:nvSpPr>
        <p:spPr>
          <a:xfrm rot="13176520">
            <a:off x="3193454" y="2070310"/>
            <a:ext cx="1272205" cy="584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6566A29C-B31F-4416-BB99-0F51E3279AC3}"/>
              </a:ext>
            </a:extLst>
          </p:cNvPr>
          <p:cNvSpPr/>
          <p:nvPr/>
        </p:nvSpPr>
        <p:spPr>
          <a:xfrm rot="8166357">
            <a:off x="3138334" y="3954051"/>
            <a:ext cx="1272205" cy="584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4" name="Picture 6" descr="Image result for group clipart">
            <a:extLst>
              <a:ext uri="{FF2B5EF4-FFF2-40B4-BE49-F238E27FC236}">
                <a16:creationId xmlns:a16="http://schemas.microsoft.com/office/drawing/2014/main" id="{7C22ADB8-5526-4804-BB6E-803406629F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19727" y="2379320"/>
            <a:ext cx="1466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5547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down)">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down)">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4" grpId="0"/>
      <p:bldP spid="5" grpId="0"/>
      <p:bldP spid="11" grpId="0"/>
      <p:bldP spid="13"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86075F24-4E49-454F-93D3-9C677960CAD7}"/>
              </a:ext>
            </a:extLst>
          </p:cNvPr>
          <p:cNvSpPr/>
          <p:nvPr/>
        </p:nvSpPr>
        <p:spPr>
          <a:xfrm>
            <a:off x="4571999" y="2478158"/>
            <a:ext cx="2464905" cy="1577009"/>
          </a:xfrm>
          <a:prstGeom prst="cloud">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bg1"/>
                </a:solidFill>
              </a:rPr>
              <a:t>How?</a:t>
            </a:r>
          </a:p>
        </p:txBody>
      </p:sp>
      <p:sp>
        <p:nvSpPr>
          <p:cNvPr id="3" name="Arrow: Right 2">
            <a:extLst>
              <a:ext uri="{FF2B5EF4-FFF2-40B4-BE49-F238E27FC236}">
                <a16:creationId xmlns:a16="http://schemas.microsoft.com/office/drawing/2014/main" id="{022C9786-E43E-4E9E-8898-569BD186050A}"/>
              </a:ext>
            </a:extLst>
          </p:cNvPr>
          <p:cNvSpPr/>
          <p:nvPr/>
        </p:nvSpPr>
        <p:spPr>
          <a:xfrm rot="20542101">
            <a:off x="7160102" y="2241087"/>
            <a:ext cx="887896" cy="49033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5D88BB9F-FAE4-4ED8-A72D-A97896F75783}"/>
              </a:ext>
            </a:extLst>
          </p:cNvPr>
          <p:cNvSpPr/>
          <p:nvPr/>
        </p:nvSpPr>
        <p:spPr>
          <a:xfrm rot="2298852">
            <a:off x="6852371" y="4033351"/>
            <a:ext cx="887896" cy="49033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76903916-CEA9-43C9-B0A6-E59FC086DC2E}"/>
              </a:ext>
            </a:extLst>
          </p:cNvPr>
          <p:cNvSpPr/>
          <p:nvPr/>
        </p:nvSpPr>
        <p:spPr>
          <a:xfrm rot="15682542">
            <a:off x="5149698" y="1575139"/>
            <a:ext cx="887896" cy="49033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D196C7AE-19A9-404D-ADF5-13E2D044BD19}"/>
              </a:ext>
            </a:extLst>
          </p:cNvPr>
          <p:cNvSpPr/>
          <p:nvPr/>
        </p:nvSpPr>
        <p:spPr>
          <a:xfrm rot="11374342">
            <a:off x="3385691" y="2476133"/>
            <a:ext cx="887896" cy="543339"/>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9A49B8E1-FA7A-41F1-AFD9-4CAAE9678D25}"/>
              </a:ext>
            </a:extLst>
          </p:cNvPr>
          <p:cNvSpPr/>
          <p:nvPr/>
        </p:nvSpPr>
        <p:spPr>
          <a:xfrm rot="6010382">
            <a:off x="4803889" y="4632773"/>
            <a:ext cx="887896" cy="543339"/>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291EFA2-7FB1-4702-8F11-4C82CCE27307}"/>
              </a:ext>
            </a:extLst>
          </p:cNvPr>
          <p:cNvSpPr txBox="1"/>
          <p:nvPr/>
        </p:nvSpPr>
        <p:spPr>
          <a:xfrm>
            <a:off x="8101403" y="1948070"/>
            <a:ext cx="1903988" cy="461665"/>
          </a:xfrm>
          <a:prstGeom prst="rect">
            <a:avLst/>
          </a:prstGeom>
          <a:noFill/>
        </p:spPr>
        <p:txBody>
          <a:bodyPr wrap="square" rtlCol="0">
            <a:spAutoFit/>
          </a:bodyPr>
          <a:lstStyle/>
          <a:p>
            <a:r>
              <a:rPr lang="en-GB" sz="2400" dirty="0"/>
              <a:t>Face to Face</a:t>
            </a:r>
          </a:p>
        </p:txBody>
      </p:sp>
      <p:sp>
        <p:nvSpPr>
          <p:cNvPr id="11" name="TextBox 10">
            <a:extLst>
              <a:ext uri="{FF2B5EF4-FFF2-40B4-BE49-F238E27FC236}">
                <a16:creationId xmlns:a16="http://schemas.microsoft.com/office/drawing/2014/main" id="{3737F4CF-C4C9-439D-AA53-DB70BF35AC9B}"/>
              </a:ext>
            </a:extLst>
          </p:cNvPr>
          <p:cNvSpPr txBox="1"/>
          <p:nvPr/>
        </p:nvSpPr>
        <p:spPr>
          <a:xfrm>
            <a:off x="7938051" y="4493973"/>
            <a:ext cx="2226365" cy="461665"/>
          </a:xfrm>
          <a:prstGeom prst="rect">
            <a:avLst/>
          </a:prstGeom>
          <a:noFill/>
        </p:spPr>
        <p:txBody>
          <a:bodyPr wrap="square" rtlCol="0">
            <a:spAutoFit/>
          </a:bodyPr>
          <a:lstStyle/>
          <a:p>
            <a:r>
              <a:rPr lang="en-GB" sz="2400" dirty="0"/>
              <a:t>Social</a:t>
            </a:r>
            <a:r>
              <a:rPr lang="en-GB" dirty="0"/>
              <a:t> </a:t>
            </a:r>
            <a:r>
              <a:rPr lang="en-GB" sz="2400" dirty="0"/>
              <a:t>media</a:t>
            </a:r>
          </a:p>
        </p:txBody>
      </p:sp>
      <p:sp>
        <p:nvSpPr>
          <p:cNvPr id="13" name="TextBox 12">
            <a:extLst>
              <a:ext uri="{FF2B5EF4-FFF2-40B4-BE49-F238E27FC236}">
                <a16:creationId xmlns:a16="http://schemas.microsoft.com/office/drawing/2014/main" id="{08679D3F-07A0-403E-A572-5B7B7E994C22}"/>
              </a:ext>
            </a:extLst>
          </p:cNvPr>
          <p:cNvSpPr txBox="1"/>
          <p:nvPr/>
        </p:nvSpPr>
        <p:spPr>
          <a:xfrm>
            <a:off x="1696278" y="2478158"/>
            <a:ext cx="1541576" cy="830997"/>
          </a:xfrm>
          <a:prstGeom prst="rect">
            <a:avLst/>
          </a:prstGeom>
          <a:noFill/>
        </p:spPr>
        <p:txBody>
          <a:bodyPr wrap="square" rtlCol="0">
            <a:spAutoFit/>
          </a:bodyPr>
          <a:lstStyle/>
          <a:p>
            <a:r>
              <a:rPr lang="en-GB" sz="2400" dirty="0"/>
              <a:t>Microsoft</a:t>
            </a:r>
            <a:r>
              <a:rPr lang="en-GB" dirty="0"/>
              <a:t> </a:t>
            </a:r>
            <a:r>
              <a:rPr lang="en-GB" sz="2400" dirty="0"/>
              <a:t>Teams</a:t>
            </a:r>
          </a:p>
        </p:txBody>
      </p:sp>
      <p:sp>
        <p:nvSpPr>
          <p:cNvPr id="14" name="TextBox 13">
            <a:extLst>
              <a:ext uri="{FF2B5EF4-FFF2-40B4-BE49-F238E27FC236}">
                <a16:creationId xmlns:a16="http://schemas.microsoft.com/office/drawing/2014/main" id="{44787F50-9ABF-4AEE-B1FB-32859F79B3EC}"/>
              </a:ext>
            </a:extLst>
          </p:cNvPr>
          <p:cNvSpPr txBox="1"/>
          <p:nvPr/>
        </p:nvSpPr>
        <p:spPr>
          <a:xfrm>
            <a:off x="4312583" y="5512904"/>
            <a:ext cx="1590029" cy="461665"/>
          </a:xfrm>
          <a:prstGeom prst="rect">
            <a:avLst/>
          </a:prstGeom>
          <a:noFill/>
        </p:spPr>
        <p:txBody>
          <a:bodyPr wrap="square" rtlCol="0">
            <a:spAutoFit/>
          </a:bodyPr>
          <a:lstStyle/>
          <a:p>
            <a:r>
              <a:rPr lang="en-GB" sz="2400" dirty="0"/>
              <a:t>Moodle</a:t>
            </a:r>
          </a:p>
        </p:txBody>
      </p:sp>
      <p:sp>
        <p:nvSpPr>
          <p:cNvPr id="15" name="TextBox 14">
            <a:extLst>
              <a:ext uri="{FF2B5EF4-FFF2-40B4-BE49-F238E27FC236}">
                <a16:creationId xmlns:a16="http://schemas.microsoft.com/office/drawing/2014/main" id="{B9F9A50F-D40C-4FF3-9582-496E53FD8509}"/>
              </a:ext>
            </a:extLst>
          </p:cNvPr>
          <p:cNvSpPr txBox="1"/>
          <p:nvPr/>
        </p:nvSpPr>
        <p:spPr>
          <a:xfrm>
            <a:off x="5284680" y="834887"/>
            <a:ext cx="1511311" cy="461665"/>
          </a:xfrm>
          <a:prstGeom prst="rect">
            <a:avLst/>
          </a:prstGeom>
          <a:noFill/>
        </p:spPr>
        <p:txBody>
          <a:bodyPr wrap="square" rtlCol="0">
            <a:spAutoFit/>
          </a:bodyPr>
          <a:lstStyle/>
          <a:p>
            <a:r>
              <a:rPr lang="en-GB" sz="2400" dirty="0"/>
              <a:t>One</a:t>
            </a:r>
            <a:r>
              <a:rPr lang="en-GB" dirty="0"/>
              <a:t> </a:t>
            </a:r>
            <a:r>
              <a:rPr lang="en-GB" sz="2400" dirty="0"/>
              <a:t>Drive</a:t>
            </a:r>
          </a:p>
        </p:txBody>
      </p:sp>
      <p:pic>
        <p:nvPicPr>
          <p:cNvPr id="5122" name="Picture 2" descr="Image result for who clip art ">
            <a:extLst>
              <a:ext uri="{FF2B5EF4-FFF2-40B4-BE49-F238E27FC236}">
                <a16:creationId xmlns:a16="http://schemas.microsoft.com/office/drawing/2014/main" id="{7DA42D03-18BF-4384-A40F-C44AF3AE9F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4855" y="3885461"/>
            <a:ext cx="15240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talking clipart">
            <a:extLst>
              <a:ext uri="{FF2B5EF4-FFF2-40B4-BE49-F238E27FC236}">
                <a16:creationId xmlns:a16="http://schemas.microsoft.com/office/drawing/2014/main" id="{6E4D6CA7-1E3C-463E-A9CB-99091B835D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6070" y="2486252"/>
            <a:ext cx="196215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Image result for social media clipart">
            <a:extLst>
              <a:ext uri="{FF2B5EF4-FFF2-40B4-BE49-F238E27FC236}">
                <a16:creationId xmlns:a16="http://schemas.microsoft.com/office/drawing/2014/main" id="{6B73DFA2-C87D-4988-9122-7B5CB8E6C0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85889" y="490805"/>
            <a:ext cx="1524000" cy="17076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8128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B1ECA-5131-43F6-BA44-FC4E259300F2}"/>
              </a:ext>
            </a:extLst>
          </p:cNvPr>
          <p:cNvSpPr>
            <a:spLocks noGrp="1"/>
          </p:cNvSpPr>
          <p:nvPr>
            <p:ph type="ctrTitle"/>
          </p:nvPr>
        </p:nvSpPr>
        <p:spPr>
          <a:xfrm>
            <a:off x="1876424" y="1122363"/>
            <a:ext cx="8791575" cy="1064246"/>
          </a:xfrm>
        </p:spPr>
        <p:txBody>
          <a:bodyPr/>
          <a:lstStyle/>
          <a:p>
            <a:r>
              <a:rPr lang="en-GB" dirty="0">
                <a:solidFill>
                  <a:schemeClr val="bg1"/>
                </a:solidFill>
              </a:rPr>
              <a:t>Hypothesis</a:t>
            </a:r>
          </a:p>
        </p:txBody>
      </p:sp>
      <p:sp>
        <p:nvSpPr>
          <p:cNvPr id="5" name="TextBox 4">
            <a:extLst>
              <a:ext uri="{FF2B5EF4-FFF2-40B4-BE49-F238E27FC236}">
                <a16:creationId xmlns:a16="http://schemas.microsoft.com/office/drawing/2014/main" id="{F687C10F-ED3F-40E8-8C94-DA186D783EFB}"/>
              </a:ext>
            </a:extLst>
          </p:cNvPr>
          <p:cNvSpPr txBox="1"/>
          <p:nvPr/>
        </p:nvSpPr>
        <p:spPr>
          <a:xfrm>
            <a:off x="1643270" y="2551837"/>
            <a:ext cx="6864626" cy="2246769"/>
          </a:xfrm>
          <a:prstGeom prst="rect">
            <a:avLst/>
          </a:prstGeom>
          <a:noFill/>
        </p:spPr>
        <p:txBody>
          <a:bodyPr wrap="square">
            <a:spAutoFit/>
          </a:bodyPr>
          <a:lstStyle/>
          <a:p>
            <a:r>
              <a:rPr lang="en-GB" sz="2000" dirty="0">
                <a:solidFill>
                  <a:schemeClr val="bg1"/>
                </a:solidFill>
              </a:rPr>
              <a:t>It can be predicted that technology will continue to become more pervasive and advanced in our daily lives: the better prepared we are to handle this technological change, the greater our ability to adapt to it will be. Some digital skills are obvious; for example, today's 5- and 6-year-olds can type and use the internet, where as adults may need to put in some more time and study to completely master these abilities.</a:t>
            </a:r>
          </a:p>
        </p:txBody>
      </p:sp>
      <p:pic>
        <p:nvPicPr>
          <p:cNvPr id="3074" name="Picture 2" descr="Image result for Hypothesis Clip Art Statisutcs">
            <a:extLst>
              <a:ext uri="{FF2B5EF4-FFF2-40B4-BE49-F238E27FC236}">
                <a16:creationId xmlns:a16="http://schemas.microsoft.com/office/drawing/2014/main" id="{2393E057-4391-4838-8C2F-416AC93850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7969" y="1749701"/>
            <a:ext cx="2761514" cy="3358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1692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F8E7E-FBC2-4D6E-B495-3EFAFBF5C7AD}"/>
              </a:ext>
            </a:extLst>
          </p:cNvPr>
          <p:cNvSpPr>
            <a:spLocks noGrp="1"/>
          </p:cNvSpPr>
          <p:nvPr>
            <p:ph type="title"/>
          </p:nvPr>
        </p:nvSpPr>
        <p:spPr/>
        <p:txBody>
          <a:bodyPr/>
          <a:lstStyle/>
          <a:p>
            <a:r>
              <a:rPr lang="en-GB" dirty="0">
                <a:solidFill>
                  <a:schemeClr val="bg1"/>
                </a:solidFill>
              </a:rPr>
              <a:t>Our Proposed method</a:t>
            </a:r>
          </a:p>
        </p:txBody>
      </p:sp>
      <mc:AlternateContent xmlns:mc="http://schemas.openxmlformats.org/markup-compatibility/2006">
        <mc:Choice xmlns:am3d="http://schemas.microsoft.com/office/drawing/2017/model3d" Requires="am3d">
          <p:graphicFrame>
            <p:nvGraphicFramePr>
              <p:cNvPr id="3" name="Content Placeholder 2" descr="Laptop">
                <a:extLst>
                  <a:ext uri="{FF2B5EF4-FFF2-40B4-BE49-F238E27FC236}">
                    <a16:creationId xmlns:a16="http://schemas.microsoft.com/office/drawing/2014/main" id="{AC818C4B-9080-4DB0-B627-8EC72C6206DF}"/>
                  </a:ext>
                </a:extLst>
              </p:cNvPr>
              <p:cNvGraphicFramePr>
                <a:graphicFrameLocks noGrp="1" noChangeAspect="1"/>
              </p:cNvGraphicFramePr>
              <p:nvPr>
                <p:ph idx="1"/>
                <p:extLst>
                  <p:ext uri="{D42A27DB-BD31-4B8C-83A1-F6EECF244321}">
                    <p14:modId xmlns:p14="http://schemas.microsoft.com/office/powerpoint/2010/main" val="3059465393"/>
                  </p:ext>
                </p:extLst>
              </p:nvPr>
            </p:nvGraphicFramePr>
            <p:xfrm>
              <a:off x="8616921" y="4311323"/>
              <a:ext cx="2826774" cy="1928158"/>
            </p:xfrm>
            <a:graphic>
              <a:graphicData uri="http://schemas.microsoft.com/office/drawing/2017/model3d">
                <am3d:model3d r:embed="rId2">
                  <am3d:spPr>
                    <a:xfrm>
                      <a:off x="0" y="0"/>
                      <a:ext cx="2826774" cy="1928158"/>
                    </a:xfrm>
                    <a:prstGeom prst="rect">
                      <a:avLst/>
                    </a:prstGeom>
                  </am3d:spPr>
                  <am3d:camera>
                    <am3d:pos x="0" y="0" z="70087151"/>
                    <am3d:up dx="0" dy="36000000" dz="0"/>
                    <am3d:lookAt x="0" y="0" z="0"/>
                    <am3d:perspective fov="2700000"/>
                  </am3d:camera>
                  <am3d:trans>
                    <am3d:meterPerModelUnit n="1970604" d="1000000"/>
                    <am3d:preTrans dx="0" dy="-12157734" dz="3432165"/>
                    <am3d:scale>
                      <am3d:sx n="1000000" d="1000000"/>
                      <am3d:sy n="1000000" d="1000000"/>
                      <am3d:sz n="1000000" d="1000000"/>
                    </am3d:scale>
                    <am3d:rot/>
                    <am3d:postTrans dx="0" dy="0" dz="0"/>
                  </am3d:trans>
                  <am3d:raster rName="Office3DRenderer" rVer="16.0.8326">
                    <am3d:blip r:embed="rId3"/>
                  </am3d:raster>
                  <am3d:objViewport viewportSz="354171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Content Placeholder 2" descr="Laptop">
                <a:extLst>
                  <a:ext uri="{FF2B5EF4-FFF2-40B4-BE49-F238E27FC236}">
                    <a16:creationId xmlns:a16="http://schemas.microsoft.com/office/drawing/2014/main" id="{AC818C4B-9080-4DB0-B627-8EC72C6206DF}"/>
                  </a:ext>
                </a:extLst>
              </p:cNvPr>
              <p:cNvPicPr>
                <a:picLocks noGrp="1" noRot="1" noChangeAspect="1" noMove="1" noResize="1" noEditPoints="1" noAdjustHandles="1" noChangeArrowheads="1" noChangeShapeType="1" noCrop="1"/>
              </p:cNvPicPr>
              <p:nvPr/>
            </p:nvPicPr>
            <p:blipFill>
              <a:blip r:embed="rId3"/>
              <a:stretch>
                <a:fillRect/>
              </a:stretch>
            </p:blipFill>
            <p:spPr>
              <a:xfrm>
                <a:off x="8616921" y="4311323"/>
                <a:ext cx="2826774" cy="1928158"/>
              </a:xfrm>
              <a:prstGeom prst="rect">
                <a:avLst/>
              </a:prstGeom>
            </p:spPr>
          </p:pic>
        </mc:Fallback>
      </mc:AlternateContent>
      <p:sp>
        <p:nvSpPr>
          <p:cNvPr id="5" name="TextBox 4">
            <a:extLst>
              <a:ext uri="{FF2B5EF4-FFF2-40B4-BE49-F238E27FC236}">
                <a16:creationId xmlns:a16="http://schemas.microsoft.com/office/drawing/2014/main" id="{D84F6250-066C-4869-B5A3-BC63DD48C72C}"/>
              </a:ext>
            </a:extLst>
          </p:cNvPr>
          <p:cNvSpPr txBox="1"/>
          <p:nvPr/>
        </p:nvSpPr>
        <p:spPr>
          <a:xfrm>
            <a:off x="1141413" y="1881810"/>
            <a:ext cx="7976083" cy="2653034"/>
          </a:xfrm>
          <a:prstGeom prst="rect">
            <a:avLst/>
          </a:prstGeom>
          <a:noFill/>
        </p:spPr>
        <p:txBody>
          <a:bodyPr wrap="square">
            <a:spAutoFit/>
          </a:bodyPr>
          <a:lstStyle/>
          <a:p>
            <a:pPr lvl="0">
              <a:lnSpc>
                <a:spcPct val="120000"/>
              </a:lnSpc>
              <a:tabLst>
                <a:tab pos="457200" algn="l"/>
              </a:tabLst>
            </a:pP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This study attempts to determine whether and why UWTSD needs to offer training on using technology for collaboration. </a:t>
            </a:r>
          </a:p>
          <a:p>
            <a:pPr lvl="0">
              <a:lnSpc>
                <a:spcPct val="120000"/>
              </a:lnSpc>
              <a:tabLst>
                <a:tab pos="457200" algn="l"/>
              </a:tabLst>
            </a:pP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We believe that for this project, a quantitative data collection approach would be most appropriate. Once the data has been collected it would allow more options and opportunities for </a:t>
            </a: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students </a:t>
            </a:r>
            <a:r>
              <a:rPr lang="en-GB" sz="2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with all degrees of technical experience to succeed will be available. We were able to draw our conclusion from the data by employing four yes/no questions.</a:t>
            </a:r>
          </a:p>
        </p:txBody>
      </p:sp>
    </p:spTree>
    <p:extLst>
      <p:ext uri="{BB962C8B-B14F-4D97-AF65-F5344CB8AC3E}">
        <p14:creationId xmlns:p14="http://schemas.microsoft.com/office/powerpoint/2010/main" val="4026153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mph" presetSubtype="128" accel="10000" decel="10000" fill="hold" nodeType="clickEffect">
                                  <p:stCondLst>
                                    <p:cond delay="0"/>
                                  </p:stCondLst>
                                  <p:childTnLst>
                                    <p:animRot by="21600000">
                                      <p:cBhvr>
                                        <p:cTn id="6" dur="20000" fill="hold"/>
                                        <p:tgtEl>
                                          <p:spTgt spid="3"/>
                                        </p:tgtEl>
                                        <p:attrNameLst>
                                          <p:attrName>3d.view.rotation.y</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56344-ED62-4D6E-A23D-C6D13F9C743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03457E3-0768-4DF8-9EA1-6003719E5713}"/>
              </a:ext>
            </a:extLst>
          </p:cNvPr>
          <p:cNvSpPr>
            <a:spLocks noGrp="1"/>
          </p:cNvSpPr>
          <p:nvPr>
            <p:ph idx="1"/>
          </p:nvPr>
        </p:nvSpPr>
        <p:spPr>
          <a:xfrm>
            <a:off x="1141413" y="1658143"/>
            <a:ext cx="9905999" cy="3541714"/>
          </a:xfrm>
        </p:spPr>
        <p:txBody>
          <a:bodyPr/>
          <a:lstStyle/>
          <a:p>
            <a:pPr marL="0" indent="0">
              <a:buNone/>
            </a:pPr>
            <a:r>
              <a:rPr lang="en-GB" dirty="0"/>
              <a:t>According to the data gathered and the research reviewed for this presentation, pupils' technological skills are varied. This demonstrates the necessity for training on using technology to collaborate so that students have equal possibilities while they are studying. Long-term, this will help the students to develop their confidence and excel in their work.</a:t>
            </a:r>
          </a:p>
        </p:txBody>
      </p:sp>
      <p:pic>
        <p:nvPicPr>
          <p:cNvPr id="1028" name="Picture 4" descr="Image result for  teaching technology clip art">
            <a:extLst>
              <a:ext uri="{FF2B5EF4-FFF2-40B4-BE49-F238E27FC236}">
                <a16:creationId xmlns:a16="http://schemas.microsoft.com/office/drawing/2014/main" id="{ABE5C52A-AC16-4596-9C63-BD750FEBDA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3181" y="3965365"/>
            <a:ext cx="2840519" cy="2345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0950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4FCC9-1490-4FFD-8159-75B55B1BF127}"/>
              </a:ext>
            </a:extLst>
          </p:cNvPr>
          <p:cNvSpPr>
            <a:spLocks noGrp="1"/>
          </p:cNvSpPr>
          <p:nvPr>
            <p:ph type="title"/>
          </p:nvPr>
        </p:nvSpPr>
        <p:spPr/>
        <p:txBody>
          <a:bodyPr/>
          <a:lstStyle/>
          <a:p>
            <a:r>
              <a:rPr lang="en-GB" dirty="0">
                <a:solidFill>
                  <a:schemeClr val="bg1"/>
                </a:solidFill>
              </a:rPr>
              <a:t>References</a:t>
            </a:r>
          </a:p>
        </p:txBody>
      </p:sp>
      <p:sp>
        <p:nvSpPr>
          <p:cNvPr id="3" name="Content Placeholder 2">
            <a:extLst>
              <a:ext uri="{FF2B5EF4-FFF2-40B4-BE49-F238E27FC236}">
                <a16:creationId xmlns:a16="http://schemas.microsoft.com/office/drawing/2014/main" id="{8CB96F4F-62CF-469C-831E-A566DD41CCB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2535744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27A25810009EC4BB1E2995EA89B9917" ma:contentTypeVersion="0" ma:contentTypeDescription="Create a new document." ma:contentTypeScope="" ma:versionID="c0dce648bb697f2d3959ffd34207f714">
  <xsd:schema xmlns:xsd="http://www.w3.org/2001/XMLSchema" xmlns:xs="http://www.w3.org/2001/XMLSchema" xmlns:p="http://schemas.microsoft.com/office/2006/metadata/properties" targetNamespace="http://schemas.microsoft.com/office/2006/metadata/properties" ma:root="true" ma:fieldsID="b34f15b030d40ffca33e4aeb8eb001f5">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FB970D-54BC-48D2-8F7F-6190D33F8409}"/>
</file>

<file path=customXml/itemProps2.xml><?xml version="1.0" encoding="utf-8"?>
<ds:datastoreItem xmlns:ds="http://schemas.openxmlformats.org/officeDocument/2006/customXml" ds:itemID="{EB1C7724-6221-41C1-A86A-7B3159EED750}"/>
</file>

<file path=docProps/app.xml><?xml version="1.0" encoding="utf-8"?>
<Properties xmlns="http://schemas.openxmlformats.org/officeDocument/2006/extended-properties" xmlns:vt="http://schemas.openxmlformats.org/officeDocument/2006/docPropsVTypes">
  <Template>TM04033919[[fn=Circuit]]</Template>
  <TotalTime>964</TotalTime>
  <Words>892</Words>
  <Application>Microsoft Office PowerPoint</Application>
  <PresentationFormat>Widescreen</PresentationFormat>
  <Paragraphs>50</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Tw Cen MT</vt:lpstr>
      <vt:lpstr>Circuit</vt:lpstr>
      <vt:lpstr>KIM MERSON-2127725  KATIE PETTITT-2127724  MODULE CODE- LCHS4002_BIRM Digital Skills and Research Methods  TITLE – How do students use technology to collaborate at UWTSD?  LECTURES NAME- Robert Nartowski  ASSIGNMENT TITLE - Is there a need to provide training on how to use technology to collaborate at UWTSD?</vt:lpstr>
      <vt:lpstr>Is there a need to provide training on how to use technology to collaborate at UWTSD?</vt:lpstr>
      <vt:lpstr>introduction</vt:lpstr>
      <vt:lpstr>Why would students need training?</vt:lpstr>
      <vt:lpstr>Existing research</vt:lpstr>
      <vt:lpstr>Ethical considerations</vt:lpstr>
      <vt:lpstr>As part of our Primary research, we asked 6 students the following yes/no questions </vt:lpstr>
      <vt:lpstr>PowerPoint Presentation</vt:lpstr>
      <vt:lpstr>PowerPoint Presentation</vt:lpstr>
      <vt:lpstr>PowerPoint Presentation</vt:lpstr>
      <vt:lpstr>Hypothesis</vt:lpstr>
      <vt:lpstr>Our Proposed method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KIM MERSON-  KATIE PETTITT-  MODULE CODE- LCHS4002_BIRM Digital Skills and Research Methods  TITLE – How do students use technology to collaborate at UWTSD?  LECTURES NAME- Robert Nartowski  ASSIGNMENT TITLE -Are students confident in using technology to collaborate?</dc:title>
  <dc:creator>Kim Merson</dc:creator>
  <cp:lastModifiedBy>Kim Merson</cp:lastModifiedBy>
  <cp:revision>27</cp:revision>
  <dcterms:created xsi:type="dcterms:W3CDTF">2022-06-20T15:15:02Z</dcterms:created>
  <dcterms:modified xsi:type="dcterms:W3CDTF">2022-06-24T12:37:11Z</dcterms:modified>
</cp:coreProperties>
</file>