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C4C700-E15A-443B-A5AE-8C99296AFB55}" v="5" dt="2026-03-31T00:55:23.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hyap Kanasara" userId="48f50cfd260f4580" providerId="LiveId" clId="{268F4091-B230-4ED6-9AE9-2D182087B478}"/>
    <pc:docChg chg="custSel modSld">
      <pc:chgData name="Kashyap Kanasara" userId="48f50cfd260f4580" providerId="LiveId" clId="{268F4091-B230-4ED6-9AE9-2D182087B478}" dt="2026-03-31T00:59:28.767" v="21" actId="20577"/>
      <pc:docMkLst>
        <pc:docMk/>
      </pc:docMkLst>
      <pc:sldChg chg="modSp mod">
        <pc:chgData name="Kashyap Kanasara" userId="48f50cfd260f4580" providerId="LiveId" clId="{268F4091-B230-4ED6-9AE9-2D182087B478}" dt="2026-03-31T00:59:28.767" v="21" actId="20577"/>
        <pc:sldMkLst>
          <pc:docMk/>
          <pc:sldMk cId="3988523790" sldId="257"/>
        </pc:sldMkLst>
        <pc:spChg chg="mod">
          <ac:chgData name="Kashyap Kanasara" userId="48f50cfd260f4580" providerId="LiveId" clId="{268F4091-B230-4ED6-9AE9-2D182087B478}" dt="2026-03-31T00:55:36.338" v="6" actId="207"/>
          <ac:spMkLst>
            <pc:docMk/>
            <pc:sldMk cId="3988523790" sldId="257"/>
            <ac:spMk id="2" creationId="{D107F6CD-9033-BA43-0025-849F1B5F8A5B}"/>
          </ac:spMkLst>
        </pc:spChg>
        <pc:spChg chg="mod">
          <ac:chgData name="Kashyap Kanasara" userId="48f50cfd260f4580" providerId="LiveId" clId="{268F4091-B230-4ED6-9AE9-2D182087B478}" dt="2026-03-31T00:53:36.014" v="0"/>
          <ac:spMkLst>
            <pc:docMk/>
            <pc:sldMk cId="3988523790" sldId="257"/>
            <ac:spMk id="4" creationId="{C0C8AFF5-2BFB-164B-526F-44D4D093D8CA}"/>
          </ac:spMkLst>
        </pc:spChg>
        <pc:spChg chg="mod">
          <ac:chgData name="Kashyap Kanasara" userId="48f50cfd260f4580" providerId="LiveId" clId="{268F4091-B230-4ED6-9AE9-2D182087B478}" dt="2026-03-31T00:54:37.315" v="3" actId="14100"/>
          <ac:spMkLst>
            <pc:docMk/>
            <pc:sldMk cId="3988523790" sldId="257"/>
            <ac:spMk id="5" creationId="{6E3F3EC0-66A6-CE5A-4006-54272D052B62}"/>
          </ac:spMkLst>
        </pc:spChg>
        <pc:spChg chg="mod">
          <ac:chgData name="Kashyap Kanasara" userId="48f50cfd260f4580" providerId="LiveId" clId="{268F4091-B230-4ED6-9AE9-2D182087B478}" dt="2026-03-31T00:59:28.767" v="21" actId="20577"/>
          <ac:spMkLst>
            <pc:docMk/>
            <pc:sldMk cId="3988523790" sldId="257"/>
            <ac:spMk id="6" creationId="{2DFE21EC-B53B-A7CC-F9E8-C277B02AD993}"/>
          </ac:spMkLst>
        </pc:spChg>
        <pc:spChg chg="mod">
          <ac:chgData name="Kashyap Kanasara" userId="48f50cfd260f4580" providerId="LiveId" clId="{268F4091-B230-4ED6-9AE9-2D182087B478}" dt="2026-03-31T00:55:23.061" v="5"/>
          <ac:spMkLst>
            <pc:docMk/>
            <pc:sldMk cId="3988523790" sldId="257"/>
            <ac:spMk id="7" creationId="{4B2558DE-0E08-65CA-6BBD-0CC9ECEF40A8}"/>
          </ac:spMkLst>
        </pc:spChg>
        <pc:spChg chg="mod">
          <ac:chgData name="Kashyap Kanasara" userId="48f50cfd260f4580" providerId="LiveId" clId="{268F4091-B230-4ED6-9AE9-2D182087B478}" dt="2026-03-31T00:56:36.426" v="18" actId="255"/>
          <ac:spMkLst>
            <pc:docMk/>
            <pc:sldMk cId="3988523790" sldId="257"/>
            <ac:spMk id="14" creationId="{EC25DD76-122B-4E94-3FBE-A719F9E205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F27053-BF11-46A2-AAA0-0AFEE253CFC9}" type="datetimeFigureOut">
              <a:rPr lang="en-IN" smtClean="0"/>
              <a:t>31-03-2026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25ABC4-200F-47BB-BEF9-033E22D08BA0}" type="slidenum">
              <a:rPr lang="en-IN" smtClean="0"/>
              <a:t>‹#›</a:t>
            </a:fld>
            <a:endParaRPr lang="en-IN"/>
          </a:p>
        </p:txBody>
      </p:sp>
    </p:spTree>
    <p:extLst>
      <p:ext uri="{BB962C8B-B14F-4D97-AF65-F5344CB8AC3E}">
        <p14:creationId xmlns:p14="http://schemas.microsoft.com/office/powerpoint/2010/main" val="1116307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B95C94-E4EC-42E0-B28B-06E65190572A}" type="slidenum">
              <a:rPr lang="en-IN" smtClean="0"/>
              <a:t>1</a:t>
            </a:fld>
            <a:endParaRPr lang="en-IN"/>
          </a:p>
        </p:txBody>
      </p:sp>
    </p:spTree>
    <p:extLst>
      <p:ext uri="{BB962C8B-B14F-4D97-AF65-F5344CB8AC3E}">
        <p14:creationId xmlns:p14="http://schemas.microsoft.com/office/powerpoint/2010/main" val="2931815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134056-EFA9-4C2B-A726-0D1A07A27820}" type="datetimeFigureOut">
              <a:rPr lang="en-IN" smtClean="0"/>
              <a:t>31-03-2026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2588741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34056-EFA9-4C2B-A726-0D1A07A27820}" type="datetimeFigureOut">
              <a:rPr lang="en-IN" smtClean="0"/>
              <a:t>31-03-2026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1456306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134056-EFA9-4C2B-A726-0D1A07A27820}" type="datetimeFigureOut">
              <a:rPr lang="en-IN" smtClean="0"/>
              <a:t>31-03-2026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3826292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134056-EFA9-4C2B-A726-0D1A07A27820}" type="datetimeFigureOut">
              <a:rPr lang="en-IN" smtClean="0"/>
              <a:t>31-03-2026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2415033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134056-EFA9-4C2B-A726-0D1A07A27820}" type="datetimeFigureOut">
              <a:rPr lang="en-IN" smtClean="0"/>
              <a:t>31-03-2026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1588296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134056-EFA9-4C2B-A726-0D1A07A27820}" type="datetimeFigureOut">
              <a:rPr lang="en-IN" smtClean="0"/>
              <a:t>31-03-2026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3930580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134056-EFA9-4C2B-A726-0D1A07A27820}" type="datetimeFigureOut">
              <a:rPr lang="en-IN" smtClean="0"/>
              <a:t>31-03-2026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3337240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134056-EFA9-4C2B-A726-0D1A07A27820}" type="datetimeFigureOut">
              <a:rPr lang="en-IN" smtClean="0"/>
              <a:t>31-03-2026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4009058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134056-EFA9-4C2B-A726-0D1A07A27820}" type="datetimeFigureOut">
              <a:rPr lang="en-IN" smtClean="0"/>
              <a:t>31-03-2026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2869255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34056-EFA9-4C2B-A726-0D1A07A27820}" type="datetimeFigureOut">
              <a:rPr lang="en-IN" smtClean="0"/>
              <a:t>31-03-2026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472699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34056-EFA9-4C2B-A726-0D1A07A27820}" type="datetimeFigureOut">
              <a:rPr lang="en-IN" smtClean="0"/>
              <a:t>31-03-2026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064637-425C-4B39-8B5F-4AC6183F7C2D}" type="slidenum">
              <a:rPr lang="en-IN" smtClean="0"/>
              <a:t>‹#›</a:t>
            </a:fld>
            <a:endParaRPr lang="en-IN"/>
          </a:p>
        </p:txBody>
      </p:sp>
    </p:spTree>
    <p:extLst>
      <p:ext uri="{BB962C8B-B14F-4D97-AF65-F5344CB8AC3E}">
        <p14:creationId xmlns:p14="http://schemas.microsoft.com/office/powerpoint/2010/main" val="26321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134056-EFA9-4C2B-A726-0D1A07A27820}" type="datetimeFigureOut">
              <a:rPr lang="en-IN" smtClean="0"/>
              <a:t>31-03-2026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064637-425C-4B39-8B5F-4AC6183F7C2D}" type="slidenum">
              <a:rPr lang="en-IN" smtClean="0"/>
              <a:t>‹#›</a:t>
            </a:fld>
            <a:endParaRPr lang="en-IN"/>
          </a:p>
        </p:txBody>
      </p:sp>
    </p:spTree>
    <p:extLst>
      <p:ext uri="{BB962C8B-B14F-4D97-AF65-F5344CB8AC3E}">
        <p14:creationId xmlns:p14="http://schemas.microsoft.com/office/powerpoint/2010/main" val="39844270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rxiv.org/abs/2401.10816"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jpg"/><Relationship Id="rId5" Type="http://schemas.openxmlformats.org/officeDocument/2006/relationships/hyperlink" Target="https://www.who.int/news-room/fact-sheets/detail/physical-activity" TargetMode="External"/><Relationship Id="rId4" Type="http://schemas.openxmlformats.org/officeDocument/2006/relationships/hyperlink" Target="https://digital.nhs.uk/data-and-information/publications/statistical/health-survey-for-england/2021-part-2/physical-a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C8AFF5-2BFB-164B-526F-44D4D093D8CA}"/>
              </a:ext>
            </a:extLst>
          </p:cNvPr>
          <p:cNvSpPr txBox="1"/>
          <p:nvPr/>
        </p:nvSpPr>
        <p:spPr>
          <a:xfrm>
            <a:off x="234822" y="2028942"/>
            <a:ext cx="2696546" cy="2308324"/>
          </a:xfrm>
          <a:prstGeom prst="rect">
            <a:avLst/>
          </a:prstGeom>
          <a:noFill/>
        </p:spPr>
        <p:txBody>
          <a:bodyPr wrap="square" rtlCol="0">
            <a:spAutoFit/>
          </a:bodyPr>
          <a:lstStyle/>
          <a:p>
            <a:pPr algn="ctr"/>
            <a:r>
              <a:rPr lang="en-IN" sz="800" dirty="0">
                <a:latin typeface="Arial" panose="020B0604020202020204" pitchFamily="34" charset="0"/>
                <a:cs typeface="Arial" panose="020B0604020202020204" pitchFamily="34" charset="0"/>
              </a:rPr>
              <a:t>Background</a:t>
            </a:r>
            <a:endParaRPr lang="en-US" sz="800" dirty="0">
              <a:latin typeface="Arial" panose="020B0604020202020204" pitchFamily="34" charset="0"/>
              <a:cs typeface="Arial" panose="020B0604020202020204" pitchFamily="34" charset="0"/>
            </a:endParaRPr>
          </a:p>
          <a:p>
            <a:r>
              <a:rPr lang="en-US" sz="800" dirty="0">
                <a:solidFill>
                  <a:srgbClr val="FFFF00"/>
                </a:solidFill>
                <a:latin typeface="Arial" panose="020B0604020202020204" pitchFamily="34" charset="0"/>
                <a:cs typeface="Arial" panose="020B0604020202020204" pitchFamily="34" charset="0"/>
              </a:rPr>
              <a:t>In addition to being a significant public health concern, physical inactivity also plays a significant role in the increase of NCDs (non-communicable illnesses) such diabetes, obesity, heart disease, and cancer. According to WHO predictions from 2024, inactivity causes more than 5 million deaths globally each year. According to NHS England (2023), 34% of adults in the UK do not engage in enough physical activity to achieve recommended levels. Previous initiatives included wearable trackers like Fitbit and Apple Watch, fitness smartphone apps, gym referral systems, and public awareness campaigns. Even yet, there is relatively little long-term adherence. </a:t>
            </a:r>
          </a:p>
          <a:p>
            <a:r>
              <a:rPr lang="en-US" sz="800" dirty="0">
                <a:solidFill>
                  <a:srgbClr val="FFFF00"/>
                </a:solidFill>
                <a:latin typeface="Arial" panose="020B0604020202020204" pitchFamily="34" charset="0"/>
                <a:cs typeface="Arial" panose="020B0604020202020204" pitchFamily="34" charset="0"/>
              </a:rPr>
              <a:t> Here is a poster introducing a concept of AI-powered wristwatch that through customized real-time prompts to motivate users to physical activities, engages inactive adults in the UK.</a:t>
            </a:r>
          </a:p>
        </p:txBody>
      </p:sp>
      <p:sp>
        <p:nvSpPr>
          <p:cNvPr id="5" name="TextBox 4">
            <a:extLst>
              <a:ext uri="{FF2B5EF4-FFF2-40B4-BE49-F238E27FC236}">
                <a16:creationId xmlns:a16="http://schemas.microsoft.com/office/drawing/2014/main" id="{6E3F3EC0-66A6-CE5A-4006-54272D052B62}"/>
              </a:ext>
            </a:extLst>
          </p:cNvPr>
          <p:cNvSpPr txBox="1"/>
          <p:nvPr/>
        </p:nvSpPr>
        <p:spPr>
          <a:xfrm>
            <a:off x="2839010" y="3811012"/>
            <a:ext cx="2935257" cy="3046988"/>
          </a:xfrm>
          <a:prstGeom prst="rect">
            <a:avLst/>
          </a:prstGeom>
          <a:noFill/>
        </p:spPr>
        <p:txBody>
          <a:bodyPr wrap="square" rtlCol="0">
            <a:spAutoFit/>
          </a:bodyPr>
          <a:lstStyle/>
          <a:p>
            <a:r>
              <a:rPr lang="en-US" sz="800" dirty="0">
                <a:solidFill>
                  <a:srgbClr val="FFFFFF"/>
                </a:solidFill>
                <a:latin typeface="Arial" panose="020B0604020202020204" pitchFamily="34" charset="0"/>
                <a:cs typeface="Arial" panose="020B0604020202020204" pitchFamily="34" charset="0"/>
              </a:rPr>
              <a:t>Rationale</a:t>
            </a:r>
          </a:p>
          <a:p>
            <a:endParaRPr lang="en-US" sz="800" dirty="0">
              <a:solidFill>
                <a:srgbClr val="00FFFF"/>
              </a:solidFill>
              <a:latin typeface="Arial" panose="020B0604020202020204" pitchFamily="34" charset="0"/>
              <a:cs typeface="Arial" panose="020B0604020202020204" pitchFamily="34" charset="0"/>
            </a:endParaRPr>
          </a:p>
          <a:p>
            <a:pPr algn="ctr"/>
            <a:r>
              <a:rPr lang="en-US" sz="800" dirty="0" err="1">
                <a:latin typeface="Arial" panose="020B0604020202020204" pitchFamily="34" charset="0"/>
                <a:cs typeface="Arial" panose="020B0604020202020204" pitchFamily="34" charset="0"/>
              </a:rPr>
              <a:t>Behaviour</a:t>
            </a:r>
            <a:r>
              <a:rPr lang="en-US" sz="800" dirty="0">
                <a:latin typeface="Arial" panose="020B0604020202020204" pitchFamily="34" charset="0"/>
                <a:cs typeface="Arial" panose="020B0604020202020204" pitchFamily="34" charset="0"/>
              </a:rPr>
              <a:t> Change Theory (COM-B Model) </a:t>
            </a:r>
          </a:p>
          <a:p>
            <a:r>
              <a:rPr lang="en-US" sz="800" dirty="0">
                <a:solidFill>
                  <a:schemeClr val="accent3">
                    <a:lumMod val="75000"/>
                  </a:schemeClr>
                </a:solidFill>
                <a:latin typeface="Arial" panose="020B0604020202020204" pitchFamily="34" charset="0"/>
                <a:cs typeface="Arial" panose="020B0604020202020204" pitchFamily="34" charset="0"/>
              </a:rPr>
              <a:t>Regarding this digital intervention, the COM-B model (Michie et al. 2011) is very relevant. Capability: Physiological indicators like step counts, heart rate measurements, alerts for inactivity, and visual representations of progress aid individuals in recognizing their sedentary patterns. Possibility: The use of situation-sensitive visual or auditory signals encourages getting up and moving during the periods of commuting, working breaks, and long times of sitting.</a:t>
            </a:r>
          </a:p>
          <a:p>
            <a:r>
              <a:rPr lang="en-US" sz="800" dirty="0">
                <a:solidFill>
                  <a:schemeClr val="accent3">
                    <a:lumMod val="75000"/>
                  </a:schemeClr>
                </a:solidFill>
                <a:latin typeface="Arial" panose="020B0604020202020204" pitchFamily="34" charset="0"/>
                <a:cs typeface="Arial" panose="020B0604020202020204" pitchFamily="34" charset="0"/>
              </a:rPr>
              <a:t>Motivation: Artificial intelligence-based personalized goal setting rewards reminders, and changing feedback not only support both internal and external motivation but also intensify </a:t>
            </a:r>
            <a:r>
              <a:rPr lang="en-US" sz="800" dirty="0" err="1">
                <a:solidFill>
                  <a:schemeClr val="accent3">
                    <a:lumMod val="75000"/>
                  </a:schemeClr>
                </a:solidFill>
                <a:latin typeface="Arial" panose="020B0604020202020204" pitchFamily="34" charset="0"/>
                <a:cs typeface="Arial" panose="020B0604020202020204" pitchFamily="34" charset="0"/>
              </a:rPr>
              <a:t>them.Additionally</a:t>
            </a:r>
            <a:r>
              <a:rPr lang="en-US" sz="800" dirty="0">
                <a:solidFill>
                  <a:schemeClr val="accent3">
                    <a:lumMod val="75000"/>
                  </a:schemeClr>
                </a:solidFill>
                <a:latin typeface="Arial" panose="020B0604020202020204" pitchFamily="34" charset="0"/>
                <a:cs typeface="Arial" panose="020B0604020202020204" pitchFamily="34" charset="0"/>
              </a:rPr>
              <a:t>, by ensuring that prompting takes place during </a:t>
            </a:r>
            <a:r>
              <a:rPr lang="en-US" sz="800" dirty="0" err="1">
                <a:solidFill>
                  <a:schemeClr val="accent3">
                    <a:lumMod val="75000"/>
                  </a:schemeClr>
                </a:solidFill>
                <a:latin typeface="Arial" panose="020B0604020202020204" pitchFamily="34" charset="0"/>
                <a:cs typeface="Arial" panose="020B0604020202020204" pitchFamily="34" charset="0"/>
              </a:rPr>
              <a:t>behaviourally</a:t>
            </a:r>
            <a:r>
              <a:rPr lang="en-US" sz="800" dirty="0">
                <a:solidFill>
                  <a:schemeClr val="accent3">
                    <a:lumMod val="75000"/>
                  </a:schemeClr>
                </a:solidFill>
                <a:latin typeface="Arial" panose="020B0604020202020204" pitchFamily="34" charset="0"/>
                <a:cs typeface="Arial" panose="020B0604020202020204" pitchFamily="34" charset="0"/>
              </a:rPr>
              <a:t> productive moments, the incorporation of Just-in-Time Adaptive Interventions (JITAI) into COM-B </a:t>
            </a:r>
            <a:r>
              <a:rPr lang="en-US" sz="800" dirty="0" err="1">
                <a:solidFill>
                  <a:schemeClr val="accent3">
                    <a:lumMod val="75000"/>
                  </a:schemeClr>
                </a:solidFill>
                <a:latin typeface="Arial" panose="020B0604020202020204" pitchFamily="34" charset="0"/>
                <a:cs typeface="Arial" panose="020B0604020202020204" pitchFamily="34" charset="0"/>
              </a:rPr>
              <a:t>maximises</a:t>
            </a:r>
            <a:r>
              <a:rPr lang="en-US" sz="800" dirty="0">
                <a:solidFill>
                  <a:schemeClr val="accent3">
                    <a:lumMod val="75000"/>
                  </a:schemeClr>
                </a:solidFill>
                <a:latin typeface="Arial" panose="020B0604020202020204" pitchFamily="34" charset="0"/>
                <a:cs typeface="Arial" panose="020B0604020202020204" pitchFamily="34" charset="0"/>
              </a:rPr>
              <a:t> </a:t>
            </a:r>
            <a:r>
              <a:rPr lang="en-US" sz="800" dirty="0" err="1">
                <a:solidFill>
                  <a:schemeClr val="accent3">
                    <a:lumMod val="75000"/>
                  </a:schemeClr>
                </a:solidFill>
                <a:latin typeface="Arial" panose="020B0604020202020204" pitchFamily="34" charset="0"/>
                <a:cs typeface="Arial" panose="020B0604020202020204" pitchFamily="34" charset="0"/>
              </a:rPr>
              <a:t>behavioural</a:t>
            </a:r>
            <a:r>
              <a:rPr lang="en-US" sz="800" dirty="0">
                <a:solidFill>
                  <a:schemeClr val="accent3">
                    <a:lumMod val="75000"/>
                  </a:schemeClr>
                </a:solidFill>
                <a:latin typeface="Arial" panose="020B0604020202020204" pitchFamily="34" charset="0"/>
                <a:cs typeface="Arial" panose="020B0604020202020204" pitchFamily="34" charset="0"/>
              </a:rPr>
              <a:t> outcomes. For instance, the smartwatch can determine that the wearer has not been active for 60 minutes and recommend a 5-minute stroll. By using a reasoning-based design, it promotes long-term </a:t>
            </a:r>
            <a:r>
              <a:rPr lang="en-US" sz="800" dirty="0" err="1">
                <a:solidFill>
                  <a:schemeClr val="accent3">
                    <a:lumMod val="75000"/>
                  </a:schemeClr>
                </a:solidFill>
                <a:latin typeface="Arial" panose="020B0604020202020204" pitchFamily="34" charset="0"/>
                <a:cs typeface="Arial" panose="020B0604020202020204" pitchFamily="34" charset="0"/>
              </a:rPr>
              <a:t>behavioural</a:t>
            </a:r>
            <a:r>
              <a:rPr lang="en-US" sz="800" dirty="0">
                <a:solidFill>
                  <a:schemeClr val="accent3">
                    <a:lumMod val="75000"/>
                  </a:schemeClr>
                </a:solidFill>
                <a:latin typeface="Arial" panose="020B0604020202020204" pitchFamily="34" charset="0"/>
                <a:cs typeface="Arial" panose="020B0604020202020204" pitchFamily="34" charset="0"/>
              </a:rPr>
              <a:t> change rather than just enforcing short-term </a:t>
            </a:r>
            <a:r>
              <a:rPr lang="en-US" sz="800" dirty="0" err="1">
                <a:solidFill>
                  <a:schemeClr val="accent3">
                    <a:lumMod val="75000"/>
                  </a:schemeClr>
                </a:solidFill>
                <a:latin typeface="Arial" panose="020B0604020202020204" pitchFamily="34" charset="0"/>
                <a:cs typeface="Arial" panose="020B0604020202020204" pitchFamily="34" charset="0"/>
              </a:rPr>
              <a:t>complianc</a:t>
            </a:r>
            <a:endParaRPr lang="en-US" sz="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FE21EC-B53B-A7CC-F9E8-C277B02AD993}"/>
              </a:ext>
            </a:extLst>
          </p:cNvPr>
          <p:cNvSpPr txBox="1"/>
          <p:nvPr/>
        </p:nvSpPr>
        <p:spPr>
          <a:xfrm>
            <a:off x="217197" y="4381915"/>
            <a:ext cx="2696546" cy="2185214"/>
          </a:xfrm>
          <a:prstGeom prst="rect">
            <a:avLst/>
          </a:prstGeom>
          <a:noFill/>
        </p:spPr>
        <p:txBody>
          <a:bodyPr wrap="square" rtlCol="0">
            <a:spAutoFit/>
          </a:bodyPr>
          <a:lstStyle/>
          <a:p>
            <a:pPr algn="ctr"/>
            <a:r>
              <a:rPr lang="en-US" sz="800" dirty="0">
                <a:latin typeface="Arial" panose="020B0604020202020204" pitchFamily="34" charset="0"/>
                <a:cs typeface="Arial" panose="020B0604020202020204" pitchFamily="34" charset="0"/>
              </a:rPr>
              <a:t>Health Promotion Values and Principles</a:t>
            </a:r>
          </a:p>
          <a:p>
            <a:r>
              <a:rPr lang="en-US" sz="800" dirty="0">
                <a:solidFill>
                  <a:schemeClr val="accent1">
                    <a:lumMod val="40000"/>
                    <a:lumOff val="60000"/>
                  </a:schemeClr>
                </a:solidFill>
                <a:latin typeface="Arial" panose="020B0604020202020204" pitchFamily="34" charset="0"/>
                <a:cs typeface="Arial" panose="020B0604020202020204" pitchFamily="34" charset="0"/>
              </a:rPr>
              <a:t>Empowerment, prevention engagement equity, and person-</a:t>
            </a:r>
            <a:r>
              <a:rPr lang="en-US" sz="800" dirty="0" err="1">
                <a:solidFill>
                  <a:schemeClr val="accent1">
                    <a:lumMod val="40000"/>
                    <a:lumOff val="60000"/>
                  </a:schemeClr>
                </a:solidFill>
                <a:latin typeface="Arial" panose="020B0604020202020204" pitchFamily="34" charset="0"/>
                <a:cs typeface="Arial" panose="020B0604020202020204" pitchFamily="34" charset="0"/>
              </a:rPr>
              <a:t>centred</a:t>
            </a:r>
            <a:r>
              <a:rPr lang="en-US" sz="800" dirty="0">
                <a:solidFill>
                  <a:schemeClr val="accent1">
                    <a:lumMod val="40000"/>
                    <a:lumOff val="60000"/>
                  </a:schemeClr>
                </a:solidFill>
                <a:latin typeface="Arial" panose="020B0604020202020204" pitchFamily="34" charset="0"/>
                <a:cs typeface="Arial" panose="020B0604020202020204" pitchFamily="34" charset="0"/>
              </a:rPr>
              <a:t> care are the key aims of health promotion. This </a:t>
            </a:r>
            <a:r>
              <a:rPr lang="en-US" sz="800" dirty="0" err="1">
                <a:solidFill>
                  <a:schemeClr val="accent1">
                    <a:lumMod val="40000"/>
                    <a:lumOff val="60000"/>
                  </a:schemeClr>
                </a:solidFill>
                <a:latin typeface="Arial" panose="020B0604020202020204" pitchFamily="34" charset="0"/>
                <a:cs typeface="Arial" panose="020B0604020202020204" pitchFamily="34" charset="0"/>
              </a:rPr>
              <a:t>behaviour</a:t>
            </a:r>
            <a:r>
              <a:rPr lang="en-US" sz="800" dirty="0">
                <a:solidFill>
                  <a:schemeClr val="accent1">
                    <a:lumMod val="40000"/>
                    <a:lumOff val="60000"/>
                  </a:schemeClr>
                </a:solidFill>
                <a:latin typeface="Arial" panose="020B0604020202020204" pitchFamily="34" charset="0"/>
                <a:cs typeface="Arial" panose="020B0604020202020204" pitchFamily="34" charset="0"/>
              </a:rPr>
              <a:t>-changing technique of giving people real-time feedback and coaching individually also helps people to be able to monitor and even improve their physical activity </a:t>
            </a:r>
            <a:r>
              <a:rPr lang="en-US" sz="800" dirty="0" err="1">
                <a:solidFill>
                  <a:schemeClr val="accent1">
                    <a:lumMod val="40000"/>
                    <a:lumOff val="60000"/>
                  </a:schemeClr>
                </a:solidFill>
                <a:latin typeface="Arial" panose="020B0604020202020204" pitchFamily="34" charset="0"/>
                <a:cs typeface="Arial" panose="020B0604020202020204" pitchFamily="34" charset="0"/>
              </a:rPr>
              <a:t>behaviours</a:t>
            </a:r>
            <a:r>
              <a:rPr lang="en-US" sz="800" dirty="0">
                <a:solidFill>
                  <a:schemeClr val="accent1">
                    <a:lumMod val="40000"/>
                    <a:lumOff val="60000"/>
                  </a:schemeClr>
                </a:solidFill>
                <a:latin typeface="Arial" panose="020B0604020202020204" pitchFamily="34" charset="0"/>
                <a:cs typeface="Arial" panose="020B0604020202020204" pitchFamily="34" charset="0"/>
              </a:rPr>
              <a:t>. Promoting changes in </a:t>
            </a:r>
            <a:r>
              <a:rPr lang="en-US" sz="800" dirty="0" err="1">
                <a:solidFill>
                  <a:schemeClr val="accent1">
                    <a:lumMod val="40000"/>
                    <a:lumOff val="60000"/>
                  </a:schemeClr>
                </a:solidFill>
                <a:latin typeface="Arial" panose="020B0604020202020204" pitchFamily="34" charset="0"/>
                <a:cs typeface="Arial" panose="020B0604020202020204" pitchFamily="34" charset="0"/>
              </a:rPr>
              <a:t>behaviour</a:t>
            </a:r>
            <a:r>
              <a:rPr lang="en-US" sz="800" dirty="0">
                <a:solidFill>
                  <a:schemeClr val="accent1">
                    <a:lumMod val="40000"/>
                    <a:lumOff val="60000"/>
                  </a:schemeClr>
                </a:solidFill>
                <a:latin typeface="Arial" panose="020B0604020202020204" pitchFamily="34" charset="0"/>
                <a:cs typeface="Arial" panose="020B0604020202020204" pitchFamily="34" charset="0"/>
              </a:rPr>
              <a:t> even before the symptoms of the disease appear is a great way for encouraging preventive actions. Besides, the watch helps users make well-informed decisions and have greater self-confidence, which are both aspects of empowerment. The digital divide can be tackled by giving people cheap access to devices, designing very easy interfaces, offering the app in different languages, educating the community, especially the low-income and </a:t>
            </a:r>
            <a:r>
              <a:rPr lang="en-US" sz="800">
                <a:solidFill>
                  <a:schemeClr val="accent1">
                    <a:lumMod val="40000"/>
                    <a:lumOff val="60000"/>
                  </a:schemeClr>
                </a:solidFill>
                <a:latin typeface="Arial" panose="020B0604020202020204" pitchFamily="34" charset="0"/>
                <a:cs typeface="Arial" panose="020B0604020202020204" pitchFamily="34" charset="0"/>
              </a:rPr>
              <a:t>the elderly.</a:t>
            </a:r>
            <a:endParaRPr lang="en-IN" sz="800" dirty="0">
              <a:solidFill>
                <a:schemeClr val="accent1">
                  <a:lumMod val="40000"/>
                  <a:lumOff val="60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B2558DE-0E08-65CA-6BBD-0CC9ECEF40A8}"/>
              </a:ext>
            </a:extLst>
          </p:cNvPr>
          <p:cNvSpPr txBox="1"/>
          <p:nvPr/>
        </p:nvSpPr>
        <p:spPr>
          <a:xfrm>
            <a:off x="5640702" y="4583487"/>
            <a:ext cx="2519265" cy="1815882"/>
          </a:xfrm>
          <a:prstGeom prst="rect">
            <a:avLst/>
          </a:prstGeom>
          <a:noFill/>
        </p:spPr>
        <p:txBody>
          <a:bodyPr wrap="square" rtlCol="0">
            <a:spAutoFit/>
          </a:bodyPr>
          <a:lstStyle/>
          <a:p>
            <a:pPr algn="ctr"/>
            <a:r>
              <a:rPr lang="en-IN" sz="800" dirty="0">
                <a:latin typeface="Arial" panose="020B0604020202020204" pitchFamily="34" charset="0"/>
                <a:cs typeface="Arial" panose="020B0604020202020204" pitchFamily="34" charset="0"/>
              </a:rPr>
              <a:t>Expected Outcomes </a:t>
            </a:r>
          </a:p>
          <a:p>
            <a:r>
              <a:rPr lang="en-US" sz="800" dirty="0">
                <a:solidFill>
                  <a:srgbClr val="00B0F0"/>
                </a:solidFill>
                <a:latin typeface="Arial" panose="020B0604020202020204" pitchFamily="34" charset="0"/>
                <a:cs typeface="Arial" panose="020B0604020202020204" pitchFamily="34" charset="0"/>
              </a:rPr>
              <a:t>Expected results are COM-B as a </a:t>
            </a:r>
            <a:r>
              <a:rPr lang="en-US" sz="800" dirty="0" err="1">
                <a:solidFill>
                  <a:srgbClr val="00B0F0"/>
                </a:solidFill>
                <a:latin typeface="Arial" panose="020B0604020202020204" pitchFamily="34" charset="0"/>
                <a:cs typeface="Arial" panose="020B0604020202020204" pitchFamily="34" charset="0"/>
              </a:rPr>
              <a:t>behaviour</a:t>
            </a:r>
            <a:r>
              <a:rPr lang="en-US" sz="800" dirty="0">
                <a:solidFill>
                  <a:srgbClr val="00B0F0"/>
                </a:solidFill>
                <a:latin typeface="Arial" panose="020B0604020202020204" pitchFamily="34" charset="0"/>
                <a:cs typeface="Arial" panose="020B0604020202020204" pitchFamily="34" charset="0"/>
              </a:rPr>
              <a:t> change method works with the three sources of </a:t>
            </a:r>
            <a:r>
              <a:rPr lang="en-US" sz="800" dirty="0" err="1">
                <a:solidFill>
                  <a:srgbClr val="00B0F0"/>
                </a:solidFill>
                <a:latin typeface="Arial" panose="020B0604020202020204" pitchFamily="34" charset="0"/>
                <a:cs typeface="Arial" panose="020B0604020202020204" pitchFamily="34" charset="0"/>
              </a:rPr>
              <a:t>behaviour</a:t>
            </a:r>
            <a:r>
              <a:rPr lang="en-US" sz="800" dirty="0">
                <a:solidFill>
                  <a:srgbClr val="00B0F0"/>
                </a:solidFill>
                <a:latin typeface="Arial" panose="020B0604020202020204" pitchFamily="34" charset="0"/>
                <a:cs typeface="Arial" panose="020B0604020202020204" pitchFamily="34" charset="0"/>
              </a:rPr>
              <a:t> - motivation, capability and opportunity. This whole approach is capable of leading to long-lasting </a:t>
            </a:r>
            <a:r>
              <a:rPr lang="en-US" sz="800" dirty="0" err="1">
                <a:solidFill>
                  <a:srgbClr val="00B0F0"/>
                </a:solidFill>
                <a:latin typeface="Arial" panose="020B0604020202020204" pitchFamily="34" charset="0"/>
                <a:cs typeface="Arial" panose="020B0604020202020204" pitchFamily="34" charset="0"/>
              </a:rPr>
              <a:t>behaviour</a:t>
            </a:r>
            <a:r>
              <a:rPr lang="en-US" sz="800" dirty="0">
                <a:solidFill>
                  <a:srgbClr val="00B0F0"/>
                </a:solidFill>
                <a:latin typeface="Arial" panose="020B0604020202020204" pitchFamily="34" charset="0"/>
                <a:cs typeface="Arial" panose="020B0604020202020204" pitchFamily="34" charset="0"/>
              </a:rPr>
              <a:t> change by identifying and targeting the factors that interact with one another to produce the </a:t>
            </a:r>
            <a:r>
              <a:rPr lang="en-US" sz="800" dirty="0" err="1">
                <a:solidFill>
                  <a:srgbClr val="00B0F0"/>
                </a:solidFill>
                <a:latin typeface="Arial" panose="020B0604020202020204" pitchFamily="34" charset="0"/>
                <a:cs typeface="Arial" panose="020B0604020202020204" pitchFamily="34" charset="0"/>
              </a:rPr>
              <a:t>behaviour</a:t>
            </a:r>
            <a:r>
              <a:rPr lang="en-US" sz="800" dirty="0">
                <a:solidFill>
                  <a:srgbClr val="00B0F0"/>
                </a:solidFill>
                <a:latin typeface="Arial" panose="020B0604020202020204" pitchFamily="34" charset="0"/>
                <a:cs typeface="Arial" panose="020B0604020202020204" pitchFamily="34" charset="0"/>
              </a:rPr>
              <a:t>. Theoretically, short-term engagement might well increase. However, before we can talk of long term success, there has to be user trust, privacy protection, affordability, and no algorithm bias. It should be emphasized that digital inequality can still exist even if there is technical progress, as far as these issues are not resolved.</a:t>
            </a:r>
            <a:endParaRPr lang="en-IN" sz="800" dirty="0">
              <a:solidFill>
                <a:srgbClr val="73DC14"/>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EC25DD76-122B-4E94-3FBE-A719F9E20569}"/>
              </a:ext>
            </a:extLst>
          </p:cNvPr>
          <p:cNvSpPr txBox="1"/>
          <p:nvPr/>
        </p:nvSpPr>
        <p:spPr>
          <a:xfrm>
            <a:off x="214603" y="173892"/>
            <a:ext cx="8139147" cy="1677382"/>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AI-Enabled Smartwatches to Reduce Physical Inactivity in UK Adults: A Digital Health Promotion Intervention</a:t>
            </a:r>
            <a:endParaRPr lang="en-US" sz="15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Name – </a:t>
            </a:r>
            <a:r>
              <a:rPr lang="en-US" sz="1100" b="1" dirty="0" err="1">
                <a:latin typeface="Arial" panose="020B0604020202020204" pitchFamily="34" charset="0"/>
                <a:cs typeface="Arial" panose="020B0604020202020204" pitchFamily="34" charset="0"/>
              </a:rPr>
              <a:t>Kashyapkumar</a:t>
            </a:r>
            <a:r>
              <a:rPr lang="en-US" sz="1100" b="1" dirty="0">
                <a:latin typeface="Arial" panose="020B0604020202020204" pitchFamily="34" charset="0"/>
                <a:cs typeface="Arial" panose="020B0604020202020204" pitchFamily="34" charset="0"/>
              </a:rPr>
              <a:t> </a:t>
            </a:r>
            <a:r>
              <a:rPr lang="en-US" sz="1100" b="1" dirty="0" err="1">
                <a:latin typeface="Arial" panose="020B0604020202020204" pitchFamily="34" charset="0"/>
                <a:cs typeface="Arial" panose="020B0604020202020204" pitchFamily="34" charset="0"/>
              </a:rPr>
              <a:t>Jaiminkumar</a:t>
            </a:r>
            <a:r>
              <a:rPr lang="en-US" sz="1100" b="1" dirty="0">
                <a:latin typeface="Arial" panose="020B0604020202020204" pitchFamily="34" charset="0"/>
                <a:cs typeface="Arial" panose="020B0604020202020204" pitchFamily="34" charset="0"/>
              </a:rPr>
              <a:t> Kansara               Program Name – </a:t>
            </a:r>
            <a:r>
              <a:rPr lang="en-US" sz="1100" b="1" dirty="0" err="1">
                <a:latin typeface="Arial" panose="020B0604020202020204" pitchFamily="34" charset="0"/>
                <a:cs typeface="Arial" panose="020B0604020202020204" pitchFamily="34" charset="0"/>
              </a:rPr>
              <a:t>Msc</a:t>
            </a:r>
            <a:r>
              <a:rPr lang="en-US" sz="1100" b="1" dirty="0">
                <a:latin typeface="Arial" panose="020B0604020202020204" pitchFamily="34" charset="0"/>
                <a:cs typeface="Arial" panose="020B0604020202020204" pitchFamily="34" charset="0"/>
              </a:rPr>
              <a:t> Public Health And Social Care In                    Practice</a:t>
            </a:r>
            <a:endParaRPr lang="en-US" sz="1100" dirty="0">
              <a:latin typeface="Arial" panose="020B0604020202020204" pitchFamily="34" charset="0"/>
              <a:cs typeface="Arial" panose="020B0604020202020204" pitchFamily="34" charset="0"/>
            </a:endParaRPr>
          </a:p>
          <a:p>
            <a:endParaRPr lang="en-US"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Student Id - 2505251                                                         </a:t>
            </a:r>
            <a:r>
              <a:rPr lang="en-IN" sz="1100" b="1" dirty="0">
                <a:latin typeface="Arial" panose="020B0604020202020204" pitchFamily="34" charset="0"/>
                <a:cs typeface="Arial" panose="020B0604020202020204" pitchFamily="34" charset="0"/>
              </a:rPr>
              <a:t>Lecturer Name – Dr. Ping Wu </a:t>
            </a:r>
            <a:endParaRPr lang="en-IN" sz="1100" dirty="0">
              <a:latin typeface="Arial" panose="020B0604020202020204" pitchFamily="34" charset="0"/>
              <a:cs typeface="Arial" panose="020B0604020202020204" pitchFamily="34" charset="0"/>
            </a:endParaRPr>
          </a:p>
          <a:p>
            <a:r>
              <a:rPr lang="en-IN" sz="1100" dirty="0">
                <a:latin typeface="Arial" panose="020B0604020202020204" pitchFamily="34" charset="0"/>
                <a:cs typeface="Arial" panose="020B0604020202020204" pitchFamily="34" charset="0"/>
              </a:rPr>
              <a:t>Module code – LCHS7009</a:t>
            </a:r>
          </a:p>
        </p:txBody>
      </p:sp>
      <p:sp>
        <p:nvSpPr>
          <p:cNvPr id="15" name="TextBox 14">
            <a:extLst>
              <a:ext uri="{FF2B5EF4-FFF2-40B4-BE49-F238E27FC236}">
                <a16:creationId xmlns:a16="http://schemas.microsoft.com/office/drawing/2014/main" id="{1287EE6A-B525-1E3C-621D-9CAFB4B6462E}"/>
              </a:ext>
            </a:extLst>
          </p:cNvPr>
          <p:cNvSpPr txBox="1"/>
          <p:nvPr/>
        </p:nvSpPr>
        <p:spPr>
          <a:xfrm>
            <a:off x="8353751" y="173892"/>
            <a:ext cx="3690170" cy="6848029"/>
          </a:xfrm>
          <a:prstGeom prst="rect">
            <a:avLst/>
          </a:prstGeom>
          <a:noFill/>
        </p:spPr>
        <p:txBody>
          <a:bodyPr wrap="square" rtlCol="0">
            <a:spAutoFit/>
          </a:bodyPr>
          <a:lstStyle/>
          <a:p>
            <a:pPr algn="ctr"/>
            <a:r>
              <a:rPr lang="en-IN" sz="800" dirty="0" err="1">
                <a:latin typeface="Arial" panose="020B0604020202020204" pitchFamily="34" charset="0"/>
                <a:cs typeface="Arial" panose="020B0604020202020204" pitchFamily="34" charset="0"/>
              </a:rPr>
              <a:t>Refrences</a:t>
            </a:r>
            <a:endParaRPr lang="en-IN" sz="800" dirty="0">
              <a:latin typeface="Arial" panose="020B0604020202020204" pitchFamily="34" charset="0"/>
              <a:cs typeface="Arial" panose="020B0604020202020204" pitchFamily="34" charset="0"/>
            </a:endParaRPr>
          </a:p>
          <a:p>
            <a:pPr marL="228600" indent="-228600">
              <a:buFont typeface="+mj-lt"/>
              <a:buAutoNum type="arabicPeriod"/>
            </a:pPr>
            <a:r>
              <a:rPr lang="en-IN" sz="800" dirty="0">
                <a:latin typeface="Arial" panose="020B0604020202020204" pitchFamily="34" charset="0"/>
                <a:cs typeface="Arial" panose="020B0604020202020204" pitchFamily="34" charset="0"/>
              </a:rPr>
              <a:t>Abd-</a:t>
            </a:r>
            <a:r>
              <a:rPr lang="en-IN" sz="800" dirty="0" err="1">
                <a:latin typeface="Arial" panose="020B0604020202020204" pitchFamily="34" charset="0"/>
                <a:cs typeface="Arial" panose="020B0604020202020204" pitchFamily="34" charset="0"/>
              </a:rPr>
              <a:t>Alrazaq</a:t>
            </a:r>
            <a:r>
              <a:rPr lang="en-IN" sz="800" dirty="0">
                <a:latin typeface="Arial" panose="020B0604020202020204" pitchFamily="34" charset="0"/>
                <a:cs typeface="Arial" panose="020B0604020202020204" pitchFamily="34" charset="0"/>
              </a:rPr>
              <a:t>, A., AlSaad, R., </a:t>
            </a:r>
            <a:r>
              <a:rPr lang="en-IN" sz="800" dirty="0" err="1">
                <a:latin typeface="Arial" panose="020B0604020202020204" pitchFamily="34" charset="0"/>
                <a:cs typeface="Arial" panose="020B0604020202020204" pitchFamily="34" charset="0"/>
              </a:rPr>
              <a:t>Shuweihdi</a:t>
            </a:r>
            <a:r>
              <a:rPr lang="en-IN" sz="800" dirty="0">
                <a:latin typeface="Arial" panose="020B0604020202020204" pitchFamily="34" charset="0"/>
                <a:cs typeface="Arial" panose="020B0604020202020204" pitchFamily="34" charset="0"/>
              </a:rPr>
              <a:t>, F., Ahmed, A. and Aziz, S. (2023) ‘Systematic review and meta-analysis of performance of wearable artificial intelligence in detecting and predicting depression’, </a:t>
            </a:r>
            <a:r>
              <a:rPr lang="en-IN" sz="800" i="1" dirty="0" err="1">
                <a:latin typeface="Arial" panose="020B0604020202020204" pitchFamily="34" charset="0"/>
                <a:cs typeface="Arial" panose="020B0604020202020204" pitchFamily="34" charset="0"/>
              </a:rPr>
              <a:t>npj</a:t>
            </a:r>
            <a:r>
              <a:rPr lang="en-IN" sz="800" i="1" dirty="0">
                <a:latin typeface="Arial" panose="020B0604020202020204" pitchFamily="34" charset="0"/>
                <a:cs typeface="Arial" panose="020B0604020202020204" pitchFamily="34" charset="0"/>
              </a:rPr>
              <a:t> Digital Medicine</a:t>
            </a:r>
            <a:r>
              <a:rPr lang="en-IN" sz="800" dirty="0">
                <a:latin typeface="Arial" panose="020B0604020202020204" pitchFamily="34" charset="0"/>
                <a:cs typeface="Arial" panose="020B0604020202020204" pitchFamily="34" charset="0"/>
              </a:rPr>
              <a:t>, 6, p. 84.</a:t>
            </a:r>
          </a:p>
          <a:p>
            <a:pPr marL="228600" indent="-228600">
              <a:buFont typeface="+mj-lt"/>
              <a:buAutoNum type="arabicPeriod"/>
            </a:pPr>
            <a:r>
              <a:rPr lang="en-IN" sz="800" dirty="0">
                <a:latin typeface="Arial" panose="020B0604020202020204" pitchFamily="34" charset="0"/>
                <a:cs typeface="Arial" panose="020B0604020202020204" pitchFamily="34" charset="0"/>
              </a:rPr>
              <a:t>Brickwood, K.J., Watson, G., O’Brien, J. and Williams, A.D. (2019) ‘Consumer-based wearable activity trackers increase physical activity participation: systematic review and meta-analysis’, </a:t>
            </a:r>
            <a:r>
              <a:rPr lang="en-IN" sz="800" i="1" dirty="0">
                <a:latin typeface="Arial" panose="020B0604020202020204" pitchFamily="34" charset="0"/>
                <a:cs typeface="Arial" panose="020B0604020202020204" pitchFamily="34" charset="0"/>
              </a:rPr>
              <a:t>JMIR mHealth and </a:t>
            </a:r>
            <a:r>
              <a:rPr lang="en-IN" sz="800" i="1" dirty="0" err="1">
                <a:latin typeface="Arial" panose="020B0604020202020204" pitchFamily="34" charset="0"/>
                <a:cs typeface="Arial" panose="020B0604020202020204" pitchFamily="34" charset="0"/>
              </a:rPr>
              <a:t>uHealth</a:t>
            </a:r>
            <a:r>
              <a:rPr lang="en-IN" sz="800" dirty="0">
                <a:latin typeface="Arial" panose="020B0604020202020204" pitchFamily="34" charset="0"/>
                <a:cs typeface="Arial" panose="020B0604020202020204" pitchFamily="34" charset="0"/>
              </a:rPr>
              <a:t>, 7(4), p. e11819.</a:t>
            </a:r>
          </a:p>
          <a:p>
            <a:pPr marL="228600" indent="-228600">
              <a:buFont typeface="+mj-lt"/>
              <a:buAutoNum type="arabicPeriod"/>
            </a:pPr>
            <a:r>
              <a:rPr lang="en-IN" sz="800" dirty="0">
                <a:latin typeface="Arial" panose="020B0604020202020204" pitchFamily="34" charset="0"/>
                <a:cs typeface="Arial" panose="020B0604020202020204" pitchFamily="34" charset="0"/>
              </a:rPr>
              <a:t>Chiam, J., Lim, A., Nott, C., Mark, N., </a:t>
            </a:r>
            <a:r>
              <a:rPr lang="en-IN" sz="800" dirty="0" err="1">
                <a:latin typeface="Arial" panose="020B0604020202020204" pitchFamily="34" charset="0"/>
                <a:cs typeface="Arial" panose="020B0604020202020204" pitchFamily="34" charset="0"/>
              </a:rPr>
              <a:t>Teredesai</a:t>
            </a:r>
            <a:r>
              <a:rPr lang="en-IN" sz="800" dirty="0">
                <a:latin typeface="Arial" panose="020B0604020202020204" pitchFamily="34" charset="0"/>
                <a:cs typeface="Arial" panose="020B0604020202020204" pitchFamily="34" charset="0"/>
              </a:rPr>
              <a:t>, A. and Shinde, S. (2024) ‘Co-Pilot for Health: Personalized algorithmic AI nudging to improve health outcomes’, </a:t>
            </a:r>
            <a:r>
              <a:rPr lang="en-IN" sz="800" i="1" dirty="0" err="1">
                <a:latin typeface="Arial" panose="020B0604020202020204" pitchFamily="34" charset="0"/>
                <a:cs typeface="Arial" panose="020B0604020202020204" pitchFamily="34" charset="0"/>
              </a:rPr>
              <a:t>arXiv</a:t>
            </a:r>
            <a:r>
              <a:rPr lang="en-IN" sz="800" dirty="0">
                <a:latin typeface="Arial" panose="020B0604020202020204" pitchFamily="34" charset="0"/>
                <a:cs typeface="Arial" panose="020B0604020202020204" pitchFamily="34" charset="0"/>
              </a:rPr>
              <a:t>. Available at: </a:t>
            </a:r>
            <a:r>
              <a:rPr lang="en-IN" sz="800" dirty="0">
                <a:latin typeface="Arial" panose="020B0604020202020204" pitchFamily="34" charset="0"/>
                <a:cs typeface="Arial" panose="020B0604020202020204" pitchFamily="34" charset="0"/>
                <a:hlinkClick r:id="rId3"/>
              </a:rPr>
              <a:t>https://arxiv.org/abs/2401.10816</a:t>
            </a:r>
            <a:r>
              <a:rPr lang="en-IN" sz="800" dirty="0">
                <a:latin typeface="Arial" panose="020B0604020202020204" pitchFamily="34" charset="0"/>
                <a:cs typeface="Arial" panose="020B0604020202020204" pitchFamily="34" charset="0"/>
              </a:rPr>
              <a:t> (Accessed: 31 March 2026).</a:t>
            </a:r>
          </a:p>
          <a:p>
            <a:pPr marL="228600" indent="-228600">
              <a:buFont typeface="+mj-lt"/>
              <a:buAutoNum type="arabicPeriod"/>
            </a:pPr>
            <a:r>
              <a:rPr lang="en-IN" sz="800" dirty="0">
                <a:latin typeface="Arial" panose="020B0604020202020204" pitchFamily="34" charset="0"/>
                <a:cs typeface="Arial" panose="020B0604020202020204" pitchFamily="34" charset="0"/>
              </a:rPr>
              <a:t>Fu, Y., Wu, C. and Li, P. (2025) ‘The impact of smart wearable product influence elements on health promotion </a:t>
            </a:r>
            <a:r>
              <a:rPr lang="en-IN" sz="800" dirty="0" err="1">
                <a:latin typeface="Arial" panose="020B0604020202020204" pitchFamily="34" charset="0"/>
                <a:cs typeface="Arial" panose="020B0604020202020204" pitchFamily="34" charset="0"/>
              </a:rPr>
              <a:t>behaviors</a:t>
            </a:r>
            <a:r>
              <a:rPr lang="en-IN" sz="800" dirty="0">
                <a:latin typeface="Arial" panose="020B0604020202020204" pitchFamily="34" charset="0"/>
                <a:cs typeface="Arial" panose="020B0604020202020204" pitchFamily="34" charset="0"/>
              </a:rPr>
              <a:t>’, </a:t>
            </a:r>
            <a:r>
              <a:rPr lang="en-IN" sz="800" i="1" dirty="0">
                <a:latin typeface="Arial" panose="020B0604020202020204" pitchFamily="34" charset="0"/>
                <a:cs typeface="Arial" panose="020B0604020202020204" pitchFamily="34" charset="0"/>
              </a:rPr>
              <a:t>Humanities and Social Sciences Communications</a:t>
            </a:r>
            <a:r>
              <a:rPr lang="en-IN" sz="800" dirty="0">
                <a:latin typeface="Arial" panose="020B0604020202020204" pitchFamily="34" charset="0"/>
                <a:cs typeface="Arial" panose="020B0604020202020204" pitchFamily="34" charset="0"/>
              </a:rPr>
              <a:t>, 12, p. 1595.</a:t>
            </a:r>
          </a:p>
          <a:p>
            <a:pPr marL="228600" indent="-228600">
              <a:buFont typeface="+mj-lt"/>
              <a:buAutoNum type="arabicPeriod"/>
            </a:pPr>
            <a:r>
              <a:rPr lang="en-IN" sz="800" dirty="0">
                <a:latin typeface="Arial" panose="020B0604020202020204" pitchFamily="34" charset="0"/>
                <a:cs typeface="Arial" panose="020B0604020202020204" pitchFamily="34" charset="0"/>
              </a:rPr>
              <a:t>He, Z., Zhao, G., Li, C., Xing, Y., Xu, A., Yang, J. and Wang, R. (2024) ‘Effects of using wearable devices on reducing sedentary time and prolonged sitting in healthy adults: a network meta-analysis’, </a:t>
            </a:r>
            <a:r>
              <a:rPr lang="en-IN" sz="800" i="1" dirty="0">
                <a:latin typeface="Arial" panose="020B0604020202020204" pitchFamily="34" charset="0"/>
                <a:cs typeface="Arial" panose="020B0604020202020204" pitchFamily="34" charset="0"/>
              </a:rPr>
              <a:t>BMJ Open</a:t>
            </a:r>
            <a:r>
              <a:rPr lang="en-IN" sz="800" dirty="0">
                <a:latin typeface="Arial" panose="020B0604020202020204" pitchFamily="34" charset="0"/>
                <a:cs typeface="Arial" panose="020B0604020202020204" pitchFamily="34" charset="0"/>
              </a:rPr>
              <a:t>, 14(11), p. e080186.</a:t>
            </a:r>
          </a:p>
          <a:p>
            <a:pPr marL="228600" indent="-228600">
              <a:buFont typeface="+mj-lt"/>
              <a:buAutoNum type="arabicPeriod"/>
            </a:pPr>
            <a:r>
              <a:rPr lang="en-IN" sz="800" dirty="0">
                <a:latin typeface="Arial" panose="020B0604020202020204" pitchFamily="34" charset="0"/>
                <a:cs typeface="Arial" panose="020B0604020202020204" pitchFamily="34" charset="0"/>
              </a:rPr>
              <a:t>Jiang, Y., Zeng, K. and Yang, R. (2023) ‘Wearable device use in older adults associated with physical activity guideline recommendations’, </a:t>
            </a:r>
            <a:r>
              <a:rPr lang="en-IN" sz="800" i="1" dirty="0">
                <a:latin typeface="Arial" panose="020B0604020202020204" pitchFamily="34" charset="0"/>
                <a:cs typeface="Arial" panose="020B0604020202020204" pitchFamily="34" charset="0"/>
              </a:rPr>
              <a:t>Journal of Clinical Nursing</a:t>
            </a:r>
            <a:r>
              <a:rPr lang="en-IN" sz="800" dirty="0">
                <a:latin typeface="Arial" panose="020B0604020202020204" pitchFamily="34" charset="0"/>
                <a:cs typeface="Arial" panose="020B0604020202020204" pitchFamily="34" charset="0"/>
              </a:rPr>
              <a:t>, 32(17–18), pp. 6374–6383.</a:t>
            </a:r>
          </a:p>
          <a:p>
            <a:pPr marL="228600" indent="-228600">
              <a:buFont typeface="+mj-lt"/>
              <a:buAutoNum type="arabicPeriod"/>
            </a:pPr>
            <a:r>
              <a:rPr lang="en-IN" sz="800" dirty="0">
                <a:latin typeface="Arial" panose="020B0604020202020204" pitchFamily="34" charset="0"/>
                <a:cs typeface="Arial" panose="020B0604020202020204" pitchFamily="34" charset="0"/>
              </a:rPr>
              <a:t>Khan, N., Deshpande, N., Singh, P. and Kadam, P. (2025) ‘A review of AI-based health prediction using Apple Watch and Fitbit data’, </a:t>
            </a:r>
            <a:r>
              <a:rPr lang="en-IN" sz="800" i="1" dirty="0">
                <a:latin typeface="Arial" panose="020B0604020202020204" pitchFamily="34" charset="0"/>
                <a:cs typeface="Arial" panose="020B0604020202020204" pitchFamily="34" charset="0"/>
              </a:rPr>
              <a:t>Discover Applied Sciences</a:t>
            </a:r>
            <a:r>
              <a:rPr lang="en-IN" sz="800" dirty="0">
                <a:latin typeface="Arial" panose="020B0604020202020204" pitchFamily="34" charset="0"/>
                <a:cs typeface="Arial" panose="020B0604020202020204" pitchFamily="34" charset="0"/>
              </a:rPr>
              <a:t>, 7, p. 1217.</a:t>
            </a:r>
          </a:p>
          <a:p>
            <a:pPr marL="228600" indent="-228600">
              <a:buFont typeface="+mj-lt"/>
              <a:buAutoNum type="arabicPeriod"/>
            </a:pPr>
            <a:r>
              <a:rPr lang="en-IN" sz="800" dirty="0">
                <a:latin typeface="Arial" panose="020B0604020202020204" pitchFamily="34" charset="0"/>
                <a:cs typeface="Arial" panose="020B0604020202020204" pitchFamily="34" charset="0"/>
              </a:rPr>
              <a:t>Larsen, R.T., Christensen, J., Juhl, C.B., Andersen, H.B. and Langberg, H. (2022) ‘Effectiveness of physical activity monitors in adults: systematic review and meta-analysis’, </a:t>
            </a:r>
            <a:r>
              <a:rPr lang="en-IN" sz="800" i="1" dirty="0">
                <a:latin typeface="Arial" panose="020B0604020202020204" pitchFamily="34" charset="0"/>
                <a:cs typeface="Arial" panose="020B0604020202020204" pitchFamily="34" charset="0"/>
              </a:rPr>
              <a:t>BMJ</a:t>
            </a:r>
            <a:r>
              <a:rPr lang="en-IN" sz="800" dirty="0">
                <a:latin typeface="Arial" panose="020B0604020202020204" pitchFamily="34" charset="0"/>
                <a:cs typeface="Arial" panose="020B0604020202020204" pitchFamily="34" charset="0"/>
              </a:rPr>
              <a:t>, 376, p. e068047.</a:t>
            </a:r>
          </a:p>
          <a:p>
            <a:pPr marL="228600" indent="-228600">
              <a:buFont typeface="+mj-lt"/>
              <a:buAutoNum type="arabicPeriod"/>
            </a:pPr>
            <a:r>
              <a:rPr lang="en-IN" sz="800" dirty="0">
                <a:latin typeface="Arial" panose="020B0604020202020204" pitchFamily="34" charset="0"/>
                <a:cs typeface="Arial" panose="020B0604020202020204" pitchFamily="34" charset="0"/>
              </a:rPr>
              <a:t>Mazzola, C., Romano, G., Barone, J. et al. (2024) ‘Wearable devices to improve physical activity and reduce sedentary behaviour: an umbrella review’, </a:t>
            </a:r>
            <a:r>
              <a:rPr lang="en-IN" sz="800" i="1" dirty="0">
                <a:latin typeface="Arial" panose="020B0604020202020204" pitchFamily="34" charset="0"/>
                <a:cs typeface="Arial" panose="020B0604020202020204" pitchFamily="34" charset="0"/>
              </a:rPr>
              <a:t>International Journal of Environmental Research and Public Health</a:t>
            </a:r>
            <a:r>
              <a:rPr lang="en-IN" sz="800" dirty="0">
                <a:latin typeface="Arial" panose="020B0604020202020204" pitchFamily="34" charset="0"/>
                <a:cs typeface="Arial" panose="020B0604020202020204" pitchFamily="34" charset="0"/>
              </a:rPr>
              <a:t>, 21, pp. 1–22.</a:t>
            </a:r>
          </a:p>
          <a:p>
            <a:pPr marL="228600" indent="-228600">
              <a:buFont typeface="+mj-lt"/>
              <a:buAutoNum type="arabicPeriod"/>
            </a:pPr>
            <a:r>
              <a:rPr lang="en-IN" sz="800" dirty="0">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IN" sz="800" i="1" dirty="0">
                <a:latin typeface="Arial" panose="020B0604020202020204" pitchFamily="34" charset="0"/>
                <a:cs typeface="Arial" panose="020B0604020202020204" pitchFamily="34" charset="0"/>
              </a:rPr>
              <a:t>Implementation Science</a:t>
            </a:r>
            <a:r>
              <a:rPr lang="en-IN" sz="800" dirty="0">
                <a:latin typeface="Arial" panose="020B0604020202020204" pitchFamily="34" charset="0"/>
                <a:cs typeface="Arial" panose="020B0604020202020204" pitchFamily="34" charset="0"/>
              </a:rPr>
              <a:t>, 6, p. 42.</a:t>
            </a:r>
          </a:p>
          <a:p>
            <a:pPr marL="228600" indent="-228600">
              <a:buFont typeface="+mj-lt"/>
              <a:buAutoNum type="arabicPeriod"/>
            </a:pPr>
            <a:r>
              <a:rPr lang="en-IN" sz="800" dirty="0">
                <a:latin typeface="Arial" panose="020B0604020202020204" pitchFamily="34" charset="0"/>
                <a:cs typeface="Arial" panose="020B0604020202020204" pitchFamily="34" charset="0"/>
              </a:rPr>
              <a:t>Nahum-Shani, I., Smith, S.N., Spring, B.J., Collins, L.M., </a:t>
            </a:r>
            <a:r>
              <a:rPr lang="en-IN" sz="800" dirty="0" err="1">
                <a:latin typeface="Arial" panose="020B0604020202020204" pitchFamily="34" charset="0"/>
                <a:cs typeface="Arial" panose="020B0604020202020204" pitchFamily="34" charset="0"/>
              </a:rPr>
              <a:t>Witkiewitz</a:t>
            </a:r>
            <a:r>
              <a:rPr lang="en-IN" sz="800" dirty="0">
                <a:latin typeface="Arial" panose="020B0604020202020204" pitchFamily="34" charset="0"/>
                <a:cs typeface="Arial" panose="020B0604020202020204" pitchFamily="34" charset="0"/>
              </a:rPr>
              <a:t>, K., Tewari, A. and Murphy, S.A. (2018) ‘Just-in-time adaptive interventions (JITAIs) in mobile health: key components and design principles’, </a:t>
            </a:r>
            <a:r>
              <a:rPr lang="en-IN" sz="800" i="1" dirty="0">
                <a:latin typeface="Arial" panose="020B0604020202020204" pitchFamily="34" charset="0"/>
                <a:cs typeface="Arial" panose="020B0604020202020204" pitchFamily="34" charset="0"/>
              </a:rPr>
              <a:t>Annals of </a:t>
            </a:r>
            <a:r>
              <a:rPr lang="en-IN" sz="800" i="1" dirty="0" err="1">
                <a:latin typeface="Arial" panose="020B0604020202020204" pitchFamily="34" charset="0"/>
                <a:cs typeface="Arial" panose="020B0604020202020204" pitchFamily="34" charset="0"/>
              </a:rPr>
              <a:t>Behavioral</a:t>
            </a:r>
            <a:r>
              <a:rPr lang="en-IN" sz="800" i="1" dirty="0">
                <a:latin typeface="Arial" panose="020B0604020202020204" pitchFamily="34" charset="0"/>
                <a:cs typeface="Arial" panose="020B0604020202020204" pitchFamily="34" charset="0"/>
              </a:rPr>
              <a:t> Medicine</a:t>
            </a:r>
            <a:r>
              <a:rPr lang="en-IN" sz="800" dirty="0">
                <a:latin typeface="Arial" panose="020B0604020202020204" pitchFamily="34" charset="0"/>
                <a:cs typeface="Arial" panose="020B0604020202020204" pitchFamily="34" charset="0"/>
              </a:rPr>
              <a:t>, 52(6), pp. 446–462.</a:t>
            </a:r>
          </a:p>
          <a:p>
            <a:pPr marL="228600" indent="-228600">
              <a:buFont typeface="+mj-lt"/>
              <a:buAutoNum type="arabicPeriod"/>
            </a:pPr>
            <a:r>
              <a:rPr lang="en-IN" sz="800" dirty="0">
                <a:latin typeface="Arial" panose="020B0604020202020204" pitchFamily="34" charset="0"/>
                <a:cs typeface="Arial" panose="020B0604020202020204" pitchFamily="34" charset="0"/>
              </a:rPr>
              <a:t>NHS England (2023) </a:t>
            </a:r>
            <a:r>
              <a:rPr lang="en-IN" sz="800" i="1" dirty="0">
                <a:latin typeface="Arial" panose="020B0604020202020204" pitchFamily="34" charset="0"/>
                <a:cs typeface="Arial" panose="020B0604020202020204" pitchFamily="34" charset="0"/>
              </a:rPr>
              <a:t>Adult physical activity statistics</a:t>
            </a:r>
            <a:r>
              <a:rPr lang="en-IN" sz="800" dirty="0">
                <a:latin typeface="Arial" panose="020B0604020202020204" pitchFamily="34" charset="0"/>
                <a:cs typeface="Arial" panose="020B0604020202020204" pitchFamily="34" charset="0"/>
              </a:rPr>
              <a:t>. Available at: </a:t>
            </a:r>
            <a:r>
              <a:rPr lang="en-IN" sz="800" dirty="0">
                <a:latin typeface="Arial" panose="020B0604020202020204" pitchFamily="34" charset="0"/>
                <a:cs typeface="Arial" panose="020B0604020202020204" pitchFamily="34" charset="0"/>
                <a:hlinkClick r:id="rId4"/>
              </a:rPr>
              <a:t>https://digital.nhs.uk/data-and-information/publications/statistical/health-survey-for-england/2021-part-2/physical-activity</a:t>
            </a:r>
            <a:r>
              <a:rPr lang="en-IN" sz="800" dirty="0">
                <a:latin typeface="Arial" panose="020B0604020202020204" pitchFamily="34" charset="0"/>
                <a:cs typeface="Arial" panose="020B0604020202020204" pitchFamily="34" charset="0"/>
              </a:rPr>
              <a:t> (Accessed: 31 March 2026).</a:t>
            </a:r>
          </a:p>
          <a:p>
            <a:pPr marL="228600" indent="-228600">
              <a:buFont typeface="+mj-lt"/>
              <a:buAutoNum type="arabicPeriod"/>
            </a:pPr>
            <a:r>
              <a:rPr lang="en-IN" sz="800" dirty="0">
                <a:latin typeface="Arial" panose="020B0604020202020204" pitchFamily="34" charset="0"/>
                <a:cs typeface="Arial" panose="020B0604020202020204" pitchFamily="34" charset="0"/>
              </a:rPr>
              <a:t>Weizman, Y., Tan, A.M. and Fuss, F.K. (2023) ‘The use of wearable devices to measure sedentary </a:t>
            </a:r>
            <a:r>
              <a:rPr lang="en-IN" sz="800" dirty="0" err="1">
                <a:latin typeface="Arial" panose="020B0604020202020204" pitchFamily="34" charset="0"/>
                <a:cs typeface="Arial" panose="020B0604020202020204" pitchFamily="34" charset="0"/>
              </a:rPr>
              <a:t>behavior</a:t>
            </a:r>
            <a:r>
              <a:rPr lang="en-IN" sz="800" dirty="0">
                <a:latin typeface="Arial" panose="020B0604020202020204" pitchFamily="34" charset="0"/>
                <a:cs typeface="Arial" panose="020B0604020202020204" pitchFamily="34" charset="0"/>
              </a:rPr>
              <a:t> during COVID-19: systematic review and future recommendations’, </a:t>
            </a:r>
            <a:r>
              <a:rPr lang="en-IN" sz="800" i="1" dirty="0">
                <a:latin typeface="Arial" panose="020B0604020202020204" pitchFamily="34" charset="0"/>
                <a:cs typeface="Arial" panose="020B0604020202020204" pitchFamily="34" charset="0"/>
              </a:rPr>
              <a:t>Sensors</a:t>
            </a:r>
            <a:r>
              <a:rPr lang="en-IN" sz="800" dirty="0">
                <a:latin typeface="Arial" panose="020B0604020202020204" pitchFamily="34" charset="0"/>
                <a:cs typeface="Arial" panose="020B0604020202020204" pitchFamily="34" charset="0"/>
              </a:rPr>
              <a:t>, 23(23), p. 9449.</a:t>
            </a:r>
          </a:p>
          <a:p>
            <a:pPr marL="228600" indent="-228600">
              <a:buFont typeface="+mj-lt"/>
              <a:buAutoNum type="arabicPeriod"/>
            </a:pPr>
            <a:r>
              <a:rPr lang="en-IN" sz="800" dirty="0">
                <a:latin typeface="Arial" panose="020B0604020202020204" pitchFamily="34" charset="0"/>
                <a:cs typeface="Arial" panose="020B0604020202020204" pitchFamily="34" charset="0"/>
              </a:rPr>
              <a:t>World Health Organization (2024) </a:t>
            </a:r>
            <a:r>
              <a:rPr lang="en-IN" sz="800" i="1" dirty="0">
                <a:latin typeface="Arial" panose="020B0604020202020204" pitchFamily="34" charset="0"/>
                <a:cs typeface="Arial" panose="020B0604020202020204" pitchFamily="34" charset="0"/>
              </a:rPr>
              <a:t>Physical activity</a:t>
            </a:r>
            <a:r>
              <a:rPr lang="en-IN" sz="800" dirty="0">
                <a:latin typeface="Arial" panose="020B0604020202020204" pitchFamily="34" charset="0"/>
                <a:cs typeface="Arial" panose="020B0604020202020204" pitchFamily="34" charset="0"/>
              </a:rPr>
              <a:t>. Available at: </a:t>
            </a:r>
            <a:r>
              <a:rPr lang="en-IN" sz="800" dirty="0">
                <a:latin typeface="Arial" panose="020B0604020202020204" pitchFamily="34" charset="0"/>
                <a:cs typeface="Arial" panose="020B0604020202020204" pitchFamily="34" charset="0"/>
                <a:hlinkClick r:id="rId5"/>
              </a:rPr>
              <a:t>https://www.who.int/news-room/fact-sheets/detail/physical-activity</a:t>
            </a:r>
            <a:r>
              <a:rPr lang="en-IN" sz="800" dirty="0">
                <a:latin typeface="Arial" panose="020B0604020202020204" pitchFamily="34" charset="0"/>
                <a:cs typeface="Arial" panose="020B0604020202020204" pitchFamily="34" charset="0"/>
              </a:rPr>
              <a:t> (Accessed: 31 March 2026).</a:t>
            </a:r>
          </a:p>
          <a:p>
            <a:pPr marL="228600" indent="-228600">
              <a:buFont typeface="+mj-lt"/>
              <a:buAutoNum type="arabicPeriod"/>
            </a:pPr>
            <a:r>
              <a:rPr lang="en-IN" sz="800" dirty="0">
                <a:latin typeface="Arial" panose="020B0604020202020204" pitchFamily="34" charset="0"/>
                <a:cs typeface="Arial" panose="020B0604020202020204" pitchFamily="34" charset="0"/>
              </a:rPr>
              <a:t>Wu, S., Li, G., Du, L., Chen, S., Zhang, X. and He, Q. (2023) ‘The effectiveness of wearable activity trackers for increasing physical activity and reducing sedentary time in older adults: a systematic review and meta-analysis’, </a:t>
            </a:r>
            <a:r>
              <a:rPr lang="en-IN" sz="800" i="1" dirty="0">
                <a:latin typeface="Arial" panose="020B0604020202020204" pitchFamily="34" charset="0"/>
                <a:cs typeface="Arial" panose="020B0604020202020204" pitchFamily="34" charset="0"/>
              </a:rPr>
              <a:t>Digital Health</a:t>
            </a:r>
            <a:r>
              <a:rPr lang="en-IN" sz="800" dirty="0">
                <a:latin typeface="Arial" panose="020B0604020202020204" pitchFamily="34" charset="0"/>
                <a:cs typeface="Arial" panose="020B0604020202020204" pitchFamily="34" charset="0"/>
              </a:rPr>
              <a:t>, 9, p. 20552076231176705.</a:t>
            </a:r>
          </a:p>
          <a:p>
            <a:endParaRPr lang="en-IN" sz="7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107F6CD-9033-BA43-0025-849F1B5F8A5B}"/>
              </a:ext>
            </a:extLst>
          </p:cNvPr>
          <p:cNvSpPr txBox="1"/>
          <p:nvPr/>
        </p:nvSpPr>
        <p:spPr>
          <a:xfrm>
            <a:off x="5640701" y="2028942"/>
            <a:ext cx="2519266" cy="2554545"/>
          </a:xfrm>
          <a:prstGeom prst="rect">
            <a:avLst/>
          </a:prstGeom>
          <a:noFill/>
        </p:spPr>
        <p:txBody>
          <a:bodyPr wrap="square" rtlCol="0">
            <a:spAutoFit/>
          </a:bodyPr>
          <a:lstStyle/>
          <a:p>
            <a:pPr algn="ctr"/>
            <a:r>
              <a:rPr lang="en-IN" sz="800" dirty="0">
                <a:latin typeface="Arial" panose="020B0604020202020204" pitchFamily="34" charset="0"/>
                <a:cs typeface="Arial" panose="020B0604020202020204" pitchFamily="34" charset="0"/>
              </a:rPr>
              <a:t>Conclusion</a:t>
            </a:r>
          </a:p>
          <a:p>
            <a:r>
              <a:rPr lang="en-US" sz="800" dirty="0">
                <a:solidFill>
                  <a:srgbClr val="00B050"/>
                </a:solidFill>
                <a:latin typeface="Arial" panose="020B0604020202020204" pitchFamily="34" charset="0"/>
                <a:cs typeface="Arial" panose="020B0604020202020204" pitchFamily="34" charset="0"/>
              </a:rPr>
              <a:t>Among the areas that will be most influenced by AI-powered smartwatches are future research, education, and public health policy. It is possible that wearable interventions would be added by the policymakers to the NHS preventative and workplace health promotion schemes. However, to make access more equal and to reduce the digital divide, we need education that will raise people's knowledge. Additionally, because Just-in-Time Adaptive Interventions (JITAI) only administers the intervention when it is most likely to result in the desired </a:t>
            </a:r>
            <a:r>
              <a:rPr lang="en-US" sz="800" dirty="0" err="1">
                <a:solidFill>
                  <a:srgbClr val="00B050"/>
                </a:solidFill>
                <a:latin typeface="Arial" panose="020B0604020202020204" pitchFamily="34" charset="0"/>
                <a:cs typeface="Arial" panose="020B0604020202020204" pitchFamily="34" charset="0"/>
              </a:rPr>
              <a:t>behaviour</a:t>
            </a:r>
            <a:r>
              <a:rPr lang="en-US" sz="800" dirty="0">
                <a:solidFill>
                  <a:srgbClr val="00B050"/>
                </a:solidFill>
                <a:latin typeface="Arial" panose="020B0604020202020204" pitchFamily="34" charset="0"/>
                <a:cs typeface="Arial" panose="020B0604020202020204" pitchFamily="34" charset="0"/>
              </a:rPr>
              <a:t>, combining JITAI with COM-B continues to increase the degree of </a:t>
            </a:r>
            <a:r>
              <a:rPr lang="en-US" sz="800" dirty="0" err="1">
                <a:solidFill>
                  <a:srgbClr val="00B050"/>
                </a:solidFill>
                <a:latin typeface="Arial" panose="020B0604020202020204" pitchFamily="34" charset="0"/>
                <a:cs typeface="Arial" panose="020B0604020202020204" pitchFamily="34" charset="0"/>
              </a:rPr>
              <a:t>behavioural</a:t>
            </a:r>
            <a:r>
              <a:rPr lang="en-US" sz="800" dirty="0">
                <a:solidFill>
                  <a:srgbClr val="00B050"/>
                </a:solidFill>
                <a:latin typeface="Arial" panose="020B0604020202020204" pitchFamily="34" charset="0"/>
                <a:cs typeface="Arial" panose="020B0604020202020204" pitchFamily="34" charset="0"/>
              </a:rPr>
              <a:t> changes. For example, a smartwatch can identify a 60-minute period of inactivity and recommend a 5-minute stroll for the wearer. Using a reasoning-based design, it seeks long-term </a:t>
            </a:r>
            <a:r>
              <a:rPr lang="en-US" sz="800" dirty="0" err="1">
                <a:solidFill>
                  <a:srgbClr val="00B050"/>
                </a:solidFill>
                <a:latin typeface="Arial" panose="020B0604020202020204" pitchFamily="34" charset="0"/>
                <a:cs typeface="Arial" panose="020B0604020202020204" pitchFamily="34" charset="0"/>
              </a:rPr>
              <a:t>behavioural</a:t>
            </a:r>
            <a:r>
              <a:rPr lang="en-US" sz="800" dirty="0">
                <a:solidFill>
                  <a:srgbClr val="00B050"/>
                </a:solidFill>
                <a:latin typeface="Arial" panose="020B0604020202020204" pitchFamily="34" charset="0"/>
                <a:cs typeface="Arial" panose="020B0604020202020204" pitchFamily="34" charset="0"/>
              </a:rPr>
              <a:t> change rather to only imposing short-term compliance..</a:t>
            </a:r>
            <a:endParaRPr lang="en-IN" sz="800" dirty="0">
              <a:solidFill>
                <a:srgbClr val="00B050"/>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3148672-1D2D-7420-8986-C8D4CB44A9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99835" y="1958996"/>
            <a:ext cx="2696546" cy="2079604"/>
          </a:xfrm>
          <a:prstGeom prst="rect">
            <a:avLst/>
          </a:prstGeom>
        </p:spPr>
      </p:pic>
    </p:spTree>
    <p:extLst>
      <p:ext uri="{BB962C8B-B14F-4D97-AF65-F5344CB8AC3E}">
        <p14:creationId xmlns:p14="http://schemas.microsoft.com/office/powerpoint/2010/main" val="39885237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28</TotalTime>
  <Words>1509</Words>
  <Application>Microsoft Office PowerPoint</Application>
  <PresentationFormat>Widescreen</PresentationFormat>
  <Paragraphs>36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Kashyap Kanasara</dc:creator>
  <cp:lastModifiedBy>Kashyap Kanasara</cp:lastModifiedBy>
  <cp:revision>1</cp:revision>
  <dcterms:created xsi:type="dcterms:W3CDTF">2026-03-31T00:27:41Z</dcterms:created>
  <dcterms:modified xsi:type="dcterms:W3CDTF">2026-03-31T00:59:30Z</dcterms:modified>
</cp:coreProperties>
</file>