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61" r:id="rId3"/>
    <p:sldId id="258" r:id="rId4"/>
    <p:sldId id="260" r:id="rId5"/>
    <p:sldId id="263" r:id="rId6"/>
    <p:sldId id="264"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2202EF-F9DC-4EE3-B847-56647FE20291}" type="datetimeFigureOut">
              <a:rPr lang="en-US" smtClean="0"/>
              <a:t>18-Nov-16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824986-EF9E-4FEC-996F-BCF2524A10CE}" type="slidenum">
              <a:rPr lang="en-US" smtClean="0"/>
              <a:t>‹#›</a:t>
            </a:fld>
            <a:endParaRPr lang="en-US"/>
          </a:p>
        </p:txBody>
      </p:sp>
    </p:spTree>
    <p:extLst>
      <p:ext uri="{BB962C8B-B14F-4D97-AF65-F5344CB8AC3E}">
        <p14:creationId xmlns:p14="http://schemas.microsoft.com/office/powerpoint/2010/main" val="2789165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400" dirty="0" smtClean="0"/>
              <a:t>This</a:t>
            </a:r>
            <a:r>
              <a:rPr lang="en-GB" sz="1400" baseline="0" dirty="0" smtClean="0"/>
              <a:t> week’s lectures focus on what could scarcely be a more current or contentious topic – the history of immigration to Britain, and its impact on British politics, society and culture.</a:t>
            </a:r>
          </a:p>
          <a:p>
            <a:pPr marL="171450" indent="-171450">
              <a:buFont typeface="Arial" panose="020B0604020202020204" pitchFamily="34" charset="0"/>
              <a:buChar char="•"/>
            </a:pPr>
            <a:r>
              <a:rPr lang="en-GB" sz="1400" baseline="0" dirty="0" smtClean="0"/>
              <a:t>In one sense, this might seem a slightly odd choice of focus for this module’s first titular focus ‘Civil Disobedience,’ and I want to stress from the outset that I am not trying to assert that there is anything deviant about immigration or immigrants themselves; indeed, from the outset there’s not much point pretending otherwise that I am pretty much the archetypical educated, metropolitan liberal who has become much decried for the supposedly patronising, elitist attitude towards immigration in contemporary political discourse.</a:t>
            </a:r>
            <a:endParaRPr lang="en-US" sz="1400"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613221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18/11/2016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563675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0202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18/11/2016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83683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38060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6470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03087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20641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7226351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18/11/2016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04411174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3026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4373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18/11/2016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8566990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www.bbc.co.uk/programmes/p02sxfbc" TargetMode="External"/><Relationship Id="rId2" Type="http://schemas.openxmlformats.org/officeDocument/2006/relationships/hyperlink" Target="http://www.bbc.co.uk/programmes/p0499smp/members" TargetMode="External"/><Relationship Id="rId1" Type="http://schemas.openxmlformats.org/officeDocument/2006/relationships/slideLayout" Target="../slideLayouts/slideLayout2.xml"/><Relationship Id="rId6" Type="http://schemas.openxmlformats.org/officeDocument/2006/relationships/hyperlink" Target="https://www.theguardian.com/music/2011/jul/03/children-ghetto-real-thing-toxteth-liverpool" TargetMode="External"/><Relationship Id="rId5" Type="http://schemas.openxmlformats.org/officeDocument/2006/relationships/hyperlink" Target="http://www.bbc.co.uk/programmes/b04xp15m" TargetMode="External"/><Relationship Id="rId4" Type="http://schemas.openxmlformats.org/officeDocument/2006/relationships/hyperlink" Target="http://www.bbc.co.uk/programmes/p00947g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endParaRPr lang="en-GB" sz="1600" dirty="0">
              <a:solidFill>
                <a:srgbClr val="002060"/>
              </a:solidFill>
            </a:endParaRPr>
          </a:p>
        </p:txBody>
      </p:sp>
      <p:sp>
        <p:nvSpPr>
          <p:cNvPr id="2" name="Title 1"/>
          <p:cNvSpPr>
            <a:spLocks noGrp="1"/>
          </p:cNvSpPr>
          <p:nvPr>
            <p:ph type="title"/>
          </p:nvPr>
        </p:nvSpPr>
        <p:spPr>
          <a:xfrm>
            <a:off x="329981" y="2749646"/>
            <a:ext cx="8755961" cy="1828800"/>
          </a:xfrm>
        </p:spPr>
        <p:txBody>
          <a:bodyPr/>
          <a:lstStyle/>
          <a:p>
            <a:r>
              <a:rPr lang="en-GB" sz="3200" b="1" dirty="0" smtClean="0"/>
              <a:t>AHHI6013</a:t>
            </a:r>
            <a:br>
              <a:rPr lang="en-GB" sz="3200" b="1" dirty="0" smtClean="0"/>
            </a:br>
            <a:r>
              <a:rPr lang="en-GB" dirty="0" smtClean="0">
                <a:solidFill>
                  <a:srgbClr val="FFFF00"/>
                </a:solidFill>
              </a:rPr>
              <a:t>Week 6</a:t>
            </a:r>
            <a:br>
              <a:rPr lang="en-GB" dirty="0" smtClean="0">
                <a:solidFill>
                  <a:srgbClr val="FFFF00"/>
                </a:solidFill>
              </a:rPr>
            </a:br>
            <a:r>
              <a:rPr lang="en-US" b="1" dirty="0"/>
              <a:t>‘That </a:t>
            </a:r>
            <a:r>
              <a:rPr lang="en-US" b="1" dirty="0" err="1"/>
              <a:t>Het’rogeneous</a:t>
            </a:r>
            <a:r>
              <a:rPr lang="en-US" b="1" dirty="0"/>
              <a:t> Thing’: Immigration in British Politics, Society and </a:t>
            </a:r>
            <a:r>
              <a:rPr lang="en-US" b="1" dirty="0" smtClean="0"/>
              <a:t>Culture</a:t>
            </a:r>
            <a:br>
              <a:rPr lang="en-US" b="1" dirty="0" smtClean="0"/>
            </a:br>
            <a:r>
              <a:rPr lang="en-GB" b="1" dirty="0" smtClean="0">
                <a:solidFill>
                  <a:srgbClr val="92D050"/>
                </a:solidFill>
              </a:rPr>
              <a:t>Lecture </a:t>
            </a:r>
            <a:r>
              <a:rPr lang="en-GB" b="1" dirty="0">
                <a:solidFill>
                  <a:srgbClr val="92D050"/>
                </a:solidFill>
              </a:rPr>
              <a:t>2: </a:t>
            </a:r>
            <a:r>
              <a:rPr lang="en-GB" b="1" dirty="0" smtClean="0">
                <a:solidFill>
                  <a:srgbClr val="92D050"/>
                </a:solidFill>
              </a:rPr>
              <a:t>POST-</a:t>
            </a:r>
            <a:r>
              <a:rPr lang="en-GB" b="1" dirty="0" err="1" smtClean="0">
                <a:solidFill>
                  <a:srgbClr val="92D050"/>
                </a:solidFill>
              </a:rPr>
              <a:t>wwii</a:t>
            </a:r>
            <a:r>
              <a:rPr lang="en-GB" b="1" dirty="0" smtClean="0">
                <a:solidFill>
                  <a:srgbClr val="92D050"/>
                </a:solidFill>
              </a:rPr>
              <a:t> black British cultural politics</a:t>
            </a:r>
            <a:endParaRPr lang="en-GB" dirty="0">
              <a:solidFill>
                <a:srgbClr val="92D050"/>
              </a:solidFill>
            </a:endParaRPr>
          </a:p>
        </p:txBody>
      </p:sp>
    </p:spTree>
    <p:extLst>
      <p:ext uri="{BB962C8B-B14F-4D97-AF65-F5344CB8AC3E}">
        <p14:creationId xmlns:p14="http://schemas.microsoft.com/office/powerpoint/2010/main" val="27533262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lvl="0"/>
            <a:r>
              <a:rPr lang="en-GB" b="1" dirty="0"/>
              <a:t>What insights do the selected songs provide about the experience of the African-Caribbean diaspora in post-WWII Britain? What features of British society do they emphasise, for instance?</a:t>
            </a:r>
            <a:endParaRPr lang="en-US" dirty="0"/>
          </a:p>
          <a:p>
            <a:endParaRPr lang="en-US" dirty="0"/>
          </a:p>
          <a:p>
            <a:pPr lvl="0"/>
            <a:r>
              <a:rPr lang="en-GB" b="1" dirty="0"/>
              <a:t>What insights might the selected songs offer about the relationships between state authorities and the African-Caribbean diaspora in post-WWII Britain? Are state agencies discussed, and if so how?</a:t>
            </a:r>
            <a:endParaRPr lang="en-US" dirty="0"/>
          </a:p>
          <a:p>
            <a:pPr marL="45720" indent="0">
              <a:buNone/>
            </a:pPr>
            <a:r>
              <a:rPr lang="en-GB" b="1" dirty="0"/>
              <a:t> </a:t>
            </a:r>
            <a:endParaRPr lang="en-US" dirty="0"/>
          </a:p>
          <a:p>
            <a:pPr lvl="0"/>
            <a:r>
              <a:rPr lang="en-GB" b="1" dirty="0"/>
              <a:t>What insights might the selected songs offer about how the attitudes and experiences of the African-Caribbean diaspora changed in the decades after WWII? Can you detect shifting attitudes and experiences a) from the early 1950s to the mid-1950s; b) the 1950s to the late 1970s? And if so, what might these changes tell us about British society and the experiences of immigrant groups in the post-WWII era? </a:t>
            </a:r>
            <a:endParaRPr lang="en-US" dirty="0"/>
          </a:p>
          <a:p>
            <a:endParaRPr lang="en-US" dirty="0"/>
          </a:p>
        </p:txBody>
      </p:sp>
      <p:sp>
        <p:nvSpPr>
          <p:cNvPr id="3" name="Title 2"/>
          <p:cNvSpPr>
            <a:spLocks noGrp="1"/>
          </p:cNvSpPr>
          <p:nvPr>
            <p:ph type="title"/>
          </p:nvPr>
        </p:nvSpPr>
        <p:spPr/>
        <p:txBody>
          <a:bodyPr/>
          <a:lstStyle/>
          <a:p>
            <a:r>
              <a:rPr lang="en-GB" b="1" dirty="0">
                <a:solidFill>
                  <a:srgbClr val="92D050"/>
                </a:solidFill>
              </a:rPr>
              <a:t>POST-</a:t>
            </a:r>
            <a:r>
              <a:rPr lang="en-GB" b="1" dirty="0" err="1">
                <a:solidFill>
                  <a:srgbClr val="92D050"/>
                </a:solidFill>
              </a:rPr>
              <a:t>wwii</a:t>
            </a:r>
            <a:r>
              <a:rPr lang="en-GB" b="1" dirty="0">
                <a:solidFill>
                  <a:srgbClr val="92D050"/>
                </a:solidFill>
              </a:rPr>
              <a:t> black British cultural politics</a:t>
            </a:r>
            <a:endParaRPr lang="en-US" dirty="0"/>
          </a:p>
        </p:txBody>
      </p:sp>
    </p:spTree>
    <p:extLst>
      <p:ext uri="{BB962C8B-B14F-4D97-AF65-F5344CB8AC3E}">
        <p14:creationId xmlns:p14="http://schemas.microsoft.com/office/powerpoint/2010/main" val="1756722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normAutofit fontScale="92500"/>
          </a:bodyPr>
          <a:lstStyle/>
          <a:p>
            <a:r>
              <a:rPr lang="en-GB" dirty="0" smtClean="0"/>
              <a:t>See Moodle for relevant sound files</a:t>
            </a:r>
            <a:endParaRPr lang="en-US" dirty="0"/>
          </a:p>
        </p:txBody>
      </p:sp>
      <p:sp>
        <p:nvSpPr>
          <p:cNvPr id="8" name="Content Placeholder 7"/>
          <p:cNvSpPr>
            <a:spLocks noGrp="1"/>
          </p:cNvSpPr>
          <p:nvPr>
            <p:ph sz="quarter" idx="4"/>
          </p:nvPr>
        </p:nvSpPr>
        <p:spPr>
          <a:xfrm>
            <a:off x="6193368" y="1924050"/>
            <a:ext cx="5389033" cy="4643005"/>
          </a:xfrm>
        </p:spPr>
        <p:txBody>
          <a:bodyPr>
            <a:normAutofit fontScale="70000" lnSpcReduction="20000"/>
          </a:bodyPr>
          <a:lstStyle/>
          <a:p>
            <a:pPr algn="r"/>
            <a:r>
              <a:rPr lang="en-GB" b="1" dirty="0" smtClean="0"/>
              <a:t>Lord </a:t>
            </a:r>
            <a:r>
              <a:rPr lang="en-GB" b="1" dirty="0"/>
              <a:t>Kitchener, ‘London is the Place for Me’ </a:t>
            </a:r>
            <a:r>
              <a:rPr lang="en-GB" b="1" dirty="0" smtClean="0"/>
              <a:t>	(</a:t>
            </a:r>
            <a:r>
              <a:rPr lang="en-GB" b="1" dirty="0"/>
              <a:t>1950) 	02:45</a:t>
            </a:r>
            <a:endParaRPr lang="en-US" dirty="0"/>
          </a:p>
          <a:p>
            <a:pPr algn="r"/>
            <a:r>
              <a:rPr lang="en-GB" b="1" dirty="0"/>
              <a:t>Young Tiger, ‘I Was There (at the Coronation)’ </a:t>
            </a:r>
            <a:r>
              <a:rPr lang="en-GB" b="1" dirty="0" smtClean="0"/>
              <a:t>(</a:t>
            </a:r>
            <a:r>
              <a:rPr lang="en-GB" b="1" dirty="0"/>
              <a:t>1953) 02:45</a:t>
            </a:r>
            <a:endParaRPr lang="en-US" b="1" dirty="0"/>
          </a:p>
          <a:p>
            <a:pPr algn="r"/>
            <a:r>
              <a:rPr lang="en-GB" dirty="0"/>
              <a:t>Lord Beginner, ‘Mix Up Matrimony’ (1952) 03:19</a:t>
            </a:r>
            <a:endParaRPr lang="en-US" dirty="0"/>
          </a:p>
          <a:p>
            <a:pPr algn="r"/>
            <a:r>
              <a:rPr lang="en-GB" b="1" dirty="0"/>
              <a:t>Lord Kitchener, ‘My Landlady’ (1952) 02:42</a:t>
            </a:r>
            <a:endParaRPr lang="en-US" b="1" dirty="0"/>
          </a:p>
          <a:p>
            <a:pPr algn="r"/>
            <a:r>
              <a:rPr lang="en-GB" dirty="0"/>
              <a:t>Lord Beginner, ‘Victory Test Match’ (1950) 03:02</a:t>
            </a:r>
            <a:endParaRPr lang="en-US" dirty="0"/>
          </a:p>
          <a:p>
            <a:pPr algn="r"/>
            <a:r>
              <a:rPr lang="en-GB" dirty="0"/>
              <a:t>Lord Kitchener, ‘Birth of Ghana’ (1956)	02:52</a:t>
            </a:r>
            <a:endParaRPr lang="en-US" dirty="0"/>
          </a:p>
          <a:p>
            <a:pPr algn="r"/>
            <a:r>
              <a:rPr lang="en-GB" b="1" dirty="0"/>
              <a:t>The Mighty Terror, ‘No Carnival In Britain’ 	</a:t>
            </a:r>
            <a:r>
              <a:rPr lang="en-GB" b="1" dirty="0" smtClean="0"/>
              <a:t>(1955</a:t>
            </a:r>
            <a:r>
              <a:rPr lang="en-GB" b="1" dirty="0"/>
              <a:t>)	03:07</a:t>
            </a:r>
            <a:endParaRPr lang="en-US" b="1" dirty="0"/>
          </a:p>
          <a:p>
            <a:pPr algn="r"/>
            <a:r>
              <a:rPr lang="en-GB" dirty="0"/>
              <a:t>Lord Kitchener, ‘The Underground Train’ (1950) 02:59</a:t>
            </a:r>
            <a:endParaRPr lang="en-US" dirty="0"/>
          </a:p>
          <a:p>
            <a:pPr algn="r"/>
            <a:r>
              <a:rPr lang="en-GB" dirty="0"/>
              <a:t>Lord Kitchener, ‘If You’re Not White You’re Black’ (1953) 03:01</a:t>
            </a:r>
            <a:endParaRPr lang="en-US" dirty="0"/>
          </a:p>
          <a:p>
            <a:pPr algn="r"/>
            <a:r>
              <a:rPr lang="en-GB" b="1" dirty="0"/>
              <a:t>Lord Kitchener, ‘Sweet Jamaica’ (1953) </a:t>
            </a:r>
            <a:r>
              <a:rPr lang="en-GB" b="1" dirty="0" smtClean="0"/>
              <a:t>02:48</a:t>
            </a:r>
            <a:endParaRPr lang="en-US" b="1" dirty="0"/>
          </a:p>
        </p:txBody>
      </p:sp>
      <p:sp>
        <p:nvSpPr>
          <p:cNvPr id="4" name="Title 3"/>
          <p:cNvSpPr>
            <a:spLocks noGrp="1"/>
          </p:cNvSpPr>
          <p:nvPr>
            <p:ph type="title"/>
          </p:nvPr>
        </p:nvSpPr>
        <p:spPr/>
        <p:txBody>
          <a:bodyPr/>
          <a:lstStyle/>
          <a:p>
            <a:r>
              <a:rPr lang="en-GB" dirty="0" smtClean="0"/>
              <a:t>The WINDRUSH </a:t>
            </a:r>
            <a:r>
              <a:rPr lang="en-GB" dirty="0" err="1" smtClean="0"/>
              <a:t>GENERATion</a:t>
            </a:r>
            <a:endParaRPr lang="en-US" dirty="0"/>
          </a:p>
        </p:txBody>
      </p:sp>
      <p:pic>
        <p:nvPicPr>
          <p:cNvPr id="9" name="Content Placeholder 8" descr="http://www.rdwa.fr/photo/art/default/5172870-7718883.jpg?v=1359454631"/>
          <p:cNvPicPr>
            <a:picLocks noGrp="1"/>
          </p:cNvPicPr>
          <p:nvPr>
            <p:ph sz="half" idx="2"/>
          </p:nvPr>
        </p:nvPicPr>
        <p:blipFill rotWithShape="1">
          <a:blip r:embed="rId2">
            <a:extLst>
              <a:ext uri="{28A0092B-C50C-407E-A947-70E740481C1C}">
                <a14:useLocalDpi xmlns:a14="http://schemas.microsoft.com/office/drawing/2010/main" val="0"/>
              </a:ext>
            </a:extLst>
          </a:blip>
          <a:srcRect b="15551"/>
          <a:stretch/>
        </p:blipFill>
        <p:spPr bwMode="auto">
          <a:xfrm>
            <a:off x="1119368" y="2438400"/>
            <a:ext cx="4366852" cy="368776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44456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846292" cy="4407408"/>
          </a:xfrm>
        </p:spPr>
        <p:txBody>
          <a:bodyPr/>
          <a:lstStyle/>
          <a:p>
            <a:pPr marL="45720" indent="0">
              <a:buNone/>
            </a:pPr>
            <a:r>
              <a:rPr lang="en-GB" dirty="0" smtClean="0"/>
              <a:t>Linton </a:t>
            </a:r>
            <a:r>
              <a:rPr lang="en-GB" dirty="0" err="1" smtClean="0"/>
              <a:t>Kwesi</a:t>
            </a:r>
            <a:r>
              <a:rPr lang="en-GB" dirty="0" smtClean="0"/>
              <a:t> Johnson</a:t>
            </a:r>
          </a:p>
          <a:p>
            <a:pPr marL="45720" indent="0">
              <a:buNone/>
            </a:pPr>
            <a:endParaRPr lang="en-GB" dirty="0"/>
          </a:p>
          <a:p>
            <a:r>
              <a:rPr lang="en-GB" dirty="0"/>
              <a:t>‘Forces of </a:t>
            </a:r>
            <a:r>
              <a:rPr lang="en-GB" dirty="0" err="1"/>
              <a:t>Vikry</a:t>
            </a:r>
            <a:r>
              <a:rPr lang="en-GB" dirty="0"/>
              <a:t>’ (1979) 04:55</a:t>
            </a:r>
            <a:endParaRPr lang="en-US" dirty="0"/>
          </a:p>
          <a:p>
            <a:r>
              <a:rPr lang="en-GB" dirty="0"/>
              <a:t>‘</a:t>
            </a:r>
            <a:r>
              <a:rPr lang="en-GB" b="1" dirty="0" err="1"/>
              <a:t>Inglan</a:t>
            </a:r>
            <a:r>
              <a:rPr lang="en-GB" b="1" dirty="0"/>
              <a:t> Is A Bitch’ (1980) </a:t>
            </a:r>
            <a:r>
              <a:rPr lang="en-GB" b="1" dirty="0"/>
              <a:t>05:25 </a:t>
            </a:r>
            <a:r>
              <a:rPr lang="en-GB" dirty="0"/>
              <a:t>(https://</a:t>
            </a:r>
            <a:r>
              <a:rPr lang="en-GB" dirty="0" smtClean="0"/>
              <a:t>www.youtube.com/watch?v=Zq9OpJYck7Y)</a:t>
            </a:r>
            <a:endParaRPr lang="en-US" dirty="0"/>
          </a:p>
          <a:p>
            <a:r>
              <a:rPr lang="en-GB" dirty="0"/>
              <a:t>‘Iron Bar Dub’ (1980) 03:42</a:t>
            </a:r>
            <a:endParaRPr lang="en-US" dirty="0"/>
          </a:p>
          <a:p>
            <a:r>
              <a:rPr lang="en-GB" b="1" dirty="0"/>
              <a:t>‘New Crass </a:t>
            </a:r>
            <a:r>
              <a:rPr lang="en-GB" b="1" dirty="0" err="1"/>
              <a:t>Massahkah</a:t>
            </a:r>
            <a:r>
              <a:rPr lang="en-GB" b="1" dirty="0"/>
              <a:t>’ (1983) 06:32</a:t>
            </a:r>
            <a:endParaRPr lang="en-US" dirty="0"/>
          </a:p>
          <a:p>
            <a:r>
              <a:rPr lang="en-GB" b="1" dirty="0"/>
              <a:t>‘Reggae Fi Peach’ (1980) 02:41</a:t>
            </a:r>
            <a:endParaRPr lang="en-US" dirty="0"/>
          </a:p>
          <a:p>
            <a:r>
              <a:rPr lang="en-GB" dirty="0"/>
              <a:t>‘</a:t>
            </a:r>
            <a:r>
              <a:rPr lang="en-GB" b="1" dirty="0"/>
              <a:t>Sonny’s </a:t>
            </a:r>
            <a:r>
              <a:rPr lang="en-GB" b="1" dirty="0" err="1"/>
              <a:t>Lettah</a:t>
            </a:r>
            <a:r>
              <a:rPr lang="en-GB" b="1" dirty="0"/>
              <a:t> (Ant-Sus Poem)’ (1979) 03:43</a:t>
            </a:r>
            <a:endParaRPr lang="en-US" dirty="0"/>
          </a:p>
          <a:p>
            <a:pPr marL="45720" indent="0">
              <a:buNone/>
            </a:pPr>
            <a:endParaRPr lang="en-US" dirty="0"/>
          </a:p>
        </p:txBody>
      </p:sp>
      <p:sp>
        <p:nvSpPr>
          <p:cNvPr id="3" name="Title 2"/>
          <p:cNvSpPr>
            <a:spLocks noGrp="1"/>
          </p:cNvSpPr>
          <p:nvPr>
            <p:ph type="title"/>
          </p:nvPr>
        </p:nvSpPr>
        <p:spPr/>
        <p:txBody>
          <a:bodyPr/>
          <a:lstStyle/>
          <a:p>
            <a:r>
              <a:rPr lang="en-GB" dirty="0" smtClean="0"/>
              <a:t>Later generations</a:t>
            </a:r>
            <a:endParaRPr lang="en-US" dirty="0"/>
          </a:p>
        </p:txBody>
      </p:sp>
      <p:pic>
        <p:nvPicPr>
          <p:cNvPr id="4" name="Picture 3"/>
          <p:cNvPicPr>
            <a:picLocks noChangeAspect="1"/>
          </p:cNvPicPr>
          <p:nvPr/>
        </p:nvPicPr>
        <p:blipFill>
          <a:blip r:embed="rId2"/>
          <a:stretch>
            <a:fillRect/>
          </a:stretch>
        </p:blipFill>
        <p:spPr>
          <a:xfrm>
            <a:off x="8878878" y="1651046"/>
            <a:ext cx="2908044" cy="2908044"/>
          </a:xfrm>
          <a:prstGeom prst="rect">
            <a:avLst/>
          </a:prstGeom>
        </p:spPr>
      </p:pic>
      <p:pic>
        <p:nvPicPr>
          <p:cNvPr id="5" name="Picture 4"/>
          <p:cNvPicPr>
            <a:picLocks noChangeAspect="1"/>
          </p:cNvPicPr>
          <p:nvPr/>
        </p:nvPicPr>
        <p:blipFill>
          <a:blip r:embed="rId3"/>
          <a:stretch>
            <a:fillRect/>
          </a:stretch>
        </p:blipFill>
        <p:spPr>
          <a:xfrm>
            <a:off x="9694718" y="4559090"/>
            <a:ext cx="2092204" cy="2092204"/>
          </a:xfrm>
          <a:prstGeom prst="rect">
            <a:avLst/>
          </a:prstGeom>
        </p:spPr>
      </p:pic>
    </p:spTree>
    <p:extLst>
      <p:ext uri="{BB962C8B-B14F-4D97-AF65-F5344CB8AC3E}">
        <p14:creationId xmlns:p14="http://schemas.microsoft.com/office/powerpoint/2010/main" val="3753037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776028" cy="4640165"/>
          </a:xfrm>
        </p:spPr>
        <p:txBody>
          <a:bodyPr>
            <a:normAutofit/>
          </a:bodyPr>
          <a:lstStyle/>
          <a:p>
            <a:pPr marL="45720" indent="0">
              <a:buNone/>
            </a:pPr>
            <a:r>
              <a:rPr lang="en-GB" dirty="0" smtClean="0"/>
              <a:t>Linton </a:t>
            </a:r>
            <a:r>
              <a:rPr lang="en-GB" dirty="0" err="1" smtClean="0"/>
              <a:t>Kwesi</a:t>
            </a:r>
            <a:r>
              <a:rPr lang="en-GB" dirty="0" smtClean="0"/>
              <a:t> Johnson</a:t>
            </a:r>
          </a:p>
          <a:p>
            <a:r>
              <a:rPr lang="en-GB" b="1" dirty="0" smtClean="0"/>
              <a:t>‘</a:t>
            </a:r>
            <a:r>
              <a:rPr lang="en-GB" b="1" dirty="0"/>
              <a:t>New Crass </a:t>
            </a:r>
            <a:r>
              <a:rPr lang="en-GB" b="1" dirty="0" err="1"/>
              <a:t>Massahkah</a:t>
            </a:r>
            <a:r>
              <a:rPr lang="en-GB" b="1" dirty="0"/>
              <a:t>’ (1983) 06:32</a:t>
            </a:r>
            <a:endParaRPr lang="en-US" dirty="0"/>
          </a:p>
          <a:p>
            <a:pPr marL="45720" indent="0">
              <a:buNone/>
            </a:pPr>
            <a:endParaRPr lang="en-US" dirty="0" smtClean="0"/>
          </a:p>
          <a:p>
            <a:pPr marL="45720" indent="0" algn="just">
              <a:buNone/>
            </a:pPr>
            <a:r>
              <a:rPr lang="en-US" dirty="0" smtClean="0"/>
              <a:t>The </a:t>
            </a:r>
            <a:r>
              <a:rPr lang="en-US" dirty="0"/>
              <a:t>New Cross house fire </a:t>
            </a:r>
            <a:r>
              <a:rPr lang="en-US" dirty="0" smtClean="0"/>
              <a:t>occurred </a:t>
            </a:r>
            <a:r>
              <a:rPr lang="en-US" dirty="0"/>
              <a:t>during </a:t>
            </a:r>
            <a:r>
              <a:rPr lang="en-US" dirty="0" smtClean="0"/>
              <a:t>a party in southeast </a:t>
            </a:r>
            <a:r>
              <a:rPr lang="en-US" dirty="0"/>
              <a:t>London, in the early hours of </a:t>
            </a:r>
            <a:r>
              <a:rPr lang="en-US" dirty="0" smtClean="0"/>
              <a:t>Sunday January 18 1981</a:t>
            </a:r>
            <a:r>
              <a:rPr lang="en-US" dirty="0"/>
              <a:t>. The blaze killed thirteen young people aged between 14 and 22, and one survivor committed suicide two years later</a:t>
            </a:r>
            <a:r>
              <a:rPr lang="en-US" dirty="0" smtClean="0"/>
              <a:t>. Nobody </a:t>
            </a:r>
            <a:r>
              <a:rPr lang="en-US" dirty="0"/>
              <a:t>has ever been charged in connection to the fire, which forensic science subsequently established was started from inside the house, either by accident or deliberately.</a:t>
            </a:r>
            <a:endParaRPr lang="en-GB" dirty="0"/>
          </a:p>
          <a:p>
            <a:pPr marL="45720" indent="0">
              <a:buNone/>
            </a:pPr>
            <a:endParaRPr lang="en-GB" b="1" dirty="0" smtClean="0"/>
          </a:p>
          <a:p>
            <a:pPr marL="45720" indent="0">
              <a:buNone/>
            </a:pPr>
            <a:endParaRPr lang="en-US" dirty="0"/>
          </a:p>
        </p:txBody>
      </p:sp>
      <p:sp>
        <p:nvSpPr>
          <p:cNvPr id="3" name="Title 2"/>
          <p:cNvSpPr>
            <a:spLocks noGrp="1"/>
          </p:cNvSpPr>
          <p:nvPr>
            <p:ph type="title"/>
          </p:nvPr>
        </p:nvSpPr>
        <p:spPr/>
        <p:txBody>
          <a:bodyPr/>
          <a:lstStyle/>
          <a:p>
            <a:r>
              <a:rPr lang="en-GB" dirty="0" smtClean="0"/>
              <a:t>Later generations</a:t>
            </a:r>
            <a:endParaRPr lang="en-US" dirty="0"/>
          </a:p>
        </p:txBody>
      </p:sp>
      <p:pic>
        <p:nvPicPr>
          <p:cNvPr id="8" name="Picture 7"/>
          <p:cNvPicPr>
            <a:picLocks noChangeAspect="1"/>
          </p:cNvPicPr>
          <p:nvPr/>
        </p:nvPicPr>
        <p:blipFill>
          <a:blip r:embed="rId2"/>
          <a:stretch>
            <a:fillRect/>
          </a:stretch>
        </p:blipFill>
        <p:spPr>
          <a:xfrm>
            <a:off x="7397623" y="1609482"/>
            <a:ext cx="4568536" cy="2855335"/>
          </a:xfrm>
          <a:prstGeom prst="rect">
            <a:avLst/>
          </a:prstGeom>
        </p:spPr>
      </p:pic>
      <p:pic>
        <p:nvPicPr>
          <p:cNvPr id="10" name="Picture 9"/>
          <p:cNvPicPr>
            <a:picLocks noChangeAspect="1"/>
          </p:cNvPicPr>
          <p:nvPr/>
        </p:nvPicPr>
        <p:blipFill>
          <a:blip r:embed="rId3"/>
          <a:stretch>
            <a:fillRect/>
          </a:stretch>
        </p:blipFill>
        <p:spPr>
          <a:xfrm>
            <a:off x="9476509" y="4178795"/>
            <a:ext cx="2489650" cy="2489650"/>
          </a:xfrm>
          <a:prstGeom prst="rect">
            <a:avLst/>
          </a:prstGeom>
        </p:spPr>
      </p:pic>
    </p:spTree>
    <p:extLst>
      <p:ext uri="{BB962C8B-B14F-4D97-AF65-F5344CB8AC3E}">
        <p14:creationId xmlns:p14="http://schemas.microsoft.com/office/powerpoint/2010/main" val="28363931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776028" cy="5003848"/>
          </a:xfrm>
        </p:spPr>
        <p:txBody>
          <a:bodyPr>
            <a:normAutofit fontScale="70000" lnSpcReduction="20000"/>
          </a:bodyPr>
          <a:lstStyle/>
          <a:p>
            <a:pPr marL="45720" indent="0">
              <a:buNone/>
            </a:pPr>
            <a:r>
              <a:rPr lang="en-GB" dirty="0" smtClean="0"/>
              <a:t>Linton </a:t>
            </a:r>
            <a:r>
              <a:rPr lang="en-GB" dirty="0" err="1" smtClean="0"/>
              <a:t>Kwesi</a:t>
            </a:r>
            <a:r>
              <a:rPr lang="en-GB" dirty="0" smtClean="0"/>
              <a:t> Johnson</a:t>
            </a:r>
          </a:p>
          <a:p>
            <a:r>
              <a:rPr lang="en-GB" b="1" dirty="0"/>
              <a:t>‘Reggae Fi Peach’ (1980) </a:t>
            </a:r>
            <a:r>
              <a:rPr lang="en-GB" b="1" dirty="0" smtClean="0"/>
              <a:t>02:41</a:t>
            </a:r>
          </a:p>
          <a:p>
            <a:endParaRPr lang="en-US" dirty="0"/>
          </a:p>
          <a:p>
            <a:pPr marL="45720" indent="0" algn="just">
              <a:buNone/>
            </a:pPr>
            <a:r>
              <a:rPr lang="en-US" dirty="0"/>
              <a:t>Clement Blair Peach (25 March </a:t>
            </a:r>
            <a:r>
              <a:rPr lang="en-US" dirty="0" smtClean="0"/>
              <a:t>1946–23 </a:t>
            </a:r>
            <a:r>
              <a:rPr lang="en-US" dirty="0"/>
              <a:t>April 1979) was a New Zealand-born teacher who died during an anti-racism demonstration in </a:t>
            </a:r>
            <a:r>
              <a:rPr lang="en-US" dirty="0" err="1"/>
              <a:t>Southall</a:t>
            </a:r>
            <a:r>
              <a:rPr lang="en-US" dirty="0"/>
              <a:t>, Middlesex, </a:t>
            </a:r>
            <a:r>
              <a:rPr lang="en-US" dirty="0" smtClean="0"/>
              <a:t>England. A </a:t>
            </a:r>
            <a:r>
              <a:rPr lang="en-US" dirty="0"/>
              <a:t>campaigner and activist against the far right, in April 1979 Peach took part in an Anti-Nazi League demonstration in </a:t>
            </a:r>
            <a:r>
              <a:rPr lang="en-US" dirty="0" err="1"/>
              <a:t>Southall</a:t>
            </a:r>
            <a:r>
              <a:rPr lang="en-US" dirty="0"/>
              <a:t> against a National Front election meeting in the town hall and was knocked unconscious.</a:t>
            </a:r>
          </a:p>
          <a:p>
            <a:pPr marL="45720" indent="0" algn="just">
              <a:buNone/>
            </a:pPr>
            <a:r>
              <a:rPr lang="en-GB" dirty="0" smtClean="0"/>
              <a:t>	</a:t>
            </a:r>
            <a:r>
              <a:rPr lang="en-US" dirty="0" smtClean="0"/>
              <a:t>He </a:t>
            </a:r>
            <a:r>
              <a:rPr lang="en-US" dirty="0"/>
              <a:t>died the next day in hospital from head injuries that he sustained. An inquest jury returned a verdict of death by misadventure in May 1980. Peach's girlfriend, Celia Stubbs, continued to campaign for many years for a public inquiry into his death. The Metropolitan Police Service reached an out-of-court settlement in 1989 with Peach's brother</a:t>
            </a:r>
            <a:r>
              <a:rPr lang="en-US" dirty="0" smtClean="0"/>
              <a:t>. </a:t>
            </a:r>
            <a:r>
              <a:rPr lang="en-US" dirty="0"/>
              <a:t>The Metropolitan Police reports into the death of Blair Peach, identifying the probable responsibility of one of their own officers, were made available to the public on 27 April 2010</a:t>
            </a:r>
            <a:endParaRPr lang="en-GB" dirty="0" smtClean="0"/>
          </a:p>
          <a:p>
            <a:pPr marL="45720" indent="0" algn="just">
              <a:buNone/>
            </a:pPr>
            <a:endParaRPr lang="en-GB" dirty="0" smtClean="0"/>
          </a:p>
          <a:p>
            <a:pPr marL="45720" indent="0" algn="just">
              <a:buNone/>
            </a:pPr>
            <a:r>
              <a:rPr lang="en-US" dirty="0"/>
              <a:t>The Special Patrol Group (SPG) was a unit of Greater London's Metropolitan Police Service, responsible for providing a centrally-based mobile capability for combating serious public disorder and crime that could not be dealt with by local divisions</a:t>
            </a:r>
            <a:r>
              <a:rPr lang="en-US" dirty="0" smtClean="0"/>
              <a:t>.</a:t>
            </a:r>
            <a:endParaRPr lang="en-US" dirty="0"/>
          </a:p>
          <a:p>
            <a:pPr marL="45720" indent="0" algn="just">
              <a:buNone/>
            </a:pPr>
            <a:r>
              <a:rPr lang="en-GB" dirty="0" smtClean="0"/>
              <a:t>	</a:t>
            </a:r>
            <a:r>
              <a:rPr lang="en-US" dirty="0" smtClean="0"/>
              <a:t>The </a:t>
            </a:r>
            <a:r>
              <a:rPr lang="en-US" dirty="0"/>
              <a:t>SPG was active from 1961 to 12 January 1987, being replaced by the Territorial Support Group.</a:t>
            </a:r>
          </a:p>
        </p:txBody>
      </p:sp>
      <p:sp>
        <p:nvSpPr>
          <p:cNvPr id="3" name="Title 2"/>
          <p:cNvSpPr>
            <a:spLocks noGrp="1"/>
          </p:cNvSpPr>
          <p:nvPr>
            <p:ph type="title"/>
          </p:nvPr>
        </p:nvSpPr>
        <p:spPr/>
        <p:txBody>
          <a:bodyPr/>
          <a:lstStyle/>
          <a:p>
            <a:r>
              <a:rPr lang="en-GB" dirty="0" smtClean="0"/>
              <a:t>Later generations</a:t>
            </a:r>
            <a:endParaRPr lang="en-US" dirty="0"/>
          </a:p>
        </p:txBody>
      </p:sp>
      <p:pic>
        <p:nvPicPr>
          <p:cNvPr id="2050" name="Picture 2" descr="Image result for blair pea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4407" y="1641763"/>
            <a:ext cx="4492495" cy="2992582"/>
          </a:xfrm>
          <a:prstGeom prst="rect">
            <a:avLst/>
          </a:prstGeom>
          <a:noFill/>
          <a:extLst>
            <a:ext uri="{909E8E84-426E-40DD-AFC4-6F175D3DCCD1}">
              <a14:hiddenFill xmlns:a14="http://schemas.microsoft.com/office/drawing/2010/main">
                <a:solidFill>
                  <a:srgbClr val="FFFFFF"/>
                </a:solidFill>
              </a14:hiddenFill>
            </a:ext>
          </a:extLst>
        </p:spPr>
      </p:pic>
      <p:pic>
        <p:nvPicPr>
          <p:cNvPr id="4" name="09 Reggae Fi Pea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5468" y="5061297"/>
            <a:ext cx="609600" cy="609600"/>
          </a:xfrm>
          <a:prstGeom prst="rect">
            <a:avLst/>
          </a:prstGeom>
        </p:spPr>
      </p:pic>
    </p:spTree>
    <p:extLst>
      <p:ext uri="{BB962C8B-B14F-4D97-AF65-F5344CB8AC3E}">
        <p14:creationId xmlns:p14="http://schemas.microsoft.com/office/powerpoint/2010/main" val="16887071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70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75292" cy="4847985"/>
          </a:xfrm>
        </p:spPr>
        <p:txBody>
          <a:bodyPr>
            <a:normAutofit fontScale="77500" lnSpcReduction="20000"/>
          </a:bodyPr>
          <a:lstStyle/>
          <a:p>
            <a:pPr marL="45720" indent="0">
              <a:buNone/>
            </a:pPr>
            <a:r>
              <a:rPr lang="en-GB" sz="2200" dirty="0" smtClean="0"/>
              <a:t>Linton </a:t>
            </a:r>
            <a:r>
              <a:rPr lang="en-GB" sz="2200" dirty="0" err="1" smtClean="0"/>
              <a:t>Kwesi</a:t>
            </a:r>
            <a:r>
              <a:rPr lang="en-GB" sz="2200" dirty="0" smtClean="0"/>
              <a:t> Johnson</a:t>
            </a:r>
          </a:p>
          <a:p>
            <a:r>
              <a:rPr lang="en-GB" sz="2200" dirty="0"/>
              <a:t>‘</a:t>
            </a:r>
            <a:r>
              <a:rPr lang="en-GB" sz="2200" b="1" dirty="0"/>
              <a:t>Sonny’s </a:t>
            </a:r>
            <a:r>
              <a:rPr lang="en-GB" sz="2200" b="1" dirty="0" err="1"/>
              <a:t>Lettah</a:t>
            </a:r>
            <a:r>
              <a:rPr lang="en-GB" sz="2200" b="1" dirty="0"/>
              <a:t> (Ant-Sus Poem)’ (1979) 03:43</a:t>
            </a:r>
            <a:endParaRPr lang="en-US" sz="2200" dirty="0"/>
          </a:p>
          <a:p>
            <a:endParaRPr lang="en-US" sz="2200" dirty="0"/>
          </a:p>
          <a:p>
            <a:pPr marL="45720" indent="0" algn="just">
              <a:buNone/>
            </a:pPr>
            <a:r>
              <a:rPr lang="en-US" sz="2200" dirty="0"/>
              <a:t>In England and Wales, the </a:t>
            </a:r>
            <a:r>
              <a:rPr lang="en-US" sz="2200" i="1" dirty="0" err="1"/>
              <a:t>sus</a:t>
            </a:r>
            <a:r>
              <a:rPr lang="en-US" sz="2200" dirty="0"/>
              <a:t> law (from </a:t>
            </a:r>
            <a:r>
              <a:rPr lang="en-US" sz="2200" dirty="0" smtClean="0"/>
              <a:t>“suspected person”) was </a:t>
            </a:r>
            <a:r>
              <a:rPr lang="en-US" sz="2200" dirty="0"/>
              <a:t>the informal name for a stop and search law that permitted a police officer to stop, search and potentially arrest people on suspicion of them being in breach of section 4 of the Vagrancy Act 1824</a:t>
            </a:r>
            <a:r>
              <a:rPr lang="en-US" sz="2200" dirty="0" smtClean="0"/>
              <a:t>.</a:t>
            </a:r>
          </a:p>
          <a:p>
            <a:pPr marL="45720" indent="0" algn="just">
              <a:buNone/>
            </a:pPr>
            <a:endParaRPr lang="en-GB" sz="2200" dirty="0"/>
          </a:p>
          <a:p>
            <a:pPr marL="45720" indent="0" algn="just">
              <a:buNone/>
            </a:pPr>
            <a:r>
              <a:rPr lang="en-GB" sz="2200" dirty="0" smtClean="0"/>
              <a:t>“ … </a:t>
            </a:r>
            <a:r>
              <a:rPr lang="en-US" sz="2200" dirty="0" smtClean="0"/>
              <a:t>every </a:t>
            </a:r>
            <a:r>
              <a:rPr lang="en-US" sz="2200" dirty="0"/>
              <a:t>suspected person or reputed thief, frequenting any river, canal, or navigable stream, dock, or basin, or any quay, wharf, or warehouse near or adjoining thereto, or any street, highway, or avenue leading thereto, or any place of public resort, or any avenue leading thereto, or any street, or any highway or any place adjacent to a street or highway; with intent to commit an </a:t>
            </a:r>
            <a:r>
              <a:rPr lang="en-US" sz="2200" dirty="0" err="1"/>
              <a:t>arrestable</a:t>
            </a:r>
            <a:r>
              <a:rPr lang="en-US" sz="2200" dirty="0"/>
              <a:t> </a:t>
            </a:r>
            <a:r>
              <a:rPr lang="en-US" sz="2200" dirty="0" smtClean="0"/>
              <a:t>offence … shall </a:t>
            </a:r>
            <a:r>
              <a:rPr lang="en-US" sz="2200" dirty="0"/>
              <a:t>be deemed a rogue and </a:t>
            </a:r>
            <a:r>
              <a:rPr lang="en-US" sz="2200" dirty="0" smtClean="0"/>
              <a:t>vagabond.”</a:t>
            </a:r>
          </a:p>
          <a:p>
            <a:pPr marL="45720" indent="0" algn="just">
              <a:buNone/>
            </a:pPr>
            <a:r>
              <a:rPr lang="en-US" sz="2200" dirty="0" smtClean="0"/>
              <a:t>    </a:t>
            </a:r>
            <a:r>
              <a:rPr lang="en-US" sz="2200" dirty="0"/>
              <a:t>— section 4, Vagrancy Act 1824</a:t>
            </a:r>
          </a:p>
          <a:p>
            <a:pPr marL="45720" indent="0" algn="just">
              <a:buNone/>
            </a:pPr>
            <a:endParaRPr lang="en-US" sz="2200" dirty="0"/>
          </a:p>
          <a:p>
            <a:pPr marL="45720" indent="0" algn="just">
              <a:buNone/>
            </a:pPr>
            <a:r>
              <a:rPr lang="en-US" sz="2200" dirty="0" smtClean="0"/>
              <a:t>Effectively </a:t>
            </a:r>
            <a:r>
              <a:rPr lang="en-US" sz="2200" dirty="0"/>
              <a:t>permitted the police to stop and search, and even arrest, anyone found in a public place on the grounds that they suspected that they might intend to commit an offence</a:t>
            </a:r>
            <a:r>
              <a:rPr lang="en-US" sz="2200" dirty="0" smtClean="0"/>
              <a:t>.</a:t>
            </a:r>
          </a:p>
          <a:p>
            <a:pPr marL="45720" indent="0" algn="just">
              <a:buNone/>
            </a:pPr>
            <a:r>
              <a:rPr lang="en-GB" sz="2200" dirty="0"/>
              <a:t>	</a:t>
            </a:r>
            <a:r>
              <a:rPr lang="en-US" sz="2200" dirty="0" smtClean="0"/>
              <a:t>In </a:t>
            </a:r>
            <a:r>
              <a:rPr lang="en-US" sz="2200" dirty="0"/>
              <a:t>order to bring a prosecution under the Act, the police had to prove that the defendant had committed two </a:t>
            </a:r>
            <a:r>
              <a:rPr lang="en-US" sz="2200" dirty="0" smtClean="0"/>
              <a:t>acts</a:t>
            </a:r>
          </a:p>
          <a:p>
            <a:pPr marL="45720" indent="0" algn="just">
              <a:buNone/>
            </a:pPr>
            <a:r>
              <a:rPr lang="en-GB" sz="2200" dirty="0"/>
              <a:t>	</a:t>
            </a:r>
            <a:r>
              <a:rPr lang="en-GB" sz="2200" dirty="0" smtClean="0"/>
              <a:t>1. </a:t>
            </a:r>
            <a:r>
              <a:rPr lang="en-US" sz="2200" dirty="0" smtClean="0"/>
              <a:t>that </a:t>
            </a:r>
            <a:r>
              <a:rPr lang="en-US" sz="2200" dirty="0"/>
              <a:t>established them as a "suspected person" (by acting suspiciously</a:t>
            </a:r>
            <a:r>
              <a:rPr lang="en-US" sz="2200" dirty="0" smtClean="0"/>
              <a:t>),</a:t>
            </a:r>
          </a:p>
          <a:p>
            <a:pPr marL="45720" indent="0" algn="just">
              <a:buNone/>
            </a:pPr>
            <a:r>
              <a:rPr lang="en-US" sz="2200" dirty="0" smtClean="0"/>
              <a:t>	2. that </a:t>
            </a:r>
            <a:r>
              <a:rPr lang="en-US" sz="2200" dirty="0"/>
              <a:t>provided intent to commit an </a:t>
            </a:r>
            <a:r>
              <a:rPr lang="en-US" sz="2200" dirty="0" err="1"/>
              <a:t>arrestable</a:t>
            </a:r>
            <a:r>
              <a:rPr lang="en-US" sz="2200" dirty="0"/>
              <a:t> offence</a:t>
            </a:r>
            <a:r>
              <a:rPr lang="en-US" dirty="0"/>
              <a:t>.</a:t>
            </a:r>
          </a:p>
          <a:p>
            <a:pPr marL="45720" indent="0" algn="just">
              <a:buNone/>
            </a:pPr>
            <a:endParaRPr lang="en-US" dirty="0" smtClean="0"/>
          </a:p>
          <a:p>
            <a:pPr marL="45720" indent="0" algn="just">
              <a:buNone/>
            </a:pPr>
            <a:endParaRPr lang="en-US" dirty="0" smtClean="0"/>
          </a:p>
          <a:p>
            <a:pPr marL="45720" indent="0" algn="just">
              <a:buNone/>
            </a:pPr>
            <a:endParaRPr lang="en-US" dirty="0" smtClean="0"/>
          </a:p>
          <a:p>
            <a:pPr marL="45720" indent="0" algn="just">
              <a:buNone/>
            </a:pPr>
            <a:endParaRPr lang="en-US" dirty="0"/>
          </a:p>
        </p:txBody>
      </p:sp>
      <p:sp>
        <p:nvSpPr>
          <p:cNvPr id="3" name="Title 2"/>
          <p:cNvSpPr>
            <a:spLocks noGrp="1"/>
          </p:cNvSpPr>
          <p:nvPr>
            <p:ph type="title"/>
          </p:nvPr>
        </p:nvSpPr>
        <p:spPr/>
        <p:txBody>
          <a:bodyPr/>
          <a:lstStyle/>
          <a:p>
            <a:r>
              <a:rPr lang="en-GB" dirty="0" smtClean="0"/>
              <a:t>Later generations</a:t>
            </a:r>
            <a:endParaRPr lang="en-US" dirty="0"/>
          </a:p>
        </p:txBody>
      </p:sp>
      <p:pic>
        <p:nvPicPr>
          <p:cNvPr id="8" name="10 Sonnys Lett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783782" y="4152900"/>
            <a:ext cx="609600" cy="609600"/>
          </a:xfrm>
          <a:prstGeom prst="rect">
            <a:avLst/>
          </a:prstGeom>
        </p:spPr>
      </p:pic>
    </p:spTree>
    <p:extLst>
      <p:ext uri="{BB962C8B-B14F-4D97-AF65-F5344CB8AC3E}">
        <p14:creationId xmlns:p14="http://schemas.microsoft.com/office/powerpoint/2010/main" val="20690166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663"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lstStyle/>
          <a:p>
            <a:pPr marL="45720" indent="0" algn="r">
              <a:buNone/>
            </a:pPr>
            <a:r>
              <a:rPr lang="en-GB" b="1" u="sng" dirty="0"/>
              <a:t>The Real Thing, </a:t>
            </a:r>
            <a:r>
              <a:rPr lang="en-GB" b="1" i="1" u="sng" dirty="0"/>
              <a:t>4 From 8 </a:t>
            </a:r>
            <a:r>
              <a:rPr lang="en-GB" b="1" u="sng" dirty="0"/>
              <a:t>(1977)</a:t>
            </a:r>
            <a:endParaRPr lang="en-GB" dirty="0" smtClean="0"/>
          </a:p>
          <a:p>
            <a:pPr algn="r"/>
            <a:r>
              <a:rPr lang="en-GB" sz="2400" dirty="0" smtClean="0"/>
              <a:t>Liverpool </a:t>
            </a:r>
            <a:r>
              <a:rPr lang="en-GB" sz="2400" dirty="0"/>
              <a:t>8’ 02:34</a:t>
            </a:r>
            <a:endParaRPr lang="en-US" sz="2400" dirty="0"/>
          </a:p>
          <a:p>
            <a:pPr algn="r"/>
            <a:r>
              <a:rPr lang="en-GB" sz="2400" dirty="0"/>
              <a:t>‘Children of the Ghetto’ 04:38</a:t>
            </a:r>
            <a:endParaRPr lang="en-US" sz="2400" dirty="0"/>
          </a:p>
          <a:p>
            <a:pPr algn="r"/>
            <a:r>
              <a:rPr lang="en-GB" sz="2400" dirty="0"/>
              <a:t>‘Stanhope Street’ 04:27</a:t>
            </a:r>
            <a:endParaRPr lang="en-US" sz="2400" dirty="0"/>
          </a:p>
          <a:p>
            <a:pPr marL="45720" indent="0">
              <a:buNone/>
            </a:pPr>
            <a:r>
              <a:rPr lang="en-GB" dirty="0"/>
              <a:t/>
            </a:r>
            <a:br>
              <a:rPr lang="en-GB" dirty="0"/>
            </a:br>
            <a:r>
              <a:rPr lang="en-GB" dirty="0"/>
              <a:t> </a:t>
            </a:r>
            <a:endParaRPr lang="en-US" dirty="0"/>
          </a:p>
          <a:p>
            <a:pPr marL="45720" indent="0">
              <a:buNone/>
            </a:pPr>
            <a:endParaRPr lang="en-US" dirty="0"/>
          </a:p>
        </p:txBody>
      </p:sp>
      <p:sp>
        <p:nvSpPr>
          <p:cNvPr id="4" name="Title 3"/>
          <p:cNvSpPr>
            <a:spLocks noGrp="1"/>
          </p:cNvSpPr>
          <p:nvPr>
            <p:ph type="title"/>
          </p:nvPr>
        </p:nvSpPr>
        <p:spPr/>
        <p:txBody>
          <a:bodyPr/>
          <a:lstStyle/>
          <a:p>
            <a:r>
              <a:rPr lang="en-GB" dirty="0"/>
              <a:t>Later generations</a:t>
            </a:r>
            <a:endParaRPr lang="en-US" dirty="0"/>
          </a:p>
        </p:txBody>
      </p:sp>
      <p:pic>
        <p:nvPicPr>
          <p:cNvPr id="5" name="Content Placeholder 4" descr="Image result for The Real Thing, 4 From 8 ("/>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982579" y="1719263"/>
            <a:ext cx="4638842" cy="4406900"/>
          </a:xfrm>
          <a:prstGeom prst="rect">
            <a:avLst/>
          </a:prstGeom>
          <a:noFill/>
          <a:ln>
            <a:noFill/>
          </a:ln>
        </p:spPr>
      </p:pic>
      <p:pic>
        <p:nvPicPr>
          <p:cNvPr id="9" name="Picture 8"/>
          <p:cNvPicPr>
            <a:picLocks noChangeAspect="1"/>
          </p:cNvPicPr>
          <p:nvPr/>
        </p:nvPicPr>
        <p:blipFill>
          <a:blip r:embed="rId3"/>
          <a:stretch>
            <a:fillRect/>
          </a:stretch>
        </p:blipFill>
        <p:spPr>
          <a:xfrm>
            <a:off x="9053778" y="4111904"/>
            <a:ext cx="2528622" cy="2528622"/>
          </a:xfrm>
          <a:prstGeom prst="rect">
            <a:avLst/>
          </a:prstGeom>
        </p:spPr>
      </p:pic>
    </p:spTree>
    <p:extLst>
      <p:ext uri="{BB962C8B-B14F-4D97-AF65-F5344CB8AC3E}">
        <p14:creationId xmlns:p14="http://schemas.microsoft.com/office/powerpoint/2010/main" val="23167014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316856" cy="4407408"/>
          </a:xfrm>
        </p:spPr>
        <p:txBody>
          <a:bodyPr>
            <a:normAutofit fontScale="85000" lnSpcReduction="10000"/>
          </a:bodyPr>
          <a:lstStyle/>
          <a:p>
            <a:pPr marL="45720" indent="0">
              <a:buNone/>
            </a:pPr>
            <a:r>
              <a:rPr lang="en-US" b="1" dirty="0" smtClean="0"/>
              <a:t>Black </a:t>
            </a:r>
            <a:r>
              <a:rPr lang="en-US" b="1" dirty="0"/>
              <a:t>and </a:t>
            </a:r>
            <a:r>
              <a:rPr lang="en-US" b="1" dirty="0" smtClean="0"/>
              <a:t>British season</a:t>
            </a:r>
            <a:endParaRPr lang="en-US" dirty="0"/>
          </a:p>
          <a:p>
            <a:pPr marL="45720" indent="0">
              <a:buNone/>
            </a:pPr>
            <a:r>
              <a:rPr lang="en-GB" dirty="0">
                <a:hlinkClick r:id="rId2"/>
              </a:rPr>
              <a:t>http://</a:t>
            </a:r>
            <a:r>
              <a:rPr lang="en-GB" dirty="0" smtClean="0">
                <a:hlinkClick r:id="rId2"/>
              </a:rPr>
              <a:t>www.bbc.co.uk/programmes/p0499smp/members</a:t>
            </a:r>
            <a:endParaRPr lang="en-GB" dirty="0" smtClean="0"/>
          </a:p>
          <a:p>
            <a:pPr marL="45720" indent="0">
              <a:buNone/>
            </a:pPr>
            <a:endParaRPr lang="en-GB" dirty="0"/>
          </a:p>
          <a:p>
            <a:pPr marL="45720" indent="0">
              <a:buNone/>
            </a:pPr>
            <a:r>
              <a:rPr lang="en-GB" dirty="0" smtClean="0"/>
              <a:t>On Linton </a:t>
            </a:r>
            <a:r>
              <a:rPr lang="en-GB" dirty="0" err="1" smtClean="0"/>
              <a:t>Kwesi</a:t>
            </a:r>
            <a:r>
              <a:rPr lang="en-GB" dirty="0" smtClean="0"/>
              <a:t> Johnson:</a:t>
            </a:r>
          </a:p>
          <a:p>
            <a:pPr marL="45720" indent="0">
              <a:buNone/>
            </a:pPr>
            <a:r>
              <a:rPr lang="en-US" i="1" dirty="0"/>
              <a:t>Dread, Beat an Blood</a:t>
            </a:r>
          </a:p>
          <a:p>
            <a:pPr marL="45720" indent="0">
              <a:buNone/>
            </a:pPr>
            <a:r>
              <a:rPr lang="en-US" dirty="0" smtClean="0">
                <a:hlinkClick r:id="rId3"/>
              </a:rPr>
              <a:t>http</a:t>
            </a:r>
            <a:r>
              <a:rPr lang="en-US" dirty="0">
                <a:hlinkClick r:id="rId3"/>
              </a:rPr>
              <a:t>://</a:t>
            </a:r>
            <a:r>
              <a:rPr lang="en-US" dirty="0" smtClean="0">
                <a:hlinkClick r:id="rId3"/>
              </a:rPr>
              <a:t>www.bbc.co.uk/programmes/p02sxfbc</a:t>
            </a:r>
            <a:endParaRPr lang="en-US" dirty="0" smtClean="0"/>
          </a:p>
          <a:p>
            <a:pPr marL="45720" indent="0">
              <a:buNone/>
            </a:pPr>
            <a:r>
              <a:rPr lang="en-GB" i="1" dirty="0" smtClean="0"/>
              <a:t>Desert Island Discs</a:t>
            </a:r>
          </a:p>
          <a:p>
            <a:pPr marL="45720" indent="0">
              <a:buNone/>
            </a:pPr>
            <a:r>
              <a:rPr lang="en-US" dirty="0">
                <a:hlinkClick r:id="rId4"/>
              </a:rPr>
              <a:t>http://</a:t>
            </a:r>
            <a:r>
              <a:rPr lang="en-US" dirty="0" smtClean="0">
                <a:hlinkClick r:id="rId4"/>
              </a:rPr>
              <a:t>www.bbc.co.uk/programmes/p00947g4</a:t>
            </a:r>
            <a:endParaRPr lang="en-US" dirty="0" smtClean="0"/>
          </a:p>
          <a:p>
            <a:pPr marL="45720" indent="0">
              <a:buNone/>
            </a:pPr>
            <a:endParaRPr lang="en-GB" i="1" dirty="0"/>
          </a:p>
          <a:p>
            <a:pPr marL="45720" indent="0">
              <a:buNone/>
            </a:pPr>
            <a:r>
              <a:rPr lang="en-GB" dirty="0" smtClean="0"/>
              <a:t>On Lord Kitchener:</a:t>
            </a:r>
          </a:p>
          <a:p>
            <a:pPr marL="45720" indent="0">
              <a:buNone/>
            </a:pPr>
            <a:r>
              <a:rPr lang="en-GB" i="1" dirty="0" err="1" smtClean="0"/>
              <a:t>Kitch</a:t>
            </a:r>
            <a:r>
              <a:rPr lang="en-GB" i="1" dirty="0" smtClean="0"/>
              <a:t>!</a:t>
            </a:r>
          </a:p>
          <a:p>
            <a:pPr marL="45720" indent="0">
              <a:buNone/>
            </a:pPr>
            <a:r>
              <a:rPr lang="en-US" dirty="0">
                <a:hlinkClick r:id="rId5"/>
              </a:rPr>
              <a:t>http://</a:t>
            </a:r>
            <a:r>
              <a:rPr lang="en-US" dirty="0" smtClean="0">
                <a:hlinkClick r:id="rId5"/>
              </a:rPr>
              <a:t>www.bbc.co.uk/programmes/b04xp15m</a:t>
            </a:r>
            <a:endParaRPr lang="en-US" dirty="0" smtClean="0"/>
          </a:p>
          <a:p>
            <a:pPr marL="45720" indent="0">
              <a:buNone/>
            </a:pPr>
            <a:endParaRPr lang="en-GB" dirty="0"/>
          </a:p>
          <a:p>
            <a:pPr marL="45720" indent="0">
              <a:buNone/>
            </a:pPr>
            <a:r>
              <a:rPr lang="en-GB" dirty="0" smtClean="0"/>
              <a:t>On The Real Thing, see </a:t>
            </a:r>
            <a:r>
              <a:rPr lang="en-GB" i="1" dirty="0" smtClean="0"/>
              <a:t>Guardian </a:t>
            </a:r>
            <a:r>
              <a:rPr lang="en-GB" dirty="0" smtClean="0"/>
              <a:t>interview</a:t>
            </a:r>
          </a:p>
          <a:p>
            <a:pPr marL="45720" indent="0">
              <a:buNone/>
            </a:pPr>
            <a:r>
              <a:rPr lang="en-US" dirty="0">
                <a:hlinkClick r:id="rId6"/>
              </a:rPr>
              <a:t>https://</a:t>
            </a:r>
            <a:r>
              <a:rPr lang="en-US" dirty="0" smtClean="0">
                <a:hlinkClick r:id="rId6"/>
              </a:rPr>
              <a:t>www.theguardian.com/music/2011/jul/03/children-ghetto-real-thing-toxteth-liverpool</a:t>
            </a:r>
            <a:endParaRPr lang="en-US" dirty="0" smtClean="0"/>
          </a:p>
          <a:p>
            <a:pPr marL="45720" indent="0">
              <a:buNone/>
            </a:pPr>
            <a:endParaRPr lang="en-US" dirty="0" smtClean="0"/>
          </a:p>
          <a:p>
            <a:pPr marL="45720" indent="0">
              <a:buNone/>
            </a:pPr>
            <a:endParaRPr lang="en-US" dirty="0"/>
          </a:p>
        </p:txBody>
      </p:sp>
      <p:sp>
        <p:nvSpPr>
          <p:cNvPr id="3" name="Title 2"/>
          <p:cNvSpPr>
            <a:spLocks noGrp="1"/>
          </p:cNvSpPr>
          <p:nvPr>
            <p:ph type="title"/>
          </p:nvPr>
        </p:nvSpPr>
        <p:spPr/>
        <p:txBody>
          <a:bodyPr/>
          <a:lstStyle/>
          <a:p>
            <a:r>
              <a:rPr lang="en-GB" dirty="0" smtClean="0"/>
              <a:t>Items of further interest</a:t>
            </a:r>
            <a:endParaRPr lang="en-US" dirty="0"/>
          </a:p>
        </p:txBody>
      </p:sp>
    </p:spTree>
    <p:extLst>
      <p:ext uri="{BB962C8B-B14F-4D97-AF65-F5344CB8AC3E}">
        <p14:creationId xmlns:p14="http://schemas.microsoft.com/office/powerpoint/2010/main" val="5698886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688</Words>
  <Application>Microsoft Office PowerPoint</Application>
  <PresentationFormat>Widescreen</PresentationFormat>
  <Paragraphs>82</Paragraphs>
  <Slides>9</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Medium</vt:lpstr>
      <vt:lpstr>Wingdings</vt:lpstr>
      <vt:lpstr>Wingdings 2</vt:lpstr>
      <vt:lpstr>Grid</vt:lpstr>
      <vt:lpstr>AHHI6013 Week 6 ‘That Het’rogeneous Thing’: Immigration in British Politics, Society and Culture Lecture 2: POST-wwii black British cultural politics</vt:lpstr>
      <vt:lpstr>POST-wwii black British cultural politics</vt:lpstr>
      <vt:lpstr>The WINDRUSH GENERATion</vt:lpstr>
      <vt:lpstr>Later generations</vt:lpstr>
      <vt:lpstr>Later generations</vt:lpstr>
      <vt:lpstr>Later generations</vt:lpstr>
      <vt:lpstr>Later generations</vt:lpstr>
      <vt:lpstr>Later generations</vt:lpstr>
      <vt:lpstr>Items of further interest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AHHI6013 Week 6 ‘That Het’rogeneous Thing’: Immigration in British Politics, Society and Culture Lecture 2: POST-wwii black British cultural politics</dc:title>
  <dc:creator>Alexander Scott</dc:creator>
  <cp:lastModifiedBy>Alexander Scott</cp:lastModifiedBy>
  <cp:revision>12</cp:revision>
  <dcterms:created xsi:type="dcterms:W3CDTF">2016-11-18T14:25:36Z</dcterms:created>
  <dcterms:modified xsi:type="dcterms:W3CDTF">2016-11-18T18:19:47Z</dcterms:modified>
</cp:coreProperties>
</file>