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75" r:id="rId6"/>
    <p:sldId id="261" r:id="rId7"/>
    <p:sldId id="262" r:id="rId8"/>
    <p:sldId id="263" r:id="rId9"/>
    <p:sldId id="264" r:id="rId10"/>
    <p:sldId id="270" r:id="rId11"/>
    <p:sldId id="271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114" d="100"/>
          <a:sy n="114" d="100"/>
        </p:scale>
        <p:origin x="1569" y="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A9104-B758-4DB1-93CD-2C329796394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15BC34-7FBE-48F9-92C9-03A198339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532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A753C96-F9A1-4A67-9516-24DCFC65F437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19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9204" name="Text Box 4"/>
          <p:cNvSpPr txBox="1">
            <a:spLocks noGrp="1" noChangeArrowheads="1"/>
          </p:cNvSpPr>
          <p:nvPr>
            <p:ph type="body" idx="1"/>
          </p:nvPr>
        </p:nvSpPr>
        <p:spPr>
          <a:ln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altLang="en-US" sz="16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According to the WB, poverty decreasing in relative terms, BUT NOT in absolute numbers</a:t>
            </a:r>
          </a:p>
          <a:p>
            <a:pPr eaLnBrk="1" hangingPunct="1">
              <a:defRPr/>
            </a:pPr>
            <a:r>
              <a:rPr lang="en-US" altLang="en-US" sz="16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Half of the World below the $2 a day</a:t>
            </a:r>
          </a:p>
          <a:p>
            <a:pPr eaLnBrk="1" hangingPunct="1">
              <a:defRPr/>
            </a:pPr>
            <a:r>
              <a:rPr lang="en-US" altLang="en-US" sz="16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Social inclusion  not monitored internationally</a:t>
            </a:r>
          </a:p>
          <a:p>
            <a:pPr eaLnBrk="1" hangingPunct="1">
              <a:defRPr/>
            </a:pPr>
            <a:r>
              <a:rPr lang="en-US" altLang="en-US" sz="16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But national evidence shows that living conditions worsen depending on age, gender, ethnic origin, caste, disability factors</a:t>
            </a:r>
          </a:p>
          <a:p>
            <a:pPr eaLnBrk="1" hangingPunct="1">
              <a:defRPr/>
            </a:pPr>
            <a:r>
              <a:rPr lang="en-US" altLang="en-US" sz="16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Speed matters</a:t>
            </a:r>
          </a:p>
        </p:txBody>
      </p:sp>
    </p:spTree>
    <p:extLst>
      <p:ext uri="{BB962C8B-B14F-4D97-AF65-F5344CB8AC3E}">
        <p14:creationId xmlns:p14="http://schemas.microsoft.com/office/powerpoint/2010/main" val="4099890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57545F5-E040-4680-8F9B-F0701043D73A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02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84233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6AB4BDC-FA31-4B29-8812-04C91ACE9AA7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2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943022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FAB07E7-E716-4F17-90FD-EC0729297349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4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sz="1400" smtClean="0">
                <a:solidFill>
                  <a:srgbClr val="000000"/>
                </a:solidFill>
              </a:rPr>
              <a:t>During 1990-2001, only 0.6 per cent of additional global income per capita contributed to reducing poverty below the $1-a-day line, down from 2.2 per cent during 1981-1990, and barely half the poor’s share of global income. This casts serious doubt on the dominant view that global growth should be the primary means of poverty reduction. </a:t>
            </a:r>
          </a:p>
        </p:txBody>
      </p:sp>
    </p:spTree>
    <p:extLst>
      <p:ext uri="{BB962C8B-B14F-4D97-AF65-F5344CB8AC3E}">
        <p14:creationId xmlns:p14="http://schemas.microsoft.com/office/powerpoint/2010/main" val="19037918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C4CC524-E500-483D-89F0-0CD6567DD198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63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buClr>
                <a:schemeClr val="folHlink"/>
              </a:buClr>
            </a:pPr>
            <a:r>
              <a:rPr lang="en-US" altLang="en-US" b="1" u="sng" smtClean="0">
                <a:ea typeface="Times New Roman" panose="02020603050405020304" pitchFamily="18" charset="0"/>
                <a:cs typeface="Arial" panose="020B0604020202020204" pitchFamily="34" charset="0"/>
              </a:rPr>
              <a:t>Social Justice: Unacceptable levels of poverty and inequality</a:t>
            </a:r>
            <a:endParaRPr lang="en-US" altLang="en-US" b="1" smtClean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eaLnBrk="1" hangingPunct="1">
              <a:buClr>
                <a:schemeClr val="folHlink"/>
              </a:buClr>
            </a:pPr>
            <a:r>
              <a:rPr lang="en-US" altLang="en-US" b="1" smtClean="0">
                <a:ea typeface="Times New Roman" panose="02020603050405020304" pitchFamily="18" charset="0"/>
                <a:cs typeface="Arial" panose="020B0604020202020204" pitchFamily="34" charset="0"/>
              </a:rPr>
              <a:t>Half of the world lives below the $2-a-day poverty line</a:t>
            </a:r>
          </a:p>
          <a:p>
            <a:pPr lvl="1" eaLnBrk="1" hangingPunct="1">
              <a:buClr>
                <a:schemeClr val="folHlink"/>
              </a:buClr>
            </a:pPr>
            <a:r>
              <a:rPr lang="en-US" altLang="en-US" b="1" smtClean="0">
                <a:ea typeface="Times New Roman" panose="02020603050405020304" pitchFamily="18" charset="0"/>
                <a:cs typeface="Arial" panose="020B0604020202020204" pitchFamily="34" charset="0"/>
              </a:rPr>
              <a:t>The poorest 50% of the world’s adult population receives 1% of global wealth (UN WIDER, 2006)</a:t>
            </a:r>
          </a:p>
          <a:p>
            <a:pPr eaLnBrk="1" hangingPunct="1">
              <a:buClr>
                <a:schemeClr val="folHlink"/>
              </a:buClr>
              <a:buFont typeface="Wingdings" panose="05000000000000000000" pitchFamily="2" charset="2"/>
              <a:buNone/>
            </a:pPr>
            <a:r>
              <a:rPr lang="en-US" altLang="en-US" b="1" u="sng" smtClean="0">
                <a:ea typeface="Times New Roman" panose="02020603050405020304" pitchFamily="18" charset="0"/>
                <a:cs typeface="Arial" panose="020B0604020202020204" pitchFamily="34" charset="0"/>
              </a:rPr>
              <a:t>Economic Arguments: </a:t>
            </a:r>
          </a:p>
          <a:p>
            <a:pPr eaLnBrk="1" hangingPunct="1">
              <a:buClr>
                <a:schemeClr val="folHlink"/>
              </a:buClr>
              <a:buFont typeface="Wingdings" panose="05000000000000000000" pitchFamily="2" charset="2"/>
              <a:buNone/>
            </a:pPr>
            <a:r>
              <a:rPr lang="en-US" altLang="en-US" b="1" smtClean="0">
                <a:ea typeface="Times New Roman" panose="02020603050405020304" pitchFamily="18" charset="0"/>
                <a:cs typeface="Arial" panose="020B0604020202020204" pitchFamily="34" charset="0"/>
              </a:rPr>
              <a:t>Poverty and Inequality are economically inefficient / dysfunctional</a:t>
            </a:r>
          </a:p>
          <a:p>
            <a:pPr eaLnBrk="1" hangingPunct="1">
              <a:buClr>
                <a:schemeClr val="folHlink"/>
              </a:buClr>
              <a:buFont typeface="Wingdings" panose="05000000000000000000" pitchFamily="2" charset="2"/>
              <a:buNone/>
            </a:pPr>
            <a:r>
              <a:rPr lang="en-US" altLang="en-US" b="1" smtClean="0">
                <a:ea typeface="Times New Roman" panose="02020603050405020304" pitchFamily="18" charset="0"/>
                <a:cs typeface="Arial" panose="020B0604020202020204" pitchFamily="34" charset="0"/>
              </a:rPr>
              <a:t>World problem of overproduction and global excess capacity in the context of weak effective demand</a:t>
            </a:r>
          </a:p>
          <a:p>
            <a:pPr eaLnBrk="1" hangingPunct="1">
              <a:buClr>
                <a:schemeClr val="folHlink"/>
              </a:buClr>
              <a:buFont typeface="Wingdings" panose="05000000000000000000" pitchFamily="2" charset="2"/>
              <a:buNone/>
            </a:pPr>
            <a:r>
              <a:rPr lang="en-US" altLang="en-US" b="1" smtClean="0">
                <a:ea typeface="Times New Roman" panose="02020603050405020304" pitchFamily="18" charset="0"/>
                <a:cs typeface="Arial" panose="020B0604020202020204" pitchFamily="34" charset="0"/>
              </a:rPr>
              <a:t>Consumption concentrated in top income deciles</a:t>
            </a:r>
          </a:p>
          <a:p>
            <a:pPr eaLnBrk="1" hangingPunct="1">
              <a:buClr>
                <a:schemeClr val="folHlink"/>
              </a:buClr>
              <a:buFont typeface="Wingdings" panose="05000000000000000000" pitchFamily="2" charset="2"/>
              <a:buNone/>
            </a:pPr>
            <a:r>
              <a:rPr lang="en-US" altLang="en-US" b="1" smtClean="0">
                <a:ea typeface="Times New Roman" panose="02020603050405020304" pitchFamily="18" charset="0"/>
                <a:cs typeface="Arial" panose="020B0604020202020204" pitchFamily="34" charset="0"/>
              </a:rPr>
              <a:t>Raising the incomes of the poor increases domestic demand and, in turn, encourages growth by expanding domestic markets</a:t>
            </a:r>
          </a:p>
          <a:p>
            <a:pPr eaLnBrk="1" hangingPunct="1">
              <a:buClr>
                <a:schemeClr val="folHlink"/>
              </a:buClr>
              <a:buFont typeface="Wingdings" panose="05000000000000000000" pitchFamily="2" charset="2"/>
              <a:buNone/>
            </a:pPr>
            <a:r>
              <a:rPr lang="en-US" altLang="en-US" b="1" smtClean="0">
                <a:ea typeface="Times New Roman" panose="02020603050405020304" pitchFamily="18" charset="0"/>
                <a:cs typeface="Arial" panose="020B0604020202020204" pitchFamily="34" charset="0"/>
              </a:rPr>
              <a:t>Reducing poverty necessary to:</a:t>
            </a:r>
          </a:p>
          <a:p>
            <a:pPr lvl="1" eaLnBrk="1" hangingPunct="1">
              <a:lnSpc>
                <a:spcPct val="110000"/>
              </a:lnSpc>
              <a:buClr>
                <a:schemeClr val="folHlink"/>
              </a:buClr>
              <a:buFontTx/>
              <a:buChar char="•"/>
            </a:pPr>
            <a:r>
              <a:rPr lang="en-GB" altLang="en-US" smtClean="0">
                <a:ea typeface="Times New Roman" panose="02020603050405020304" pitchFamily="18" charset="0"/>
                <a:cs typeface="Arial" panose="020B0604020202020204" pitchFamily="34" charset="0"/>
              </a:rPr>
              <a:t>Boost economic growth by raising domestic demand / internal markets </a:t>
            </a:r>
          </a:p>
          <a:p>
            <a:pPr lvl="1" eaLnBrk="1" hangingPunct="1">
              <a:lnSpc>
                <a:spcPct val="110000"/>
              </a:lnSpc>
              <a:buClr>
                <a:schemeClr val="folHlink"/>
              </a:buClr>
              <a:buFontTx/>
              <a:buChar char="•"/>
            </a:pPr>
            <a:r>
              <a:rPr lang="en-GB" altLang="en-US" smtClean="0">
                <a:ea typeface="Times New Roman" panose="02020603050405020304" pitchFamily="18" charset="0"/>
                <a:cs typeface="Arial" panose="020B0604020202020204" pitchFamily="34" charset="0"/>
              </a:rPr>
              <a:t>Enhance human capital and productive employment - </a:t>
            </a:r>
            <a:r>
              <a:rPr lang="en-US" altLang="en-US" smtClean="0">
                <a:ea typeface="Times New Roman" panose="02020603050405020304" pitchFamily="18" charset="0"/>
                <a:cs typeface="Arial" panose="020B0604020202020204" pitchFamily="34" charset="0"/>
              </a:rPr>
              <a:t>a better educated, healthy and well nourished workforce.</a:t>
            </a:r>
          </a:p>
          <a:p>
            <a:pPr eaLnBrk="1" hangingPunct="1">
              <a:lnSpc>
                <a:spcPct val="110000"/>
              </a:lnSpc>
              <a:buClr>
                <a:schemeClr val="folHlink"/>
              </a:buClr>
            </a:pPr>
            <a:r>
              <a:rPr lang="en-US" altLang="en-US" u="sng" smtClean="0">
                <a:ea typeface="Times New Roman" panose="02020603050405020304" pitchFamily="18" charset="0"/>
                <a:cs typeface="Arial" panose="020B0604020202020204" pitchFamily="34" charset="0"/>
              </a:rPr>
              <a:t>Political Arguments</a:t>
            </a:r>
          </a:p>
          <a:p>
            <a:pPr lvl="1" eaLnBrk="1" hangingPunct="1">
              <a:lnSpc>
                <a:spcPct val="110000"/>
              </a:lnSpc>
              <a:buClr>
                <a:schemeClr val="folHlink"/>
              </a:buClr>
              <a:buFont typeface="Wingdings" panose="05000000000000000000" pitchFamily="2" charset="2"/>
              <a:buNone/>
            </a:pPr>
            <a:r>
              <a:rPr lang="en-GB" altLang="en-US" b="1" smtClean="0">
                <a:ea typeface="Times New Roman" panose="02020603050405020304" pitchFamily="18" charset="0"/>
                <a:cs typeface="Arial" panose="020B0604020202020204" pitchFamily="34" charset="0"/>
              </a:rPr>
              <a:t>Poverty and gross inequities tend to generate intense social tensions and violent conflict</a:t>
            </a:r>
          </a:p>
          <a:p>
            <a:pPr lvl="1" eaLnBrk="1" hangingPunct="1">
              <a:lnSpc>
                <a:spcPct val="110000"/>
              </a:lnSpc>
              <a:buClr>
                <a:schemeClr val="folHlink"/>
              </a:buClr>
              <a:buFont typeface="Wingdings" panose="05000000000000000000" pitchFamily="2" charset="2"/>
              <a:buNone/>
            </a:pPr>
            <a:r>
              <a:rPr lang="en-GB" altLang="en-US" b="1" smtClean="0">
                <a:ea typeface="Times New Roman" panose="02020603050405020304" pitchFamily="18" charset="0"/>
                <a:cs typeface="Arial" panose="020B0604020202020204" pitchFamily="34" charset="0"/>
              </a:rPr>
              <a:t>The huge disparities in income inequality encourage uncontrolled migration </a:t>
            </a:r>
            <a:endParaRPr lang="en-US" altLang="en-US" sz="1000" smtClean="0"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96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33A2BC6-68DF-4B33-9A6F-957A60767A2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690344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6D2D0D6-64B0-463B-B3FF-095D6ED79C4C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48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634620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E62A97F-0A02-40ED-AD94-06A58FCBB4A7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253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555940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DCA220-91B6-491B-B648-7B805384867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530308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1F287-F801-46DD-9E2C-31A78879D3F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98161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4DDF17-14FA-4D73-855C-3FD0828AED9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2677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e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8.emf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C423D15-6D71-46FC-8AC2-3DD734C2CBCD}"/>
              </a:ext>
            </a:extLst>
          </p:cNvPr>
          <p:cNvSpPr/>
          <p:nvPr/>
        </p:nvSpPr>
        <p:spPr>
          <a:xfrm>
            <a:off x="3491880" y="1196752"/>
            <a:ext cx="223224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C1BEA7B-91F2-418C-98B8-0C844F845C65}"/>
              </a:ext>
            </a:extLst>
          </p:cNvPr>
          <p:cNvSpPr/>
          <p:nvPr/>
        </p:nvSpPr>
        <p:spPr>
          <a:xfrm>
            <a:off x="6696236" y="529052"/>
            <a:ext cx="1764196" cy="1459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EE6ED-030B-4629-AC68-23DF8F7FAD33}"/>
              </a:ext>
            </a:extLst>
          </p:cNvPr>
          <p:cNvSpPr/>
          <p:nvPr/>
        </p:nvSpPr>
        <p:spPr>
          <a:xfrm>
            <a:off x="6084168" y="2708920"/>
            <a:ext cx="2376264" cy="14812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DAB6F4-BD48-4D21-955A-FB85ED381C8F}"/>
              </a:ext>
            </a:extLst>
          </p:cNvPr>
          <p:cNvSpPr/>
          <p:nvPr/>
        </p:nvSpPr>
        <p:spPr>
          <a:xfrm>
            <a:off x="1259632" y="2420888"/>
            <a:ext cx="1152128" cy="17692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7BDC00-626B-4D83-99E3-F82A998CAAA9}"/>
              </a:ext>
            </a:extLst>
          </p:cNvPr>
          <p:cNvSpPr/>
          <p:nvPr/>
        </p:nvSpPr>
        <p:spPr>
          <a:xfrm>
            <a:off x="683568" y="540536"/>
            <a:ext cx="2376264" cy="1459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1914BA-9589-4531-800E-BD1A3DA25442}"/>
              </a:ext>
            </a:extLst>
          </p:cNvPr>
          <p:cNvSpPr txBox="1"/>
          <p:nvPr/>
        </p:nvSpPr>
        <p:spPr>
          <a:xfrm>
            <a:off x="467544" y="4293096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ECAY5004: Work, Welfare and Poverty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47BA2E-E392-43AD-9DA9-0074AE4FFBB8}"/>
              </a:ext>
            </a:extLst>
          </p:cNvPr>
          <p:cNvSpPr txBox="1"/>
          <p:nvPr/>
        </p:nvSpPr>
        <p:spPr>
          <a:xfrm>
            <a:off x="471870" y="4960332"/>
            <a:ext cx="82765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Theme 6: Poverty – A Global Perspective</a:t>
            </a:r>
            <a:endParaRPr lang="en-GB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789E9-6325-4AEE-8E77-70FF6E3CCA89}"/>
              </a:ext>
            </a:extLst>
          </p:cNvPr>
          <p:cNvSpPr txBox="1"/>
          <p:nvPr/>
        </p:nvSpPr>
        <p:spPr>
          <a:xfrm>
            <a:off x="3059832" y="602128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hlinkClick r:id="rId2"/>
              </a:rPr>
              <a:t>ken.dicks@uwtsd.ac.uk</a:t>
            </a:r>
            <a:r>
              <a:rPr lang="en-GB" sz="2800" b="1" dirty="0"/>
              <a:t>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CEB1680-B35D-4BE8-AFF7-C7DB142F8FA0}"/>
              </a:ext>
            </a:extLst>
          </p:cNvPr>
          <p:cNvSpPr/>
          <p:nvPr/>
        </p:nvSpPr>
        <p:spPr>
          <a:xfrm>
            <a:off x="683568" y="2132856"/>
            <a:ext cx="2664296" cy="177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EA0D6E-8E70-4082-BA67-69342681B42E}"/>
              </a:ext>
            </a:extLst>
          </p:cNvPr>
          <p:cNvSpPr/>
          <p:nvPr/>
        </p:nvSpPr>
        <p:spPr>
          <a:xfrm>
            <a:off x="2555776" y="2420888"/>
            <a:ext cx="792088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CD7AC3F-E820-4D0D-8941-FB4FDF6A8CD8}"/>
              </a:ext>
            </a:extLst>
          </p:cNvPr>
          <p:cNvSpPr/>
          <p:nvPr/>
        </p:nvSpPr>
        <p:spPr>
          <a:xfrm>
            <a:off x="683568" y="2420888"/>
            <a:ext cx="432048" cy="176924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240D883-D107-4458-ACCE-2624687D9E75}"/>
              </a:ext>
            </a:extLst>
          </p:cNvPr>
          <p:cNvSpPr/>
          <p:nvPr/>
        </p:nvSpPr>
        <p:spPr>
          <a:xfrm>
            <a:off x="3131840" y="529052"/>
            <a:ext cx="223009" cy="14597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FF270E-D905-4B1C-B50B-C3FF1A7478C2}"/>
              </a:ext>
            </a:extLst>
          </p:cNvPr>
          <p:cNvSpPr/>
          <p:nvPr/>
        </p:nvSpPr>
        <p:spPr>
          <a:xfrm>
            <a:off x="2555776" y="3140968"/>
            <a:ext cx="3384376" cy="104916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F84A861-C7B2-4A9C-9A8C-7B2F98DE93FA}"/>
              </a:ext>
            </a:extLst>
          </p:cNvPr>
          <p:cNvSpPr/>
          <p:nvPr/>
        </p:nvSpPr>
        <p:spPr>
          <a:xfrm>
            <a:off x="3491880" y="529052"/>
            <a:ext cx="3060340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D089BE6-073C-40DC-8536-78FCF7B6BADB}"/>
              </a:ext>
            </a:extLst>
          </p:cNvPr>
          <p:cNvSpPr/>
          <p:nvPr/>
        </p:nvSpPr>
        <p:spPr>
          <a:xfrm>
            <a:off x="5861158" y="1196752"/>
            <a:ext cx="691061" cy="13681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21D8B4E-4956-482F-AEDC-6342375ECE26}"/>
              </a:ext>
            </a:extLst>
          </p:cNvPr>
          <p:cNvSpPr/>
          <p:nvPr/>
        </p:nvSpPr>
        <p:spPr>
          <a:xfrm>
            <a:off x="6696236" y="2132856"/>
            <a:ext cx="1764196" cy="37920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0192" y="2797734"/>
            <a:ext cx="1958939" cy="130358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620688"/>
            <a:ext cx="1993763" cy="132675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2629" y="1357511"/>
            <a:ext cx="2190750" cy="149542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4923" y="923850"/>
            <a:ext cx="1286822" cy="724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5" name="Text Box 3"/>
          <p:cNvSpPr txBox="1">
            <a:spLocks noChangeArrowheads="1"/>
          </p:cNvSpPr>
          <p:nvPr/>
        </p:nvSpPr>
        <p:spPr bwMode="auto">
          <a:xfrm>
            <a:off x="0" y="228600"/>
            <a:ext cx="9144000" cy="348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50000"/>
              </a:lnSpc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r>
              <a:rPr lang="en-US" altLang="en-US" sz="2800" b="1" dirty="0">
                <a:ln w="0"/>
              </a:rPr>
              <a:t>Distribution of World Income: </a:t>
            </a:r>
          </a:p>
        </p:txBody>
      </p:sp>
      <p:sp>
        <p:nvSpPr>
          <p:cNvPr id="166916" name="Rectangle 4"/>
          <p:cNvSpPr>
            <a:spLocks noChangeArrowheads="1"/>
          </p:cNvSpPr>
          <p:nvPr/>
        </p:nvSpPr>
        <p:spPr bwMode="auto">
          <a:xfrm>
            <a:off x="2555776" y="6427787"/>
            <a:ext cx="626469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eaLnBrk="1" hangingPunct="1">
              <a:defRPr/>
            </a:pPr>
            <a:r>
              <a:rPr lang="en-GB" altLang="en-US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Source: Sutcliffe, 2005. Department of Economic and Social Affairs. WP 2. United Nations</a:t>
            </a:r>
            <a:endParaRPr lang="en-GB" altLang="en-US" sz="12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8534400" cy="525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254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9" name="Text Box 3"/>
          <p:cNvSpPr txBox="1">
            <a:spLocks noChangeArrowheads="1"/>
          </p:cNvSpPr>
          <p:nvPr/>
        </p:nvSpPr>
        <p:spPr bwMode="auto">
          <a:xfrm>
            <a:off x="22376" y="1043997"/>
            <a:ext cx="8839200" cy="28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40000"/>
              </a:lnSpc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r>
              <a:rPr lang="en-US" altLang="en-US" sz="2400" b="1" dirty="0">
                <a:latin typeface="Arial" panose="020B0604020202020204" pitchFamily="34" charset="0"/>
              </a:rPr>
              <a:t>Ratio of the Income of the Richest 20% to the Poorest 20%</a:t>
            </a:r>
            <a:r>
              <a:rPr lang="en-US" altLang="en-US" sz="2400" b="1" dirty="0"/>
              <a:t>   </a:t>
            </a:r>
          </a:p>
        </p:txBody>
      </p:sp>
      <p:graphicFrame>
        <p:nvGraphicFramePr>
          <p:cNvPr id="173060" name="Group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46137656"/>
              </p:ext>
            </p:extLst>
          </p:nvPr>
        </p:nvGraphicFramePr>
        <p:xfrm>
          <a:off x="457200" y="1412776"/>
          <a:ext cx="4038600" cy="4530728"/>
        </p:xfrm>
        <a:graphic>
          <a:graphicData uri="http://schemas.openxmlformats.org/drawingml/2006/table">
            <a:tbl>
              <a:tblPr/>
              <a:tblGrid>
                <a:gridCol w="2019300">
                  <a:extLst>
                    <a:ext uri="{9D8B030D-6E8A-4147-A177-3AD203B41FA5}">
                      <a16:colId xmlns:a16="http://schemas.microsoft.com/office/drawing/2014/main" val="1623523176"/>
                    </a:ext>
                  </a:extLst>
                </a:gridCol>
                <a:gridCol w="2019300">
                  <a:extLst>
                    <a:ext uri="{9D8B030D-6E8A-4147-A177-3AD203B41FA5}">
                      <a16:colId xmlns:a16="http://schemas.microsoft.com/office/drawing/2014/main" val="4230586876"/>
                    </a:ext>
                  </a:extLst>
                </a:gridCol>
              </a:tblGrid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Year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Ratio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5154072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1820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3:1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0942795"/>
                  </a:ext>
                </a:extLst>
              </a:tr>
              <a:tr h="565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1870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7:1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7636126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1913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11:1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6562935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1960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30:1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2381268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1991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61:1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4495817"/>
                  </a:ext>
                </a:extLst>
              </a:tr>
              <a:tr h="565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1997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74:1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9877153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2005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103:1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4487066"/>
                  </a:ext>
                </a:extLst>
              </a:tr>
            </a:tbl>
          </a:graphicData>
        </a:graphic>
      </p:graphicFrame>
      <p:sp>
        <p:nvSpPr>
          <p:cNvPr id="9249" name="Text Box 33"/>
          <p:cNvSpPr txBox="1">
            <a:spLocks noChangeArrowheads="1"/>
          </p:cNvSpPr>
          <p:nvPr/>
        </p:nvSpPr>
        <p:spPr bwMode="auto">
          <a:xfrm>
            <a:off x="2476500" y="6309320"/>
            <a:ext cx="64148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altLang="en-US" sz="1200" b="1"/>
              <a:t>Source: UNDP Human Development Reports 1999 and 2005, New York</a:t>
            </a:r>
          </a:p>
        </p:txBody>
      </p:sp>
      <p:sp>
        <p:nvSpPr>
          <p:cNvPr id="9250" name="Text Box 34"/>
          <p:cNvSpPr txBox="1">
            <a:spLocks noChangeArrowheads="1"/>
          </p:cNvSpPr>
          <p:nvPr/>
        </p:nvSpPr>
        <p:spPr bwMode="auto">
          <a:xfrm>
            <a:off x="1371600" y="0"/>
            <a:ext cx="6019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173091" name="Text Box 35"/>
          <p:cNvSpPr txBox="1">
            <a:spLocks noChangeArrowheads="1"/>
          </p:cNvSpPr>
          <p:nvPr/>
        </p:nvSpPr>
        <p:spPr bwMode="auto">
          <a:xfrm>
            <a:off x="0" y="228600"/>
            <a:ext cx="9144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r>
              <a:rPr lang="en-US" altLang="en-US" sz="4000" b="1" dirty="0" smtClean="0"/>
              <a:t>Inequality </a:t>
            </a:r>
            <a:r>
              <a:rPr lang="en-US" altLang="en-US" sz="4000" b="1" dirty="0"/>
              <a:t>Escalating</a:t>
            </a:r>
            <a:endParaRPr lang="en-US" altLang="en-US" sz="4000" dirty="0"/>
          </a:p>
        </p:txBody>
      </p:sp>
      <p:graphicFrame>
        <p:nvGraphicFramePr>
          <p:cNvPr id="9252" name="Object 36"/>
          <p:cNvGraphicFramePr>
            <a:graphicFrameLocks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26385294"/>
              </p:ext>
            </p:extLst>
          </p:nvPr>
        </p:nvGraphicFramePr>
        <p:xfrm>
          <a:off x="4788024" y="1412776"/>
          <a:ext cx="3948112" cy="449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Chart" r:id="rId4" imgW="3705323" imgH="2895774" progId="Excel.Chart.8">
                  <p:embed/>
                </p:oleObj>
              </mc:Choice>
              <mc:Fallback>
                <p:oleObj name="Chart" r:id="rId4" imgW="3705323" imgH="2895774" progId="Excel.Chart.8">
                  <p:embed/>
                  <p:pic>
                    <p:nvPicPr>
                      <p:cNvPr id="9252" name="Object 3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1412776"/>
                        <a:ext cx="3948112" cy="4495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 cap="flat" cmpd="sng" algn="ctr">
                            <a:solidFill>
                              <a:schemeClr val="tx1"/>
                            </a:solidFill>
                            <a:prstDash val="solid"/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6251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92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7" name="Text Box 3"/>
          <p:cNvSpPr txBox="1"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en-US" sz="2800" b="1" dirty="0" smtClean="0">
                <a:latin typeface="Verdana" panose="020B0604030504040204" pitchFamily="34" charset="0"/>
              </a:rPr>
              <a:t>Where the World Bank decides to invest</a:t>
            </a:r>
            <a:endParaRPr lang="en-US" altLang="en-US" sz="2800" b="1" dirty="0" smtClean="0">
              <a:latin typeface="Verdana" panose="020B0604030504040204" pitchFamily="34" charset="0"/>
            </a:endParaRPr>
          </a:p>
        </p:txBody>
      </p:sp>
      <p:graphicFrame>
        <p:nvGraphicFramePr>
          <p:cNvPr id="11269" name="Object 5"/>
          <p:cNvGraphicFramePr>
            <a:graphicFrameLocks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02838888"/>
              </p:ext>
            </p:extLst>
          </p:nvPr>
        </p:nvGraphicFramePr>
        <p:xfrm>
          <a:off x="114300" y="692696"/>
          <a:ext cx="8915400" cy="403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Chart" r:id="rId4" imgW="5791200" imgH="2705231" progId="Excel.Chart.8">
                  <p:embed/>
                </p:oleObj>
              </mc:Choice>
              <mc:Fallback>
                <p:oleObj name="Chart" r:id="rId4" imgW="5791200" imgH="2705231" progId="Excel.Chart.8">
                  <p:embed/>
                  <p:pic>
                    <p:nvPicPr>
                      <p:cNvPr id="11269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4300" y="692696"/>
                        <a:ext cx="8915400" cy="4038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685800" y="6324600"/>
            <a:ext cx="2438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6248400" y="6477000"/>
            <a:ext cx="21336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r>
              <a:rPr lang="en-US" altLang="en-US" sz="1000" b="1">
                <a:solidFill>
                  <a:srgbClr val="000000"/>
                </a:solidFill>
                <a:latin typeface="Arial" panose="020B0604020202020204" pitchFamily="34" charset="0"/>
              </a:rPr>
              <a:t>Source: WB Annual Reports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9532" y="4773150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N.B. This investment is partly influenced by the ‘trickle down’ theory of economics</a:t>
            </a:r>
          </a:p>
          <a:p>
            <a:r>
              <a:rPr lang="en-GB" sz="2400" b="1" i="1" dirty="0" smtClean="0"/>
              <a:t>Have you heard of this phrase?</a:t>
            </a:r>
            <a:endParaRPr lang="en-GB" sz="2400" b="1" i="1" dirty="0"/>
          </a:p>
        </p:txBody>
      </p:sp>
    </p:spTree>
    <p:extLst>
      <p:ext uri="{BB962C8B-B14F-4D97-AF65-F5344CB8AC3E}">
        <p14:creationId xmlns:p14="http://schemas.microsoft.com/office/powerpoint/2010/main" val="62701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11269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1" name="Text Box 3"/>
          <p:cNvSpPr txBox="1">
            <a:spLocks noGrp="1" noChangeArrowheads="1"/>
          </p:cNvSpPr>
          <p:nvPr>
            <p:ph type="title"/>
          </p:nvPr>
        </p:nvSpPr>
        <p:spPr>
          <a:xfrm>
            <a:off x="838200" y="304800"/>
            <a:ext cx="8077200" cy="762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defRPr/>
            </a:pPr>
            <a:r>
              <a:rPr lang="en-US" altLang="en-US" sz="2800" b="1" dirty="0" smtClean="0">
                <a:latin typeface="Verdana" panose="020B0604030504040204" pitchFamily="34" charset="0"/>
              </a:rPr>
              <a:t>Little Evidence that this is effective</a:t>
            </a:r>
            <a:endParaRPr lang="en-US" altLang="en-US" sz="4000" b="1" dirty="0" smtClean="0"/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1066800" y="6248400"/>
            <a:ext cx="4572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71014" name="Rectangle 6"/>
          <p:cNvSpPr>
            <a:spLocks noChangeArrowheads="1"/>
          </p:cNvSpPr>
          <p:nvPr/>
        </p:nvSpPr>
        <p:spPr bwMode="auto">
          <a:xfrm>
            <a:off x="2483768" y="6093296"/>
            <a:ext cx="617025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eaLnBrk="1" hangingPunct="1">
              <a:defRPr/>
            </a:pPr>
            <a:r>
              <a:rPr lang="en-GB" altLang="en-US" sz="1200" b="1" dirty="0">
                <a:latin typeface="Arial" panose="020B0604020202020204" pitchFamily="34" charset="0"/>
              </a:rPr>
              <a:t>Source: Woodward and Simms, 2006. Department of Economic and Social </a:t>
            </a:r>
            <a:r>
              <a:rPr lang="en-GB" altLang="en-US" sz="1200" b="1" dirty="0" smtClean="0">
                <a:latin typeface="Arial" panose="020B0604020202020204" pitchFamily="34" charset="0"/>
              </a:rPr>
              <a:t>Affairs. </a:t>
            </a:r>
          </a:p>
          <a:p>
            <a:pPr eaLnBrk="1" hangingPunct="1">
              <a:defRPr/>
            </a:pPr>
            <a:r>
              <a:rPr lang="en-GB" altLang="en-US" sz="1200" b="1" dirty="0" smtClean="0">
                <a:latin typeface="Arial" panose="020B0604020202020204" pitchFamily="34" charset="0"/>
              </a:rPr>
              <a:t>WP </a:t>
            </a:r>
            <a:r>
              <a:rPr lang="en-GB" altLang="en-US" sz="1200" b="1" dirty="0">
                <a:latin typeface="Arial" panose="020B0604020202020204" pitchFamily="34" charset="0"/>
              </a:rPr>
              <a:t>20. United Nations. </a:t>
            </a:r>
            <a:endParaRPr lang="en-GB" altLang="en-US" sz="1200" b="1" dirty="0"/>
          </a:p>
        </p:txBody>
      </p:sp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94811"/>
            <a:ext cx="6588224" cy="459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8755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9" name="Text Box 3"/>
          <p:cNvSpPr txBox="1">
            <a:spLocks noGrp="1" noChangeArrowheads="1"/>
          </p:cNvSpPr>
          <p:nvPr>
            <p:ph type="title"/>
          </p:nvPr>
        </p:nvSpPr>
        <p:spPr>
          <a:xfrm>
            <a:off x="609600" y="0"/>
            <a:ext cx="8229600" cy="1139825"/>
          </a:xfrm>
        </p:spPr>
        <p:txBody>
          <a:bodyPr/>
          <a:lstStyle/>
          <a:p>
            <a:pPr>
              <a:spcBef>
                <a:spcPct val="50000"/>
              </a:spcBef>
              <a:defRPr/>
            </a:pPr>
            <a:r>
              <a:rPr lang="en-US" altLang="en-US" sz="2800" b="1" dirty="0" smtClean="0">
                <a:latin typeface="Verdana" panose="020B0604030504040204" pitchFamily="34" charset="0"/>
              </a:rPr>
              <a:t>1995 </a:t>
            </a:r>
            <a:r>
              <a:rPr lang="en-US" altLang="en-US" sz="2800" b="1" dirty="0" smtClean="0">
                <a:latin typeface="Verdana" panose="020B0604030504040204" pitchFamily="34" charset="0"/>
              </a:rPr>
              <a:t>UN World </a:t>
            </a:r>
            <a:r>
              <a:rPr lang="en-US" altLang="en-US" sz="2800" b="1" dirty="0" smtClean="0">
                <a:latin typeface="Verdana" panose="020B0604030504040204" pitchFamily="34" charset="0"/>
              </a:rPr>
              <a:t>Summit in Copenhagen: Development for All</a:t>
            </a:r>
          </a:p>
        </p:txBody>
      </p:sp>
      <p:sp>
        <p:nvSpPr>
          <p:cNvPr id="167940" name="Text Box 4"/>
          <p:cNvSpPr txBox="1">
            <a:spLocks noGrp="1" noChangeArrowheads="1"/>
          </p:cNvSpPr>
          <p:nvPr>
            <p:ph type="body" sz="half" idx="1"/>
          </p:nvPr>
        </p:nvSpPr>
        <p:spPr>
          <a:xfrm>
            <a:off x="228600" y="1139825"/>
            <a:ext cx="8610600" cy="54864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defRPr/>
            </a:pPr>
            <a:r>
              <a:rPr lang="en-US" altLang="en-US" sz="2000" b="1" dirty="0" smtClean="0">
                <a:latin typeface="Arial" panose="020B0604020202020204" pitchFamily="34" charset="0"/>
              </a:rPr>
              <a:t>Governments of the world agree that eradication of poverty and promotion of social inclusion must be priorities of development because of: </a:t>
            </a:r>
            <a:endParaRPr lang="en-US" altLang="en-US" sz="2000" b="1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defRPr/>
            </a:pPr>
            <a:r>
              <a:rPr lang="en-GB" altLang="en-US" sz="2000" b="1" dirty="0" smtClean="0">
                <a:latin typeface="Arial" panose="020B0604020202020204" pitchFamily="34" charset="0"/>
              </a:rPr>
              <a:t>Social Justice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defRPr/>
            </a:pPr>
            <a:r>
              <a:rPr lang="en-GB" altLang="en-US" sz="2000" b="1" dirty="0" smtClean="0">
                <a:latin typeface="Arial" panose="020B0604020202020204" pitchFamily="34" charset="0"/>
              </a:rPr>
              <a:t>Economic Arguments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defRPr/>
            </a:pPr>
            <a:r>
              <a:rPr lang="en-GB" altLang="en-US" sz="2000" b="1" dirty="0" smtClean="0">
                <a:latin typeface="Arial" panose="020B0604020202020204" pitchFamily="34" charset="0"/>
              </a:rPr>
              <a:t>E.g. </a:t>
            </a:r>
            <a:r>
              <a:rPr lang="en-US" altLang="en-US" sz="1800" b="1" dirty="0" smtClean="0">
                <a:latin typeface="Arial" panose="020B0604020202020204" pitchFamily="34" charset="0"/>
              </a:rPr>
              <a:t>Inequality </a:t>
            </a:r>
            <a:r>
              <a:rPr lang="en-US" altLang="en-US" sz="1800" b="1" dirty="0" smtClean="0">
                <a:latin typeface="Arial" panose="020B0604020202020204" pitchFamily="34" charset="0"/>
              </a:rPr>
              <a:t>is economically </a:t>
            </a:r>
            <a:r>
              <a:rPr lang="en-US" altLang="en-US" sz="1800" b="1" dirty="0" smtClean="0">
                <a:latin typeface="Arial" panose="020B0604020202020204" pitchFamily="34" charset="0"/>
              </a:rPr>
              <a:t>dysfunctional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defRPr/>
            </a:pPr>
            <a:r>
              <a:rPr lang="en-US" altLang="en-US" sz="1800" b="1" dirty="0" smtClean="0">
                <a:latin typeface="Arial" panose="020B0604020202020204" pitchFamily="34" charset="0"/>
              </a:rPr>
              <a:t>Consumption concentrated </a:t>
            </a:r>
            <a:r>
              <a:rPr lang="en-US" altLang="en-US" sz="1800" b="1" dirty="0" smtClean="0">
                <a:latin typeface="Arial" panose="020B0604020202020204" pitchFamily="34" charset="0"/>
              </a:rPr>
              <a:t>in top income </a:t>
            </a:r>
            <a:r>
              <a:rPr lang="en-US" altLang="en-US" sz="1800" b="1" dirty="0" smtClean="0">
                <a:latin typeface="Arial" panose="020B0604020202020204" pitchFamily="34" charset="0"/>
              </a:rPr>
              <a:t>deciles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defRPr/>
            </a:pPr>
            <a:r>
              <a:rPr lang="en-US" altLang="en-US" sz="1800" b="1" dirty="0" smtClean="0">
                <a:latin typeface="Arial" panose="020B0604020202020204" pitchFamily="34" charset="0"/>
              </a:rPr>
              <a:t>Raising </a:t>
            </a:r>
            <a:r>
              <a:rPr lang="en-US" altLang="en-US" sz="1800" b="1" dirty="0" smtClean="0">
                <a:latin typeface="Arial" panose="020B0604020202020204" pitchFamily="34" charset="0"/>
              </a:rPr>
              <a:t>the incomes of the poor increases domestic demand and, in turn, encourages growth by expanding internal </a:t>
            </a:r>
            <a:r>
              <a:rPr lang="en-US" altLang="en-US" sz="1800" b="1" dirty="0" smtClean="0">
                <a:latin typeface="Arial" panose="020B0604020202020204" pitchFamily="34" charset="0"/>
              </a:rPr>
              <a:t>markets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defRPr/>
            </a:pPr>
            <a:r>
              <a:rPr lang="en-GB" altLang="en-US" sz="2000" b="1" dirty="0" smtClean="0">
                <a:latin typeface="Arial" panose="020B0604020202020204" pitchFamily="34" charset="0"/>
              </a:rPr>
              <a:t>Political Arguments include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defRPr/>
            </a:pPr>
            <a:r>
              <a:rPr lang="en-GB" altLang="en-US" sz="1800" b="1" dirty="0" smtClean="0">
                <a:latin typeface="Arial" panose="020B0604020202020204" pitchFamily="34" charset="0"/>
              </a:rPr>
              <a:t>Gross </a:t>
            </a:r>
            <a:r>
              <a:rPr lang="en-GB" altLang="en-US" sz="1800" b="1" dirty="0" smtClean="0">
                <a:latin typeface="Arial" panose="020B0604020202020204" pitchFamily="34" charset="0"/>
              </a:rPr>
              <a:t>inequalities cause tension/conflicts, uncontrolled </a:t>
            </a:r>
            <a:r>
              <a:rPr lang="en-GB" altLang="en-US" sz="1800" b="1" dirty="0" smtClean="0">
                <a:latin typeface="Arial" panose="020B0604020202020204" pitchFamily="34" charset="0"/>
              </a:rPr>
              <a:t>migration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defRPr/>
            </a:pPr>
            <a:r>
              <a:rPr lang="en-GB" altLang="en-US" sz="1800" b="1" dirty="0" smtClean="0">
                <a:latin typeface="Arial" panose="020B0604020202020204" pitchFamily="34" charset="0"/>
              </a:rPr>
              <a:t>Therefore it makes sense to eradicate poverty but why is this not happening?</a:t>
            </a:r>
            <a:endParaRPr lang="en-GB" altLang="en-US" sz="1800" b="1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2406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94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3" name="Text Box 3"/>
          <p:cNvSpPr txBox="1">
            <a:spLocks noGrp="1" noChangeArrowheads="1"/>
          </p:cNvSpPr>
          <p:nvPr>
            <p:ph type="title"/>
          </p:nvPr>
        </p:nvSpPr>
        <p:spPr>
          <a:xfrm>
            <a:off x="395536" y="44624"/>
            <a:ext cx="8686800" cy="1139825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en-US" sz="2800" b="1" dirty="0" smtClean="0">
                <a:latin typeface="Verdana" panose="020B0604030504040204" pitchFamily="34" charset="0"/>
              </a:rPr>
              <a:t>Mainstreaming </a:t>
            </a:r>
            <a:r>
              <a:rPr lang="en-US" altLang="en-US" sz="2800" b="1" dirty="0" smtClean="0">
                <a:latin typeface="Verdana" panose="020B0604030504040204" pitchFamily="34" charset="0"/>
              </a:rPr>
              <a:t>Poverty and Social Issues in Development</a:t>
            </a:r>
          </a:p>
        </p:txBody>
      </p:sp>
      <p:sp>
        <p:nvSpPr>
          <p:cNvPr id="133124" name="Text Box 4"/>
          <p:cNvSpPr txBox="1">
            <a:spLocks noGrp="1" noChangeArrowheads="1"/>
          </p:cNvSpPr>
          <p:nvPr>
            <p:ph type="body" sz="half" idx="1"/>
          </p:nvPr>
        </p:nvSpPr>
        <p:spPr>
          <a:xfrm>
            <a:off x="467544" y="1333886"/>
            <a:ext cx="8458200" cy="4800600"/>
          </a:xfrm>
        </p:spPr>
        <p:txBody>
          <a:bodyPr>
            <a:normAutofit fontScale="92500" lnSpcReduction="10000"/>
          </a:bodyPr>
          <a:lstStyle/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Key issue is not to leave social development in a “silo”, but to mainstream social impacts in all interventions: </a:t>
            </a:r>
          </a:p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endParaRPr lang="en-US" altLang="en-US" sz="2400" b="1" dirty="0" smtClean="0">
              <a:latin typeface="Arial" panose="020B0604020202020204" pitchFamily="34" charset="0"/>
            </a:endParaRPr>
          </a:p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Tools/Instruments can include:</a:t>
            </a:r>
            <a:endParaRPr lang="en-US" altLang="en-US" sz="2400" b="1" dirty="0" smtClean="0">
              <a:latin typeface="Arial" panose="020B0604020202020204" pitchFamily="34" charset="0"/>
            </a:endParaRPr>
          </a:p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endParaRPr lang="en-US" altLang="en-US" sz="2400" b="1" dirty="0" smtClean="0">
              <a:latin typeface="Arial" panose="020B0604020202020204" pitchFamily="34" charset="0"/>
            </a:endParaRPr>
          </a:p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1. Social Safeguards, Corporate Social Responsibility</a:t>
            </a:r>
          </a:p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2. Distribution/Poverty and Social Assessments</a:t>
            </a:r>
          </a:p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3. Strategies/Action Plans for different social groups</a:t>
            </a:r>
          </a:p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endParaRPr lang="en-US" altLang="en-US" sz="2400" b="1" dirty="0" smtClean="0">
              <a:latin typeface="Arial" panose="020B0604020202020204" pitchFamily="34" charset="0"/>
            </a:endParaRPr>
          </a:p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None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Ultimately, what is needed are National Development Strategies and International Agreements (e.g. trade) with equitable distributional impacts, that benefit all</a:t>
            </a:r>
          </a:p>
          <a:p>
            <a:pPr indent="0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Clr>
                <a:schemeClr val="folHlink"/>
              </a:buClr>
              <a:buFont typeface="Wingdings" panose="05000000000000000000" pitchFamily="2" charset="2"/>
              <a:buChar char="§"/>
              <a:defRPr/>
            </a:pPr>
            <a:endParaRPr lang="en-GB" altLang="en-US" b="1" dirty="0" smtClean="0">
              <a:latin typeface="Arial" panose="020B0604020202020204" pitchFamily="34" charset="0"/>
            </a:endParaRPr>
          </a:p>
        </p:txBody>
      </p:sp>
      <p:sp>
        <p:nvSpPr>
          <p:cNvPr id="17413" name="Text Box 12"/>
          <p:cNvSpPr txBox="1">
            <a:spLocks noChangeArrowheads="1"/>
          </p:cNvSpPr>
          <p:nvPr/>
        </p:nvSpPr>
        <p:spPr bwMode="auto">
          <a:xfrm>
            <a:off x="685800" y="6324600"/>
            <a:ext cx="2438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912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Text Box 3"/>
          <p:cNvSpPr txBox="1"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484188"/>
          </a:xfr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en-US" altLang="en-US" sz="2800" b="1" dirty="0" smtClean="0">
                <a:latin typeface="Verdana" panose="020B0604030504040204" pitchFamily="34" charset="0"/>
              </a:rPr>
              <a:t>1990s onwards: Social Safeguards and Corporate Social Responsibility</a:t>
            </a:r>
          </a:p>
        </p:txBody>
      </p:sp>
      <p:sp>
        <p:nvSpPr>
          <p:cNvPr id="5735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76200" y="1340768"/>
            <a:ext cx="8991600" cy="4594448"/>
          </a:xfrm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normAutofit/>
          </a:bodyPr>
          <a:lstStyle/>
          <a:p>
            <a:pPr>
              <a:lnSpc>
                <a:spcPct val="110000"/>
              </a:lnSpc>
              <a:defRPr/>
            </a:pPr>
            <a:r>
              <a:rPr lang="en-US" altLang="en-US" sz="2000" b="1" dirty="0" smtClean="0">
                <a:latin typeface="Arial" panose="020B0604020202020204" pitchFamily="34" charset="0"/>
              </a:rPr>
              <a:t>We have already discussed the concept of Corporate Social responsibility in the previous Theme</a:t>
            </a:r>
            <a:endParaRPr lang="en-US" altLang="en-US" sz="2000" b="1" dirty="0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defRPr/>
            </a:pPr>
            <a:r>
              <a:rPr lang="en-US" altLang="en-US" sz="2000" b="1" dirty="0" smtClean="0">
                <a:latin typeface="Arial" panose="020B0604020202020204" pitchFamily="34" charset="0"/>
              </a:rPr>
              <a:t>Corporate </a:t>
            </a:r>
            <a:r>
              <a:rPr lang="en-US" altLang="en-US" sz="2000" b="1" dirty="0" smtClean="0">
                <a:latin typeface="Arial" panose="020B0604020202020204" pitchFamily="34" charset="0"/>
              </a:rPr>
              <a:t>Social Responsibility expands </a:t>
            </a:r>
            <a:r>
              <a:rPr lang="en-US" altLang="en-US" sz="2000" b="1" dirty="0" smtClean="0">
                <a:latin typeface="Arial" panose="020B0604020202020204" pitchFamily="34" charset="0"/>
              </a:rPr>
              <a:t>from the 1990s </a:t>
            </a:r>
            <a:r>
              <a:rPr lang="en-US" altLang="en-US" sz="2000" b="1" dirty="0" err="1" smtClean="0">
                <a:latin typeface="Arial" panose="020B0604020202020204" pitchFamily="34" charset="0"/>
              </a:rPr>
              <a:t>ownwards</a:t>
            </a:r>
            <a:r>
              <a:rPr lang="en-US" altLang="en-US" sz="2000" b="1" dirty="0" smtClean="0">
                <a:latin typeface="Arial" panose="020B0604020202020204" pitchFamily="34" charset="0"/>
              </a:rPr>
              <a:t> in </a:t>
            </a:r>
            <a:r>
              <a:rPr lang="en-US" altLang="en-US" sz="2000" b="1" dirty="0" smtClean="0">
                <a:latin typeface="Arial" panose="020B0604020202020204" pitchFamily="34" charset="0"/>
              </a:rPr>
              <a:t>the private sector. </a:t>
            </a:r>
            <a:endParaRPr lang="en-US" altLang="en-US" sz="2000" b="1" dirty="0" smtClean="0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defRPr/>
            </a:pPr>
            <a:r>
              <a:rPr lang="en-US" altLang="en-US" sz="2000" b="1" dirty="0" smtClean="0">
                <a:latin typeface="Arial" panose="020B0604020202020204" pitchFamily="34" charset="0"/>
              </a:rPr>
              <a:t>The </a:t>
            </a:r>
            <a:r>
              <a:rPr lang="en-US" altLang="en-US" sz="2000" b="1" dirty="0" smtClean="0">
                <a:latin typeface="Arial" panose="020B0604020202020204" pitchFamily="34" charset="0"/>
              </a:rPr>
              <a:t>UN Global Compact promotes non-violation of Core </a:t>
            </a:r>
            <a:r>
              <a:rPr lang="en-US" altLang="en-US" sz="2000" b="1" dirty="0" err="1" smtClean="0">
                <a:latin typeface="Arial" panose="020B0604020202020204" pitchFamily="34" charset="0"/>
              </a:rPr>
              <a:t>Labour</a:t>
            </a:r>
            <a:r>
              <a:rPr lang="en-US" altLang="en-US" sz="2000" b="1" dirty="0" smtClean="0">
                <a:latin typeface="Arial" panose="020B0604020202020204" pitchFamily="34" charset="0"/>
              </a:rPr>
              <a:t> Standards and UN Declaration of Human Rights by </a:t>
            </a:r>
            <a:r>
              <a:rPr lang="en-US" altLang="en-US" sz="2000" b="1" dirty="0" smtClean="0">
                <a:latin typeface="Arial" panose="020B0604020202020204" pitchFamily="34" charset="0"/>
              </a:rPr>
              <a:t>business.</a:t>
            </a:r>
          </a:p>
          <a:p>
            <a:pPr>
              <a:lnSpc>
                <a:spcPct val="110000"/>
              </a:lnSpc>
              <a:defRPr/>
            </a:pPr>
            <a:r>
              <a:rPr lang="en-US" altLang="en-US" sz="2000" b="1" dirty="0" smtClean="0">
                <a:latin typeface="Arial" panose="020B0604020202020204" pitchFamily="34" charset="0"/>
              </a:rPr>
              <a:t>Safeguards </a:t>
            </a:r>
            <a:r>
              <a:rPr lang="en-US" altLang="en-US" sz="2000" b="1" dirty="0" smtClean="0">
                <a:latin typeface="Arial" panose="020B0604020202020204" pitchFamily="34" charset="0"/>
              </a:rPr>
              <a:t>ensure compliance to minimum social standards as exemplary practice (e.g. no child </a:t>
            </a:r>
            <a:r>
              <a:rPr lang="en-US" altLang="en-US" sz="2000" b="1" dirty="0" err="1" smtClean="0">
                <a:latin typeface="Arial" panose="020B0604020202020204" pitchFamily="34" charset="0"/>
              </a:rPr>
              <a:t>labour</a:t>
            </a:r>
            <a:r>
              <a:rPr lang="en-US" altLang="en-US" sz="2000" b="1" dirty="0" smtClean="0">
                <a:latin typeface="Arial" panose="020B0604020202020204" pitchFamily="34" charset="0"/>
              </a:rPr>
              <a:t> used in </a:t>
            </a:r>
            <a:r>
              <a:rPr lang="en-US" altLang="en-US" sz="2000" b="1" dirty="0" smtClean="0">
                <a:latin typeface="Arial" panose="020B0604020202020204" pitchFamily="34" charset="0"/>
              </a:rPr>
              <a:t>company that has World Bank investment)</a:t>
            </a:r>
            <a:endParaRPr lang="en-US" altLang="en-US" sz="2000" b="1" dirty="0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defRPr/>
            </a:pPr>
            <a:r>
              <a:rPr lang="en-US" altLang="en-US" sz="2000" b="1" i="1" dirty="0" smtClean="0">
                <a:latin typeface="Arial" panose="020B0604020202020204" pitchFamily="34" charset="0"/>
              </a:rPr>
              <a:t>Necessary </a:t>
            </a:r>
            <a:r>
              <a:rPr lang="en-US" altLang="en-US" sz="2000" b="1" i="1" dirty="0" smtClean="0">
                <a:latin typeface="Arial" panose="020B0604020202020204" pitchFamily="34" charset="0"/>
              </a:rPr>
              <a:t>but insufficient approach - safeguards ensure that poverty/exclusion is not increased, but they do not address the structural reasons of poverty/exclusion</a:t>
            </a:r>
          </a:p>
        </p:txBody>
      </p:sp>
    </p:spTree>
    <p:extLst>
      <p:ext uri="{BB962C8B-B14F-4D97-AF65-F5344CB8AC3E}">
        <p14:creationId xmlns:p14="http://schemas.microsoft.com/office/powerpoint/2010/main" val="3259756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1" name="Text Box 3"/>
          <p:cNvSpPr txBox="1"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484188"/>
          </a:xfr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  <a:defRPr/>
            </a:pPr>
            <a:r>
              <a:rPr kumimoji="1" lang="en-US" altLang="en-US" sz="2800" b="1" dirty="0" smtClean="0">
                <a:latin typeface="Verdana" panose="020B0604030504040204" pitchFamily="34" charset="0"/>
              </a:rPr>
              <a:t>Late 1990s/2000s: Poverty and Social Assessments in Development</a:t>
            </a:r>
          </a:p>
        </p:txBody>
      </p:sp>
      <p:sp>
        <p:nvSpPr>
          <p:cNvPr id="16077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381000" y="1295400"/>
            <a:ext cx="8534400" cy="5334000"/>
          </a:xfrm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buSzTx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Poverty and Social Impact Assessments (also known by acronym PSIA) </a:t>
            </a:r>
            <a:r>
              <a:rPr lang="en-US" altLang="en-US" sz="2400" b="1" dirty="0" smtClean="0">
                <a:latin typeface="Arial" panose="020B0604020202020204" pitchFamily="34" charset="0"/>
              </a:rPr>
              <a:t>are a form of </a:t>
            </a:r>
            <a:r>
              <a:rPr lang="en-US" altLang="en-US" sz="2400" b="1" dirty="0" smtClean="0">
                <a:latin typeface="Arial" panose="020B0604020202020204" pitchFamily="34" charset="0"/>
              </a:rPr>
              <a:t>analysis that look at the distributional impacts (income and  non-income) of development interventions:</a:t>
            </a:r>
          </a:p>
          <a:p>
            <a:pPr lvl="2" eaLnBrk="1" hangingPunct="1">
              <a:lnSpc>
                <a:spcPct val="80000"/>
              </a:lnSpc>
              <a:defRPr/>
            </a:pPr>
            <a:r>
              <a:rPr lang="en-US" altLang="en-US" b="1" dirty="0" smtClean="0">
                <a:latin typeface="Arial" panose="020B0604020202020204" pitchFamily="34" charset="0"/>
              </a:rPr>
              <a:t>Project level</a:t>
            </a:r>
          </a:p>
          <a:p>
            <a:pPr lvl="2" eaLnBrk="1" hangingPunct="1">
              <a:lnSpc>
                <a:spcPct val="80000"/>
              </a:lnSpc>
              <a:defRPr/>
            </a:pPr>
            <a:r>
              <a:rPr lang="en-US" altLang="en-US" b="1" dirty="0" smtClean="0">
                <a:latin typeface="Arial" panose="020B0604020202020204" pitchFamily="34" charset="0"/>
              </a:rPr>
              <a:t>Sector reforms</a:t>
            </a:r>
          </a:p>
          <a:p>
            <a:pPr lvl="2" eaLnBrk="1" hangingPunct="1">
              <a:lnSpc>
                <a:spcPct val="80000"/>
              </a:lnSpc>
              <a:defRPr/>
            </a:pPr>
            <a:r>
              <a:rPr lang="en-US" altLang="en-US" b="1" dirty="0" smtClean="0">
                <a:latin typeface="Arial" panose="020B0604020202020204" pitchFamily="34" charset="0"/>
              </a:rPr>
              <a:t>National Strategies</a:t>
            </a:r>
          </a:p>
          <a:p>
            <a:pPr lvl="2" eaLnBrk="1" hangingPunct="1">
              <a:lnSpc>
                <a:spcPct val="80000"/>
              </a:lnSpc>
              <a:defRPr/>
            </a:pPr>
            <a:r>
              <a:rPr lang="en-US" altLang="en-US" b="1" dirty="0" smtClean="0">
                <a:latin typeface="Arial" panose="020B0604020202020204" pitchFamily="34" charset="0"/>
              </a:rPr>
              <a:t>International agreements  (e.g. Trade)</a:t>
            </a:r>
          </a:p>
          <a:p>
            <a:pPr eaLnBrk="1" hangingPunct="1">
              <a:lnSpc>
                <a:spcPct val="80000"/>
              </a:lnSpc>
              <a:buSzTx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Provides alternative policy options to maximize positive poverty and social impacts</a:t>
            </a:r>
          </a:p>
          <a:p>
            <a:pPr eaLnBrk="1" hangingPunct="1">
              <a:lnSpc>
                <a:spcPct val="80000"/>
              </a:lnSpc>
              <a:buSzTx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Needs to be an independent, non-partisan analysis given vested interests at </a:t>
            </a:r>
            <a:r>
              <a:rPr lang="en-US" altLang="en-US" sz="2400" b="1" dirty="0" smtClean="0">
                <a:latin typeface="Arial" panose="020B0604020202020204" pitchFamily="34" charset="0"/>
              </a:rPr>
              <a:t>every </a:t>
            </a:r>
            <a:r>
              <a:rPr lang="en-US" altLang="en-US" sz="2400" b="1" dirty="0" smtClean="0">
                <a:latin typeface="Arial" panose="020B0604020202020204" pitchFamily="34" charset="0"/>
              </a:rPr>
              <a:t>level</a:t>
            </a:r>
          </a:p>
          <a:p>
            <a:pPr eaLnBrk="1" hangingPunct="1">
              <a:lnSpc>
                <a:spcPct val="80000"/>
              </a:lnSpc>
              <a:buSzTx/>
              <a:defRPr/>
            </a:pPr>
            <a:r>
              <a:rPr lang="en-US" altLang="en-US" sz="2400" b="1" dirty="0" smtClean="0">
                <a:latin typeface="Arial" panose="020B0604020202020204" pitchFamily="34" charset="0"/>
              </a:rPr>
              <a:t>For policy-makers, it is a good tool to be accountable to citizens through a public debate</a:t>
            </a:r>
          </a:p>
        </p:txBody>
      </p:sp>
    </p:spTree>
    <p:extLst>
      <p:ext uri="{BB962C8B-B14F-4D97-AF65-F5344CB8AC3E}">
        <p14:creationId xmlns:p14="http://schemas.microsoft.com/office/powerpoint/2010/main" val="307714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5" name="Rectangle 3"/>
          <p:cNvSpPr>
            <a:spLocks noChangeArrowheads="1"/>
          </p:cNvSpPr>
          <p:nvPr/>
        </p:nvSpPr>
        <p:spPr bwMode="auto">
          <a:xfrm>
            <a:off x="0" y="228600"/>
            <a:ext cx="91440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  <a:defRPr/>
            </a:pPr>
            <a:r>
              <a:rPr lang="en-US" altLang="en-US" sz="2400" b="1" dirty="0" smtClean="0"/>
              <a:t>Examples of Policy Options for Equity and Poverty Reduction </a:t>
            </a:r>
            <a:endParaRPr lang="en-US" altLang="en-US" sz="2800" b="1" dirty="0" smtClean="0"/>
          </a:p>
        </p:txBody>
      </p:sp>
      <p:graphicFrame>
        <p:nvGraphicFramePr>
          <p:cNvPr id="197681" name="Group 49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010238420"/>
              </p:ext>
            </p:extLst>
          </p:nvPr>
        </p:nvGraphicFramePr>
        <p:xfrm>
          <a:off x="304800" y="762000"/>
          <a:ext cx="8534400" cy="5888039"/>
        </p:xfrm>
        <a:graphic>
          <a:graphicData uri="http://schemas.openxmlformats.org/drawingml/2006/table">
            <a:tbl>
              <a:tblPr/>
              <a:tblGrid>
                <a:gridCol w="1871663">
                  <a:extLst>
                    <a:ext uri="{9D8B030D-6E8A-4147-A177-3AD203B41FA5}">
                      <a16:colId xmlns:a16="http://schemas.microsoft.com/office/drawing/2014/main" val="4124117385"/>
                    </a:ext>
                  </a:extLst>
                </a:gridCol>
                <a:gridCol w="3543300">
                  <a:extLst>
                    <a:ext uri="{9D8B030D-6E8A-4147-A177-3AD203B41FA5}">
                      <a16:colId xmlns:a16="http://schemas.microsoft.com/office/drawing/2014/main" val="1337401727"/>
                    </a:ext>
                  </a:extLst>
                </a:gridCol>
                <a:gridCol w="3119437">
                  <a:extLst>
                    <a:ext uri="{9D8B030D-6E8A-4147-A177-3AD203B41FA5}">
                      <a16:colId xmlns:a16="http://schemas.microsoft.com/office/drawing/2014/main" val="1974284778"/>
                    </a:ext>
                  </a:extLst>
                </a:gridCol>
              </a:tblGrid>
              <a:tr h="82304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Area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Typical interventions with EQUITABLE/PROGRESSIVE outcomes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Typical interventions with INEQUITABLE/REGRESSIVE outcomes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8915093"/>
                  </a:ext>
                </a:extLst>
              </a:tr>
              <a:tr h="53504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Culture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Multicultural activities, popular events that foster social cohesion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Subsidies to elitist events/ exclusive art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5987861"/>
                  </a:ext>
                </a:extLst>
              </a:tr>
              <a:tr h="7315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Education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Universal free education; programmes to ensure access and retention of students (particularly girls)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User fees in primary and secondary education; commercialization of education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2005939"/>
                  </a:ext>
                </a:extLst>
              </a:tr>
              <a:tr h="7315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Energy and Mining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Rural electrification; life-line tariffs (subsidized basic consumption for low income households)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Untaxed oil/mineral extraction, poorly negotiated PPPs power plants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7856430"/>
                  </a:ext>
                </a:extLst>
              </a:tr>
              <a:tr h="94498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Finance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Regional rural banks, microfinance; managing finance (current accounts, capital flight…)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Reform/rescue of banking system (transfers to large banks); subsidies to large private enterprises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1610867"/>
                  </a:ext>
                </a:extLst>
              </a:tr>
              <a:tr h="73159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Health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Universal free (or with minimal nominal fees) primary and secondary health services, nutrition programmes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User fees, commercialization of health, tertiary highly specialized clinics (e.g. cardiology centres)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5276029"/>
                  </a:ext>
                </a:extLst>
              </a:tr>
              <a:tr h="51821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Housing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Subsidized housing finance, upgrading of substandard housing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Public loans for housing finance for upper income groups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3118882"/>
                  </a:ext>
                </a:extLst>
              </a:tr>
              <a:tr h="53663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Industry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Supporting competitive, employment-generating domestic industries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Deregulation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8971425"/>
                  </a:ext>
                </a:extLst>
              </a:tr>
              <a:tr h="33531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Labour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Active and passive labour programmes 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Labour </a:t>
                      </a:r>
                      <a:r>
                        <a:rPr kumimoji="0" lang="en-GB" altLang="en-US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flexibilization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1784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22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8712" name="Group 56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576197497"/>
              </p:ext>
            </p:extLst>
          </p:nvPr>
        </p:nvGraphicFramePr>
        <p:xfrm>
          <a:off x="228600" y="762000"/>
          <a:ext cx="8915400" cy="5607235"/>
        </p:xfrm>
        <a:graphic>
          <a:graphicData uri="http://schemas.openxmlformats.org/drawingml/2006/table">
            <a:tbl>
              <a:tblPr/>
              <a:tblGrid>
                <a:gridCol w="2249488">
                  <a:extLst>
                    <a:ext uri="{9D8B030D-6E8A-4147-A177-3AD203B41FA5}">
                      <a16:colId xmlns:a16="http://schemas.microsoft.com/office/drawing/2014/main" val="3704732661"/>
                    </a:ext>
                  </a:extLst>
                </a:gridCol>
                <a:gridCol w="3694112">
                  <a:extLst>
                    <a:ext uri="{9D8B030D-6E8A-4147-A177-3AD203B41FA5}">
                      <a16:colId xmlns:a16="http://schemas.microsoft.com/office/drawing/2014/main" val="2132662977"/>
                    </a:ext>
                  </a:extLst>
                </a:gridCol>
                <a:gridCol w="2971800">
                  <a:extLst>
                    <a:ext uri="{9D8B030D-6E8A-4147-A177-3AD203B41FA5}">
                      <a16:colId xmlns:a16="http://schemas.microsoft.com/office/drawing/2014/main" val="2541286993"/>
                    </a:ext>
                  </a:extLst>
                </a:gridCol>
              </a:tblGrid>
              <a:tr h="822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Area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Typical interventions with EQUITABLE/PROGRESSIVE outcomes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Typical interventions with INEQUITABLE/REGRESSIVE outcomes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1054830"/>
                  </a:ext>
                </a:extLst>
              </a:tr>
              <a:tr h="6651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Macroeconomics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Employment-sensitive monetary and fiscal policies, countercyclical policies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Cyclical policies, indirect taxation (VAT)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1048877"/>
                  </a:ext>
                </a:extLst>
              </a:tr>
              <a:tr h="37304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Public Expenditures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Progressive expenditures 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Military spending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3026375"/>
                  </a:ext>
                </a:extLst>
              </a:tr>
              <a:tr h="57623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Rural Development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Secure access to land, water, markets, livestock, credit for smallholders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Irrigation systems that benefit landowners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001881"/>
                  </a:ext>
                </a:extLst>
              </a:tr>
              <a:tr h="73147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Social Protection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Non-contributory pensions, cash transfers, social services, etc.; almost all SP aimed at redistribution 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Private funded pension systems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1499357"/>
                  </a:ext>
                </a:extLst>
              </a:tr>
              <a:tr h="33526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Tourism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Small-scale local companies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Poorly taxed luxury hotel chains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4947145"/>
                  </a:ext>
                </a:extLst>
              </a:tr>
              <a:tr h="51813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Trade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Linking employment-generating local companies with export markets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Most bilateral free trade agreements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9204977"/>
                  </a:ext>
                </a:extLst>
              </a:tr>
              <a:tr h="73147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Transport and Infrastructure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Rural roads, affordable public transport, non-motorized transport for households (bicycles, buffalos, etc)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Some large (and costly) infrastructure investments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7164644"/>
                  </a:ext>
                </a:extLst>
              </a:tr>
              <a:tr h="51813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Urban Development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Slum upgrading, accessible universal design 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Large urban infrastructure projects in wealthy areas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781287"/>
                  </a:ext>
                </a:extLst>
              </a:tr>
              <a:tr h="33526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Water </a:t>
                      </a:r>
                      <a:endParaRPr kumimoji="0" lang="en-GB" alt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Rural water supply and sanitation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1"/>
                        </a:buClr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tx2"/>
                        </a:buClr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GB" alt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Poorly negotiated privatizations</a:t>
                      </a:r>
                      <a:endParaRPr kumimoji="0" lang="en-GB" altLang="en-US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2062642"/>
                  </a:ext>
                </a:extLst>
              </a:tr>
            </a:tbl>
          </a:graphicData>
        </a:graphic>
      </p:graphicFrame>
      <p:sp>
        <p:nvSpPr>
          <p:cNvPr id="32817" name="Text Box 53"/>
          <p:cNvSpPr txBox="1">
            <a:spLocks noChangeArrowheads="1"/>
          </p:cNvSpPr>
          <p:nvPr/>
        </p:nvSpPr>
        <p:spPr bwMode="auto">
          <a:xfrm>
            <a:off x="0" y="6400800"/>
            <a:ext cx="914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spcBef>
                <a:spcPct val="50000"/>
              </a:spcBef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/>
            <a:r>
              <a:rPr lang="en-US" altLang="en-US" sz="1200" b="1">
                <a:latin typeface="Arial" panose="020B0604020202020204" pitchFamily="34" charset="0"/>
              </a:rPr>
              <a:t>Source: Ortiz 2007. Social Policy Note. UNDESA Policy Notes for National Development Strategies, United Nations.</a:t>
            </a:r>
          </a:p>
        </p:txBody>
      </p:sp>
      <p:sp>
        <p:nvSpPr>
          <p:cNvPr id="198710" name="Rectangle 54"/>
          <p:cNvSpPr>
            <a:spLocks noChangeArrowheads="1"/>
          </p:cNvSpPr>
          <p:nvPr/>
        </p:nvSpPr>
        <p:spPr bwMode="auto">
          <a:xfrm>
            <a:off x="0" y="228600"/>
            <a:ext cx="914400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spcBef>
                <a:spcPct val="0"/>
              </a:spcBef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  <a:defRPr/>
            </a:pPr>
            <a:r>
              <a:rPr lang="en-US" altLang="en-US" sz="2400" b="1" dirty="0" smtClean="0"/>
              <a:t>Examples of Policy Options for Equity and Poverty Reduction </a:t>
            </a:r>
            <a:endParaRPr lang="en-US" altLang="en-US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298857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3088</TotalTime>
  <Words>1164</Words>
  <Application>Microsoft Office PowerPoint</Application>
  <PresentationFormat>On-screen Show (4:3)</PresentationFormat>
  <Paragraphs>154</Paragraphs>
  <Slides>11</Slides>
  <Notes>8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Times New Roman</vt:lpstr>
      <vt:lpstr>Verdana</vt:lpstr>
      <vt:lpstr>Wingdings</vt:lpstr>
      <vt:lpstr>UWTSD blue background</vt:lpstr>
      <vt:lpstr>Microsoft Office Excel Chart</vt:lpstr>
      <vt:lpstr>PowerPoint Presentation</vt:lpstr>
      <vt:lpstr>PowerPoint Presentation</vt:lpstr>
      <vt:lpstr>PowerPoint Presentation</vt:lpstr>
      <vt:lpstr>Where the World Bank decides to invest</vt:lpstr>
      <vt:lpstr>Little Evidence that this is effective</vt:lpstr>
      <vt:lpstr>1995 UN World Summit in Copenhagen: Development for All</vt:lpstr>
      <vt:lpstr>Mainstreaming Poverty and Social Issues in Development</vt:lpstr>
      <vt:lpstr>1990s onwards: Social Safeguards and Corporate Social Responsibility</vt:lpstr>
      <vt:lpstr>Late 1990s/2000s: Poverty and Social Assessments in Development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187</cp:revision>
  <cp:lastPrinted>2020-12-17T11:12:06Z</cp:lastPrinted>
  <dcterms:created xsi:type="dcterms:W3CDTF">2018-09-30T11:39:06Z</dcterms:created>
  <dcterms:modified xsi:type="dcterms:W3CDTF">2021-02-02T16:43:36Z</dcterms:modified>
</cp:coreProperties>
</file>