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21"/>
  </p:notesMasterIdLst>
  <p:sldIdLst>
    <p:sldId id="258" r:id="rId6"/>
    <p:sldId id="302" r:id="rId7"/>
    <p:sldId id="264" r:id="rId8"/>
    <p:sldId id="286" r:id="rId9"/>
    <p:sldId id="287" r:id="rId10"/>
    <p:sldId id="278" r:id="rId11"/>
    <p:sldId id="290" r:id="rId12"/>
    <p:sldId id="291" r:id="rId13"/>
    <p:sldId id="295" r:id="rId14"/>
    <p:sldId id="296" r:id="rId15"/>
    <p:sldId id="299" r:id="rId16"/>
    <p:sldId id="300" r:id="rId17"/>
    <p:sldId id="301" r:id="rId18"/>
    <p:sldId id="297" r:id="rId19"/>
    <p:sldId id="29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83314" autoAdjust="0"/>
  </p:normalViewPr>
  <p:slideViewPr>
    <p:cSldViewPr snapToGrid="0" snapToObjects="1">
      <p:cViewPr varScale="1">
        <p:scale>
          <a:sx n="88" d="100"/>
          <a:sy n="88" d="100"/>
        </p:scale>
        <p:origin x="126" y="57"/>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882191" y="486116"/>
            <a:ext cx="5213809" cy="3118339"/>
          </a:xfrm>
        </p:spPr>
        <p:txBody>
          <a:bodyPr/>
          <a:lstStyle/>
          <a:p>
            <a:pPr marL="0" indent="0" algn="ctr">
              <a:buNone/>
            </a:pPr>
            <a:endParaRPr lang="en-GB" sz="4000" dirty="0"/>
          </a:p>
          <a:p>
            <a:pPr marL="0" indent="0">
              <a:buNone/>
            </a:pPr>
            <a:r>
              <a:rPr lang="en-GB" sz="4000" dirty="0"/>
              <a:t>      </a:t>
            </a:r>
            <a:r>
              <a:rPr lang="en-GB" sz="2400" dirty="0"/>
              <a:t>Converting Research into Practice LCDB 7010</a:t>
            </a:r>
          </a:p>
          <a:p>
            <a:pPr marL="0" indent="0" algn="ctr">
              <a:buNone/>
            </a:pPr>
            <a:endParaRPr lang="en-GB" sz="4000" dirty="0"/>
          </a:p>
          <a:p>
            <a:pPr marL="0" indent="0">
              <a:buNone/>
            </a:pPr>
            <a:r>
              <a:rPr lang="en-GB" sz="4000" dirty="0"/>
              <a:t>      </a:t>
            </a:r>
            <a:r>
              <a:rPr lang="en-GB" dirty="0"/>
              <a:t>Week </a:t>
            </a:r>
            <a:r>
              <a:rPr lang="en-GB"/>
              <a:t>2 (3 of4) Research </a:t>
            </a:r>
            <a:r>
              <a:rPr lang="en-GB" dirty="0"/>
              <a:t>and Research Proposals </a:t>
            </a:r>
          </a:p>
          <a:p>
            <a:pPr marL="0" indent="0">
              <a:buNone/>
            </a:pPr>
            <a:r>
              <a:rPr lang="en-GB" dirty="0"/>
              <a:t>				</a:t>
            </a:r>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7D13-9960-4A6D-E396-EA6BC687F1A3}"/>
              </a:ext>
            </a:extLst>
          </p:cNvPr>
          <p:cNvSpPr>
            <a:spLocks noGrp="1"/>
          </p:cNvSpPr>
          <p:nvPr>
            <p:ph type="title"/>
          </p:nvPr>
        </p:nvSpPr>
        <p:spPr/>
        <p:txBody>
          <a:bodyPr/>
          <a:lstStyle/>
          <a:p>
            <a:r>
              <a:rPr lang="en-GB" b="1" dirty="0"/>
              <a:t>Todays Sessions topic – session plan</a:t>
            </a:r>
          </a:p>
        </p:txBody>
      </p:sp>
      <p:sp>
        <p:nvSpPr>
          <p:cNvPr id="3" name="Content Placeholder 2">
            <a:extLst>
              <a:ext uri="{FF2B5EF4-FFF2-40B4-BE49-F238E27FC236}">
                <a16:creationId xmlns:a16="http://schemas.microsoft.com/office/drawing/2014/main" id="{C6EF592A-C84B-72AB-927A-31F52F12AD4A}"/>
              </a:ext>
            </a:extLst>
          </p:cNvPr>
          <p:cNvSpPr>
            <a:spLocks noGrp="1"/>
          </p:cNvSpPr>
          <p:nvPr>
            <p:ph idx="1"/>
          </p:nvPr>
        </p:nvSpPr>
        <p:spPr>
          <a:xfrm>
            <a:off x="358219" y="1690688"/>
            <a:ext cx="11481847" cy="3710871"/>
          </a:xfrm>
        </p:spPr>
        <p:txBody>
          <a:bodyPr/>
          <a:lstStyle/>
          <a:p>
            <a:r>
              <a:rPr lang="en-GB" dirty="0"/>
              <a:t>Introduction to social science research</a:t>
            </a:r>
          </a:p>
          <a:p>
            <a:r>
              <a:rPr lang="en-GB" dirty="0"/>
              <a:t>Research proposals and their logic</a:t>
            </a:r>
          </a:p>
          <a:p>
            <a:r>
              <a:rPr lang="en-GB" u="sng" dirty="0"/>
              <a:t>Individual presentation</a:t>
            </a:r>
            <a:r>
              <a:rPr lang="en-GB" dirty="0"/>
              <a:t> on research topic</a:t>
            </a:r>
          </a:p>
          <a:p>
            <a:r>
              <a:rPr lang="en-GB" dirty="0"/>
              <a:t>Data collection tools (if time permits)</a:t>
            </a:r>
          </a:p>
          <a:p>
            <a:pPr lvl="1"/>
            <a:endParaRPr lang="en-GB" dirty="0"/>
          </a:p>
        </p:txBody>
      </p:sp>
      <p:graphicFrame>
        <p:nvGraphicFramePr>
          <p:cNvPr id="4" name="Table 3">
            <a:extLst>
              <a:ext uri="{FF2B5EF4-FFF2-40B4-BE49-F238E27FC236}">
                <a16:creationId xmlns:a16="http://schemas.microsoft.com/office/drawing/2014/main" id="{CCD68A9F-D0A1-C83F-933C-96F375EC9FA4}"/>
              </a:ext>
            </a:extLst>
          </p:cNvPr>
          <p:cNvGraphicFramePr>
            <a:graphicFrameLocks noGrp="1"/>
          </p:cNvGraphicFramePr>
          <p:nvPr>
            <p:extLst>
              <p:ext uri="{D42A27DB-BD31-4B8C-83A1-F6EECF244321}">
                <p14:modId xmlns:p14="http://schemas.microsoft.com/office/powerpoint/2010/main" val="4235252244"/>
              </p:ext>
            </p:extLst>
          </p:nvPr>
        </p:nvGraphicFramePr>
        <p:xfrm>
          <a:off x="983411" y="7181461"/>
          <a:ext cx="5523921" cy="232791"/>
        </p:xfrm>
        <a:graphic>
          <a:graphicData uri="http://schemas.openxmlformats.org/drawingml/2006/table">
            <a:tbl>
              <a:tblPr>
                <a:tableStyleId>{5C22544A-7EE6-4342-B048-85BDC9FD1C3A}</a:tableStyleId>
              </a:tblPr>
              <a:tblGrid>
                <a:gridCol w="5523921">
                  <a:extLst>
                    <a:ext uri="{9D8B030D-6E8A-4147-A177-3AD203B41FA5}">
                      <a16:colId xmlns:a16="http://schemas.microsoft.com/office/drawing/2014/main" val="3989364755"/>
                    </a:ext>
                  </a:extLst>
                </a:gridCol>
              </a:tblGrid>
              <a:tr h="45720">
                <a:tc>
                  <a:txBody>
                    <a:bodyPr/>
                    <a:lstStyle/>
                    <a:p>
                      <a:pPr algn="l">
                        <a:lnSpc>
                          <a:spcPct val="115000"/>
                        </a:lnSpc>
                        <a:spcAft>
                          <a:spcPts val="800"/>
                        </a:spcAft>
                        <a:buNone/>
                      </a:pPr>
                      <a:r>
                        <a:rPr lang="en-GB" sz="1400" kern="100" dirty="0">
                          <a:effectLst/>
                        </a:rPr>
                        <a:t>Library introduction: online resource lists, basic search skills,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114300" marR="114300" marT="0" marB="0"/>
                </a:tc>
                <a:extLst>
                  <a:ext uri="{0D108BD9-81ED-4DB2-BD59-A6C34878D82A}">
                    <a16:rowId xmlns:a16="http://schemas.microsoft.com/office/drawing/2014/main" val="138457089"/>
                  </a:ext>
                </a:extLst>
              </a:tr>
            </a:tbl>
          </a:graphicData>
        </a:graphic>
      </p:graphicFrame>
    </p:spTree>
    <p:extLst>
      <p:ext uri="{BB962C8B-B14F-4D97-AF65-F5344CB8AC3E}">
        <p14:creationId xmlns:p14="http://schemas.microsoft.com/office/powerpoint/2010/main" val="2621919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84F25-25C6-9BD5-742A-A50B606A0606}"/>
              </a:ext>
            </a:extLst>
          </p:cNvPr>
          <p:cNvSpPr>
            <a:spLocks noGrp="1"/>
          </p:cNvSpPr>
          <p:nvPr>
            <p:ph type="title"/>
          </p:nvPr>
        </p:nvSpPr>
        <p:spPr>
          <a:xfrm>
            <a:off x="358219" y="365125"/>
            <a:ext cx="11481847" cy="508635"/>
          </a:xfrm>
        </p:spPr>
        <p:txBody>
          <a:bodyPr>
            <a:normAutofit fontScale="90000"/>
          </a:bodyPr>
          <a:lstStyle/>
          <a:p>
            <a:r>
              <a:rPr lang="en-GB"/>
              <a:t>Reflective Reading</a:t>
            </a:r>
            <a:endParaRPr lang="en-GB" dirty="0"/>
          </a:p>
        </p:txBody>
      </p:sp>
      <p:sp>
        <p:nvSpPr>
          <p:cNvPr id="3" name="Content Placeholder 2">
            <a:extLst>
              <a:ext uri="{FF2B5EF4-FFF2-40B4-BE49-F238E27FC236}">
                <a16:creationId xmlns:a16="http://schemas.microsoft.com/office/drawing/2014/main" id="{882851C0-6472-8C4E-46B8-9AE82FBD8967}"/>
              </a:ext>
            </a:extLst>
          </p:cNvPr>
          <p:cNvSpPr>
            <a:spLocks noGrp="1"/>
          </p:cNvSpPr>
          <p:nvPr>
            <p:ph idx="1"/>
          </p:nvPr>
        </p:nvSpPr>
        <p:spPr>
          <a:xfrm>
            <a:off x="358219" y="731520"/>
            <a:ext cx="11481847" cy="5049520"/>
          </a:xfrm>
        </p:spPr>
        <p:txBody>
          <a:bodyPr>
            <a:normAutofit/>
          </a:bodyPr>
          <a:lstStyle/>
          <a:p>
            <a:pPr marL="0" indent="0">
              <a:buNone/>
            </a:pPr>
            <a:r>
              <a:rPr lang="en-GB" dirty="0"/>
              <a:t> </a:t>
            </a:r>
          </a:p>
          <a:p>
            <a:pPr marL="0" indent="0">
              <a:buNone/>
            </a:pPr>
            <a:r>
              <a:rPr lang="en-GB" dirty="0"/>
              <a:t>Reflective reading on Part 2 of the Book by Denscombe – Provide answers to the following questions ( 2- 3pm)</a:t>
            </a:r>
          </a:p>
          <a:p>
            <a:pPr marL="0" indent="0">
              <a:buNone/>
            </a:pPr>
            <a:endParaRPr lang="en-GB" dirty="0"/>
          </a:p>
          <a:p>
            <a:pPr marL="0" indent="0">
              <a:buNone/>
            </a:pPr>
            <a:r>
              <a:rPr lang="en-GB" b="1" dirty="0">
                <a:solidFill>
                  <a:srgbClr val="FF0000"/>
                </a:solidFill>
                <a:highlight>
                  <a:srgbClr val="00FFFF"/>
                </a:highlight>
              </a:rPr>
              <a:t>What is the aim of your research? What do we already know? What do we need to find out? How will we get the necessary information? How long will it take? Is the research socially acceptable? What will be the benefits of your research?</a:t>
            </a:r>
          </a:p>
          <a:p>
            <a:pPr marL="0" indent="0">
              <a:buNone/>
            </a:pPr>
            <a:endParaRPr lang="en-GB" dirty="0"/>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1116631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E0BDC-2259-9ECC-C0D3-AD2CA5ECD160}"/>
              </a:ext>
            </a:extLst>
          </p:cNvPr>
          <p:cNvSpPr>
            <a:spLocks noGrp="1"/>
          </p:cNvSpPr>
          <p:nvPr>
            <p:ph type="title"/>
          </p:nvPr>
        </p:nvSpPr>
        <p:spPr>
          <a:xfrm>
            <a:off x="358219" y="1"/>
            <a:ext cx="11481847" cy="990599"/>
          </a:xfrm>
        </p:spPr>
        <p:txBody>
          <a:bodyPr/>
          <a:lstStyle/>
          <a:p>
            <a:r>
              <a:rPr lang="en-GB" dirty="0"/>
              <a:t>Foundations of social science research</a:t>
            </a:r>
          </a:p>
        </p:txBody>
      </p:sp>
      <p:sp>
        <p:nvSpPr>
          <p:cNvPr id="3" name="Content Placeholder 2">
            <a:extLst>
              <a:ext uri="{FF2B5EF4-FFF2-40B4-BE49-F238E27FC236}">
                <a16:creationId xmlns:a16="http://schemas.microsoft.com/office/drawing/2014/main" id="{A2780A47-F91B-EFD0-E53D-AAAF8571623D}"/>
              </a:ext>
            </a:extLst>
          </p:cNvPr>
          <p:cNvSpPr>
            <a:spLocks noGrp="1"/>
          </p:cNvSpPr>
          <p:nvPr>
            <p:ph idx="1"/>
          </p:nvPr>
        </p:nvSpPr>
        <p:spPr>
          <a:xfrm>
            <a:off x="358219" y="1386840"/>
            <a:ext cx="11481847" cy="4014719"/>
          </a:xfrm>
        </p:spPr>
        <p:txBody>
          <a:bodyPr>
            <a:normAutofit/>
          </a:bodyPr>
          <a:lstStyle/>
          <a:p>
            <a:r>
              <a:rPr lang="en-GB" dirty="0"/>
              <a:t>Scaffolding</a:t>
            </a:r>
          </a:p>
          <a:p>
            <a:pPr lvl="1"/>
            <a:r>
              <a:rPr lang="en-GB" dirty="0"/>
              <a:t>Provides stability and direction</a:t>
            </a:r>
          </a:p>
          <a:p>
            <a:r>
              <a:rPr lang="en-GB" dirty="0"/>
              <a:t>What methodologies and methods will be employed?</a:t>
            </a:r>
          </a:p>
          <a:p>
            <a:r>
              <a:rPr lang="en-GB" dirty="0"/>
              <a:t>How do we justify the choice made?</a:t>
            </a:r>
          </a:p>
          <a:p>
            <a:pPr lvl="1"/>
            <a:r>
              <a:rPr lang="en-GB" dirty="0"/>
              <a:t>Answer lies in the Purpose of research</a:t>
            </a:r>
          </a:p>
          <a:p>
            <a:r>
              <a:rPr lang="en-GB" dirty="0"/>
              <a:t>What methods do we propose to use?  </a:t>
            </a:r>
          </a:p>
          <a:p>
            <a:pPr marL="0" indent="0">
              <a:buNone/>
            </a:pPr>
            <a:r>
              <a:rPr lang="en-GB" dirty="0"/>
              <a:t>• What theoretical perspective lies behind the methodology in question? </a:t>
            </a:r>
          </a:p>
          <a:p>
            <a:pPr marL="0" indent="0">
              <a:buNone/>
            </a:pPr>
            <a:r>
              <a:rPr lang="en-GB" dirty="0"/>
              <a:t>• What epistemology informs this theoretical perspective?</a:t>
            </a:r>
          </a:p>
          <a:p>
            <a:endParaRPr lang="en-GB" dirty="0"/>
          </a:p>
          <a:p>
            <a:endParaRPr lang="en-GB" dirty="0"/>
          </a:p>
          <a:p>
            <a:endParaRPr lang="en-GB" dirty="0"/>
          </a:p>
        </p:txBody>
      </p:sp>
    </p:spTree>
    <p:extLst>
      <p:ext uri="{BB962C8B-B14F-4D97-AF65-F5344CB8AC3E}">
        <p14:creationId xmlns:p14="http://schemas.microsoft.com/office/powerpoint/2010/main" val="1241525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4DB902D-ED78-E0E6-3F1B-017A88711CAD}"/>
              </a:ext>
            </a:extLst>
          </p:cNvPr>
          <p:cNvPicPr>
            <a:picLocks noGrp="1" noChangeAspect="1"/>
          </p:cNvPicPr>
          <p:nvPr>
            <p:ph idx="1"/>
          </p:nvPr>
        </p:nvPicPr>
        <p:blipFill>
          <a:blip r:embed="rId2"/>
          <a:stretch>
            <a:fillRect/>
          </a:stretch>
        </p:blipFill>
        <p:spPr>
          <a:xfrm>
            <a:off x="643467" y="650494"/>
            <a:ext cx="10905066" cy="4825490"/>
          </a:xfrm>
          <a:prstGeom prst="rect">
            <a:avLst/>
          </a:prstGeom>
        </p:spPr>
      </p:pic>
    </p:spTree>
    <p:extLst>
      <p:ext uri="{BB962C8B-B14F-4D97-AF65-F5344CB8AC3E}">
        <p14:creationId xmlns:p14="http://schemas.microsoft.com/office/powerpoint/2010/main" val="3441471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7C581-AF50-4EF1-EDED-B05863B73D58}"/>
              </a:ext>
            </a:extLst>
          </p:cNvPr>
          <p:cNvSpPr>
            <a:spLocks noGrp="1"/>
          </p:cNvSpPr>
          <p:nvPr>
            <p:ph type="title"/>
          </p:nvPr>
        </p:nvSpPr>
        <p:spPr>
          <a:xfrm>
            <a:off x="358219" y="365125"/>
            <a:ext cx="11481847" cy="925195"/>
          </a:xfrm>
        </p:spPr>
        <p:txBody>
          <a:bodyPr>
            <a:normAutofit fontScale="90000"/>
          </a:bodyPr>
          <a:lstStyle/>
          <a:p>
            <a:br>
              <a:rPr lang="en-GB" dirty="0"/>
            </a:br>
            <a:r>
              <a:rPr lang="en-GB"/>
              <a:t>RESEARCH PROPOSALS - logic </a:t>
            </a:r>
            <a:r>
              <a:rPr lang="en-GB" dirty="0"/>
              <a:t>of research proposals</a:t>
            </a:r>
            <a:br>
              <a:rPr lang="en-GB" dirty="0"/>
            </a:br>
            <a:endParaRPr lang="en-GB" dirty="0">
              <a:highlight>
                <a:srgbClr val="800080"/>
              </a:highlight>
            </a:endParaRPr>
          </a:p>
        </p:txBody>
      </p:sp>
      <p:sp>
        <p:nvSpPr>
          <p:cNvPr id="3" name="Content Placeholder 2">
            <a:extLst>
              <a:ext uri="{FF2B5EF4-FFF2-40B4-BE49-F238E27FC236}">
                <a16:creationId xmlns:a16="http://schemas.microsoft.com/office/drawing/2014/main" id="{356CD0EB-C0FD-EC7F-671D-6CF28221804A}"/>
              </a:ext>
            </a:extLst>
          </p:cNvPr>
          <p:cNvSpPr>
            <a:spLocks noGrp="1"/>
          </p:cNvSpPr>
          <p:nvPr>
            <p:ph idx="1"/>
          </p:nvPr>
        </p:nvSpPr>
        <p:spPr>
          <a:xfrm>
            <a:off x="358219" y="1463040"/>
            <a:ext cx="11481847" cy="3938519"/>
          </a:xfrm>
        </p:spPr>
        <p:txBody>
          <a:bodyPr/>
          <a:lstStyle/>
          <a:p>
            <a:pPr marL="0" indent="0">
              <a:buNone/>
            </a:pPr>
            <a:endParaRPr lang="en-GB" dirty="0"/>
          </a:p>
          <a:p>
            <a:pPr marL="0" indent="0">
              <a:buNone/>
            </a:pPr>
            <a:r>
              <a:rPr lang="en-GB" dirty="0"/>
              <a:t>Worthwhile</a:t>
            </a:r>
          </a:p>
          <a:p>
            <a:pPr marL="0" indent="0">
              <a:buNone/>
            </a:pPr>
            <a:endParaRPr lang="en-GB" dirty="0"/>
          </a:p>
          <a:p>
            <a:pPr marL="0" indent="0">
              <a:buNone/>
            </a:pPr>
            <a:r>
              <a:rPr lang="en-GB" dirty="0"/>
              <a:t>Feasible</a:t>
            </a:r>
          </a:p>
          <a:p>
            <a:pPr marL="0" indent="0">
              <a:buNone/>
            </a:pPr>
            <a:endParaRPr lang="en-GB" dirty="0"/>
          </a:p>
          <a:p>
            <a:pPr marL="0" indent="0">
              <a:buNone/>
            </a:pPr>
            <a:r>
              <a:rPr lang="en-GB" dirty="0"/>
              <a:t>Selling an idea …… a target audience</a:t>
            </a:r>
          </a:p>
        </p:txBody>
      </p:sp>
    </p:spTree>
    <p:extLst>
      <p:ext uri="{BB962C8B-B14F-4D97-AF65-F5344CB8AC3E}">
        <p14:creationId xmlns:p14="http://schemas.microsoft.com/office/powerpoint/2010/main" val="3242883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02736-0652-EA7E-A54B-996980D1539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Logic of the research proposal</a:t>
            </a:r>
          </a:p>
        </p:txBody>
      </p:sp>
      <p:pic>
        <p:nvPicPr>
          <p:cNvPr id="5" name="Content Placeholder 4">
            <a:extLst>
              <a:ext uri="{FF2B5EF4-FFF2-40B4-BE49-F238E27FC236}">
                <a16:creationId xmlns:a16="http://schemas.microsoft.com/office/drawing/2014/main" id="{9E5A0563-CD25-A2E9-8305-A73DD180E268}"/>
              </a:ext>
            </a:extLst>
          </p:cNvPr>
          <p:cNvPicPr>
            <a:picLocks noGrp="1" noChangeAspect="1"/>
          </p:cNvPicPr>
          <p:nvPr>
            <p:ph idx="1"/>
          </p:nvPr>
        </p:nvPicPr>
        <p:blipFill>
          <a:blip r:embed="rId2"/>
          <a:stretch>
            <a:fillRect/>
          </a:stretch>
        </p:blipFill>
        <p:spPr>
          <a:xfrm>
            <a:off x="4527804" y="97363"/>
            <a:ext cx="6946773" cy="5630338"/>
          </a:xfrm>
          <a:prstGeom prst="rect">
            <a:avLst/>
          </a:prstGeom>
        </p:spPr>
      </p:pic>
    </p:spTree>
    <p:extLst>
      <p:ext uri="{BB962C8B-B14F-4D97-AF65-F5344CB8AC3E}">
        <p14:creationId xmlns:p14="http://schemas.microsoft.com/office/powerpoint/2010/main" val="485883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5B02314-A8FE-480F-FA28-54FED84DBE2B}"/>
              </a:ext>
            </a:extLst>
          </p:cNvPr>
          <p:cNvPicPr>
            <a:picLocks noGrp="1" noChangeAspect="1"/>
          </p:cNvPicPr>
          <p:nvPr>
            <p:ph idx="1"/>
          </p:nvPr>
        </p:nvPicPr>
        <p:blipFill rotWithShape="1">
          <a:blip r:embed="rId2"/>
          <a:srcRect t="16178" r="-1" b="-1"/>
          <a:stretch/>
        </p:blipFill>
        <p:spPr>
          <a:xfrm>
            <a:off x="551519" y="408214"/>
            <a:ext cx="11088962" cy="5742215"/>
          </a:xfrm>
          <a:prstGeom prst="rect">
            <a:avLst/>
          </a:prstGeom>
        </p:spPr>
      </p:pic>
    </p:spTree>
    <p:extLst>
      <p:ext uri="{BB962C8B-B14F-4D97-AF65-F5344CB8AC3E}">
        <p14:creationId xmlns:p14="http://schemas.microsoft.com/office/powerpoint/2010/main" val="1265389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question&#10;&#10;Description automatically generated">
            <a:extLst>
              <a:ext uri="{FF2B5EF4-FFF2-40B4-BE49-F238E27FC236}">
                <a16:creationId xmlns:a16="http://schemas.microsoft.com/office/drawing/2014/main" id="{CEDB0FCB-BBA5-EDE5-1019-4D5BA5AA1390}"/>
              </a:ext>
            </a:extLst>
          </p:cNvPr>
          <p:cNvPicPr>
            <a:picLocks noGrp="1" noChangeAspect="1"/>
          </p:cNvPicPr>
          <p:nvPr>
            <p:ph idx="1"/>
          </p:nvPr>
        </p:nvPicPr>
        <p:blipFill>
          <a:blip r:embed="rId2"/>
          <a:stretch>
            <a:fillRect/>
          </a:stretch>
        </p:blipFill>
        <p:spPr>
          <a:xfrm>
            <a:off x="2159840" y="457200"/>
            <a:ext cx="7872319" cy="5943600"/>
          </a:xfrm>
          <a:prstGeom prst="rect">
            <a:avLst/>
          </a:prstGeom>
        </p:spPr>
      </p:pic>
    </p:spTree>
    <p:extLst>
      <p:ext uri="{BB962C8B-B14F-4D97-AF65-F5344CB8AC3E}">
        <p14:creationId xmlns:p14="http://schemas.microsoft.com/office/powerpoint/2010/main" val="3299710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799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A7ED0B8C-9DDA-44A8-2A03-D8E576E8F635}"/>
              </a:ext>
            </a:extLst>
          </p:cNvPr>
          <p:cNvPicPr>
            <a:picLocks noGrp="1" noChangeAspect="1"/>
          </p:cNvPicPr>
          <p:nvPr>
            <p:ph idx="1"/>
          </p:nvPr>
        </p:nvPicPr>
        <p:blipFill>
          <a:blip r:embed="rId2"/>
          <a:stretch>
            <a:fillRect/>
          </a:stretch>
        </p:blipFill>
        <p:spPr>
          <a:xfrm>
            <a:off x="1293356" y="643467"/>
            <a:ext cx="9605288" cy="5571066"/>
          </a:xfrm>
          <a:prstGeom prst="rect">
            <a:avLst/>
          </a:prstGeom>
        </p:spPr>
      </p:pic>
    </p:spTree>
    <p:extLst>
      <p:ext uri="{BB962C8B-B14F-4D97-AF65-F5344CB8AC3E}">
        <p14:creationId xmlns:p14="http://schemas.microsoft.com/office/powerpoint/2010/main" val="1329665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956DE9C-E22D-A3C4-6EAB-1B06872DA139}"/>
              </a:ext>
            </a:extLst>
          </p:cNvPr>
          <p:cNvPicPr>
            <a:picLocks noGrp="1" noChangeAspect="1"/>
          </p:cNvPicPr>
          <p:nvPr>
            <p:ph idx="1"/>
          </p:nvPr>
        </p:nvPicPr>
        <p:blipFill>
          <a:blip r:embed="rId2"/>
          <a:stretch>
            <a:fillRect/>
          </a:stretch>
        </p:blipFill>
        <p:spPr>
          <a:xfrm>
            <a:off x="2959100" y="429"/>
            <a:ext cx="6654799" cy="6725008"/>
          </a:xfrm>
          <a:prstGeom prst="rect">
            <a:avLst/>
          </a:prstGeom>
        </p:spPr>
      </p:pic>
    </p:spTree>
    <p:extLst>
      <p:ext uri="{BB962C8B-B14F-4D97-AF65-F5344CB8AC3E}">
        <p14:creationId xmlns:p14="http://schemas.microsoft.com/office/powerpoint/2010/main" val="2229299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paper&#10;&#10;Description automatically generated">
            <a:extLst>
              <a:ext uri="{FF2B5EF4-FFF2-40B4-BE49-F238E27FC236}">
                <a16:creationId xmlns:a16="http://schemas.microsoft.com/office/drawing/2014/main" id="{BEAE2CDE-19F1-97C2-8493-E522445FE6FB}"/>
              </a:ext>
            </a:extLst>
          </p:cNvPr>
          <p:cNvPicPr>
            <a:picLocks noGrp="1" noChangeAspect="1"/>
          </p:cNvPicPr>
          <p:nvPr>
            <p:ph idx="1"/>
          </p:nvPr>
        </p:nvPicPr>
        <p:blipFill rotWithShape="1">
          <a:blip r:embed="rId2"/>
          <a:srcRect t="4304" b="12041"/>
          <a:stretch/>
        </p:blipFill>
        <p:spPr>
          <a:xfrm>
            <a:off x="457200" y="457200"/>
            <a:ext cx="11277600" cy="5943600"/>
          </a:xfrm>
          <a:prstGeom prst="rect">
            <a:avLst/>
          </a:prstGeom>
        </p:spPr>
      </p:pic>
    </p:spTree>
    <p:extLst>
      <p:ext uri="{BB962C8B-B14F-4D97-AF65-F5344CB8AC3E}">
        <p14:creationId xmlns:p14="http://schemas.microsoft.com/office/powerpoint/2010/main" val="36477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C88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questionnaire&#10;&#10;Description automatically generated">
            <a:extLst>
              <a:ext uri="{FF2B5EF4-FFF2-40B4-BE49-F238E27FC236}">
                <a16:creationId xmlns:a16="http://schemas.microsoft.com/office/drawing/2014/main" id="{82DA8A30-6E8D-B943-EBBF-CB89DCD2D08A}"/>
              </a:ext>
            </a:extLst>
          </p:cNvPr>
          <p:cNvPicPr>
            <a:picLocks noGrp="1" noChangeAspect="1"/>
          </p:cNvPicPr>
          <p:nvPr>
            <p:ph idx="1"/>
          </p:nvPr>
        </p:nvPicPr>
        <p:blipFill>
          <a:blip r:embed="rId2"/>
          <a:stretch>
            <a:fillRect/>
          </a:stretch>
        </p:blipFill>
        <p:spPr>
          <a:xfrm>
            <a:off x="643467" y="1074250"/>
            <a:ext cx="10905066" cy="4689179"/>
          </a:xfrm>
          <a:prstGeom prst="rect">
            <a:avLst/>
          </a:prstGeom>
        </p:spPr>
      </p:pic>
    </p:spTree>
    <p:extLst>
      <p:ext uri="{BB962C8B-B14F-4D97-AF65-F5344CB8AC3E}">
        <p14:creationId xmlns:p14="http://schemas.microsoft.com/office/powerpoint/2010/main" val="250772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6F618-32CD-4A8F-EC63-F7479D35F0D4}"/>
              </a:ext>
            </a:extLst>
          </p:cNvPr>
          <p:cNvSpPr>
            <a:spLocks noGrp="1"/>
          </p:cNvSpPr>
          <p:nvPr>
            <p:ph type="title"/>
          </p:nvPr>
        </p:nvSpPr>
        <p:spPr/>
        <p:txBody>
          <a:bodyPr/>
          <a:lstStyle/>
          <a:p>
            <a:r>
              <a:rPr lang="en-GB" dirty="0">
                <a:highlight>
                  <a:srgbClr val="00FFFF"/>
                </a:highlight>
              </a:rPr>
              <a:t>Class Activity:</a:t>
            </a:r>
            <a:br>
              <a:rPr lang="en-GB" dirty="0">
                <a:highlight>
                  <a:srgbClr val="00FFFF"/>
                </a:highlight>
              </a:rPr>
            </a:br>
            <a:endParaRPr lang="en-GB" dirty="0">
              <a:highlight>
                <a:srgbClr val="00FFFF"/>
              </a:highlight>
            </a:endParaRPr>
          </a:p>
        </p:txBody>
      </p:sp>
      <p:sp>
        <p:nvSpPr>
          <p:cNvPr id="3" name="Content Placeholder 2">
            <a:extLst>
              <a:ext uri="{FF2B5EF4-FFF2-40B4-BE49-F238E27FC236}">
                <a16:creationId xmlns:a16="http://schemas.microsoft.com/office/drawing/2014/main" id="{D3B72248-9E3F-A3A8-5C29-42F1B12333C9}"/>
              </a:ext>
            </a:extLst>
          </p:cNvPr>
          <p:cNvSpPr>
            <a:spLocks noGrp="1"/>
          </p:cNvSpPr>
          <p:nvPr>
            <p:ph idx="1"/>
          </p:nvPr>
        </p:nvSpPr>
        <p:spPr/>
        <p:txBody>
          <a:bodyPr>
            <a:normAutofit/>
          </a:bodyPr>
          <a:lstStyle/>
          <a:p>
            <a:pPr marL="0" indent="0">
              <a:buNone/>
            </a:pPr>
            <a:r>
              <a:rPr lang="en-GB" sz="3600" dirty="0"/>
              <a:t>RESEARCH IDEA/TOPIC AND POSSIBLE RESEARCH QUESTIONS</a:t>
            </a:r>
          </a:p>
        </p:txBody>
      </p:sp>
    </p:spTree>
    <p:extLst>
      <p:ext uri="{BB962C8B-B14F-4D97-AF65-F5344CB8AC3E}">
        <p14:creationId xmlns:p14="http://schemas.microsoft.com/office/powerpoint/2010/main" val="4001832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64F8B-BBA6-47F5-A5F5-5BA1F68F5BB5}"/>
              </a:ext>
            </a:extLst>
          </p:cNvPr>
          <p:cNvSpPr>
            <a:spLocks noGrp="1"/>
          </p:cNvSpPr>
          <p:nvPr>
            <p:ph type="title"/>
          </p:nvPr>
        </p:nvSpPr>
        <p:spPr/>
        <p:txBody>
          <a:bodyPr>
            <a:normAutofit fontScale="90000"/>
          </a:bodyPr>
          <a:lstStyle/>
          <a:p>
            <a:r>
              <a:rPr lang="en-GB" dirty="0"/>
              <a:t>For Next Week:</a:t>
            </a:r>
            <a:br>
              <a:rPr lang="en-GB" dirty="0"/>
            </a:br>
            <a:br>
              <a:rPr lang="en-GB" dirty="0"/>
            </a:br>
            <a:r>
              <a:rPr lang="en-GB" dirty="0">
                <a:solidFill>
                  <a:schemeClr val="accent1"/>
                </a:solidFill>
              </a:rPr>
              <a:t>How do I produce a good research proposal</a:t>
            </a:r>
          </a:p>
        </p:txBody>
      </p:sp>
      <p:sp>
        <p:nvSpPr>
          <p:cNvPr id="3" name="Content Placeholder 2">
            <a:extLst>
              <a:ext uri="{FF2B5EF4-FFF2-40B4-BE49-F238E27FC236}">
                <a16:creationId xmlns:a16="http://schemas.microsoft.com/office/drawing/2014/main" id="{7C6CCEDA-25A5-C0C4-3A7B-199598B51707}"/>
              </a:ext>
            </a:extLst>
          </p:cNvPr>
          <p:cNvSpPr>
            <a:spLocks noGrp="1"/>
          </p:cNvSpPr>
          <p:nvPr>
            <p:ph idx="1"/>
          </p:nvPr>
        </p:nvSpPr>
        <p:spPr/>
        <p:txBody>
          <a:bodyPr/>
          <a:lstStyle/>
          <a:p>
            <a:pPr marL="0" indent="0">
              <a:buNone/>
            </a:pPr>
            <a:r>
              <a:rPr lang="en-GB" dirty="0">
                <a:solidFill>
                  <a:schemeClr val="accent1"/>
                </a:solidFill>
              </a:rPr>
              <a:t>Read Chapters Chapter 4- 10  (Martyn Denscombe 2012) – Book is available on the ONLINE reading list.</a:t>
            </a:r>
          </a:p>
          <a:p>
            <a:pPr marL="0" indent="0">
              <a:buNone/>
            </a:pPr>
            <a:endParaRPr lang="en-GB" dirty="0"/>
          </a:p>
          <a:p>
            <a:pPr marL="0" indent="0">
              <a:buNone/>
            </a:pPr>
            <a:r>
              <a:rPr lang="en-GB" dirty="0">
                <a:highlight>
                  <a:srgbClr val="00FFFF"/>
                </a:highlight>
              </a:rPr>
              <a:t>Complete your research proposal and do a presentation next week.</a:t>
            </a:r>
          </a:p>
          <a:p>
            <a:pPr marL="0" indent="0">
              <a:buNone/>
            </a:pPr>
            <a:endParaRPr lang="en-GB" dirty="0"/>
          </a:p>
          <a:p>
            <a:pPr marL="0" indent="0">
              <a:buNone/>
            </a:pPr>
            <a:r>
              <a:rPr lang="en-GB" b="1" dirty="0"/>
              <a:t>This is the basis of your Research Article  (Assessment Part1)</a:t>
            </a:r>
          </a:p>
        </p:txBody>
      </p:sp>
    </p:spTree>
    <p:extLst>
      <p:ext uri="{BB962C8B-B14F-4D97-AF65-F5344CB8AC3E}">
        <p14:creationId xmlns:p14="http://schemas.microsoft.com/office/powerpoint/2010/main" val="18268441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5AC00B7-894A-4FF9-8954-5C11DD8B84A2}">
  <ds:schemaRefs>
    <ds:schemaRef ds:uri="http://schemas.microsoft.com/office/2006/documentManagement/types"/>
    <ds:schemaRef ds:uri="http://purl.org/dc/elements/1.1/"/>
    <ds:schemaRef ds:uri="http://www.w3.org/XML/1998/namespace"/>
    <ds:schemaRef ds:uri="58fca413-3b36-4298-af2b-d24aa1f4750f"/>
    <ds:schemaRef ds:uri="http://schemas.microsoft.com/office/infopath/2007/PartnerControls"/>
    <ds:schemaRef ds:uri="http://schemas.microsoft.com/office/2006/metadata/properties"/>
    <ds:schemaRef ds:uri="http://purl.org/dc/terms/"/>
    <ds:schemaRef ds:uri="http://schemas.openxmlformats.org/package/2006/metadata/core-properties"/>
    <ds:schemaRef ds:uri="1084fe36-8241-4751-a893-1fa9f44ff207"/>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1</TotalTime>
  <Words>301</Words>
  <Application>Microsoft Office PowerPoint</Application>
  <PresentationFormat>Widescreen</PresentationFormat>
  <Paragraphs>47</Paragraphs>
  <Slides>15</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Aptos</vt:lpstr>
      <vt:lpstr>Arial</vt:lpstr>
      <vt:lpstr>Calibri</vt:lpstr>
      <vt:lpstr>Calibri Light</vt:lpstr>
      <vt:lpstr>UWTSD 200_Title Page</vt:lpstr>
      <vt:lpstr>UWTSD 200_Text 1</vt:lpstr>
      <vt:lpstr>PowerPoint Presentation</vt:lpstr>
      <vt:lpstr>Todays Sessions topic – session plan</vt:lpstr>
      <vt:lpstr>Reflective Reading</vt:lpstr>
      <vt:lpstr>Foundations of social science research</vt:lpstr>
      <vt:lpstr>PowerPoint Presentation</vt:lpstr>
      <vt:lpstr> RESEARCH PROPOSALS - logic of research proposals </vt:lpstr>
      <vt:lpstr>Logic of the research proposal</vt:lpstr>
      <vt:lpstr>PowerPoint Presentation</vt:lpstr>
      <vt:lpstr>PowerPoint Presentation</vt:lpstr>
      <vt:lpstr>PowerPoint Presentation</vt:lpstr>
      <vt:lpstr>PowerPoint Presentation</vt:lpstr>
      <vt:lpstr>PowerPoint Presentation</vt:lpstr>
      <vt:lpstr>PowerPoint Presentation</vt:lpstr>
      <vt:lpstr>Class Activity: </vt:lpstr>
      <vt:lpstr>For Next Week:  How do I produce a good research proposal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Amare Desta</cp:lastModifiedBy>
  <cp:revision>4</cp:revision>
  <dcterms:created xsi:type="dcterms:W3CDTF">2023-10-08T18:11:10Z</dcterms:created>
  <dcterms:modified xsi:type="dcterms:W3CDTF">2026-10-06T17:40:01Z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