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56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2" r:id="rId16"/>
    <p:sldId id="264" r:id="rId17"/>
  </p:sldIdLst>
  <p:sldSz cx="12192000" cy="6858000"/>
  <p:notesSz cx="6886575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30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Shah" userId="b70f65ff0e1b64e2" providerId="LiveId" clId="{E6EE13FB-6605-4620-A144-4DDB81B44659}"/>
    <pc:docChg chg="modSld">
      <pc:chgData name="Shazad Shah" userId="b70f65ff0e1b64e2" providerId="LiveId" clId="{E6EE13FB-6605-4620-A144-4DDB81B44659}" dt="2025-11-08T18:20:47.745" v="3" actId="114"/>
      <pc:docMkLst>
        <pc:docMk/>
      </pc:docMkLst>
      <pc:sldChg chg="modSp mod">
        <pc:chgData name="Shazad Shah" userId="b70f65ff0e1b64e2" providerId="LiveId" clId="{E6EE13FB-6605-4620-A144-4DDB81B44659}" dt="2025-11-08T18:20:47.745" v="3" actId="114"/>
        <pc:sldMkLst>
          <pc:docMk/>
          <pc:sldMk cId="1867088285" sldId="260"/>
        </pc:sldMkLst>
        <pc:spChg chg="mod">
          <ac:chgData name="Shazad Shah" userId="b70f65ff0e1b64e2" providerId="LiveId" clId="{E6EE13FB-6605-4620-A144-4DDB81B44659}" dt="2025-11-08T18:20:47.745" v="3" actId="114"/>
          <ac:spMkLst>
            <pc:docMk/>
            <pc:sldMk cId="1867088285" sldId="260"/>
            <ac:spMk id="7" creationId="{BDB71260-94BA-5896-92E4-60A6CA3B85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828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54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86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2637B58-87C1-446D-BDA9-B06F4BCF7782}" type="datetimeFigureOut">
              <a:rPr lang="en-US" smtClean="0"/>
              <a:pPr/>
              <a:t>11/8/2025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F78974D-D690-F579-B2F8-8F687AF5B3BA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FEEE718-B9CA-96EA-011B-B26B11CA587D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135A14A-D810-8814-057E-5E9AAA6B0A7E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 – Component 2 – Viva Voce (Oral Presentation)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CEF1B5B-F152-A6D7-1C19-4D1F23225F88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2FDF0B-01AD-E7FB-4621-A66DC348DF79}"/>
              </a:ext>
            </a:extLst>
          </p:cNvPr>
          <p:cNvSpPr txBox="1"/>
          <p:nvPr/>
        </p:nvSpPr>
        <p:spPr>
          <a:xfrm>
            <a:off x="2007770" y="3459218"/>
            <a:ext cx="6097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The NHS App: A Digital Innovation in UK Health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416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HS App • Spinney Hill Medical Centre">
            <a:extLst>
              <a:ext uri="{FF2B5EF4-FFF2-40B4-BE49-F238E27FC236}">
                <a16:creationId xmlns:a16="http://schemas.microsoft.com/office/drawing/2014/main" id="{02B21B3B-74BA-C48A-D458-ECA258421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497E23-086D-1C6A-04B8-E88DAA42A1D5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268A8A-18D6-3404-1EA8-1F6EDDEBAB8A}"/>
              </a:ext>
            </a:extLst>
          </p:cNvPr>
          <p:cNvSpPr txBox="1"/>
          <p:nvPr/>
        </p:nvSpPr>
        <p:spPr>
          <a:xfrm>
            <a:off x="469983" y="313208"/>
            <a:ext cx="2429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B7E17-AC15-EA21-9A10-788119B58AC9}"/>
              </a:ext>
            </a:extLst>
          </p:cNvPr>
          <p:cNvSpPr txBox="1"/>
          <p:nvPr/>
        </p:nvSpPr>
        <p:spPr>
          <a:xfrm>
            <a:off x="607595" y="1118937"/>
            <a:ext cx="607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innovation is now central to the future of health and social care in the UK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09B9DF-F933-32CA-7D4B-FEDD207B6F3F}"/>
              </a:ext>
            </a:extLst>
          </p:cNvPr>
          <p:cNvSpPr txBox="1"/>
          <p:nvPr/>
        </p:nvSpPr>
        <p:spPr>
          <a:xfrm>
            <a:off x="607595" y="1925169"/>
            <a:ext cx="5488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App was launched in 2019 as a “digital front door” to services (NHS England, 2019).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5CBC9D-3586-5CB2-4135-4FF139707F6F}"/>
              </a:ext>
            </a:extLst>
          </p:cNvPr>
          <p:cNvSpPr txBox="1"/>
          <p:nvPr/>
        </p:nvSpPr>
        <p:spPr>
          <a:xfrm>
            <a:off x="607595" y="2683042"/>
            <a:ext cx="5488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gives secure access to records, appointments, prescriptions and trusted NHS information.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256E2-E52E-841E-6C9E-71899A7D683F}"/>
              </a:ext>
            </a:extLst>
          </p:cNvPr>
          <p:cNvSpPr txBox="1"/>
          <p:nvPr/>
        </p:nvSpPr>
        <p:spPr>
          <a:xfrm>
            <a:off x="607595" y="3555332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Its use expanded during COVID-19, especially for vaccination status and the COVID Pass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40EC65-B49A-EB30-8903-37247EF103BB}"/>
              </a:ext>
            </a:extLst>
          </p:cNvPr>
          <p:cNvSpPr txBox="1"/>
          <p:nvPr/>
        </p:nvSpPr>
        <p:spPr>
          <a:xfrm>
            <a:off x="607595" y="4361564"/>
            <a:ext cx="5787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 of this presentation: to evaluate the real-world impact of the NHS App.</a:t>
            </a:r>
          </a:p>
        </p:txBody>
      </p:sp>
    </p:spTree>
    <p:extLst>
      <p:ext uri="{BB962C8B-B14F-4D97-AF65-F5344CB8AC3E}">
        <p14:creationId xmlns:p14="http://schemas.microsoft.com/office/powerpoint/2010/main" val="3766796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HS App • Spinney Hill Medical Centre">
            <a:extLst>
              <a:ext uri="{FF2B5EF4-FFF2-40B4-BE49-F238E27FC236}">
                <a16:creationId xmlns:a16="http://schemas.microsoft.com/office/drawing/2014/main" id="{02B21B3B-74BA-C48A-D458-ECA258421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268A8A-18D6-3404-1EA8-1F6EDDEBAB8A}"/>
              </a:ext>
            </a:extLst>
          </p:cNvPr>
          <p:cNvSpPr txBox="1"/>
          <p:nvPr/>
        </p:nvSpPr>
        <p:spPr>
          <a:xfrm>
            <a:off x="469982" y="313208"/>
            <a:ext cx="3957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Focus and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B7E17-AC15-EA21-9A10-788119B58AC9}"/>
              </a:ext>
            </a:extLst>
          </p:cNvPr>
          <p:cNvSpPr txBox="1"/>
          <p:nvPr/>
        </p:nvSpPr>
        <p:spPr>
          <a:xfrm>
            <a:off x="607595" y="1118937"/>
            <a:ext cx="607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Audience: health or social care leaders who may adopt or invest in digital tools.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09B9DF-F933-32CA-7D4B-FEDD207B6F3F}"/>
              </a:ext>
            </a:extLst>
          </p:cNvPr>
          <p:cNvSpPr txBox="1"/>
          <p:nvPr/>
        </p:nvSpPr>
        <p:spPr>
          <a:xfrm>
            <a:off x="607595" y="1925169"/>
            <a:ext cx="5348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explore the impact of the NHS App 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5CBC9D-3586-5CB2-4135-4FF139707F6F}"/>
              </a:ext>
            </a:extLst>
          </p:cNvPr>
          <p:cNvSpPr txBox="1"/>
          <p:nvPr/>
        </p:nvSpPr>
        <p:spPr>
          <a:xfrm>
            <a:off x="1461836" y="2571500"/>
            <a:ext cx="5348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Workforce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256E2-E52E-841E-6C9E-71899A7D683F}"/>
              </a:ext>
            </a:extLst>
          </p:cNvPr>
          <p:cNvSpPr txBox="1"/>
          <p:nvPr/>
        </p:nvSpPr>
        <p:spPr>
          <a:xfrm>
            <a:off x="1459833" y="2916067"/>
            <a:ext cx="548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Service delivery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40EC65-B49A-EB30-8903-37247EF103BB}"/>
              </a:ext>
            </a:extLst>
          </p:cNvPr>
          <p:cNvSpPr txBox="1"/>
          <p:nvPr/>
        </p:nvSpPr>
        <p:spPr>
          <a:xfrm>
            <a:off x="607595" y="4638174"/>
            <a:ext cx="6803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highlight both benefits and challenges, with evidence-based recommendations.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0B94C-1B89-3281-4D1D-1C34882208E0}"/>
              </a:ext>
            </a:extLst>
          </p:cNvPr>
          <p:cNvSpPr txBox="1"/>
          <p:nvPr/>
        </p:nvSpPr>
        <p:spPr>
          <a:xfrm>
            <a:off x="1459833" y="3281671"/>
            <a:ext cx="3190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Patients and service users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2F7021-6AF6-0FB7-8A5F-357445775B22}"/>
              </a:ext>
            </a:extLst>
          </p:cNvPr>
          <p:cNvSpPr txBox="1"/>
          <p:nvPr/>
        </p:nvSpPr>
        <p:spPr>
          <a:xfrm>
            <a:off x="1459833" y="3622667"/>
            <a:ext cx="172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Community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43FD7-7386-076D-D1B7-BE1FDCF228D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2861384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36C444-BFDA-F98F-68D4-000C3ACE95B0}"/>
              </a:ext>
            </a:extLst>
          </p:cNvPr>
          <p:cNvSpPr txBox="1"/>
          <p:nvPr/>
        </p:nvSpPr>
        <p:spPr>
          <a:xfrm>
            <a:off x="487279" y="313208"/>
            <a:ext cx="48607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NHS App –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31DDAB-DF7C-9F7E-F498-9F52B764E3C7}"/>
              </a:ext>
            </a:extLst>
          </p:cNvPr>
          <p:cNvSpPr txBox="1"/>
          <p:nvPr/>
        </p:nvSpPr>
        <p:spPr>
          <a:xfrm>
            <a:off x="607595" y="1040732"/>
            <a:ext cx="6358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app for people registered with a GP in England (NHS England,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5D9C06-F2BB-7FBE-55DB-78C8F5286208}"/>
              </a:ext>
            </a:extLst>
          </p:cNvPr>
          <p:cNvSpPr txBox="1"/>
          <p:nvPr/>
        </p:nvSpPr>
        <p:spPr>
          <a:xfrm>
            <a:off x="607595" y="2063416"/>
            <a:ext cx="2099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FF8155-28CA-55DA-C4F3-2CEDCA7AEB2A}"/>
              </a:ext>
            </a:extLst>
          </p:cNvPr>
          <p:cNvSpPr txBox="1"/>
          <p:nvPr/>
        </p:nvSpPr>
        <p:spPr>
          <a:xfrm>
            <a:off x="1209173" y="2511226"/>
            <a:ext cx="6821906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View medical records and test results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and cancel GP appointments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Order repeat prescriptions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trusted NHS health information (NHS Digital, 2022).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4A333-B934-AE69-B6FE-248B45CB17CB}"/>
              </a:ext>
            </a:extLst>
          </p:cNvPr>
          <p:cNvSpPr txBox="1"/>
          <p:nvPr/>
        </p:nvSpPr>
        <p:spPr>
          <a:xfrm>
            <a:off x="607595" y="4800599"/>
            <a:ext cx="7561847" cy="702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During COVID-19 it became the main route to access vaccination records and the NHS COVID Pass (Whitelaw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193198-3DFC-5236-D512-7FDF193C63D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80790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7D59B3-0B8F-D9A3-B8C7-127CBCB8D5A3}"/>
              </a:ext>
            </a:extLst>
          </p:cNvPr>
          <p:cNvSpPr txBox="1"/>
          <p:nvPr/>
        </p:nvSpPr>
        <p:spPr>
          <a:xfrm>
            <a:off x="312820" y="313208"/>
            <a:ext cx="6557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Workforce – New Roles and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04704E-6608-F98D-248B-271F4B098494}"/>
              </a:ext>
            </a:extLst>
          </p:cNvPr>
          <p:cNvSpPr txBox="1"/>
          <p:nvPr/>
        </p:nvSpPr>
        <p:spPr>
          <a:xfrm>
            <a:off x="481263" y="1233237"/>
            <a:ext cx="6298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Reception and administrative staff now support patients with downloading and using the app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328CA-19B3-07A0-AC56-9EE387A73A9A}"/>
              </a:ext>
            </a:extLst>
          </p:cNvPr>
          <p:cNvSpPr txBox="1"/>
          <p:nvPr/>
        </p:nvSpPr>
        <p:spPr>
          <a:xfrm>
            <a:off x="481263" y="2324188"/>
            <a:ext cx="2959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need new skills in: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4B567-2E6D-0A58-25F0-74BFCCFD7F3E}"/>
              </a:ext>
            </a:extLst>
          </p:cNvPr>
          <p:cNvSpPr txBox="1"/>
          <p:nvPr/>
        </p:nvSpPr>
        <p:spPr>
          <a:xfrm>
            <a:off x="1521995" y="3068891"/>
            <a:ext cx="5654842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support and troubleshooting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about online services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protection and cybersecurity (Day,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B71260-94BA-5896-92E4-60A6CA3B859E}"/>
              </a:ext>
            </a:extLst>
          </p:cNvPr>
          <p:cNvSpPr txBox="1"/>
          <p:nvPr/>
        </p:nvSpPr>
        <p:spPr>
          <a:xfrm>
            <a:off x="481263" y="4978432"/>
            <a:ext cx="6388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Clinical staff manage more digital requests, such as online booking and prescription renewals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589910-7DE9-435B-5B23-11A39A76D18A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867088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672AFD-6D7F-30BD-766E-93C4017BEC2D}"/>
              </a:ext>
            </a:extLst>
          </p:cNvPr>
          <p:cNvSpPr txBox="1"/>
          <p:nvPr/>
        </p:nvSpPr>
        <p:spPr>
          <a:xfrm>
            <a:off x="547437" y="313208"/>
            <a:ext cx="7267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Workforce – Benefits and Challenges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0F8668-11A1-8ED2-598B-5140B462EF0E}"/>
              </a:ext>
            </a:extLst>
          </p:cNvPr>
          <p:cNvSpPr txBox="1"/>
          <p:nvPr/>
        </p:nvSpPr>
        <p:spPr>
          <a:xfrm>
            <a:off x="751974" y="1281363"/>
            <a:ext cx="1594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526E3B-7D6A-01D8-3DDC-2D04DEAA8002}"/>
              </a:ext>
            </a:extLst>
          </p:cNvPr>
          <p:cNvSpPr txBox="1"/>
          <p:nvPr/>
        </p:nvSpPr>
        <p:spPr>
          <a:xfrm>
            <a:off x="1398671" y="1849409"/>
            <a:ext cx="8232607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phone calls for appointments and prescriptions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transcription errors → improved patient safety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Better-prepared patients who can review records before appointments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334AC-9BC6-0F70-CF48-DEDD384443CF}"/>
              </a:ext>
            </a:extLst>
          </p:cNvPr>
          <p:cNvSpPr txBox="1"/>
          <p:nvPr/>
        </p:nvSpPr>
        <p:spPr>
          <a:xfrm>
            <a:off x="751974" y="3763253"/>
            <a:ext cx="1768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10FC9A-BA4F-E858-009A-0203064AAF8F}"/>
              </a:ext>
            </a:extLst>
          </p:cNvPr>
          <p:cNvSpPr txBox="1"/>
          <p:nvPr/>
        </p:nvSpPr>
        <p:spPr>
          <a:xfrm>
            <a:off x="1398671" y="4343399"/>
            <a:ext cx="8668753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 and fatigue from constant digital change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“Invisible workload” of technical support and digital queries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protected time for training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C7FAD2-8772-815A-8017-76F84A3A8F30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92086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BDA777-E12A-DED7-A4DE-E03583F8C2E7}"/>
              </a:ext>
            </a:extLst>
          </p:cNvPr>
          <p:cNvSpPr txBox="1"/>
          <p:nvPr/>
        </p:nvSpPr>
        <p:spPr>
          <a:xfrm>
            <a:off x="469983" y="313208"/>
            <a:ext cx="6942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Service Delivery – Everyday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4C464-F5FD-E190-2B7F-AF083CA87E4A}"/>
              </a:ext>
            </a:extLst>
          </p:cNvPr>
          <p:cNvSpPr txBox="1"/>
          <p:nvPr/>
        </p:nvSpPr>
        <p:spPr>
          <a:xfrm>
            <a:off x="673768" y="1477202"/>
            <a:ext cx="70264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Patients can book and cancel appointments at any time, reducing pressure on phone lines (NHS Digital, 2022).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3FB53D-EE16-B017-F4A2-6FB27E9F08BF}"/>
              </a:ext>
            </a:extLst>
          </p:cNvPr>
          <p:cNvSpPr txBox="1"/>
          <p:nvPr/>
        </p:nvSpPr>
        <p:spPr>
          <a:xfrm>
            <a:off x="673768" y="2362534"/>
            <a:ext cx="6045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In-app reminders help reduce “did not attend” appointments (NHS Digital, 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6AD2AD-C96D-A82D-CBC2-61A81975974A}"/>
              </a:ext>
            </a:extLst>
          </p:cNvPr>
          <p:cNvSpPr txBox="1"/>
          <p:nvPr/>
        </p:nvSpPr>
        <p:spPr>
          <a:xfrm>
            <a:off x="673768" y="3247866"/>
            <a:ext cx="6045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to records and test results cuts routine admin calls and letters (NHS Digital, 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544A2D-3356-4F6B-CB43-C879D9A2CEA7}"/>
              </a:ext>
            </a:extLst>
          </p:cNvPr>
          <p:cNvSpPr txBox="1"/>
          <p:nvPr/>
        </p:nvSpPr>
        <p:spPr>
          <a:xfrm>
            <a:off x="673768" y="4133198"/>
            <a:ext cx="619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NHS login supports safe identity checks across services (Health and Social Care Committee, 2023).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03C67D-3780-0FDB-364C-E11F0BD7A3A8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659219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166258-5394-0EB9-1D0C-B2826337DE17}"/>
              </a:ext>
            </a:extLst>
          </p:cNvPr>
          <p:cNvSpPr txBox="1"/>
          <p:nvPr/>
        </p:nvSpPr>
        <p:spPr>
          <a:xfrm>
            <a:off x="469983" y="313208"/>
            <a:ext cx="74716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Service Delivery – Benefits and Risks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17B1F8-4B9B-5552-ED34-6C85653999FA}"/>
              </a:ext>
            </a:extLst>
          </p:cNvPr>
          <p:cNvSpPr txBox="1"/>
          <p:nvPr/>
        </p:nvSpPr>
        <p:spPr>
          <a:xfrm>
            <a:off x="661737" y="1033169"/>
            <a:ext cx="212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Efficiency gains: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AE22F5-6A8B-D240-D0B8-218D4B0A2A25}"/>
              </a:ext>
            </a:extLst>
          </p:cNvPr>
          <p:cNvSpPr txBox="1"/>
          <p:nvPr/>
        </p:nvSpPr>
        <p:spPr>
          <a:xfrm>
            <a:off x="1173079" y="1512332"/>
            <a:ext cx="8410074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capacity management and smoother appointment flows.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(Health Innovation North West Coast, 2020).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study: digital appointment systems freed over 30,000 slots and saved &gt;£120,000 per year (Health Innovation North West Coast, 2020).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26BED6-098E-2202-A86E-B442D9A95DDD}"/>
              </a:ext>
            </a:extLst>
          </p:cNvPr>
          <p:cNvSpPr txBox="1"/>
          <p:nvPr/>
        </p:nvSpPr>
        <p:spPr>
          <a:xfrm>
            <a:off x="661737" y="3645045"/>
            <a:ext cx="2761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Risks and challenges: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738B3-B80B-811D-2F64-B5840372B544}"/>
              </a:ext>
            </a:extLst>
          </p:cNvPr>
          <p:cNvSpPr txBox="1"/>
          <p:nvPr/>
        </p:nvSpPr>
        <p:spPr>
          <a:xfrm>
            <a:off x="1173079" y="4124822"/>
            <a:ext cx="5745079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issues (e.g. login failures, outages) block access and cause frustration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Uneven IT infrastructure → variable app functions across practices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C88A5F-DFCF-E736-35E0-519922491993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315237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EEBA92-B3F9-C56F-0052-A547377397EA}"/>
              </a:ext>
            </a:extLst>
          </p:cNvPr>
          <p:cNvSpPr txBox="1"/>
          <p:nvPr/>
        </p:nvSpPr>
        <p:spPr>
          <a:xfrm>
            <a:off x="469983" y="313208"/>
            <a:ext cx="80310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Patients and Service Users – Benefits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A4C3AE-C30E-76FE-276D-582BF61BD98B}"/>
              </a:ext>
            </a:extLst>
          </p:cNvPr>
          <p:cNvSpPr txBox="1"/>
          <p:nvPr/>
        </p:nvSpPr>
        <p:spPr>
          <a:xfrm>
            <a:off x="715879" y="1119188"/>
            <a:ext cx="6093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access to appointments, prescriptions and records improves convenience (Day,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2CC6BF-985F-0ADA-99A7-81129C7356CD}"/>
              </a:ext>
            </a:extLst>
          </p:cNvPr>
          <p:cNvSpPr txBox="1"/>
          <p:nvPr/>
        </p:nvSpPr>
        <p:spPr>
          <a:xfrm>
            <a:off x="715880" y="1894974"/>
            <a:ext cx="1606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Helpful for: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3AB420-401E-E8E9-E144-6752335CA5B2}"/>
              </a:ext>
            </a:extLst>
          </p:cNvPr>
          <p:cNvSpPr txBox="1"/>
          <p:nvPr/>
        </p:nvSpPr>
        <p:spPr>
          <a:xfrm>
            <a:off x="1197142" y="2448426"/>
            <a:ext cx="4361447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in full-time work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Parents and carers (Day,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29A08-0F03-C72B-97CB-F554338105DA}"/>
              </a:ext>
            </a:extLst>
          </p:cNvPr>
          <p:cNvSpPr txBox="1"/>
          <p:nvPr/>
        </p:nvSpPr>
        <p:spPr>
          <a:xfrm>
            <a:off x="715879" y="3680201"/>
            <a:ext cx="5991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to records increases transparency and supports shared decision-making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C91F16-D91D-2D33-28CD-64D2106C66C2}"/>
              </a:ext>
            </a:extLst>
          </p:cNvPr>
          <p:cNvSpPr txBox="1"/>
          <p:nvPr/>
        </p:nvSpPr>
        <p:spPr>
          <a:xfrm>
            <a:off x="715879" y="4564748"/>
            <a:ext cx="5763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COVID-19, the app showed it could adapt quickly to national needs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0D6283-A087-BF33-EA18-1BA1B23A4F78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5303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67A54D-12F8-F47C-7CC2-F025FDBF8B85}"/>
              </a:ext>
            </a:extLst>
          </p:cNvPr>
          <p:cNvSpPr txBox="1"/>
          <p:nvPr/>
        </p:nvSpPr>
        <p:spPr>
          <a:xfrm>
            <a:off x="469983" y="313208"/>
            <a:ext cx="774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Patients and Service Users – Challenges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AC9318-7A0D-395E-1B62-10B7931FE62F}"/>
              </a:ext>
            </a:extLst>
          </p:cNvPr>
          <p:cNvSpPr txBox="1"/>
          <p:nvPr/>
        </p:nvSpPr>
        <p:spPr>
          <a:xfrm>
            <a:off x="697832" y="962796"/>
            <a:ext cx="2346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exclusion: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7E9B0-9DE3-CC4C-1593-FA7F8D8AAAA1}"/>
              </a:ext>
            </a:extLst>
          </p:cNvPr>
          <p:cNvSpPr txBox="1"/>
          <p:nvPr/>
        </p:nvSpPr>
        <p:spPr>
          <a:xfrm>
            <a:off x="1245268" y="1442354"/>
            <a:ext cx="6894095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adults, people in deprived areas and some minority communities use digital tools less (NHS Confederation, 2024).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include lack of smartphone, cost of data, low digital skills and language barriers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8E72B-CE41-A888-7C09-BF190BBC71FD}"/>
              </a:ext>
            </a:extLst>
          </p:cNvPr>
          <p:cNvSpPr txBox="1"/>
          <p:nvPr/>
        </p:nvSpPr>
        <p:spPr>
          <a:xfrm>
            <a:off x="697832" y="3255610"/>
            <a:ext cx="244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 and trust: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B06657-0C37-B6FA-C67F-D0F27D6E2F12}"/>
              </a:ext>
            </a:extLst>
          </p:cNvPr>
          <p:cNvSpPr txBox="1"/>
          <p:nvPr/>
        </p:nvSpPr>
        <p:spPr>
          <a:xfrm>
            <a:off x="1245268" y="3735168"/>
            <a:ext cx="9408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Concerns about data security and who can see their records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71623F-6253-21DB-759E-E21A780B0A64}"/>
              </a:ext>
            </a:extLst>
          </p:cNvPr>
          <p:cNvSpPr txBox="1"/>
          <p:nvPr/>
        </p:nvSpPr>
        <p:spPr>
          <a:xfrm>
            <a:off x="697832" y="4214726"/>
            <a:ext cx="244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Misinterpretation: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87071-2DBB-65D0-1012-EA42D48C3AD7}"/>
              </a:ext>
            </a:extLst>
          </p:cNvPr>
          <p:cNvSpPr txBox="1"/>
          <p:nvPr/>
        </p:nvSpPr>
        <p:spPr>
          <a:xfrm>
            <a:off x="1245268" y="4694284"/>
            <a:ext cx="8927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Patients may see test results without explanation → anxiety or unnecessary urgent appointments (NHS Digital,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A44DBE-D94E-8A68-6CAC-0E6B89185318}"/>
              </a:ext>
            </a:extLst>
          </p:cNvPr>
          <p:cNvSpPr txBox="1"/>
          <p:nvPr/>
        </p:nvSpPr>
        <p:spPr>
          <a:xfrm>
            <a:off x="697832" y="5450841"/>
            <a:ext cx="7134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shows many people still prefer telephone or face-to-face contact, so digital options must not replace other routes (NHS England, 2019; NHS Digital, 2022).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99158C-571E-CF11-FFDC-2272F2FAEB13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246453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BB6F3E-C551-4784-88DE-DC334F09D90D}"/>
              </a:ext>
            </a:extLst>
          </p:cNvPr>
          <p:cNvSpPr txBox="1"/>
          <p:nvPr/>
        </p:nvSpPr>
        <p:spPr>
          <a:xfrm>
            <a:off x="469983" y="313208"/>
            <a:ext cx="774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Community and Public Health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523E57-0A7F-78C3-E764-A72AF1F64B13}"/>
              </a:ext>
            </a:extLst>
          </p:cNvPr>
          <p:cNvSpPr txBox="1"/>
          <p:nvPr/>
        </p:nvSpPr>
        <p:spPr>
          <a:xfrm>
            <a:off x="679784" y="897983"/>
            <a:ext cx="3717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Rural and underserved areas: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ED530D-6BDD-D3B5-E137-B0AA9DDF767B}"/>
              </a:ext>
            </a:extLst>
          </p:cNvPr>
          <p:cNvSpPr txBox="1"/>
          <p:nvPr/>
        </p:nvSpPr>
        <p:spPr>
          <a:xfrm>
            <a:off x="1209173" y="1267315"/>
            <a:ext cx="637673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 can reduce travel and time costs for people far from services (Health and Social Care Committee,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But poor broadband and mobile coverage limit use, widening the digital divide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DB2BD2-FCB5-F980-7082-8793FDF7D30E}"/>
              </a:ext>
            </a:extLst>
          </p:cNvPr>
          <p:cNvSpPr txBox="1"/>
          <p:nvPr/>
        </p:nvSpPr>
        <p:spPr>
          <a:xfrm>
            <a:off x="679784" y="3059668"/>
            <a:ext cx="2713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Families and carers: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F34C93-F1BB-E152-E197-2D70C79D741D}"/>
              </a:ext>
            </a:extLst>
          </p:cNvPr>
          <p:cNvSpPr txBox="1"/>
          <p:nvPr/>
        </p:nvSpPr>
        <p:spPr>
          <a:xfrm>
            <a:off x="1209173" y="3429000"/>
            <a:ext cx="9270332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Carers can help relatives manage appointments and prescriptions, with consent (Reidy et al.,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Parents use the app to access vaccination records for schools and travel. (Day, 2023).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A7099C-A2EA-14E9-EFC1-7570032C9604}"/>
              </a:ext>
            </a:extLst>
          </p:cNvPr>
          <p:cNvSpPr txBox="1"/>
          <p:nvPr/>
        </p:nvSpPr>
        <p:spPr>
          <a:xfrm>
            <a:off x="679784" y="4805855"/>
            <a:ext cx="207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86253E-F417-9A38-D440-AA2E4EA4721B}"/>
              </a:ext>
            </a:extLst>
          </p:cNvPr>
          <p:cNvSpPr txBox="1"/>
          <p:nvPr/>
        </p:nvSpPr>
        <p:spPr>
          <a:xfrm>
            <a:off x="1209173" y="5085864"/>
            <a:ext cx="970346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COVID-19, the app supported vaccine certification and national health messaging (Whitelaw et al., 2020).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future, it could support screening reminders and preventive health campaigns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(NHS Confederation, 2024).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7BB67A-1894-A82F-454C-6BA5F503F6B1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182768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970A28-0488-0AA0-C0F5-15BE97A77E0A}"/>
              </a:ext>
            </a:extLst>
          </p:cNvPr>
          <p:cNvSpPr txBox="1"/>
          <p:nvPr/>
        </p:nvSpPr>
        <p:spPr>
          <a:xfrm>
            <a:off x="469983" y="313208"/>
            <a:ext cx="83318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Community – Inequalities and Involvement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CDD82-0559-8364-AA05-B9EB3F0B5AEA}"/>
              </a:ext>
            </a:extLst>
          </p:cNvPr>
          <p:cNvSpPr txBox="1"/>
          <p:nvPr/>
        </p:nvSpPr>
        <p:spPr>
          <a:xfrm>
            <a:off x="691816" y="1088858"/>
            <a:ext cx="7164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groups have been under-represented in design and testing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EE40B7-8DA0-5244-32A2-3A2BF24ADC5E}"/>
              </a:ext>
            </a:extLst>
          </p:cNvPr>
          <p:cNvSpPr txBox="1"/>
          <p:nvPr/>
        </p:nvSpPr>
        <p:spPr>
          <a:xfrm>
            <a:off x="691816" y="1859081"/>
            <a:ext cx="6268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that existing inequalities in access to care are made worse by digital inequality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704A9C-1B3A-753C-8BCF-ED335639419A}"/>
              </a:ext>
            </a:extLst>
          </p:cNvPr>
          <p:cNvSpPr txBox="1"/>
          <p:nvPr/>
        </p:nvSpPr>
        <p:spPr>
          <a:xfrm>
            <a:off x="691816" y="2925297"/>
            <a:ext cx="527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to work more closely with: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4F11EA-6E9F-64B3-D4E5-356C251F6FEE}"/>
              </a:ext>
            </a:extLst>
          </p:cNvPr>
          <p:cNvSpPr txBox="1"/>
          <p:nvPr/>
        </p:nvSpPr>
        <p:spPr>
          <a:xfrm>
            <a:off x="1497931" y="3488069"/>
            <a:ext cx="5847348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 (NHS Confederation, 2024).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in deprived communities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(Reidy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Minority ethnic groups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(Reidy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3FD0ED-1DBE-ACEF-58D4-FE67AFA4444A}"/>
              </a:ext>
            </a:extLst>
          </p:cNvPr>
          <p:cNvSpPr txBox="1"/>
          <p:nvPr/>
        </p:nvSpPr>
        <p:spPr>
          <a:xfrm>
            <a:off x="691816" y="4969041"/>
            <a:ext cx="6653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Community-based digital skills support can help more people use the NHS App safely and confidently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99B453-00EB-DD91-5DEC-9E6293703DA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345779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21A22D-770A-2739-BFBF-36D633B0E8FD}"/>
              </a:ext>
            </a:extLst>
          </p:cNvPr>
          <p:cNvSpPr txBox="1"/>
          <p:nvPr/>
        </p:nvSpPr>
        <p:spPr>
          <a:xfrm>
            <a:off x="512094" y="313208"/>
            <a:ext cx="24777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2F0225-0B22-5944-F967-710E6F0FF9CA}"/>
              </a:ext>
            </a:extLst>
          </p:cNvPr>
          <p:cNvSpPr txBox="1"/>
          <p:nvPr/>
        </p:nvSpPr>
        <p:spPr>
          <a:xfrm>
            <a:off x="715879" y="1191126"/>
            <a:ext cx="6773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App is a major digital innovation in UK health care (NHS England,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D8D4AE-9D6C-155E-3324-FF83DCF61EB1}"/>
              </a:ext>
            </a:extLst>
          </p:cNvPr>
          <p:cNvSpPr txBox="1"/>
          <p:nvPr/>
        </p:nvSpPr>
        <p:spPr>
          <a:xfrm>
            <a:off x="715880" y="2130600"/>
            <a:ext cx="8692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Workforce: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gains in efficiency but also new training needs and hidden workloads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2023; 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831F3A-9634-54D3-E849-428DA1BC54F2}"/>
              </a:ext>
            </a:extLst>
          </p:cNvPr>
          <p:cNvSpPr txBox="1"/>
          <p:nvPr/>
        </p:nvSpPr>
        <p:spPr>
          <a:xfrm>
            <a:off x="715879" y="3064058"/>
            <a:ext cx="9131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streamlined and cost-effective, but dependent on reliable IT and investment (Health Innovation North West Coast, 2020; Greenhalgh et al.,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8F890F-CF9C-BFC4-3959-32F10D267FC5}"/>
              </a:ext>
            </a:extLst>
          </p:cNvPr>
          <p:cNvSpPr txBox="1"/>
          <p:nvPr/>
        </p:nvSpPr>
        <p:spPr>
          <a:xfrm>
            <a:off x="715879" y="3929945"/>
            <a:ext cx="887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Patients and communities: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convenience and empowerment, yet ongoing risks of digital exclusion and mistrust (NHS Confederation,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35C9D8-12C2-653C-DA53-62FF0F9D9B33}"/>
              </a:ext>
            </a:extLst>
          </p:cNvPr>
          <p:cNvSpPr txBox="1"/>
          <p:nvPr/>
        </p:nvSpPr>
        <p:spPr>
          <a:xfrm>
            <a:off x="715879" y="4795832"/>
            <a:ext cx="8638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Overall, the app has strong potential to support a more efficient, patient-centred and equitable system, if the challenges are actively managed.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9D61CB-3051-ED97-9893-87DD23BC7D0F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46894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E6C7DA-ACC0-90A2-6CF4-7597D08143DC}"/>
              </a:ext>
            </a:extLst>
          </p:cNvPr>
          <p:cNvSpPr txBox="1"/>
          <p:nvPr/>
        </p:nvSpPr>
        <p:spPr>
          <a:xfrm>
            <a:off x="469983" y="313208"/>
            <a:ext cx="83318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Practice and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FBB7CB-BC56-92F0-DD4B-059F5D5A1ACA}"/>
              </a:ext>
            </a:extLst>
          </p:cNvPr>
          <p:cNvSpPr txBox="1"/>
          <p:nvPr/>
        </p:nvSpPr>
        <p:spPr>
          <a:xfrm>
            <a:off x="721895" y="1010653"/>
            <a:ext cx="8037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ongoing digital training and protected learning time for staff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09FD9B-466E-4F59-19DB-17DCE5691D4A}"/>
              </a:ext>
            </a:extLst>
          </p:cNvPr>
          <p:cNvSpPr txBox="1"/>
          <p:nvPr/>
        </p:nvSpPr>
        <p:spPr>
          <a:xfrm>
            <a:off x="721894" y="1769654"/>
            <a:ext cx="75438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local “digital champions” to support patients and colleagues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18978-D899-3059-B25D-71A62006625F}"/>
              </a:ext>
            </a:extLst>
          </p:cNvPr>
          <p:cNvSpPr txBox="1"/>
          <p:nvPr/>
        </p:nvSpPr>
        <p:spPr>
          <a:xfrm>
            <a:off x="721894" y="2528655"/>
            <a:ext cx="726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IT infrastructure so all practices can use core app features reliably (Health and Social Care Committee, 2023).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DFAC27-2014-D07F-48DA-01760CD596F5}"/>
              </a:ext>
            </a:extLst>
          </p:cNvPr>
          <p:cNvSpPr txBox="1"/>
          <p:nvPr/>
        </p:nvSpPr>
        <p:spPr>
          <a:xfrm>
            <a:off x="721894" y="3287656"/>
            <a:ext cx="3531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digital inclusion: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0EF57F-912D-6AFD-9C40-C7E9DDDF306F}"/>
              </a:ext>
            </a:extLst>
          </p:cNvPr>
          <p:cNvSpPr txBox="1"/>
          <p:nvPr/>
        </p:nvSpPr>
        <p:spPr>
          <a:xfrm>
            <a:off x="1708483" y="3769658"/>
            <a:ext cx="9697454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Community-based training and support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alternatives (phone, face-to-face) for non-digital users (NHS Confederation,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0CBA15-1E29-004F-584A-97873629A07E}"/>
              </a:ext>
            </a:extLst>
          </p:cNvPr>
          <p:cNvSpPr txBox="1"/>
          <p:nvPr/>
        </p:nvSpPr>
        <p:spPr>
          <a:xfrm>
            <a:off x="721894" y="4796844"/>
            <a:ext cx="9974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co-operation with patients and carers in designing new features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03FE8F-768E-DCE2-B7AA-FD9E8F3702FB}"/>
              </a:ext>
            </a:extLst>
          </p:cNvPr>
          <p:cNvSpPr txBox="1"/>
          <p:nvPr/>
        </p:nvSpPr>
        <p:spPr>
          <a:xfrm>
            <a:off x="721894" y="5321328"/>
            <a:ext cx="9119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the app to support preventive public health campaigns, while monitoring inequalities (Whitelaw et al., 2020).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0F7C88-CB78-FCB4-C6AD-7B1A774119C1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12929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A1B541-991E-C0E3-9F5F-BF471B5E6D5C}"/>
              </a:ext>
            </a:extLst>
          </p:cNvPr>
          <p:cNvSpPr txBox="1"/>
          <p:nvPr/>
        </p:nvSpPr>
        <p:spPr>
          <a:xfrm>
            <a:off x="475247" y="313208"/>
            <a:ext cx="8716879" cy="5993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GB" sz="3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 List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Day, S. (2023). The NHS App after the Pandemic. NHS Digital. Available at: https://digital.nhs.uk/blog/transformation-blog/2023/the-nhs-app-after-the-pandemic. (Accessed: 5 October 2025).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Greenhalgh, T., Clarke, A., Byng, R., Dakin, F., Faulkner, S., Hemmings, N., Hughes, G., Husain, L., Kalin, A.,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Ladds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MacIver, E., Moore, L., O’Rourke, S., Payne, R., Rosen, R.,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Rybczynska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-Bunt, S., Shaw, S.E.,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Veinot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T.C.,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Wieringa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Wherton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(2025). After the disruptive innovation: How remote and digital services were embedded, blended and abandoned in UK general practice – longitudinal study. Health and Social Care Delivery Research, pp.1–37. 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and Social Care Committee (2023).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transformation in the NHS: Eighth Report of Session 2022–23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House of Commons. Available at: https://publications.parliament.uk/pa/cm5803/cmselect/cmhealth/223/report.html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Innovation North West Coast (2020)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appointment management case study: East Lancashire Hospitals NHS Trust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https://www.healthinnovationnwc.nhs.uk/media/Case%20Studies/Digital%20Appointment%20Management.pdf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Confederation (2024)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exclusion in health and care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https://www.nhsconfed.org/publications/inclusive-digital-healthcare-what-you-need-know (Accessed: 4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Digital. (2022). What we learned from users. Available at: https://digital.nhs.uk/services/nhs-app/nhs-app-pilot-research-report/what-we-learned-from-users.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(2019).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England» NHS App begins public rollout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England.nhs.uk. Available at: https://www.england.nhs.uk/2019/01/nhs-app-begins-public-rollout/. (Accessed: 5 October 2025).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661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C1D1FB3-CB32-7ADD-C721-4E9DC9D1D2C9}"/>
              </a:ext>
            </a:extLst>
          </p:cNvPr>
          <p:cNvSpPr txBox="1"/>
          <p:nvPr/>
        </p:nvSpPr>
        <p:spPr>
          <a:xfrm>
            <a:off x="469232" y="391026"/>
            <a:ext cx="8446168" cy="2400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Peek, N., Sujan, M. and Scott, P. (2023). Digital health and care: emerging from pandemic times.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BMJ Health &amp; Care Informatics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30(1), p.e100861. 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Reidy, C.,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Papoutsi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C., KC, S.,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Gudgin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B., Laverty, A.A., Greaves, F. and Powell, J. (2025). Qualitative evaluation of the implementation and national roll-out of the NHS App in England.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BMC Medicine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23(1).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Spinney Hill Medical Centre (n.d.)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App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https://www.spinneyhillmc.co.uk/nhs-app/ (Accessed: 8 November 2025).</a:t>
            </a: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Whitelaw, S., Mamas, M.A.,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Topol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 and Spall, H.G.C.V. (2020). Applications of digital technology in COVID-19 pandemic planning and response.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Lancet Digital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2(8), pp.435–440</a:t>
            </a:r>
          </a:p>
        </p:txBody>
      </p:sp>
    </p:spTree>
    <p:extLst>
      <p:ext uri="{BB962C8B-B14F-4D97-AF65-F5344CB8AC3E}">
        <p14:creationId xmlns:p14="http://schemas.microsoft.com/office/powerpoint/2010/main" val="1560316229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 overlay</Template>
  <TotalTime>615</TotalTime>
  <Words>2101</Words>
  <Application>Microsoft Office PowerPoint</Application>
  <PresentationFormat>Widescreen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Arial Nova Light</vt:lpstr>
      <vt:lpstr>Elephant</vt:lpstr>
      <vt:lpstr>Symbol</vt:lpstr>
      <vt:lpstr>ModOverlayVTI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Shah</dc:creator>
  <cp:lastModifiedBy>Shazad Shah</cp:lastModifiedBy>
  <cp:revision>4</cp:revision>
  <cp:lastPrinted>2025-11-08T18:21:05Z</cp:lastPrinted>
  <dcterms:created xsi:type="dcterms:W3CDTF">2025-11-05T19:58:35Z</dcterms:created>
  <dcterms:modified xsi:type="dcterms:W3CDTF">2025-11-08T18:26:00Z</dcterms:modified>
</cp:coreProperties>
</file>