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8288000" cy="10287000"/>
  <p:notesSz cx="6858000" cy="9144000"/>
  <p:embeddedFontLst>
    <p:embeddedFont>
      <p:font typeface="Arial Bold" panose="020B0704020202020204" pitchFamily="34" charset="0"/>
      <p:regular r:id="rId20"/>
      <p:bold r:id="rId21"/>
    </p:embeddedFont>
    <p:embeddedFont>
      <p:font typeface="Arial Italics" panose="020B0604020202090204" pitchFamily="34" charset="0"/>
      <p:regular r:id="rId22"/>
    </p:embeddedFont>
    <p:embeddedFont>
      <p:font typeface="Calibri" panose="020F0502020204030204" pitchFamily="34" charset="0"/>
      <p:regular r:id="rId23"/>
      <p:bold r:id="rId24"/>
      <p:italic r:id="rId25"/>
      <p:boldItalic r:id="rId26"/>
    </p:embeddedFont>
    <p:embeddedFont>
      <p:font typeface="Poppins" pitchFamily="2" charset="0"/>
      <p:regular r:id="rId27"/>
      <p:bold r:id="rId28"/>
      <p:italic r:id="rId29"/>
      <p:boldItalic r:id="rId30"/>
    </p:embeddedFont>
    <p:embeddedFont>
      <p:font typeface="Poppins Bold" pitchFamily="2" charset="0"/>
      <p:regular r:id="rId31"/>
    </p:embeddedFont>
    <p:embeddedFont>
      <p:font typeface="Poppins Italics" pitchFamily="2" charset="0"/>
      <p:regular r:id="rId3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46" d="100"/>
          <a:sy n="46" d="100"/>
        </p:scale>
        <p:origin x="756" y="4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font" Target="fonts/font7.fntdata" /><Relationship Id="rId3" Type="http://schemas.openxmlformats.org/officeDocument/2006/relationships/slide" Target="slides/slide2.xml" /><Relationship Id="rId21" Type="http://schemas.openxmlformats.org/officeDocument/2006/relationships/font" Target="fonts/font2.fntdata" /><Relationship Id="rId34" Type="http://schemas.openxmlformats.org/officeDocument/2006/relationships/viewProps" Target="view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font" Target="fonts/font6.fntdata" /><Relationship Id="rId33"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font" Target="fonts/font1.fntdata" /><Relationship Id="rId29" Type="http://schemas.openxmlformats.org/officeDocument/2006/relationships/font" Target="fonts/font10.fntdata"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font" Target="fonts/font5.fntdata" /><Relationship Id="rId32" Type="http://schemas.openxmlformats.org/officeDocument/2006/relationships/font" Target="fonts/font13.fntdata"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font" Target="fonts/font4.fntdata" /><Relationship Id="rId28" Type="http://schemas.openxmlformats.org/officeDocument/2006/relationships/font" Target="fonts/font9.fntdata" /><Relationship Id="rId36"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notesMaster" Target="notesMasters/notesMaster1.xml" /><Relationship Id="rId31" Type="http://schemas.openxmlformats.org/officeDocument/2006/relationships/font" Target="fonts/font12.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font" Target="fonts/font3.fntdata" /><Relationship Id="rId27" Type="http://schemas.openxmlformats.org/officeDocument/2006/relationships/font" Target="fonts/font8.fntdata" /><Relationship Id="rId30" Type="http://schemas.openxmlformats.org/officeDocument/2006/relationships/font" Target="fonts/font11.fntdata" /><Relationship Id="rId35"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12.08.2026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Depression needs to be considered as a long-term condition when symptoms persist or recur. The effective management needs continuity, monitoring, relapse prevention and collaboration between individuals and health, social care and community services.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Depression is not simply a temporary response to difficult circumstances, this can become recurrent and substantially affect physical health, relationships, employment and quality of life.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These statistics indicate that depression is a population-health priority and isolated clinical problems. The prevalence is influenced by socioeconomic circumstances, disability, age, gender and wider determinants. Likewise, the prevention and service planning needs to address inequalities along with the individual clinical requirements.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burden describes the reason behind depression needs a population-health response rather than treatment focused only on symptoms. The effective management can potentially improve functioning, employment participation and quality of life to reduce wider societal costs.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diagnosis needs to be holistic rather than questionnaire-led.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Depression can be recurrent or chronic to make continuity essential.</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These models describe a shift from professionally directed treatment towards person-centred, recovery-oriented and coordinated care. The NHS England mental health personalized care framework is particularly relevant as this applies to severe manifestations of common mental-health problems including depression. Its four principles are personalized care and support planning, named responsibility for coordination, routine review and responding to the person’s experience and outcomes.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Treatment needs to be personalised rather than automatically medication-led. NICE recommends that less severe depression is not routinely treated initially with antidepressants unless this reflects informed preference.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As per the report of Mental Health Foundation (2023),  around 4 to 10% of people in England will suffer from depression in their lifetime.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According to WHO (2025) reported that around 280 million people experience depression to describe the importance of prevention along with the treatment.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Co-production combines professional expertise with lived experience to enhance engagement and personalized recovery.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NHS England model promotes choice, control and shared decision-making (Maxwell, 2025).</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six evidence-based components shift depression care towards person-led, coordinated recovery.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presentation has provided insights by focusing on depression as the long-term condition with prevention strategies.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8/12/2026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8/12/2026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8/12/2026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8/12/2026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svg" /><Relationship Id="rId1" Type="http://schemas.openxmlformats.org/officeDocument/2006/relationships/slideLayout" Target="../slideLayouts/slideLayout7.xml" /></Relationships>
</file>

<file path=ppt/slides/_rels/slide2.xml.rels><?xml version="1.0" encoding="UTF-8" standalone="yes"?>
<Relationships xmlns="http://schemas.openxmlformats.org/package/2006/relationships"><Relationship Id="rId3" Type="http://schemas.openxmlformats.org/officeDocument/2006/relationships/image" Target="../media/image3.svg" /><Relationship Id="rId2" Type="http://schemas.openxmlformats.org/officeDocument/2006/relationships/notesSlide" Target="../notesSlides/notesSlide1.xml" /><Relationship Id="rId1" Type="http://schemas.openxmlformats.org/officeDocument/2006/relationships/slideLayout" Target="../slideLayouts/slideLayout7.xml" /><Relationship Id="rId4" Type="http://schemas.openxmlformats.org/officeDocument/2006/relationships/image" Target="../media/image4.png" /></Relationships>
</file>

<file path=ppt/slides/_rels/slide3.xml.rels><?xml version="1.0" encoding="UTF-8" standalone="yes"?>
<Relationships xmlns="http://schemas.openxmlformats.org/package/2006/relationships"><Relationship Id="rId3" Type="http://schemas.openxmlformats.org/officeDocument/2006/relationships/image" Target="../media/image5.svg" /><Relationship Id="rId2" Type="http://schemas.openxmlformats.org/officeDocument/2006/relationships/notesSlide" Target="../notesSlides/notesSlide2.xml" /><Relationship Id="rId1" Type="http://schemas.openxmlformats.org/officeDocument/2006/relationships/slideLayout" Target="../slideLayouts/slideLayout7.xml" /><Relationship Id="rId4" Type="http://schemas.openxmlformats.org/officeDocument/2006/relationships/image" Target="../media/image6.png" /></Relationships>
</file>

<file path=ppt/slides/_rels/slide4.xml.rels><?xml version="1.0" encoding="UTF-8" standalone="yes"?>
<Relationships xmlns="http://schemas.openxmlformats.org/package/2006/relationships"><Relationship Id="rId3" Type="http://schemas.openxmlformats.org/officeDocument/2006/relationships/image" Target="../media/image7.svg" /><Relationship Id="rId2" Type="http://schemas.openxmlformats.org/officeDocument/2006/relationships/notesSlide" Target="../notesSlides/notesSlide3.xml" /><Relationship Id="rId1" Type="http://schemas.openxmlformats.org/officeDocument/2006/relationships/slideLayout" Target="../slideLayouts/slideLayout7.xml" /><Relationship Id="rId5" Type="http://schemas.openxmlformats.org/officeDocument/2006/relationships/image" Target="../media/image9.png" /><Relationship Id="rId4" Type="http://schemas.openxmlformats.org/officeDocument/2006/relationships/image" Target="../media/image8.png" /></Relationships>
</file>

<file path=ppt/slides/_rels/slide5.xml.rels><?xml version="1.0" encoding="UTF-8" standalone="yes"?>
<Relationships xmlns="http://schemas.openxmlformats.org/package/2006/relationships"><Relationship Id="rId3" Type="http://schemas.openxmlformats.org/officeDocument/2006/relationships/image" Target="../media/image10.svg" /><Relationship Id="rId2" Type="http://schemas.openxmlformats.org/officeDocument/2006/relationships/notesSlide" Target="../notesSlides/notesSlide4.xml" /><Relationship Id="rId1" Type="http://schemas.openxmlformats.org/officeDocument/2006/relationships/slideLayout" Target="../slideLayouts/slideLayout7.xml" /><Relationship Id="rId5" Type="http://schemas.openxmlformats.org/officeDocument/2006/relationships/image" Target="../media/image12.png" /><Relationship Id="rId4" Type="http://schemas.openxmlformats.org/officeDocument/2006/relationships/image" Target="../media/image11.png" /></Relationships>
</file>

<file path=ppt/slides/_rels/slide6.xml.rels><?xml version="1.0" encoding="UTF-8" standalone="yes"?>
<Relationships xmlns="http://schemas.openxmlformats.org/package/2006/relationships"><Relationship Id="rId3" Type="http://schemas.openxmlformats.org/officeDocument/2006/relationships/image" Target="../media/image7.svg" /><Relationship Id="rId2" Type="http://schemas.openxmlformats.org/officeDocument/2006/relationships/notesSlide" Target="../notesSlides/notesSlide5.xml" /><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3" Type="http://schemas.openxmlformats.org/officeDocument/2006/relationships/image" Target="../media/image13.svg" /><Relationship Id="rId2" Type="http://schemas.openxmlformats.org/officeDocument/2006/relationships/notesSlide" Target="../notesSlides/notesSlide6.xml"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3" Type="http://schemas.openxmlformats.org/officeDocument/2006/relationships/image" Target="../media/image5.svg" /><Relationship Id="rId2" Type="http://schemas.openxmlformats.org/officeDocument/2006/relationships/notesSlide" Target="../notesSlides/notesSlide7.xml" /><Relationship Id="rId1" Type="http://schemas.openxmlformats.org/officeDocument/2006/relationships/slideLayout" Target="../slideLayouts/slideLayout7.xml" /><Relationship Id="rId4" Type="http://schemas.openxmlformats.org/officeDocument/2006/relationships/image" Target="../media/image14.png" /></Relationships>
</file>

<file path=ppt/slides/_rels/slide9.xml.rels><?xml version="1.0" encoding="UTF-8" standalone="yes"?>
<Relationships xmlns="http://schemas.openxmlformats.org/package/2006/relationships"><Relationship Id="rId3" Type="http://schemas.openxmlformats.org/officeDocument/2006/relationships/image" Target="../media/image15.svg" /><Relationship Id="rId2" Type="http://schemas.openxmlformats.org/officeDocument/2006/relationships/notesSlide" Target="../notesSlides/notesSlide8.xml" /><Relationship Id="rId1" Type="http://schemas.openxmlformats.org/officeDocument/2006/relationships/slideLayout" Target="../slideLayouts/slideLayout7.xml" /><Relationship Id="rId4" Type="http://schemas.openxmlformats.org/officeDocument/2006/relationships/image" Target="../media/image16.png" /></Relationships>
</file>

<file path=ppt/slides/_rels/slide10.xml.rels><?xml version="1.0" encoding="UTF-8" standalone="yes"?>
<Relationships xmlns="http://schemas.openxmlformats.org/package/2006/relationships"><Relationship Id="rId3" Type="http://schemas.openxmlformats.org/officeDocument/2006/relationships/image" Target="../media/image3.svg" /><Relationship Id="rId2" Type="http://schemas.openxmlformats.org/officeDocument/2006/relationships/notesSlide" Target="../notesSlides/notesSlide9.xml" /><Relationship Id="rId1" Type="http://schemas.openxmlformats.org/officeDocument/2006/relationships/slideLayout" Target="../slideLayouts/slideLayout7.xml" /></Relationships>
</file>

<file path=ppt/slides/_rels/slide11.xml.rels><?xml version="1.0" encoding="UTF-8" standalone="yes"?>
<Relationships xmlns="http://schemas.openxmlformats.org/package/2006/relationships"><Relationship Id="rId3" Type="http://schemas.openxmlformats.org/officeDocument/2006/relationships/image" Target="../media/image17.svg" /><Relationship Id="rId2" Type="http://schemas.openxmlformats.org/officeDocument/2006/relationships/notesSlide" Target="../notesSlides/notesSlide10.xml" /><Relationship Id="rId1" Type="http://schemas.openxmlformats.org/officeDocument/2006/relationships/slideLayout" Target="../slideLayouts/slideLayout7.xml" /><Relationship Id="rId4" Type="http://schemas.openxmlformats.org/officeDocument/2006/relationships/image" Target="../media/image18.png" /></Relationships>
</file>

<file path=ppt/slides/_rels/slide12.xml.rels><?xml version="1.0" encoding="UTF-8" standalone="yes"?>
<Relationships xmlns="http://schemas.openxmlformats.org/package/2006/relationships"><Relationship Id="rId3" Type="http://schemas.openxmlformats.org/officeDocument/2006/relationships/image" Target="../media/image19.svg" /><Relationship Id="rId2" Type="http://schemas.openxmlformats.org/officeDocument/2006/relationships/notesSlide" Target="../notesSlides/notesSlide11.xml" /><Relationship Id="rId1" Type="http://schemas.openxmlformats.org/officeDocument/2006/relationships/slideLayout" Target="../slideLayouts/slideLayout7.xml" /><Relationship Id="rId4" Type="http://schemas.openxmlformats.org/officeDocument/2006/relationships/image" Target="../media/image20.png" /></Relationships>
</file>

<file path=ppt/slides/_rels/slide13.xml.rels><?xml version="1.0" encoding="UTF-8" standalone="yes"?>
<Relationships xmlns="http://schemas.openxmlformats.org/package/2006/relationships"><Relationship Id="rId3" Type="http://schemas.openxmlformats.org/officeDocument/2006/relationships/image" Target="../media/image10.svg" /><Relationship Id="rId2" Type="http://schemas.openxmlformats.org/officeDocument/2006/relationships/notesSlide" Target="../notesSlides/notesSlide12.xml" /><Relationship Id="rId1" Type="http://schemas.openxmlformats.org/officeDocument/2006/relationships/slideLayout" Target="../slideLayouts/slideLayout7.xml" /><Relationship Id="rId4" Type="http://schemas.openxmlformats.org/officeDocument/2006/relationships/image" Target="../media/image21.png" /></Relationships>
</file>

<file path=ppt/slides/_rels/slide14.xml.rels><?xml version="1.0" encoding="UTF-8" standalone="yes"?>
<Relationships xmlns="http://schemas.openxmlformats.org/package/2006/relationships"><Relationship Id="rId3" Type="http://schemas.openxmlformats.org/officeDocument/2006/relationships/image" Target="../media/image7.svg" /><Relationship Id="rId2" Type="http://schemas.openxmlformats.org/officeDocument/2006/relationships/notesSlide" Target="../notesSlides/notesSlide13.xml" /><Relationship Id="rId1" Type="http://schemas.openxmlformats.org/officeDocument/2006/relationships/slideLayout" Target="../slideLayouts/slideLayout7.xml" /><Relationship Id="rId4" Type="http://schemas.openxmlformats.org/officeDocument/2006/relationships/image" Target="../media/image22.png" /></Relationships>
</file>

<file path=ppt/slides/_rels/slide15.xml.rels><?xml version="1.0" encoding="UTF-8" standalone="yes"?>
<Relationships xmlns="http://schemas.openxmlformats.org/package/2006/relationships"><Relationship Id="rId3" Type="http://schemas.openxmlformats.org/officeDocument/2006/relationships/image" Target="../media/image13.svg" /><Relationship Id="rId2" Type="http://schemas.openxmlformats.org/officeDocument/2006/relationships/notesSlide" Target="../notesSlides/notesSlide14.xml" /><Relationship Id="rId1" Type="http://schemas.openxmlformats.org/officeDocument/2006/relationships/slideLayout" Target="../slideLayouts/slideLayout7.xml" /></Relationships>
</file>

<file path=ppt/slides/_rels/slide16.xml.rels><?xml version="1.0" encoding="UTF-8" standalone="yes"?>
<Relationships xmlns="http://schemas.openxmlformats.org/package/2006/relationships"><Relationship Id="rId8" Type="http://schemas.openxmlformats.org/officeDocument/2006/relationships/hyperlink" Target="https://www.nature.com/articles/s41392-024-01738-y" TargetMode="External" /><Relationship Id="rId13" Type="http://schemas.openxmlformats.org/officeDocument/2006/relationships/hyperlink" Target="https://www.england.nhs.uk/mental-health/adults/cmhs" TargetMode="External" /><Relationship Id="rId18" Type="http://schemas.openxmlformats.org/officeDocument/2006/relationships/hyperlink" Target="https://health.choc.org/active-listening-tips/" TargetMode="External" /><Relationship Id="rId26" Type="http://schemas.openxmlformats.org/officeDocument/2006/relationships/hyperlink" Target="https://doi.org/10.1007/s10834-026-10084-w" TargetMode="External" /><Relationship Id="rId3" Type="http://schemas.openxmlformats.org/officeDocument/2006/relationships/hyperlink" Target="https://doi.org/10.7759/cureus.70755" TargetMode="External" /><Relationship Id="rId21" Type="http://schemas.openxmlformats.org/officeDocument/2006/relationships/hyperlink" Target="https://www.thesupportivecare.com/blog/behavioral-health-services-that-promote-dignity-and-respect" TargetMode="External" /><Relationship Id="rId7" Type="http://schemas.openxmlformats.org/officeDocument/2006/relationships/hyperlink" Target="https://doi.org/10.3390/brainsci15101056" TargetMode="External" /><Relationship Id="rId12" Type="http://schemas.openxmlformats.org/officeDocument/2006/relationships/hyperlink" Target="http://happyhealthylives.uk/integrated-care-board/resources-and-services/personalising-care-for-our-people/what-is-personalised-care-the-comprehensive-model-and-the-six-components/" TargetMode="External" /><Relationship Id="rId17" Type="http://schemas.openxmlformats.org/officeDocument/2006/relationships/hyperlink" Target="https://www.gov.uk/government/publications/health-matters-reducing-health-inequalities-in-mental-illness/health-matters-reducing-health-inequalities-in-mental-illness" TargetMode="External" /><Relationship Id="rId25" Type="http://schemas.openxmlformats.org/officeDocument/2006/relationships/hyperlink" Target="https://doi.org/10.3389/fpsyt.2025.1675680" TargetMode="External" /><Relationship Id="rId2" Type="http://schemas.openxmlformats.org/officeDocument/2006/relationships/hyperlink" Target="about:blank" TargetMode="External" /><Relationship Id="rId16" Type="http://schemas.openxmlformats.org/officeDocument/2006/relationships/hyperlink" Target="https://www.ons.gov.uk/peoplepopulationandcommunity/wellbeing/bulletins/publicopinionsandsocialtrendsgreatbritain/april2025" TargetMode="External" /><Relationship Id="rId20" Type="http://schemas.openxmlformats.org/officeDocument/2006/relationships/hyperlink" Target="https://www.swlondoner.co.uk/life/01062026-young-people-are-the-loneliest-generation-not-the-elderly" TargetMode="External" /><Relationship Id="rId1" Type="http://schemas.openxmlformats.org/officeDocument/2006/relationships/slideLayout" Target="../slideLayouts/slideLayout7.xml" /><Relationship Id="rId6" Type="http://schemas.openxmlformats.org/officeDocument/2006/relationships/hyperlink" Target="https://doi.org/10.3390/jcm14041337" TargetMode="External" /><Relationship Id="rId11" Type="http://schemas.openxmlformats.org/officeDocument/2006/relationships/hyperlink" Target="https://www.mentalhealth.org.uk/explore-mental-health/statistics/most-common-diagnosed-mental-health-problems-statistics" TargetMode="External" /><Relationship Id="rId24" Type="http://schemas.openxmlformats.org/officeDocument/2006/relationships/hyperlink" Target="https://www.who.int/health-topics/depression" TargetMode="External" /><Relationship Id="rId5" Type="http://schemas.openxmlformats.org/officeDocument/2006/relationships/hyperlink" Target="https://doi.org/10.1080/28361512.2026.2646172" TargetMode="External" /><Relationship Id="rId15" Type="http://schemas.openxmlformats.org/officeDocument/2006/relationships/hyperlink" Target="https://www.nice.org.uk/guidance/ng222/chapter/Recommendations" TargetMode="External" /><Relationship Id="rId23" Type="http://schemas.openxmlformats.org/officeDocument/2006/relationships/hyperlink" Target="https://www.who.int/news-room/fact-sheets/detail/mental-disorders" TargetMode="External" /><Relationship Id="rId10" Type="http://schemas.openxmlformats.org/officeDocument/2006/relationships/hyperlink" Target="https://doi.org/10.1186/s12888-025-07201-8" TargetMode="External" /><Relationship Id="rId19" Type="http://schemas.openxmlformats.org/officeDocument/2006/relationships/hyperlink" Target="https://doi.org/10.3389/fpsyt.2025.1505396" TargetMode="External" /><Relationship Id="rId4" Type="http://schemas.openxmlformats.org/officeDocument/2006/relationships/hyperlink" Target="https://doi.org/10.1016/j.sjbs.2022.103311" TargetMode="External" /><Relationship Id="rId9" Type="http://schemas.openxmlformats.org/officeDocument/2006/relationships/hyperlink" Target="https://doi.org/10.3390/medicina61030431" TargetMode="External" /><Relationship Id="rId14" Type="http://schemas.openxmlformats.org/officeDocument/2006/relationships/hyperlink" Target="https://www.england.nhs.uk/long-read/mental-health-personalised-care-framework-the-modern-care-programme-approach" TargetMode="External" /><Relationship Id="rId22" Type="http://schemas.openxmlformats.org/officeDocument/2006/relationships/hyperlink" Target="https://doi.org/10.12968/bjcn.2024.0035" TargetMode="External" /></Relationships>
</file>

<file path=ppt/slides/_rels/slide17.xml.rels><?xml version="1.0" encoding="UTF-8" standalone="yes"?>
<Relationships xmlns="http://schemas.openxmlformats.org/package/2006/relationships"><Relationship Id="rId2" Type="http://schemas.openxmlformats.org/officeDocument/2006/relationships/image" Target="../media/image23.svg" /><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2" name="Freeform 2"/>
          <p:cNvSpPr/>
          <p:nvPr/>
        </p:nvSpPr>
        <p:spPr>
          <a:xfrm>
            <a:off x="7009791" y="7124699"/>
            <a:ext cx="4039209" cy="2953365"/>
          </a:xfrm>
          <a:custGeom>
            <a:avLst/>
            <a:gdLst/>
            <a:ahLst/>
            <a:cxnLst/>
            <a:rect l="l" t="t" r="r" b="b"/>
            <a:pathLst>
              <a:path w="5776558" h="5125382">
                <a:moveTo>
                  <a:pt x="0" y="0"/>
                </a:moveTo>
                <a:lnTo>
                  <a:pt x="5776558" y="0"/>
                </a:lnTo>
                <a:lnTo>
                  <a:pt x="5776558" y="5125382"/>
                </a:lnTo>
                <a:lnTo>
                  <a:pt x="0" y="5125382"/>
                </a:lnTo>
                <a:lnTo>
                  <a:pt x="0" y="0"/>
                </a:lnTo>
                <a:close/>
              </a:path>
            </a:pathLst>
          </a:custGeom>
          <a:blipFill>
            <a:blip>
              <a:extLst>
                <a:ext uri="{96DAC541-7B7A-43D3-8B79-37D633B846F1}">
                  <asvg:svgBlip xmlns:asvg="http://schemas.microsoft.com/office/drawing/2016/SVG/main" r:embed="rId2"/>
                </a:ext>
              </a:extLst>
            </a:blip>
            <a:stretch>
              <a:fillRect/>
            </a:stretch>
          </a:blipFill>
        </p:spPr>
      </p:sp>
      <p:sp>
        <p:nvSpPr>
          <p:cNvPr id="3" name="Freeform 3"/>
          <p:cNvSpPr/>
          <p:nvPr/>
        </p:nvSpPr>
        <p:spPr>
          <a:xfrm>
            <a:off x="7009791" y="190500"/>
            <a:ext cx="4268417" cy="1369632"/>
          </a:xfrm>
          <a:custGeom>
            <a:avLst/>
            <a:gdLst/>
            <a:ahLst/>
            <a:cxnLst/>
            <a:rect l="l" t="t" r="r" b="b"/>
            <a:pathLst>
              <a:path w="2745635" h="1174783">
                <a:moveTo>
                  <a:pt x="0" y="0"/>
                </a:moveTo>
                <a:lnTo>
                  <a:pt x="2745634" y="0"/>
                </a:lnTo>
                <a:lnTo>
                  <a:pt x="2745634" y="1174782"/>
                </a:lnTo>
                <a:lnTo>
                  <a:pt x="0" y="1174782"/>
                </a:lnTo>
                <a:lnTo>
                  <a:pt x="0" y="0"/>
                </a:lnTo>
                <a:close/>
              </a:path>
            </a:pathLst>
          </a:custGeom>
          <a:blipFill>
            <a:blip r:embed="rId3"/>
            <a:stretch>
              <a:fillRect/>
            </a:stretch>
          </a:blipFill>
        </p:spPr>
      </p:sp>
      <p:sp>
        <p:nvSpPr>
          <p:cNvPr id="4" name="TextBox 4"/>
          <p:cNvSpPr txBox="1"/>
          <p:nvPr/>
        </p:nvSpPr>
        <p:spPr>
          <a:xfrm>
            <a:off x="2057400" y="6286500"/>
            <a:ext cx="13627622" cy="491481"/>
          </a:xfrm>
          <a:prstGeom prst="rect">
            <a:avLst/>
          </a:prstGeom>
        </p:spPr>
        <p:txBody>
          <a:bodyPr lIns="0" tIns="0" rIns="0" bIns="0" rtlCol="0" anchor="t">
            <a:spAutoFit/>
          </a:bodyPr>
          <a:lstStyle/>
          <a:p>
            <a:pPr algn="ctr">
              <a:lnSpc>
                <a:spcPts val="4150"/>
              </a:lnSpc>
            </a:pPr>
            <a:r>
              <a:rPr lang="en-US" sz="3000" b="1" spc="-250" dirty="0">
                <a:solidFill>
                  <a:srgbClr val="000000"/>
                </a:solidFill>
                <a:latin typeface="Arial Bold"/>
                <a:ea typeface="Arial Bold"/>
                <a:cs typeface="Arial Bold"/>
                <a:sym typeface="Arial Bold"/>
              </a:rPr>
              <a:t>UNDERSTANDING DEPRESSION AND HOW TO COPE</a:t>
            </a:r>
          </a:p>
        </p:txBody>
      </p:sp>
      <p:sp>
        <p:nvSpPr>
          <p:cNvPr id="5" name="TextBox 5"/>
          <p:cNvSpPr txBox="1"/>
          <p:nvPr/>
        </p:nvSpPr>
        <p:spPr>
          <a:xfrm>
            <a:off x="2895600" y="2008615"/>
            <a:ext cx="11300460" cy="3146439"/>
          </a:xfrm>
          <a:prstGeom prst="rect">
            <a:avLst/>
          </a:prstGeom>
        </p:spPr>
        <p:txBody>
          <a:bodyPr lIns="0" tIns="0" rIns="0" bIns="0" rtlCol="0" anchor="t">
            <a:spAutoFit/>
          </a:bodyPr>
          <a:lstStyle/>
          <a:p>
            <a:pPr algn="ctr">
              <a:lnSpc>
                <a:spcPts val="3487"/>
              </a:lnSpc>
              <a:spcBef>
                <a:spcPct val="0"/>
              </a:spcBef>
            </a:pPr>
            <a:r>
              <a:rPr lang="en-US" sz="2491" b="1" spc="-49" dirty="0">
                <a:solidFill>
                  <a:srgbClr val="000000"/>
                </a:solidFill>
                <a:latin typeface="Arial Bold"/>
                <a:ea typeface="Arial Bold"/>
                <a:cs typeface="Arial Bold"/>
                <a:sym typeface="Arial Bold"/>
              </a:rPr>
              <a:t>PROGRAMME: MSC PUBLIC HEALTH AND SOCIAL CARE IN PRACTICE</a:t>
            </a:r>
          </a:p>
          <a:p>
            <a:pPr algn="ctr">
              <a:lnSpc>
                <a:spcPts val="3487"/>
              </a:lnSpc>
              <a:spcBef>
                <a:spcPct val="0"/>
              </a:spcBef>
            </a:pPr>
            <a:r>
              <a:rPr lang="en-US" sz="2491" b="1" spc="-49" dirty="0">
                <a:solidFill>
                  <a:srgbClr val="000000"/>
                </a:solidFill>
                <a:latin typeface="Arial Bold"/>
                <a:ea typeface="Arial Bold"/>
                <a:cs typeface="Arial Bold"/>
                <a:sym typeface="Arial Bold"/>
              </a:rPr>
              <a:t>MODULE: COMMUNITY CARE AND MANAGEMENT OF LONGER-TERM CONDITIONS</a:t>
            </a:r>
          </a:p>
          <a:p>
            <a:pPr algn="ctr">
              <a:lnSpc>
                <a:spcPts val="3487"/>
              </a:lnSpc>
              <a:spcBef>
                <a:spcPct val="0"/>
              </a:spcBef>
            </a:pPr>
            <a:r>
              <a:rPr lang="en-US" sz="2491" b="1" spc="-49" dirty="0">
                <a:solidFill>
                  <a:srgbClr val="000000"/>
                </a:solidFill>
                <a:latin typeface="Arial Bold"/>
                <a:ea typeface="Arial Bold"/>
                <a:cs typeface="Arial Bold"/>
                <a:sym typeface="Arial Bold"/>
              </a:rPr>
              <a:t>MODULE CODE: LCHS7003 </a:t>
            </a:r>
          </a:p>
          <a:p>
            <a:pPr algn="ctr">
              <a:lnSpc>
                <a:spcPts val="3487"/>
              </a:lnSpc>
              <a:spcBef>
                <a:spcPct val="0"/>
              </a:spcBef>
            </a:pPr>
            <a:r>
              <a:rPr lang="en-US" sz="2491" b="1" spc="-49" dirty="0">
                <a:solidFill>
                  <a:srgbClr val="000000"/>
                </a:solidFill>
                <a:latin typeface="Arial Bold"/>
                <a:ea typeface="Arial Bold"/>
                <a:cs typeface="Arial Bold"/>
                <a:sym typeface="Arial Bold"/>
              </a:rPr>
              <a:t>CONTRIBUTION TO LECTURER: Muhammed Khan</a:t>
            </a:r>
          </a:p>
          <a:p>
            <a:pPr algn="ctr">
              <a:lnSpc>
                <a:spcPts val="3487"/>
              </a:lnSpc>
              <a:spcBef>
                <a:spcPct val="0"/>
              </a:spcBef>
            </a:pPr>
            <a:endParaRPr lang="en-US" sz="2491" b="1" spc="-49" dirty="0">
              <a:solidFill>
                <a:srgbClr val="000000"/>
              </a:solidFill>
              <a:latin typeface="Arial Bold"/>
              <a:ea typeface="Arial Bold"/>
              <a:cs typeface="Arial Bold"/>
              <a:sym typeface="Arial Bold"/>
            </a:endParaRPr>
          </a:p>
          <a:p>
            <a:pPr algn="ctr">
              <a:lnSpc>
                <a:spcPts val="3487"/>
              </a:lnSpc>
              <a:spcBef>
                <a:spcPct val="0"/>
              </a:spcBef>
            </a:pPr>
            <a:r>
              <a:rPr lang="en-US" sz="3200" b="1" spc="-49" dirty="0">
                <a:solidFill>
                  <a:srgbClr val="000000"/>
                </a:solidFill>
                <a:latin typeface="Arial Bold"/>
                <a:ea typeface="Arial Bold"/>
                <a:cs typeface="Arial Bold"/>
                <a:sym typeface="Arial Bold"/>
              </a:rPr>
              <a:t>ASSIGNMENT</a:t>
            </a:r>
            <a:r>
              <a:rPr lang="en-US" sz="2491" b="1" spc="-49" dirty="0">
                <a:solidFill>
                  <a:srgbClr val="000000"/>
                </a:solidFill>
                <a:latin typeface="Arial Bold"/>
                <a:ea typeface="Arial Bold"/>
                <a:cs typeface="Arial Bold"/>
                <a:sym typeface="Arial Bold"/>
              </a:rPr>
              <a:t> </a:t>
            </a:r>
            <a:r>
              <a:rPr lang="en-US" sz="4000" b="1" spc="-49" dirty="0">
                <a:solidFill>
                  <a:srgbClr val="000000"/>
                </a:solidFill>
                <a:latin typeface="Arial Bold"/>
                <a:ea typeface="Arial Bold"/>
                <a:cs typeface="Arial Bold"/>
                <a:sym typeface="Arial Bold"/>
              </a:rPr>
              <a:t>Topic: Depression</a:t>
            </a:r>
          </a:p>
        </p:txBody>
      </p:sp>
      <p:sp>
        <p:nvSpPr>
          <p:cNvPr id="6" name="TextBox 4">
            <a:extLst>
              <a:ext uri="{FF2B5EF4-FFF2-40B4-BE49-F238E27FC236}">
                <a16:creationId xmlns:a16="http://schemas.microsoft.com/office/drawing/2014/main" id="{0D55E4EF-B537-4624-8A2F-C058B660A5D4}"/>
              </a:ext>
            </a:extLst>
          </p:cNvPr>
          <p:cNvSpPr txBox="1"/>
          <p:nvPr/>
        </p:nvSpPr>
        <p:spPr>
          <a:xfrm>
            <a:off x="1732019" y="5256410"/>
            <a:ext cx="13627622" cy="1030090"/>
          </a:xfrm>
          <a:prstGeom prst="rect">
            <a:avLst/>
          </a:prstGeom>
        </p:spPr>
        <p:txBody>
          <a:bodyPr lIns="0" tIns="0" rIns="0" bIns="0" rtlCol="0" anchor="t">
            <a:spAutoFit/>
          </a:bodyPr>
          <a:lstStyle/>
          <a:p>
            <a:pPr algn="ctr">
              <a:lnSpc>
                <a:spcPts val="4150"/>
              </a:lnSpc>
            </a:pPr>
            <a:r>
              <a:rPr lang="en-US" sz="3000" b="1" spc="-250" dirty="0">
                <a:solidFill>
                  <a:srgbClr val="000000"/>
                </a:solidFill>
                <a:latin typeface="Arial Bold"/>
                <a:ea typeface="Arial Bold"/>
                <a:cs typeface="Arial Bold"/>
                <a:sym typeface="Arial Bold"/>
              </a:rPr>
              <a:t>Student id :2526097</a:t>
            </a:r>
          </a:p>
          <a:p>
            <a:pPr algn="ctr">
              <a:lnSpc>
                <a:spcPts val="4150"/>
              </a:lnSpc>
            </a:pPr>
            <a:r>
              <a:rPr lang="en-US" sz="3000" b="1" spc="-250" dirty="0">
                <a:solidFill>
                  <a:srgbClr val="000000"/>
                </a:solidFill>
                <a:latin typeface="Arial Bold"/>
                <a:ea typeface="Arial Bold"/>
                <a:cs typeface="Arial Bold"/>
                <a:sym typeface="Arial Bold"/>
              </a:rPr>
              <a:t>Name : Harsh Jadav</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2" name="Freeform 2"/>
          <p:cNvSpPr/>
          <p:nvPr/>
        </p:nvSpPr>
        <p:spPr>
          <a:xfrm>
            <a:off x="-407069" y="-24245"/>
            <a:ext cx="6483394" cy="8013184"/>
          </a:xfrm>
          <a:custGeom>
            <a:avLst/>
            <a:gdLst/>
            <a:ahLst/>
            <a:cxnLst/>
            <a:rect l="l" t="t" r="r" b="b"/>
            <a:pathLst>
              <a:path w="6483394" h="8013184">
                <a:moveTo>
                  <a:pt x="0" y="0"/>
                </a:moveTo>
                <a:lnTo>
                  <a:pt x="6483394" y="0"/>
                </a:lnTo>
                <a:lnTo>
                  <a:pt x="6483394" y="8013184"/>
                </a:lnTo>
                <a:lnTo>
                  <a:pt x="0" y="8013184"/>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3" name="Freeform 3"/>
          <p:cNvSpPr/>
          <p:nvPr/>
        </p:nvSpPr>
        <p:spPr>
          <a:xfrm>
            <a:off x="7004578" y="1487592"/>
            <a:ext cx="4278843" cy="4615566"/>
          </a:xfrm>
          <a:custGeom>
            <a:avLst/>
            <a:gdLst/>
            <a:ahLst/>
            <a:cxnLst/>
            <a:rect l="l" t="t" r="r" b="b"/>
            <a:pathLst>
              <a:path w="4278843" h="4615566">
                <a:moveTo>
                  <a:pt x="0" y="0"/>
                </a:moveTo>
                <a:lnTo>
                  <a:pt x="4278843" y="0"/>
                </a:lnTo>
                <a:lnTo>
                  <a:pt x="4278843" y="4615566"/>
                </a:lnTo>
                <a:lnTo>
                  <a:pt x="0" y="4615566"/>
                </a:lnTo>
                <a:lnTo>
                  <a:pt x="0" y="0"/>
                </a:lnTo>
                <a:close/>
              </a:path>
            </a:pathLst>
          </a:custGeom>
          <a:blipFill>
            <a:blip r:embed="rId4"/>
            <a:stretch>
              <a:fillRect/>
            </a:stretch>
          </a:blipFill>
        </p:spPr>
      </p:sp>
      <p:sp>
        <p:nvSpPr>
          <p:cNvPr id="4" name="TextBox 4"/>
          <p:cNvSpPr txBox="1"/>
          <p:nvPr/>
        </p:nvSpPr>
        <p:spPr>
          <a:xfrm>
            <a:off x="5547068" y="6303802"/>
            <a:ext cx="11991736" cy="3584828"/>
          </a:xfrm>
          <a:prstGeom prst="rect">
            <a:avLst/>
          </a:prstGeom>
        </p:spPr>
        <p:txBody>
          <a:bodyPr wrap="square" lIns="0" tIns="0" rIns="0" bIns="0" rtlCol="0" anchor="t">
            <a:spAutoFit/>
          </a:bodyPr>
          <a:lstStyle/>
          <a:p>
            <a:pPr algn="just">
              <a:lnSpc>
                <a:spcPct val="150000"/>
              </a:lnSpc>
            </a:pPr>
            <a:r>
              <a:rPr lang="en-US" sz="2098" dirty="0">
                <a:solidFill>
                  <a:srgbClr val="1F191A"/>
                </a:solidFill>
                <a:latin typeface="Arial"/>
                <a:ea typeface="Arial"/>
                <a:cs typeface="Arial"/>
                <a:sym typeface="Arial"/>
              </a:rPr>
              <a:t>● </a:t>
            </a:r>
            <a:r>
              <a:rPr lang="en-US" sz="2000" dirty="0">
                <a:solidFill>
                  <a:srgbClr val="1F191A"/>
                </a:solidFill>
                <a:latin typeface="Arial"/>
                <a:ea typeface="Arial"/>
                <a:cs typeface="Arial"/>
                <a:sym typeface="Arial"/>
              </a:rPr>
              <a:t>Depression ranges from less severe to more severe presentations with suicidal thoughts by more than 3-fold requiring immediate risk assessment and appropriate escalation of care (Harmer </a:t>
            </a:r>
            <a:r>
              <a:rPr lang="en-US" sz="2000" i="1" dirty="0">
                <a:solidFill>
                  <a:srgbClr val="1F191A"/>
                </a:solidFill>
                <a:latin typeface="Arial Italics"/>
                <a:ea typeface="Arial Italics"/>
                <a:cs typeface="Arial Italics"/>
                <a:sym typeface="Arial Italics"/>
              </a:rPr>
              <a:t>et al.,</a:t>
            </a:r>
            <a:r>
              <a:rPr lang="en-US" sz="2000" dirty="0">
                <a:solidFill>
                  <a:srgbClr val="1F191A"/>
                </a:solidFill>
                <a:latin typeface="Arial"/>
                <a:ea typeface="Arial"/>
                <a:cs typeface="Arial"/>
                <a:sym typeface="Arial"/>
              </a:rPr>
              <a:t> 2024).</a:t>
            </a:r>
          </a:p>
          <a:p>
            <a:pPr algn="just">
              <a:lnSpc>
                <a:spcPct val="150000"/>
              </a:lnSpc>
            </a:pPr>
            <a:r>
              <a:rPr lang="en-US" sz="2000" dirty="0">
                <a:solidFill>
                  <a:srgbClr val="1F191A"/>
                </a:solidFill>
                <a:latin typeface="Arial"/>
                <a:ea typeface="Arial"/>
                <a:cs typeface="Arial"/>
                <a:sym typeface="Arial"/>
              </a:rPr>
              <a:t>● Chronic or episodic depression can affect relationships, employment, physical health, independence and quality of life requiring continuing management rather than short-term treatment alone (</a:t>
            </a:r>
            <a:r>
              <a:rPr lang="en-US" sz="2000" dirty="0" err="1">
                <a:solidFill>
                  <a:srgbClr val="1F191A"/>
                </a:solidFill>
                <a:latin typeface="Arial"/>
                <a:ea typeface="Arial"/>
                <a:cs typeface="Arial"/>
                <a:sym typeface="Arial"/>
              </a:rPr>
              <a:t>Alshammaa</a:t>
            </a:r>
            <a:r>
              <a:rPr lang="en-US" sz="2000" i="1" dirty="0">
                <a:solidFill>
                  <a:srgbClr val="1F191A"/>
                </a:solidFill>
                <a:latin typeface="Arial Italics"/>
                <a:ea typeface="Arial Italics"/>
                <a:cs typeface="Arial Italics"/>
                <a:sym typeface="Arial Italics"/>
              </a:rPr>
              <a:t> et al.,</a:t>
            </a:r>
            <a:r>
              <a:rPr lang="en-US" sz="2000" dirty="0">
                <a:solidFill>
                  <a:srgbClr val="1F191A"/>
                </a:solidFill>
                <a:latin typeface="Arial"/>
                <a:ea typeface="Arial"/>
                <a:cs typeface="Arial"/>
                <a:sym typeface="Arial"/>
              </a:rPr>
              <a:t> 2024).</a:t>
            </a:r>
          </a:p>
          <a:p>
            <a:pPr algn="just">
              <a:lnSpc>
                <a:spcPct val="150000"/>
              </a:lnSpc>
            </a:pPr>
            <a:r>
              <a:rPr lang="en-US" sz="2000" dirty="0">
                <a:solidFill>
                  <a:srgbClr val="1F191A"/>
                </a:solidFill>
                <a:latin typeface="Arial"/>
                <a:ea typeface="Arial"/>
                <a:cs typeface="Arial"/>
                <a:sym typeface="Arial"/>
              </a:rPr>
              <a:t>● This presentation aims to investigate the assessment, treatment, prevention, comorbidity and personalized approaches to improve long-term outcomes for people living with depression.</a:t>
            </a:r>
          </a:p>
          <a:p>
            <a:pPr algn="l">
              <a:lnSpc>
                <a:spcPts val="2769"/>
              </a:lnSpc>
            </a:pPr>
            <a:endParaRPr lang="en-US" sz="2098" dirty="0">
              <a:solidFill>
                <a:srgbClr val="1F191A"/>
              </a:solidFill>
              <a:latin typeface="Arial"/>
              <a:ea typeface="Arial"/>
              <a:cs typeface="Arial"/>
              <a:sym typeface="Arial"/>
            </a:endParaRPr>
          </a:p>
        </p:txBody>
      </p:sp>
      <p:sp>
        <p:nvSpPr>
          <p:cNvPr id="5" name="TextBox 5"/>
          <p:cNvSpPr txBox="1"/>
          <p:nvPr/>
        </p:nvSpPr>
        <p:spPr>
          <a:xfrm>
            <a:off x="8579669" y="515561"/>
            <a:ext cx="6993712" cy="709041"/>
          </a:xfrm>
          <a:prstGeom prst="rect">
            <a:avLst/>
          </a:prstGeom>
        </p:spPr>
        <p:txBody>
          <a:bodyPr lIns="0" tIns="0" rIns="0" bIns="0" rtlCol="0" anchor="t">
            <a:spAutoFit/>
          </a:bodyPr>
          <a:lstStyle/>
          <a:p>
            <a:pPr algn="l">
              <a:lnSpc>
                <a:spcPts val="5022"/>
              </a:lnSpc>
            </a:pPr>
            <a:r>
              <a:rPr lang="en-US" sz="5400" b="1" spc="-54">
                <a:solidFill>
                  <a:srgbClr val="1F191A"/>
                </a:solidFill>
                <a:latin typeface="Arial Bold"/>
                <a:ea typeface="Arial Bold"/>
                <a:cs typeface="Arial Bold"/>
                <a:sym typeface="Arial Bold"/>
              </a:rPr>
              <a:t> INTRODUCTION</a:t>
            </a:r>
          </a:p>
        </p:txBody>
      </p:sp>
      <p:sp>
        <p:nvSpPr>
          <p:cNvPr id="6" name="TextBox 6"/>
          <p:cNvSpPr txBox="1"/>
          <p:nvPr/>
        </p:nvSpPr>
        <p:spPr>
          <a:xfrm>
            <a:off x="11276494" y="3204540"/>
            <a:ext cx="6090642" cy="559662"/>
          </a:xfrm>
          <a:prstGeom prst="rect">
            <a:avLst/>
          </a:prstGeom>
        </p:spPr>
        <p:txBody>
          <a:bodyPr lIns="0" tIns="0" rIns="0" bIns="0" rtlCol="0" anchor="t">
            <a:spAutoFit/>
          </a:bodyPr>
          <a:lstStyle/>
          <a:p>
            <a:pPr algn="ctr">
              <a:lnSpc>
                <a:spcPts val="2227"/>
              </a:lnSpc>
              <a:spcBef>
                <a:spcPct val="0"/>
              </a:spcBef>
            </a:pPr>
            <a:r>
              <a:rPr lang="en-US" sz="1591" b="1" spc="-31" dirty="0">
                <a:solidFill>
                  <a:srgbClr val="1F191A"/>
                </a:solidFill>
                <a:latin typeface="Poppins Bold"/>
                <a:ea typeface="Poppins Bold"/>
                <a:cs typeface="Poppins Bold"/>
                <a:sym typeface="Poppins Bold"/>
              </a:rPr>
              <a:t>Figure 1: Factors influencing depressive orders among people</a:t>
            </a:r>
          </a:p>
          <a:p>
            <a:pPr algn="ctr">
              <a:lnSpc>
                <a:spcPts val="2227"/>
              </a:lnSpc>
              <a:spcBef>
                <a:spcPct val="0"/>
              </a:spcBef>
            </a:pPr>
            <a:r>
              <a:rPr lang="en-US" sz="1591" spc="-31" dirty="0">
                <a:solidFill>
                  <a:srgbClr val="1F191A"/>
                </a:solidFill>
                <a:latin typeface="Poppins"/>
                <a:ea typeface="Poppins"/>
                <a:cs typeface="Poppins"/>
                <a:sym typeface="Poppins"/>
              </a:rPr>
              <a:t>(Source: Alberti </a:t>
            </a:r>
            <a:r>
              <a:rPr lang="en-US" sz="1591" i="1" spc="-31" dirty="0">
                <a:solidFill>
                  <a:srgbClr val="1F191A"/>
                </a:solidFill>
                <a:latin typeface="Poppins Italics"/>
                <a:ea typeface="Poppins Italics"/>
                <a:cs typeface="Poppins Italics"/>
                <a:sym typeface="Poppins Italics"/>
              </a:rPr>
              <a:t>et al.</a:t>
            </a:r>
            <a:r>
              <a:rPr lang="en-US" sz="1591" spc="-31" dirty="0">
                <a:solidFill>
                  <a:srgbClr val="1F191A"/>
                </a:solidFill>
                <a:latin typeface="Poppins"/>
                <a:ea typeface="Poppins"/>
                <a:cs typeface="Poppins"/>
                <a:sym typeface="Poppins"/>
              </a:rPr>
              <a:t>, 2024)</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2" name="Freeform 2"/>
          <p:cNvSpPr/>
          <p:nvPr/>
        </p:nvSpPr>
        <p:spPr>
          <a:xfrm>
            <a:off x="534701" y="4110479"/>
            <a:ext cx="6730216" cy="5592198"/>
          </a:xfrm>
          <a:custGeom>
            <a:avLst/>
            <a:gdLst/>
            <a:ahLst/>
            <a:cxnLst/>
            <a:rect l="l" t="t" r="r" b="b"/>
            <a:pathLst>
              <a:path w="6730216" h="5592198">
                <a:moveTo>
                  <a:pt x="0" y="0"/>
                </a:moveTo>
                <a:lnTo>
                  <a:pt x="6730216" y="0"/>
                </a:lnTo>
                <a:lnTo>
                  <a:pt x="6730216" y="5592198"/>
                </a:lnTo>
                <a:lnTo>
                  <a:pt x="0" y="5592198"/>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3" name="Freeform 3"/>
          <p:cNvSpPr/>
          <p:nvPr/>
        </p:nvSpPr>
        <p:spPr>
          <a:xfrm>
            <a:off x="8385861" y="4717951"/>
            <a:ext cx="9902139" cy="4377253"/>
          </a:xfrm>
          <a:custGeom>
            <a:avLst/>
            <a:gdLst/>
            <a:ahLst/>
            <a:cxnLst/>
            <a:rect l="l" t="t" r="r" b="b"/>
            <a:pathLst>
              <a:path w="9902139" h="4377253">
                <a:moveTo>
                  <a:pt x="0" y="0"/>
                </a:moveTo>
                <a:lnTo>
                  <a:pt x="9902139" y="0"/>
                </a:lnTo>
                <a:lnTo>
                  <a:pt x="9902139" y="4377253"/>
                </a:lnTo>
                <a:lnTo>
                  <a:pt x="0" y="4377253"/>
                </a:lnTo>
                <a:lnTo>
                  <a:pt x="0" y="0"/>
                </a:lnTo>
                <a:close/>
              </a:path>
            </a:pathLst>
          </a:custGeom>
          <a:blipFill>
            <a:blip r:embed="rId4"/>
            <a:stretch>
              <a:fillRect/>
            </a:stretch>
          </a:blipFill>
        </p:spPr>
      </p:sp>
      <p:sp>
        <p:nvSpPr>
          <p:cNvPr id="4" name="TextBox 4"/>
          <p:cNvSpPr txBox="1"/>
          <p:nvPr/>
        </p:nvSpPr>
        <p:spPr>
          <a:xfrm>
            <a:off x="6253635" y="228418"/>
            <a:ext cx="11839404" cy="4071436"/>
          </a:xfrm>
          <a:prstGeom prst="rect">
            <a:avLst/>
          </a:prstGeom>
        </p:spPr>
        <p:txBody>
          <a:bodyPr lIns="0" tIns="0" rIns="0" bIns="0" rtlCol="0" anchor="t">
            <a:spAutoFit/>
          </a:bodyPr>
          <a:lstStyle/>
          <a:p>
            <a:pPr algn="just">
              <a:lnSpc>
                <a:spcPct val="150000"/>
              </a:lnSpc>
            </a:pPr>
            <a:r>
              <a:rPr lang="en-US" dirty="0">
                <a:solidFill>
                  <a:srgbClr val="1F191A"/>
                </a:solidFill>
                <a:latin typeface="Arial"/>
                <a:ea typeface="Arial"/>
                <a:cs typeface="Arial"/>
                <a:sym typeface="Arial"/>
              </a:rPr>
              <a:t>● </a:t>
            </a:r>
            <a:r>
              <a:rPr lang="en-US" b="1" dirty="0">
                <a:solidFill>
                  <a:srgbClr val="1F191A"/>
                </a:solidFill>
                <a:latin typeface="Arial Bold"/>
                <a:ea typeface="Arial Bold"/>
                <a:cs typeface="Arial Bold"/>
                <a:sym typeface="Arial Bold"/>
              </a:rPr>
              <a:t>Definition-</a:t>
            </a:r>
            <a:r>
              <a:rPr lang="en-US" dirty="0">
                <a:solidFill>
                  <a:srgbClr val="1F191A"/>
                </a:solidFill>
                <a:latin typeface="Arial"/>
                <a:ea typeface="Arial"/>
                <a:cs typeface="Arial"/>
                <a:sym typeface="Arial"/>
              </a:rPr>
              <a:t> Depression is a common mental health condition characterized by persistent low mood or loss of interest that can substantially impair regular functioning (WHO, 2025).</a:t>
            </a:r>
          </a:p>
          <a:p>
            <a:pPr algn="just">
              <a:lnSpc>
                <a:spcPct val="150000"/>
              </a:lnSpc>
            </a:pPr>
            <a:r>
              <a:rPr lang="en-US" dirty="0">
                <a:solidFill>
                  <a:srgbClr val="1F191A"/>
                </a:solidFill>
                <a:latin typeface="Arial"/>
                <a:ea typeface="Arial"/>
                <a:cs typeface="Arial"/>
                <a:sym typeface="Arial"/>
              </a:rPr>
              <a:t>● </a:t>
            </a:r>
            <a:r>
              <a:rPr lang="en-US" b="1" dirty="0">
                <a:solidFill>
                  <a:srgbClr val="1F191A"/>
                </a:solidFill>
                <a:latin typeface="Arial Bold"/>
                <a:ea typeface="Arial Bold"/>
                <a:cs typeface="Arial Bold"/>
                <a:sym typeface="Arial Bold"/>
              </a:rPr>
              <a:t>Symptoms-</a:t>
            </a:r>
            <a:r>
              <a:rPr lang="en-US" dirty="0">
                <a:solidFill>
                  <a:srgbClr val="1F191A"/>
                </a:solidFill>
                <a:latin typeface="Arial"/>
                <a:ea typeface="Arial"/>
                <a:cs typeface="Arial"/>
                <a:sym typeface="Arial"/>
              </a:rPr>
              <a:t> Key symptoms include persistent emotional changes such as sadness, hopelessness, physical changes such as fatigue, sleep or appetite disturbance, emotional changes helplessness, poor concentration, low self-esteem, thinking changes such as loss of interest and in severe cases suicidal thoughts and </a:t>
            </a:r>
            <a:r>
              <a:rPr lang="en-US" dirty="0" err="1">
                <a:solidFill>
                  <a:srgbClr val="1F191A"/>
                </a:solidFill>
                <a:latin typeface="Arial"/>
                <a:ea typeface="Arial"/>
                <a:cs typeface="Arial"/>
                <a:sym typeface="Arial"/>
              </a:rPr>
              <a:t>behavioural</a:t>
            </a:r>
            <a:r>
              <a:rPr lang="en-US" dirty="0">
                <a:solidFill>
                  <a:srgbClr val="1F191A"/>
                </a:solidFill>
                <a:latin typeface="Arial"/>
                <a:ea typeface="Arial"/>
                <a:cs typeface="Arial"/>
                <a:sym typeface="Arial"/>
              </a:rPr>
              <a:t> changes such as isolation, neglection, loss of motivation (Alshaya, 2022).</a:t>
            </a:r>
          </a:p>
          <a:p>
            <a:pPr algn="just">
              <a:lnSpc>
                <a:spcPct val="150000"/>
              </a:lnSpc>
            </a:pPr>
            <a:r>
              <a:rPr lang="en-US" dirty="0">
                <a:solidFill>
                  <a:srgbClr val="1F191A"/>
                </a:solidFill>
                <a:latin typeface="Arial"/>
                <a:ea typeface="Arial"/>
                <a:cs typeface="Arial"/>
                <a:sym typeface="Arial"/>
              </a:rPr>
              <a:t>● </a:t>
            </a:r>
            <a:r>
              <a:rPr lang="en-US" b="1" dirty="0" err="1">
                <a:solidFill>
                  <a:srgbClr val="1F191A"/>
                </a:solidFill>
                <a:latin typeface="Arial Bold"/>
                <a:ea typeface="Arial Bold"/>
                <a:cs typeface="Arial Bold"/>
                <a:sym typeface="Arial Bold"/>
              </a:rPr>
              <a:t>Aetiology</a:t>
            </a:r>
            <a:r>
              <a:rPr lang="en-US" b="1" dirty="0">
                <a:solidFill>
                  <a:srgbClr val="1F191A"/>
                </a:solidFill>
                <a:latin typeface="Arial Bold"/>
                <a:ea typeface="Arial Bold"/>
                <a:cs typeface="Arial Bold"/>
                <a:sym typeface="Arial Bold"/>
              </a:rPr>
              <a:t>- </a:t>
            </a:r>
            <a:r>
              <a:rPr lang="en-US" dirty="0">
                <a:solidFill>
                  <a:srgbClr val="1F191A"/>
                </a:solidFill>
                <a:latin typeface="Arial"/>
                <a:ea typeface="Arial"/>
                <a:cs typeface="Arial"/>
                <a:sym typeface="Arial"/>
              </a:rPr>
              <a:t>Depression has multifactorial causes involving genetic vulnerability, neurobiological changes, psychological factors, adverse life experiences and social determinants such poverty, isolation, unemployment and chronic illness (Brum Moraes </a:t>
            </a:r>
            <a:r>
              <a:rPr lang="en-US" i="1" dirty="0">
                <a:solidFill>
                  <a:srgbClr val="1F191A"/>
                </a:solidFill>
                <a:latin typeface="Arial Italics"/>
                <a:ea typeface="Arial Italics"/>
                <a:cs typeface="Arial Italics"/>
                <a:sym typeface="Arial Italics"/>
              </a:rPr>
              <a:t>et al.,</a:t>
            </a:r>
            <a:r>
              <a:rPr lang="en-US" dirty="0">
                <a:solidFill>
                  <a:srgbClr val="1F191A"/>
                </a:solidFill>
                <a:latin typeface="Arial"/>
                <a:ea typeface="Arial"/>
                <a:cs typeface="Arial"/>
                <a:sym typeface="Arial"/>
              </a:rPr>
              <a:t> 2026).</a:t>
            </a:r>
          </a:p>
          <a:p>
            <a:pPr algn="l">
              <a:lnSpc>
                <a:spcPts val="2833"/>
              </a:lnSpc>
            </a:pPr>
            <a:endParaRPr lang="en-US" sz="2146" dirty="0">
              <a:solidFill>
                <a:srgbClr val="1F191A"/>
              </a:solidFill>
              <a:latin typeface="Arial"/>
              <a:ea typeface="Arial"/>
              <a:cs typeface="Arial"/>
              <a:sym typeface="Arial"/>
            </a:endParaRPr>
          </a:p>
        </p:txBody>
      </p:sp>
      <p:sp>
        <p:nvSpPr>
          <p:cNvPr id="5" name="TextBox 5"/>
          <p:cNvSpPr txBox="1"/>
          <p:nvPr/>
        </p:nvSpPr>
        <p:spPr>
          <a:xfrm>
            <a:off x="534701" y="2420115"/>
            <a:ext cx="4744275" cy="992810"/>
          </a:xfrm>
          <a:prstGeom prst="rect">
            <a:avLst/>
          </a:prstGeom>
        </p:spPr>
        <p:txBody>
          <a:bodyPr lIns="0" tIns="0" rIns="0" bIns="0" rtlCol="0" anchor="t">
            <a:spAutoFit/>
          </a:bodyPr>
          <a:lstStyle/>
          <a:p>
            <a:pPr algn="ctr">
              <a:lnSpc>
                <a:spcPts val="3676"/>
              </a:lnSpc>
            </a:pPr>
            <a:r>
              <a:rPr lang="en-US" sz="3953" b="1" spc="-39">
                <a:solidFill>
                  <a:srgbClr val="1F191A"/>
                </a:solidFill>
                <a:latin typeface="Arial Bold"/>
                <a:ea typeface="Arial Bold"/>
                <a:cs typeface="Arial Bold"/>
                <a:sym typeface="Arial Bold"/>
              </a:rPr>
              <a:t>OVERVIEW OF DEPRESSION</a:t>
            </a:r>
          </a:p>
        </p:txBody>
      </p:sp>
      <p:sp>
        <p:nvSpPr>
          <p:cNvPr id="6" name="TextBox 6"/>
          <p:cNvSpPr txBox="1"/>
          <p:nvPr/>
        </p:nvSpPr>
        <p:spPr>
          <a:xfrm>
            <a:off x="10956069" y="9220200"/>
            <a:ext cx="5098971" cy="692377"/>
          </a:xfrm>
          <a:prstGeom prst="rect">
            <a:avLst/>
          </a:prstGeom>
        </p:spPr>
        <p:txBody>
          <a:bodyPr lIns="0" tIns="0" rIns="0" bIns="0" rtlCol="0" anchor="t">
            <a:spAutoFit/>
          </a:bodyPr>
          <a:lstStyle/>
          <a:p>
            <a:pPr algn="ctr">
              <a:lnSpc>
                <a:spcPts val="2787"/>
              </a:lnSpc>
              <a:spcBef>
                <a:spcPct val="0"/>
              </a:spcBef>
            </a:pPr>
            <a:r>
              <a:rPr lang="en-US" sz="1991" b="1" spc="-39">
                <a:solidFill>
                  <a:srgbClr val="1F191A"/>
                </a:solidFill>
                <a:latin typeface="Arial Bold"/>
                <a:ea typeface="Arial Bold"/>
                <a:cs typeface="Arial Bold"/>
                <a:sym typeface="Arial Bold"/>
              </a:rPr>
              <a:t>Figure 2: Common symptoms of depression</a:t>
            </a:r>
          </a:p>
          <a:p>
            <a:pPr algn="ctr">
              <a:lnSpc>
                <a:spcPts val="2787"/>
              </a:lnSpc>
              <a:spcBef>
                <a:spcPct val="0"/>
              </a:spcBef>
            </a:pPr>
            <a:r>
              <a:rPr lang="en-US" sz="1991" spc="-39">
                <a:solidFill>
                  <a:srgbClr val="1F191A"/>
                </a:solidFill>
                <a:latin typeface="Arial"/>
                <a:ea typeface="Arial"/>
                <a:cs typeface="Arial"/>
                <a:sym typeface="Arial"/>
              </a:rPr>
              <a:t>(Source: Alshaya, 2022)</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2" name="Freeform 2"/>
          <p:cNvSpPr/>
          <p:nvPr/>
        </p:nvSpPr>
        <p:spPr>
          <a:xfrm>
            <a:off x="12833181" y="6442771"/>
            <a:ext cx="4354349" cy="3285554"/>
          </a:xfrm>
          <a:custGeom>
            <a:avLst/>
            <a:gdLst/>
            <a:ahLst/>
            <a:cxnLst/>
            <a:rect l="l" t="t" r="r" b="b"/>
            <a:pathLst>
              <a:path w="4354349" h="3285554">
                <a:moveTo>
                  <a:pt x="0" y="0"/>
                </a:moveTo>
                <a:lnTo>
                  <a:pt x="4354349" y="0"/>
                </a:lnTo>
                <a:lnTo>
                  <a:pt x="4354349" y="3285555"/>
                </a:lnTo>
                <a:lnTo>
                  <a:pt x="0" y="3285555"/>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3" name="Freeform 3"/>
          <p:cNvSpPr/>
          <p:nvPr/>
        </p:nvSpPr>
        <p:spPr>
          <a:xfrm>
            <a:off x="2743200" y="5941675"/>
            <a:ext cx="7039050" cy="2143873"/>
          </a:xfrm>
          <a:custGeom>
            <a:avLst/>
            <a:gdLst/>
            <a:ahLst/>
            <a:cxnLst/>
            <a:rect l="l" t="t" r="r" b="b"/>
            <a:pathLst>
              <a:path w="7039050" h="2143873">
                <a:moveTo>
                  <a:pt x="0" y="0"/>
                </a:moveTo>
                <a:lnTo>
                  <a:pt x="7039050" y="0"/>
                </a:lnTo>
                <a:lnTo>
                  <a:pt x="7039050" y="2143873"/>
                </a:lnTo>
                <a:lnTo>
                  <a:pt x="0" y="2143873"/>
                </a:lnTo>
                <a:lnTo>
                  <a:pt x="0" y="0"/>
                </a:lnTo>
                <a:close/>
              </a:path>
            </a:pathLst>
          </a:custGeom>
          <a:blipFill>
            <a:blip r:embed="rId4"/>
            <a:stretch>
              <a:fillRect/>
            </a:stretch>
          </a:blipFill>
        </p:spPr>
      </p:sp>
      <p:sp>
        <p:nvSpPr>
          <p:cNvPr id="4" name="Freeform 4"/>
          <p:cNvSpPr/>
          <p:nvPr/>
        </p:nvSpPr>
        <p:spPr>
          <a:xfrm>
            <a:off x="11506200" y="1574372"/>
            <a:ext cx="5489701" cy="3435523"/>
          </a:xfrm>
          <a:custGeom>
            <a:avLst/>
            <a:gdLst/>
            <a:ahLst/>
            <a:cxnLst/>
            <a:rect l="l" t="t" r="r" b="b"/>
            <a:pathLst>
              <a:path w="5273168" h="3281824">
                <a:moveTo>
                  <a:pt x="0" y="0"/>
                </a:moveTo>
                <a:lnTo>
                  <a:pt x="5273168" y="0"/>
                </a:lnTo>
                <a:lnTo>
                  <a:pt x="5273168" y="3281824"/>
                </a:lnTo>
                <a:lnTo>
                  <a:pt x="0" y="3281824"/>
                </a:lnTo>
                <a:lnTo>
                  <a:pt x="0" y="0"/>
                </a:lnTo>
                <a:close/>
              </a:path>
            </a:pathLst>
          </a:custGeom>
          <a:blipFill>
            <a:blip r:embed="rId5"/>
            <a:stretch>
              <a:fillRect/>
            </a:stretch>
          </a:blipFill>
        </p:spPr>
      </p:sp>
      <p:sp>
        <p:nvSpPr>
          <p:cNvPr id="5" name="TextBox 5"/>
          <p:cNvSpPr txBox="1"/>
          <p:nvPr/>
        </p:nvSpPr>
        <p:spPr>
          <a:xfrm>
            <a:off x="310996" y="673063"/>
            <a:ext cx="14375841" cy="709111"/>
          </a:xfrm>
          <a:prstGeom prst="rect">
            <a:avLst/>
          </a:prstGeom>
        </p:spPr>
        <p:txBody>
          <a:bodyPr lIns="0" tIns="0" rIns="0" bIns="0" rtlCol="0" anchor="t">
            <a:spAutoFit/>
          </a:bodyPr>
          <a:lstStyle/>
          <a:p>
            <a:pPr algn="l">
              <a:lnSpc>
                <a:spcPts val="5023"/>
              </a:lnSpc>
            </a:pPr>
            <a:r>
              <a:rPr lang="en-US" sz="5402" b="1" spc="-54">
                <a:solidFill>
                  <a:srgbClr val="1F191A"/>
                </a:solidFill>
                <a:latin typeface="Arial Bold"/>
                <a:ea typeface="Arial Bold"/>
                <a:cs typeface="Arial Bold"/>
                <a:sym typeface="Arial Bold"/>
              </a:rPr>
              <a:t>PREVALENCE IN THE UK AND WORLDWIDE</a:t>
            </a:r>
          </a:p>
        </p:txBody>
      </p:sp>
      <p:sp>
        <p:nvSpPr>
          <p:cNvPr id="6" name="TextBox 6"/>
          <p:cNvSpPr txBox="1"/>
          <p:nvPr/>
        </p:nvSpPr>
        <p:spPr>
          <a:xfrm>
            <a:off x="347867" y="1805040"/>
            <a:ext cx="10661863" cy="3227743"/>
          </a:xfrm>
          <a:prstGeom prst="rect">
            <a:avLst/>
          </a:prstGeom>
        </p:spPr>
        <p:txBody>
          <a:bodyPr lIns="0" tIns="0" rIns="0" bIns="0" rtlCol="0" anchor="t">
            <a:spAutoFit/>
          </a:bodyPr>
          <a:lstStyle/>
          <a:p>
            <a:pPr algn="just">
              <a:lnSpc>
                <a:spcPct val="150000"/>
              </a:lnSpc>
            </a:pPr>
            <a:r>
              <a:rPr lang="en-US" dirty="0">
                <a:solidFill>
                  <a:srgbClr val="1F191A"/>
                </a:solidFill>
                <a:latin typeface="Arial"/>
                <a:ea typeface="Arial"/>
                <a:cs typeface="Arial"/>
                <a:sym typeface="Arial"/>
              </a:rPr>
              <a:t>● </a:t>
            </a:r>
            <a:r>
              <a:rPr lang="en-US" b="1" dirty="0">
                <a:solidFill>
                  <a:srgbClr val="1F191A"/>
                </a:solidFill>
                <a:latin typeface="Arial Bold"/>
                <a:ea typeface="Arial Bold"/>
                <a:cs typeface="Arial Bold"/>
                <a:sym typeface="Arial Bold"/>
              </a:rPr>
              <a:t>Global prevalence- </a:t>
            </a:r>
            <a:r>
              <a:rPr lang="en-US" dirty="0">
                <a:solidFill>
                  <a:srgbClr val="1F191A"/>
                </a:solidFill>
                <a:latin typeface="Arial"/>
                <a:ea typeface="Arial"/>
                <a:cs typeface="Arial"/>
                <a:sym typeface="Arial"/>
              </a:rPr>
              <a:t>As per the statistics of WHO (2025) approximately 332 million people worldwide live with depression by describing their substantial international public health significance.</a:t>
            </a:r>
          </a:p>
          <a:p>
            <a:pPr algn="just">
              <a:lnSpc>
                <a:spcPct val="150000"/>
              </a:lnSpc>
            </a:pPr>
            <a:r>
              <a:rPr lang="en-US" dirty="0">
                <a:solidFill>
                  <a:srgbClr val="1F191A"/>
                </a:solidFill>
                <a:latin typeface="Arial"/>
                <a:ea typeface="Arial"/>
                <a:cs typeface="Arial"/>
                <a:sym typeface="Arial"/>
              </a:rPr>
              <a:t>● </a:t>
            </a:r>
            <a:r>
              <a:rPr lang="en-US" b="1" dirty="0">
                <a:solidFill>
                  <a:srgbClr val="1F191A"/>
                </a:solidFill>
                <a:latin typeface="Arial Bold"/>
                <a:ea typeface="Arial Bold"/>
                <a:cs typeface="Arial Bold"/>
                <a:sym typeface="Arial Bold"/>
              </a:rPr>
              <a:t>UK prevalence- </a:t>
            </a:r>
            <a:r>
              <a:rPr lang="en-US" dirty="0">
                <a:solidFill>
                  <a:srgbClr val="1F191A"/>
                </a:solidFill>
                <a:latin typeface="Arial"/>
                <a:ea typeface="Arial"/>
                <a:cs typeface="Arial"/>
                <a:sym typeface="Arial"/>
              </a:rPr>
              <a:t>ONS data found that 18% of adults aged 16 years and over in Great Britain reported moderate to severe depressive symptoms in April 2025 (ONS, 2026).</a:t>
            </a:r>
          </a:p>
          <a:p>
            <a:pPr algn="just">
              <a:lnSpc>
                <a:spcPct val="150000"/>
              </a:lnSpc>
            </a:pPr>
            <a:r>
              <a:rPr lang="en-US" dirty="0">
                <a:solidFill>
                  <a:srgbClr val="1F191A"/>
                </a:solidFill>
                <a:latin typeface="Arial"/>
                <a:ea typeface="Arial"/>
                <a:cs typeface="Arial"/>
                <a:sym typeface="Arial"/>
              </a:rPr>
              <a:t>● </a:t>
            </a:r>
            <a:r>
              <a:rPr lang="en-US" b="1" dirty="0">
                <a:solidFill>
                  <a:srgbClr val="1F191A"/>
                </a:solidFill>
                <a:latin typeface="Arial Bold"/>
                <a:ea typeface="Arial Bold"/>
                <a:cs typeface="Arial Bold"/>
                <a:sym typeface="Arial Bold"/>
              </a:rPr>
              <a:t>Inequalities-</a:t>
            </a:r>
            <a:r>
              <a:rPr lang="en-US" dirty="0">
                <a:solidFill>
                  <a:srgbClr val="1F191A"/>
                </a:solidFill>
                <a:latin typeface="Arial"/>
                <a:ea typeface="Arial"/>
                <a:cs typeface="Arial"/>
                <a:sym typeface="Arial"/>
              </a:rPr>
              <a:t> The prevalence was approximately 26% among 16–29-year-olds compared with 8% among adults aged 70 years and over to highlight important age-related inequalities (SW Londoner, 2026).</a:t>
            </a:r>
          </a:p>
          <a:p>
            <a:pPr algn="l">
              <a:lnSpc>
                <a:spcPts val="2696"/>
              </a:lnSpc>
            </a:pPr>
            <a:endParaRPr lang="en-US" sz="2042" dirty="0">
              <a:solidFill>
                <a:srgbClr val="1F191A"/>
              </a:solidFill>
              <a:latin typeface="Arial"/>
              <a:ea typeface="Arial"/>
              <a:cs typeface="Arial"/>
              <a:sym typeface="Arial"/>
            </a:endParaRPr>
          </a:p>
        </p:txBody>
      </p:sp>
      <p:sp>
        <p:nvSpPr>
          <p:cNvPr id="7" name="TextBox 7"/>
          <p:cNvSpPr txBox="1"/>
          <p:nvPr/>
        </p:nvSpPr>
        <p:spPr>
          <a:xfrm>
            <a:off x="4572000" y="8202129"/>
            <a:ext cx="4097893" cy="559662"/>
          </a:xfrm>
          <a:prstGeom prst="rect">
            <a:avLst/>
          </a:prstGeom>
        </p:spPr>
        <p:txBody>
          <a:bodyPr lIns="0" tIns="0" rIns="0" bIns="0" rtlCol="0" anchor="t">
            <a:spAutoFit/>
          </a:bodyPr>
          <a:lstStyle/>
          <a:p>
            <a:pPr algn="ctr">
              <a:lnSpc>
                <a:spcPts val="2227"/>
              </a:lnSpc>
              <a:spcBef>
                <a:spcPct val="0"/>
              </a:spcBef>
            </a:pPr>
            <a:r>
              <a:rPr lang="en-US" sz="1591" b="1" spc="-31" dirty="0">
                <a:solidFill>
                  <a:srgbClr val="1F191A"/>
                </a:solidFill>
                <a:latin typeface="Poppins Bold"/>
                <a:ea typeface="Poppins Bold"/>
                <a:cs typeface="Poppins Bold"/>
                <a:sym typeface="Poppins Bold"/>
              </a:rPr>
              <a:t>Figure 3: Global prevalence of depression</a:t>
            </a:r>
          </a:p>
          <a:p>
            <a:pPr algn="ctr">
              <a:lnSpc>
                <a:spcPts val="2227"/>
              </a:lnSpc>
              <a:spcBef>
                <a:spcPct val="0"/>
              </a:spcBef>
            </a:pPr>
            <a:r>
              <a:rPr lang="en-US" sz="1591" spc="-31" dirty="0">
                <a:solidFill>
                  <a:srgbClr val="1F191A"/>
                </a:solidFill>
                <a:latin typeface="Poppins"/>
                <a:ea typeface="Poppins"/>
                <a:cs typeface="Poppins"/>
                <a:sym typeface="Poppins"/>
              </a:rPr>
              <a:t>(Source: Liu and Kuai, 2025)</a:t>
            </a:r>
          </a:p>
        </p:txBody>
      </p:sp>
      <p:sp>
        <p:nvSpPr>
          <p:cNvPr id="8" name="TextBox 8"/>
          <p:cNvSpPr txBox="1"/>
          <p:nvPr/>
        </p:nvSpPr>
        <p:spPr>
          <a:xfrm>
            <a:off x="12143683" y="5202093"/>
            <a:ext cx="4431268" cy="559662"/>
          </a:xfrm>
          <a:prstGeom prst="rect">
            <a:avLst/>
          </a:prstGeom>
        </p:spPr>
        <p:txBody>
          <a:bodyPr lIns="0" tIns="0" rIns="0" bIns="0" rtlCol="0" anchor="t">
            <a:spAutoFit/>
          </a:bodyPr>
          <a:lstStyle/>
          <a:p>
            <a:pPr algn="ctr">
              <a:lnSpc>
                <a:spcPts val="2227"/>
              </a:lnSpc>
              <a:spcBef>
                <a:spcPct val="0"/>
              </a:spcBef>
            </a:pPr>
            <a:r>
              <a:rPr lang="en-US" sz="1591" b="1" spc="-31">
                <a:solidFill>
                  <a:srgbClr val="1F191A"/>
                </a:solidFill>
                <a:latin typeface="Arial Bold"/>
                <a:ea typeface="Arial Bold"/>
                <a:cs typeface="Arial Bold"/>
                <a:sym typeface="Arial Bold"/>
              </a:rPr>
              <a:t>Figure 4: UK statistics of depression prevalence</a:t>
            </a:r>
          </a:p>
          <a:p>
            <a:pPr algn="ctr">
              <a:lnSpc>
                <a:spcPts val="2227"/>
              </a:lnSpc>
              <a:spcBef>
                <a:spcPct val="0"/>
              </a:spcBef>
            </a:pPr>
            <a:r>
              <a:rPr lang="en-US" sz="1591" spc="-31">
                <a:solidFill>
                  <a:srgbClr val="1F191A"/>
                </a:solidFill>
                <a:latin typeface="Arial"/>
                <a:ea typeface="Arial"/>
                <a:cs typeface="Arial"/>
                <a:sym typeface="Arial"/>
              </a:rPr>
              <a:t>(Source: SW Londoner, 2026)</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2" name="Freeform 2"/>
          <p:cNvSpPr/>
          <p:nvPr/>
        </p:nvSpPr>
        <p:spPr>
          <a:xfrm>
            <a:off x="14787976" y="3802839"/>
            <a:ext cx="3261468" cy="5199442"/>
          </a:xfrm>
          <a:custGeom>
            <a:avLst/>
            <a:gdLst/>
            <a:ahLst/>
            <a:cxnLst/>
            <a:rect l="l" t="t" r="r" b="b"/>
            <a:pathLst>
              <a:path w="3261468" h="5199442">
                <a:moveTo>
                  <a:pt x="0" y="0"/>
                </a:moveTo>
                <a:lnTo>
                  <a:pt x="3261468" y="0"/>
                </a:lnTo>
                <a:lnTo>
                  <a:pt x="3261468" y="5199443"/>
                </a:lnTo>
                <a:lnTo>
                  <a:pt x="0" y="5199443"/>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3" name="Freeform 3"/>
          <p:cNvSpPr/>
          <p:nvPr/>
        </p:nvSpPr>
        <p:spPr>
          <a:xfrm>
            <a:off x="8948072" y="5011352"/>
            <a:ext cx="5126986" cy="3430210"/>
          </a:xfrm>
          <a:custGeom>
            <a:avLst/>
            <a:gdLst/>
            <a:ahLst/>
            <a:cxnLst/>
            <a:rect l="l" t="t" r="r" b="b"/>
            <a:pathLst>
              <a:path w="5126986" h="3430210">
                <a:moveTo>
                  <a:pt x="0" y="0"/>
                </a:moveTo>
                <a:lnTo>
                  <a:pt x="5126986" y="0"/>
                </a:lnTo>
                <a:lnTo>
                  <a:pt x="5126986" y="3430210"/>
                </a:lnTo>
                <a:lnTo>
                  <a:pt x="0" y="3430210"/>
                </a:lnTo>
                <a:lnTo>
                  <a:pt x="0" y="0"/>
                </a:lnTo>
                <a:close/>
              </a:path>
            </a:pathLst>
          </a:custGeom>
          <a:blipFill>
            <a:blip r:embed="rId4"/>
            <a:stretch>
              <a:fillRect/>
            </a:stretch>
          </a:blipFill>
        </p:spPr>
      </p:sp>
      <p:sp>
        <p:nvSpPr>
          <p:cNvPr id="4" name="Freeform 4"/>
          <p:cNvSpPr/>
          <p:nvPr/>
        </p:nvSpPr>
        <p:spPr>
          <a:xfrm>
            <a:off x="1195528" y="5009352"/>
            <a:ext cx="5057899" cy="3389049"/>
          </a:xfrm>
          <a:custGeom>
            <a:avLst/>
            <a:gdLst/>
            <a:ahLst/>
            <a:cxnLst/>
            <a:rect l="l" t="t" r="r" b="b"/>
            <a:pathLst>
              <a:path w="5057899" h="3389049">
                <a:moveTo>
                  <a:pt x="0" y="0"/>
                </a:moveTo>
                <a:lnTo>
                  <a:pt x="5057899" y="0"/>
                </a:lnTo>
                <a:lnTo>
                  <a:pt x="5057899" y="3389049"/>
                </a:lnTo>
                <a:lnTo>
                  <a:pt x="0" y="3389049"/>
                </a:lnTo>
                <a:lnTo>
                  <a:pt x="0" y="0"/>
                </a:lnTo>
                <a:close/>
              </a:path>
            </a:pathLst>
          </a:custGeom>
          <a:blipFill>
            <a:blip r:embed="rId5"/>
            <a:stretch>
              <a:fillRect/>
            </a:stretch>
          </a:blipFill>
        </p:spPr>
      </p:sp>
      <p:sp>
        <p:nvSpPr>
          <p:cNvPr id="5" name="TextBox 5"/>
          <p:cNvSpPr txBox="1"/>
          <p:nvPr/>
        </p:nvSpPr>
        <p:spPr>
          <a:xfrm>
            <a:off x="457200" y="1562100"/>
            <a:ext cx="14106322" cy="3147015"/>
          </a:xfrm>
          <a:prstGeom prst="rect">
            <a:avLst/>
          </a:prstGeom>
        </p:spPr>
        <p:txBody>
          <a:bodyPr wrap="square" lIns="0" tIns="0" rIns="0" bIns="0" rtlCol="0" anchor="t">
            <a:spAutoFit/>
          </a:bodyPr>
          <a:lstStyle/>
          <a:p>
            <a:pPr algn="just">
              <a:lnSpc>
                <a:spcPct val="150000"/>
              </a:lnSpc>
            </a:pPr>
            <a:r>
              <a:rPr lang="en-US" sz="2300" spc="-23" dirty="0">
                <a:solidFill>
                  <a:srgbClr val="1F191A"/>
                </a:solidFill>
                <a:latin typeface="Arial"/>
                <a:ea typeface="Arial"/>
                <a:cs typeface="Arial"/>
                <a:sym typeface="Arial"/>
              </a:rPr>
              <a:t>● </a:t>
            </a:r>
            <a:r>
              <a:rPr lang="en-US" sz="2000" b="1" spc="-23" dirty="0">
                <a:solidFill>
                  <a:srgbClr val="1F191A"/>
                </a:solidFill>
                <a:latin typeface="Arial Bold"/>
                <a:ea typeface="Arial Bold"/>
                <a:cs typeface="Arial Bold"/>
                <a:sym typeface="Arial Bold"/>
              </a:rPr>
              <a:t>Economic burden-</a:t>
            </a:r>
            <a:r>
              <a:rPr lang="en-US" sz="2000" spc="-23" dirty="0">
                <a:solidFill>
                  <a:srgbClr val="1F191A"/>
                </a:solidFill>
                <a:latin typeface="Arial"/>
                <a:ea typeface="Arial"/>
                <a:cs typeface="Arial"/>
                <a:sym typeface="Arial"/>
              </a:rPr>
              <a:t> Poor mental health costs England an estimated £105 billion annually, through healthcare expenditure, lost employment and productivity, welfare costs and reduced quality of life (Public Health England, 2026) . </a:t>
            </a:r>
          </a:p>
          <a:p>
            <a:pPr algn="just">
              <a:lnSpc>
                <a:spcPct val="150000"/>
              </a:lnSpc>
            </a:pPr>
            <a:r>
              <a:rPr lang="en-US" sz="2000" spc="-23" dirty="0">
                <a:solidFill>
                  <a:srgbClr val="1F191A"/>
                </a:solidFill>
                <a:latin typeface="Arial"/>
                <a:ea typeface="Arial"/>
                <a:cs typeface="Arial"/>
                <a:sym typeface="Arial"/>
              </a:rPr>
              <a:t>● </a:t>
            </a:r>
            <a:r>
              <a:rPr lang="en-US" sz="2000" b="1" spc="-23" dirty="0">
                <a:solidFill>
                  <a:srgbClr val="1F191A"/>
                </a:solidFill>
                <a:latin typeface="Arial Bold"/>
                <a:ea typeface="Arial Bold"/>
                <a:cs typeface="Arial Bold"/>
                <a:sym typeface="Arial Bold"/>
              </a:rPr>
              <a:t>Productivity impact-</a:t>
            </a:r>
            <a:r>
              <a:rPr lang="en-US" sz="2000" spc="-23" dirty="0">
                <a:solidFill>
                  <a:srgbClr val="1F191A"/>
                </a:solidFill>
                <a:latin typeface="Arial"/>
                <a:ea typeface="Arial"/>
                <a:cs typeface="Arial"/>
                <a:sym typeface="Arial"/>
              </a:rPr>
              <a:t> Depression affects concentration, attendance and work performance, globally depression and anxiety contribute to around 12 billion lost working days annually costing almost US$1 trillion (WHO, 2025).</a:t>
            </a:r>
          </a:p>
          <a:p>
            <a:pPr algn="just">
              <a:lnSpc>
                <a:spcPct val="150000"/>
              </a:lnSpc>
            </a:pPr>
            <a:r>
              <a:rPr lang="en-US" sz="2000" spc="-23" dirty="0">
                <a:solidFill>
                  <a:srgbClr val="1F191A"/>
                </a:solidFill>
                <a:latin typeface="Arial"/>
                <a:ea typeface="Arial"/>
                <a:cs typeface="Arial"/>
                <a:sym typeface="Arial"/>
              </a:rPr>
              <a:t>● </a:t>
            </a:r>
            <a:r>
              <a:rPr lang="en-US" sz="2000" b="1" spc="-23" dirty="0">
                <a:solidFill>
                  <a:srgbClr val="1F191A"/>
                </a:solidFill>
                <a:latin typeface="Arial Bold"/>
                <a:ea typeface="Arial Bold"/>
                <a:cs typeface="Arial Bold"/>
                <a:sym typeface="Arial Bold"/>
              </a:rPr>
              <a:t>Social burden-</a:t>
            </a:r>
            <a:r>
              <a:rPr lang="en-US" sz="2000" spc="-23" dirty="0">
                <a:solidFill>
                  <a:srgbClr val="1F191A"/>
                </a:solidFill>
                <a:latin typeface="Arial"/>
                <a:ea typeface="Arial"/>
                <a:cs typeface="Arial"/>
                <a:sym typeface="Arial"/>
              </a:rPr>
              <a:t> Depression can increase isolation, unemployment and reduced participation with poverty, housing insecurity and social exclusion acting as important wider determinants of mental health (Public Health England, 2026).</a:t>
            </a:r>
          </a:p>
          <a:p>
            <a:pPr algn="l">
              <a:lnSpc>
                <a:spcPts val="2415"/>
              </a:lnSpc>
            </a:pPr>
            <a:endParaRPr lang="en-US" sz="2300" spc="-23" dirty="0">
              <a:solidFill>
                <a:srgbClr val="1F191A"/>
              </a:solidFill>
              <a:latin typeface="Arial"/>
              <a:ea typeface="Arial"/>
              <a:cs typeface="Arial"/>
              <a:sym typeface="Arial"/>
            </a:endParaRPr>
          </a:p>
        </p:txBody>
      </p:sp>
      <p:sp>
        <p:nvSpPr>
          <p:cNvPr id="6" name="TextBox 6"/>
          <p:cNvSpPr txBox="1"/>
          <p:nvPr/>
        </p:nvSpPr>
        <p:spPr>
          <a:xfrm>
            <a:off x="358843" y="457200"/>
            <a:ext cx="17471957" cy="602729"/>
          </a:xfrm>
          <a:prstGeom prst="rect">
            <a:avLst/>
          </a:prstGeom>
        </p:spPr>
        <p:txBody>
          <a:bodyPr wrap="square" lIns="0" tIns="0" rIns="0" bIns="0" rtlCol="0" anchor="t">
            <a:spAutoFit/>
          </a:bodyPr>
          <a:lstStyle/>
          <a:p>
            <a:pPr algn="l">
              <a:lnSpc>
                <a:spcPts val="4650"/>
              </a:lnSpc>
            </a:pPr>
            <a:r>
              <a:rPr lang="en-US" sz="5000" b="1" spc="-50" dirty="0">
                <a:solidFill>
                  <a:srgbClr val="1F191A"/>
                </a:solidFill>
                <a:latin typeface="Arial Bold"/>
                <a:ea typeface="Arial Bold"/>
                <a:cs typeface="Arial Bold"/>
                <a:sym typeface="Arial Bold"/>
              </a:rPr>
              <a:t>ECONOMIC AND SOCIAL BURDEN OF DEPRESSION</a:t>
            </a:r>
          </a:p>
        </p:txBody>
      </p:sp>
      <p:sp>
        <p:nvSpPr>
          <p:cNvPr id="7" name="TextBox 7"/>
          <p:cNvSpPr txBox="1"/>
          <p:nvPr/>
        </p:nvSpPr>
        <p:spPr>
          <a:xfrm>
            <a:off x="10058400" y="8754190"/>
            <a:ext cx="3338870" cy="559662"/>
          </a:xfrm>
          <a:prstGeom prst="rect">
            <a:avLst/>
          </a:prstGeom>
        </p:spPr>
        <p:txBody>
          <a:bodyPr lIns="0" tIns="0" rIns="0" bIns="0" rtlCol="0" anchor="t">
            <a:spAutoFit/>
          </a:bodyPr>
          <a:lstStyle/>
          <a:p>
            <a:pPr algn="ctr">
              <a:lnSpc>
                <a:spcPts val="2227"/>
              </a:lnSpc>
              <a:spcBef>
                <a:spcPct val="0"/>
              </a:spcBef>
            </a:pPr>
            <a:r>
              <a:rPr lang="en-US" sz="1591" b="1" spc="-31" dirty="0">
                <a:solidFill>
                  <a:srgbClr val="1F191A"/>
                </a:solidFill>
                <a:latin typeface="Arial Bold"/>
                <a:ea typeface="Arial Bold"/>
                <a:cs typeface="Arial Bold"/>
                <a:sym typeface="Arial Bold"/>
              </a:rPr>
              <a:t>Figure 6: Social inequalities</a:t>
            </a:r>
          </a:p>
          <a:p>
            <a:pPr algn="ctr">
              <a:lnSpc>
                <a:spcPts val="2227"/>
              </a:lnSpc>
              <a:spcBef>
                <a:spcPct val="0"/>
              </a:spcBef>
            </a:pPr>
            <a:r>
              <a:rPr lang="en-US" sz="1591" spc="-31" dirty="0">
                <a:solidFill>
                  <a:srgbClr val="1F191A"/>
                </a:solidFill>
                <a:latin typeface="Arial"/>
                <a:ea typeface="Arial"/>
                <a:cs typeface="Arial"/>
                <a:sym typeface="Arial"/>
              </a:rPr>
              <a:t>(Source: Public Health England, 2026) </a:t>
            </a:r>
          </a:p>
        </p:txBody>
      </p:sp>
      <p:sp>
        <p:nvSpPr>
          <p:cNvPr id="8" name="TextBox 8"/>
          <p:cNvSpPr txBox="1"/>
          <p:nvPr/>
        </p:nvSpPr>
        <p:spPr>
          <a:xfrm>
            <a:off x="1420974" y="8698638"/>
            <a:ext cx="4607005" cy="559662"/>
          </a:xfrm>
          <a:prstGeom prst="rect">
            <a:avLst/>
          </a:prstGeom>
        </p:spPr>
        <p:txBody>
          <a:bodyPr lIns="0" tIns="0" rIns="0" bIns="0" rtlCol="0" anchor="t">
            <a:spAutoFit/>
          </a:bodyPr>
          <a:lstStyle/>
          <a:p>
            <a:pPr algn="ctr">
              <a:lnSpc>
                <a:spcPts val="2227"/>
              </a:lnSpc>
              <a:spcBef>
                <a:spcPct val="0"/>
              </a:spcBef>
            </a:pPr>
            <a:r>
              <a:rPr lang="en-US" sz="1591" b="1" spc="-31" dirty="0">
                <a:solidFill>
                  <a:srgbClr val="1F191A"/>
                </a:solidFill>
                <a:latin typeface="Arial Bold"/>
                <a:ea typeface="Arial Bold"/>
                <a:cs typeface="Arial Bold"/>
                <a:sym typeface="Arial Bold"/>
              </a:rPr>
              <a:t>Figure 5: Several depressive disorders in England</a:t>
            </a:r>
          </a:p>
          <a:p>
            <a:pPr algn="ctr">
              <a:lnSpc>
                <a:spcPts val="2227"/>
              </a:lnSpc>
              <a:spcBef>
                <a:spcPct val="0"/>
              </a:spcBef>
            </a:pPr>
            <a:r>
              <a:rPr lang="en-US" sz="1591" spc="-31" dirty="0">
                <a:solidFill>
                  <a:srgbClr val="1F191A"/>
                </a:solidFill>
                <a:latin typeface="Arial"/>
                <a:ea typeface="Arial"/>
                <a:cs typeface="Arial"/>
                <a:sym typeface="Arial"/>
              </a:rPr>
              <a:t>(Source: Public Health England, 2026)</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2" name="TextBox 2"/>
          <p:cNvSpPr txBox="1"/>
          <p:nvPr/>
        </p:nvSpPr>
        <p:spPr>
          <a:xfrm>
            <a:off x="478460" y="625216"/>
            <a:ext cx="12889859" cy="709111"/>
          </a:xfrm>
          <a:prstGeom prst="rect">
            <a:avLst/>
          </a:prstGeom>
        </p:spPr>
        <p:txBody>
          <a:bodyPr lIns="0" tIns="0" rIns="0" bIns="0" rtlCol="0" anchor="t">
            <a:spAutoFit/>
          </a:bodyPr>
          <a:lstStyle/>
          <a:p>
            <a:pPr algn="l">
              <a:lnSpc>
                <a:spcPts val="5023"/>
              </a:lnSpc>
            </a:pPr>
            <a:r>
              <a:rPr lang="en-US" sz="5402" b="1" spc="-54">
                <a:solidFill>
                  <a:srgbClr val="1F191A"/>
                </a:solidFill>
                <a:latin typeface="Arial Bold"/>
                <a:ea typeface="Arial Bold"/>
                <a:cs typeface="Arial Bold"/>
                <a:sym typeface="Arial Bold"/>
              </a:rPr>
              <a:t>DIAGNOSIS AND INITIAL ASSESSMENT</a:t>
            </a:r>
          </a:p>
        </p:txBody>
      </p:sp>
      <p:sp>
        <p:nvSpPr>
          <p:cNvPr id="3" name="TextBox 3"/>
          <p:cNvSpPr txBox="1"/>
          <p:nvPr/>
        </p:nvSpPr>
        <p:spPr>
          <a:xfrm>
            <a:off x="478460" y="2053119"/>
            <a:ext cx="11848593" cy="5678478"/>
          </a:xfrm>
          <a:prstGeom prst="rect">
            <a:avLst/>
          </a:prstGeom>
        </p:spPr>
        <p:txBody>
          <a:bodyPr lIns="0" tIns="0" rIns="0" bIns="0" rtlCol="0" anchor="t">
            <a:spAutoFit/>
          </a:bodyPr>
          <a:lstStyle/>
          <a:p>
            <a:pPr algn="just">
              <a:lnSpc>
                <a:spcPct val="150000"/>
              </a:lnSpc>
            </a:pPr>
            <a:r>
              <a:rPr lang="en-US" sz="3400" spc="-34" dirty="0">
                <a:solidFill>
                  <a:srgbClr val="1F191A"/>
                </a:solidFill>
                <a:latin typeface="Arial"/>
                <a:ea typeface="Arial"/>
                <a:cs typeface="Arial"/>
                <a:sym typeface="Arial"/>
              </a:rPr>
              <a:t>● </a:t>
            </a:r>
            <a:r>
              <a:rPr lang="en-US" sz="2400" b="1" spc="-34" dirty="0">
                <a:solidFill>
                  <a:srgbClr val="1F191A"/>
                </a:solidFill>
                <a:latin typeface="Arial Bold"/>
                <a:ea typeface="Arial Bold"/>
                <a:cs typeface="Arial Bold"/>
                <a:sym typeface="Arial Bold"/>
              </a:rPr>
              <a:t>Symptom assessment- </a:t>
            </a:r>
            <a:r>
              <a:rPr lang="en-US" sz="2400" spc="-34" dirty="0">
                <a:solidFill>
                  <a:srgbClr val="1F191A"/>
                </a:solidFill>
                <a:latin typeface="Arial"/>
                <a:ea typeface="Arial"/>
                <a:cs typeface="Arial"/>
                <a:sym typeface="Arial"/>
              </a:rPr>
              <a:t>Depression needs to be assessed through mood, anhedonia, sleep, appetite, energy and functional impairment, along with duration and previous episodes.</a:t>
            </a:r>
          </a:p>
          <a:p>
            <a:pPr algn="just">
              <a:lnSpc>
                <a:spcPct val="150000"/>
              </a:lnSpc>
            </a:pPr>
            <a:r>
              <a:rPr lang="en-US" sz="2400" spc="-34" dirty="0">
                <a:solidFill>
                  <a:srgbClr val="1F191A"/>
                </a:solidFill>
                <a:latin typeface="Arial"/>
                <a:ea typeface="Arial"/>
                <a:cs typeface="Arial"/>
                <a:sym typeface="Arial"/>
              </a:rPr>
              <a:t>● </a:t>
            </a:r>
            <a:r>
              <a:rPr lang="en-US" sz="2400" b="1" spc="-34" dirty="0">
                <a:solidFill>
                  <a:srgbClr val="1F191A"/>
                </a:solidFill>
                <a:latin typeface="Arial Bold"/>
                <a:ea typeface="Arial Bold"/>
                <a:cs typeface="Arial Bold"/>
                <a:sym typeface="Arial Bold"/>
              </a:rPr>
              <a:t>Severity measurement- </a:t>
            </a:r>
            <a:r>
              <a:rPr lang="en-US" sz="2400" spc="-34" dirty="0">
                <a:solidFill>
                  <a:srgbClr val="1F191A"/>
                </a:solidFill>
                <a:latin typeface="Arial"/>
                <a:ea typeface="Arial"/>
                <a:cs typeface="Arial"/>
                <a:sym typeface="Arial"/>
              </a:rPr>
              <a:t>Validated measures such as PHQ-9 can support assessment and monitoring, where NICE uses 16 or above as an indicator of more severe depression (NICE, 2022).</a:t>
            </a:r>
          </a:p>
          <a:p>
            <a:pPr algn="just">
              <a:lnSpc>
                <a:spcPct val="150000"/>
              </a:lnSpc>
            </a:pPr>
            <a:r>
              <a:rPr lang="en-US" sz="2400" b="1" spc="-34" dirty="0">
                <a:solidFill>
                  <a:srgbClr val="1F191A"/>
                </a:solidFill>
                <a:latin typeface="Arial Bold"/>
                <a:ea typeface="Arial Bold"/>
                <a:cs typeface="Arial Bold"/>
                <a:sym typeface="Arial Bold"/>
              </a:rPr>
              <a:t>● Risk and context-</a:t>
            </a:r>
            <a:r>
              <a:rPr lang="en-US" sz="2400" spc="-34" dirty="0">
                <a:solidFill>
                  <a:srgbClr val="1F191A"/>
                </a:solidFill>
                <a:latin typeface="Arial"/>
                <a:ea typeface="Arial"/>
                <a:cs typeface="Arial"/>
                <a:sym typeface="Arial"/>
              </a:rPr>
              <a:t> Assessment needs to be explored suicidal ideation, self-harm, substance use, physical illness, employment, relationships, loneliness and social circumstances (Pal </a:t>
            </a:r>
            <a:r>
              <a:rPr lang="en-US" sz="2400" i="1" spc="-34" dirty="0">
                <a:solidFill>
                  <a:srgbClr val="1F191A"/>
                </a:solidFill>
                <a:latin typeface="Arial Italics"/>
                <a:ea typeface="Arial Italics"/>
                <a:cs typeface="Arial Italics"/>
                <a:sym typeface="Arial Italics"/>
              </a:rPr>
              <a:t>et al.</a:t>
            </a:r>
            <a:r>
              <a:rPr lang="en-US" sz="2400" spc="-34" dirty="0">
                <a:solidFill>
                  <a:srgbClr val="1F191A"/>
                </a:solidFill>
                <a:latin typeface="Arial"/>
                <a:ea typeface="Arial"/>
                <a:cs typeface="Arial"/>
                <a:sym typeface="Arial"/>
              </a:rPr>
              <a:t>, 2025).</a:t>
            </a:r>
          </a:p>
          <a:p>
            <a:pPr algn="l">
              <a:lnSpc>
                <a:spcPts val="3570"/>
              </a:lnSpc>
            </a:pPr>
            <a:endParaRPr lang="en-US" sz="3400" spc="-34" dirty="0">
              <a:solidFill>
                <a:srgbClr val="1F191A"/>
              </a:solidFill>
              <a:latin typeface="Arial"/>
              <a:ea typeface="Arial"/>
              <a:cs typeface="Arial"/>
              <a:sym typeface="Arial"/>
            </a:endParaRPr>
          </a:p>
        </p:txBody>
      </p:sp>
      <p:sp>
        <p:nvSpPr>
          <p:cNvPr id="4" name="Freeform 4"/>
          <p:cNvSpPr/>
          <p:nvPr/>
        </p:nvSpPr>
        <p:spPr>
          <a:xfrm>
            <a:off x="12877293" y="2324100"/>
            <a:ext cx="4932247" cy="3721604"/>
          </a:xfrm>
          <a:custGeom>
            <a:avLst/>
            <a:gdLst/>
            <a:ahLst/>
            <a:cxnLst/>
            <a:rect l="l" t="t" r="r" b="b"/>
            <a:pathLst>
              <a:path w="4932247" h="3721604">
                <a:moveTo>
                  <a:pt x="0" y="0"/>
                </a:moveTo>
                <a:lnTo>
                  <a:pt x="4932247" y="0"/>
                </a:lnTo>
                <a:lnTo>
                  <a:pt x="4932247" y="3721605"/>
                </a:lnTo>
                <a:lnTo>
                  <a:pt x="0" y="3721605"/>
                </a:lnTo>
                <a:lnTo>
                  <a:pt x="0" y="0"/>
                </a:lnTo>
                <a:close/>
              </a:path>
            </a:pathLst>
          </a:custGeom>
          <a:blipFill>
            <a:blip>
              <a:extLst>
                <a:ext uri="{96DAC541-7B7A-43D3-8B79-37D633B846F1}">
                  <asvg:svgBlip xmlns:asvg="http://schemas.microsoft.com/office/drawing/2016/SVG/main" r:embed="rId3"/>
                </a:ext>
              </a:extLst>
            </a:blip>
            <a:stretch>
              <a:fillRect/>
            </a:stretch>
          </a:blipFill>
        </p:spPr>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2" name="TextBox 2"/>
          <p:cNvSpPr txBox="1"/>
          <p:nvPr/>
        </p:nvSpPr>
        <p:spPr>
          <a:xfrm>
            <a:off x="539646" y="2074455"/>
            <a:ext cx="10112017" cy="5714385"/>
          </a:xfrm>
          <a:prstGeom prst="rect">
            <a:avLst/>
          </a:prstGeom>
        </p:spPr>
        <p:txBody>
          <a:bodyPr lIns="0" tIns="0" rIns="0" bIns="0" rtlCol="0" anchor="t">
            <a:spAutoFit/>
          </a:bodyPr>
          <a:lstStyle/>
          <a:p>
            <a:pPr algn="just">
              <a:lnSpc>
                <a:spcPct val="150000"/>
              </a:lnSpc>
            </a:pPr>
            <a:r>
              <a:rPr lang="en-US" sz="3500" spc="-35" dirty="0">
                <a:solidFill>
                  <a:srgbClr val="1F191A"/>
                </a:solidFill>
                <a:latin typeface="Arial"/>
                <a:ea typeface="Arial"/>
                <a:cs typeface="Arial"/>
                <a:sym typeface="Arial"/>
              </a:rPr>
              <a:t>● </a:t>
            </a:r>
            <a:r>
              <a:rPr lang="en-US" sz="2400" b="1" spc="-35" dirty="0">
                <a:solidFill>
                  <a:srgbClr val="1F191A"/>
                </a:solidFill>
                <a:latin typeface="Arial Bold"/>
                <a:ea typeface="Arial Bold"/>
                <a:cs typeface="Arial Bold"/>
                <a:sym typeface="Arial Bold"/>
              </a:rPr>
              <a:t>Stepped management- </a:t>
            </a:r>
            <a:r>
              <a:rPr lang="en-US" sz="2400" spc="-35" dirty="0">
                <a:solidFill>
                  <a:srgbClr val="1F191A"/>
                </a:solidFill>
                <a:latin typeface="Arial"/>
                <a:ea typeface="Arial"/>
                <a:cs typeface="Arial"/>
                <a:sym typeface="Arial"/>
              </a:rPr>
              <a:t>Care needs to match treatment intensity to severity beginning with appropriate lower-intensity interventions by escalating when symptoms persist or become more complex.</a:t>
            </a:r>
          </a:p>
          <a:p>
            <a:pPr algn="just">
              <a:lnSpc>
                <a:spcPct val="150000"/>
              </a:lnSpc>
            </a:pPr>
            <a:r>
              <a:rPr lang="en-US" sz="2400" spc="-35" dirty="0">
                <a:solidFill>
                  <a:srgbClr val="1F191A"/>
                </a:solidFill>
                <a:latin typeface="Arial"/>
                <a:ea typeface="Arial"/>
                <a:cs typeface="Arial"/>
                <a:sym typeface="Arial"/>
              </a:rPr>
              <a:t>● </a:t>
            </a:r>
            <a:r>
              <a:rPr lang="en-US" sz="2400" b="1" spc="-35" dirty="0">
                <a:solidFill>
                  <a:srgbClr val="1F191A"/>
                </a:solidFill>
                <a:latin typeface="Arial Bold"/>
                <a:ea typeface="Arial Bold"/>
                <a:cs typeface="Arial Bold"/>
                <a:sym typeface="Arial Bold"/>
              </a:rPr>
              <a:t>Continuous monitoring- </a:t>
            </a:r>
            <a:r>
              <a:rPr lang="en-US" sz="2400" spc="-35" dirty="0">
                <a:solidFill>
                  <a:srgbClr val="1F191A"/>
                </a:solidFill>
                <a:latin typeface="Arial"/>
                <a:ea typeface="Arial"/>
                <a:cs typeface="Arial"/>
                <a:sym typeface="Arial"/>
              </a:rPr>
              <a:t>Treatment response, side effects, adherence, functioning and suicidal ideation needs to be reviewed with NICE suggesting review between 2 and 4 weeks after treatment begins (NICE, 2022).</a:t>
            </a:r>
          </a:p>
          <a:p>
            <a:pPr algn="just">
              <a:lnSpc>
                <a:spcPct val="150000"/>
              </a:lnSpc>
            </a:pPr>
            <a:r>
              <a:rPr lang="en-US" sz="2400" spc="-35" dirty="0">
                <a:solidFill>
                  <a:srgbClr val="1F191A"/>
                </a:solidFill>
                <a:latin typeface="Arial"/>
                <a:ea typeface="Arial"/>
                <a:cs typeface="Arial"/>
                <a:sym typeface="Arial"/>
              </a:rPr>
              <a:t>● </a:t>
            </a:r>
            <a:r>
              <a:rPr lang="en-US" sz="2400" b="1" spc="-35" dirty="0">
                <a:solidFill>
                  <a:srgbClr val="1F191A"/>
                </a:solidFill>
                <a:latin typeface="Arial Bold"/>
                <a:ea typeface="Arial Bold"/>
                <a:cs typeface="Arial Bold"/>
                <a:sym typeface="Arial Bold"/>
              </a:rPr>
              <a:t>Relapse prevention-</a:t>
            </a:r>
            <a:r>
              <a:rPr lang="en-US" sz="2400" spc="-35" dirty="0">
                <a:solidFill>
                  <a:srgbClr val="1F191A"/>
                </a:solidFill>
                <a:latin typeface="Arial"/>
                <a:ea typeface="Arial"/>
                <a:cs typeface="Arial"/>
                <a:sym typeface="Arial"/>
              </a:rPr>
              <a:t> Long-term management needs to incorporate recovery planning, early-warning signs, maintenance treatment and rapid re-access to support following deterioration.</a:t>
            </a:r>
          </a:p>
          <a:p>
            <a:pPr algn="l">
              <a:lnSpc>
                <a:spcPts val="3675"/>
              </a:lnSpc>
            </a:pPr>
            <a:endParaRPr lang="en-US" sz="3500" spc="-35" dirty="0">
              <a:solidFill>
                <a:srgbClr val="1F191A"/>
              </a:solidFill>
              <a:latin typeface="Arial"/>
              <a:ea typeface="Arial"/>
              <a:cs typeface="Arial"/>
              <a:sym typeface="Arial"/>
            </a:endParaRPr>
          </a:p>
        </p:txBody>
      </p:sp>
      <p:sp>
        <p:nvSpPr>
          <p:cNvPr id="3" name="TextBox 3"/>
          <p:cNvSpPr txBox="1"/>
          <p:nvPr/>
        </p:nvSpPr>
        <p:spPr>
          <a:xfrm>
            <a:off x="539646" y="471532"/>
            <a:ext cx="14452750" cy="709111"/>
          </a:xfrm>
          <a:prstGeom prst="rect">
            <a:avLst/>
          </a:prstGeom>
        </p:spPr>
        <p:txBody>
          <a:bodyPr lIns="0" tIns="0" rIns="0" bIns="0" rtlCol="0" anchor="t">
            <a:spAutoFit/>
          </a:bodyPr>
          <a:lstStyle/>
          <a:p>
            <a:pPr algn="l">
              <a:lnSpc>
                <a:spcPts val="5023"/>
              </a:lnSpc>
            </a:pPr>
            <a:r>
              <a:rPr lang="en-US" sz="5402" b="1" spc="-54">
                <a:solidFill>
                  <a:srgbClr val="1F191A"/>
                </a:solidFill>
                <a:latin typeface="Arial Bold"/>
                <a:ea typeface="Arial Bold"/>
                <a:cs typeface="Arial Bold"/>
                <a:sym typeface="Arial Bold"/>
              </a:rPr>
              <a:t>MANAGEMENT OF LONG-TERM CONDITION</a:t>
            </a:r>
          </a:p>
        </p:txBody>
      </p:sp>
      <p:sp>
        <p:nvSpPr>
          <p:cNvPr id="4" name="Freeform 4"/>
          <p:cNvSpPr/>
          <p:nvPr/>
        </p:nvSpPr>
        <p:spPr>
          <a:xfrm flipH="1">
            <a:off x="11009671" y="2045880"/>
            <a:ext cx="6249629" cy="7206072"/>
          </a:xfrm>
          <a:custGeom>
            <a:avLst/>
            <a:gdLst/>
            <a:ahLst/>
            <a:cxnLst/>
            <a:rect l="l" t="t" r="r" b="b"/>
            <a:pathLst>
              <a:path w="6249629" h="7206072">
                <a:moveTo>
                  <a:pt x="6249629" y="0"/>
                </a:moveTo>
                <a:lnTo>
                  <a:pt x="0" y="0"/>
                </a:lnTo>
                <a:lnTo>
                  <a:pt x="0" y="7206071"/>
                </a:lnTo>
                <a:lnTo>
                  <a:pt x="6249629" y="7206071"/>
                </a:lnTo>
                <a:lnTo>
                  <a:pt x="6249629" y="0"/>
                </a:lnTo>
                <a:close/>
              </a:path>
            </a:pathLst>
          </a:custGeom>
          <a:blipFill>
            <a:blip>
              <a:extLst>
                <a:ext uri="{96DAC541-7B7A-43D3-8B79-37D633B846F1}">
                  <asvg:svgBlip xmlns:asvg="http://schemas.microsoft.com/office/drawing/2016/SVG/main" r:embed="rId3"/>
                </a:ext>
              </a:extLst>
            </a:blip>
            <a:stretch>
              <a:fillRect/>
            </a:stretch>
          </a:blipFill>
        </p:spPr>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2" name="Freeform 2"/>
          <p:cNvSpPr/>
          <p:nvPr/>
        </p:nvSpPr>
        <p:spPr>
          <a:xfrm>
            <a:off x="1028700" y="4991100"/>
            <a:ext cx="4914900" cy="4267200"/>
          </a:xfrm>
          <a:custGeom>
            <a:avLst/>
            <a:gdLst/>
            <a:ahLst/>
            <a:cxnLst/>
            <a:rect l="l" t="t" r="r" b="b"/>
            <a:pathLst>
              <a:path w="3716229" h="3087848">
                <a:moveTo>
                  <a:pt x="0" y="0"/>
                </a:moveTo>
                <a:lnTo>
                  <a:pt x="3716229" y="0"/>
                </a:lnTo>
                <a:lnTo>
                  <a:pt x="3716229" y="3087848"/>
                </a:lnTo>
                <a:lnTo>
                  <a:pt x="0" y="3087848"/>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3" name="Freeform 3"/>
          <p:cNvSpPr/>
          <p:nvPr/>
        </p:nvSpPr>
        <p:spPr>
          <a:xfrm>
            <a:off x="8153400" y="4838700"/>
            <a:ext cx="7525476" cy="4102721"/>
          </a:xfrm>
          <a:custGeom>
            <a:avLst/>
            <a:gdLst/>
            <a:ahLst/>
            <a:cxnLst/>
            <a:rect l="l" t="t" r="r" b="b"/>
            <a:pathLst>
              <a:path w="7525476" h="4102721">
                <a:moveTo>
                  <a:pt x="0" y="0"/>
                </a:moveTo>
                <a:lnTo>
                  <a:pt x="7525476" y="0"/>
                </a:lnTo>
                <a:lnTo>
                  <a:pt x="7525476" y="4102721"/>
                </a:lnTo>
                <a:lnTo>
                  <a:pt x="0" y="4102721"/>
                </a:lnTo>
                <a:lnTo>
                  <a:pt x="0" y="0"/>
                </a:lnTo>
                <a:close/>
              </a:path>
            </a:pathLst>
          </a:custGeom>
          <a:blipFill>
            <a:blip r:embed="rId4"/>
            <a:stretch>
              <a:fillRect/>
            </a:stretch>
          </a:blipFill>
        </p:spPr>
      </p:sp>
      <p:sp>
        <p:nvSpPr>
          <p:cNvPr id="4" name="TextBox 4"/>
          <p:cNvSpPr txBox="1"/>
          <p:nvPr/>
        </p:nvSpPr>
        <p:spPr>
          <a:xfrm>
            <a:off x="685800" y="1485900"/>
            <a:ext cx="16439542" cy="3775714"/>
          </a:xfrm>
          <a:prstGeom prst="rect">
            <a:avLst/>
          </a:prstGeom>
        </p:spPr>
        <p:txBody>
          <a:bodyPr wrap="square" lIns="0" tIns="0" rIns="0" bIns="0" rtlCol="0" anchor="t">
            <a:spAutoFit/>
          </a:bodyPr>
          <a:lstStyle/>
          <a:p>
            <a:pPr algn="just">
              <a:lnSpc>
                <a:spcPts val="3292"/>
              </a:lnSpc>
            </a:pPr>
            <a:r>
              <a:rPr lang="en-US" sz="2494" dirty="0">
                <a:solidFill>
                  <a:srgbClr val="1F191A"/>
                </a:solidFill>
                <a:latin typeface="Arial"/>
                <a:ea typeface="Arial"/>
                <a:cs typeface="Arial"/>
                <a:sym typeface="Arial"/>
              </a:rPr>
              <a:t>● </a:t>
            </a:r>
            <a:r>
              <a:rPr lang="en-GB" sz="2494" noProof="0" dirty="0">
                <a:solidFill>
                  <a:srgbClr val="1F191A"/>
                </a:solidFill>
                <a:latin typeface="Arial"/>
                <a:ea typeface="Arial"/>
                <a:cs typeface="Arial"/>
                <a:sym typeface="Arial"/>
              </a:rPr>
              <a:t>P</a:t>
            </a:r>
            <a:r>
              <a:rPr lang="en-GB" sz="2494" b="1" noProof="0" dirty="0">
                <a:solidFill>
                  <a:srgbClr val="1F191A"/>
                </a:solidFill>
                <a:latin typeface="Arial Bold"/>
                <a:ea typeface="Arial Bold"/>
                <a:cs typeface="Arial Bold"/>
                <a:sym typeface="Arial Bold"/>
              </a:rPr>
              <a:t>ersonalised care model-</a:t>
            </a:r>
            <a:r>
              <a:rPr lang="en-GB" sz="2494" noProof="0" dirty="0">
                <a:solidFill>
                  <a:srgbClr val="1F191A"/>
                </a:solidFill>
                <a:latin typeface="Arial"/>
                <a:ea typeface="Arial"/>
                <a:cs typeface="Arial"/>
                <a:sym typeface="Arial"/>
              </a:rPr>
              <a:t> NHS England places choice, control, shared decision-making and individual strengths at the centre of care to make this highly relevant to long-term depression management (NHS England, 2026).</a:t>
            </a:r>
          </a:p>
          <a:p>
            <a:pPr algn="just">
              <a:lnSpc>
                <a:spcPts val="3292"/>
              </a:lnSpc>
            </a:pPr>
            <a:r>
              <a:rPr lang="en-GB" sz="2494" noProof="0" dirty="0">
                <a:solidFill>
                  <a:srgbClr val="1F191A"/>
                </a:solidFill>
                <a:latin typeface="Arial"/>
                <a:ea typeface="Arial"/>
                <a:cs typeface="Arial"/>
                <a:sym typeface="Arial"/>
              </a:rPr>
              <a:t>● </a:t>
            </a:r>
            <a:r>
              <a:rPr lang="en-GB" sz="2494" b="1" noProof="0" dirty="0">
                <a:solidFill>
                  <a:srgbClr val="1F191A"/>
                </a:solidFill>
                <a:latin typeface="Arial Bold"/>
                <a:ea typeface="Arial Bold"/>
                <a:cs typeface="Arial Bold"/>
                <a:sym typeface="Arial Bold"/>
              </a:rPr>
              <a:t>Recovery model-</a:t>
            </a:r>
            <a:r>
              <a:rPr lang="en-GB" sz="2494" noProof="0" dirty="0">
                <a:solidFill>
                  <a:srgbClr val="1F191A"/>
                </a:solidFill>
                <a:latin typeface="Arial"/>
                <a:ea typeface="Arial"/>
                <a:cs typeface="Arial"/>
                <a:sym typeface="Arial"/>
              </a:rPr>
              <a:t> The recovery approach focuses beyond symptom reduction by supporting hope, autonomy, meaningful relationships, social participation and a person’s ability to build a fulfilling life along with the mental health difficulties.</a:t>
            </a:r>
          </a:p>
          <a:p>
            <a:pPr algn="just">
              <a:lnSpc>
                <a:spcPts val="3292"/>
              </a:lnSpc>
            </a:pPr>
            <a:r>
              <a:rPr lang="en-GB" sz="2494" noProof="0" dirty="0">
                <a:solidFill>
                  <a:srgbClr val="1F191A"/>
                </a:solidFill>
                <a:latin typeface="Arial"/>
                <a:ea typeface="Arial"/>
                <a:cs typeface="Arial"/>
                <a:sym typeface="Arial"/>
              </a:rPr>
              <a:t>● </a:t>
            </a:r>
            <a:r>
              <a:rPr lang="en-GB" sz="2494" b="1" noProof="0" dirty="0">
                <a:solidFill>
                  <a:srgbClr val="1F191A"/>
                </a:solidFill>
                <a:latin typeface="Arial Bold"/>
                <a:ea typeface="Arial Bold"/>
                <a:cs typeface="Arial Bold"/>
                <a:sym typeface="Arial Bold"/>
              </a:rPr>
              <a:t>Modern care programme approach (CPA)- </a:t>
            </a:r>
            <a:r>
              <a:rPr lang="en-GB" sz="2494" noProof="0" dirty="0">
                <a:solidFill>
                  <a:srgbClr val="1F191A"/>
                </a:solidFill>
                <a:latin typeface="Arial"/>
                <a:ea typeface="Arial"/>
                <a:cs typeface="Arial"/>
                <a:sym typeface="Arial"/>
              </a:rPr>
              <a:t>NHS England’s Mental health personalized care framework focuses on co-produced care plans, a named worker, routine review and rapid re-access to support when needs change (NHS England, 2026).</a:t>
            </a:r>
          </a:p>
          <a:p>
            <a:pPr algn="l">
              <a:lnSpc>
                <a:spcPts val="3292"/>
              </a:lnSpc>
            </a:pPr>
            <a:endParaRPr lang="en-US" sz="2494" dirty="0">
              <a:solidFill>
                <a:srgbClr val="1F191A"/>
              </a:solidFill>
              <a:latin typeface="Arial"/>
              <a:ea typeface="Arial"/>
              <a:cs typeface="Arial"/>
              <a:sym typeface="Arial"/>
            </a:endParaRPr>
          </a:p>
        </p:txBody>
      </p:sp>
      <p:sp>
        <p:nvSpPr>
          <p:cNvPr id="5" name="TextBox 5"/>
          <p:cNvSpPr txBox="1"/>
          <p:nvPr/>
        </p:nvSpPr>
        <p:spPr>
          <a:xfrm>
            <a:off x="1375159" y="501104"/>
            <a:ext cx="15050951" cy="582930"/>
          </a:xfrm>
          <a:prstGeom prst="rect">
            <a:avLst/>
          </a:prstGeom>
        </p:spPr>
        <p:txBody>
          <a:bodyPr lIns="0" tIns="0" rIns="0" bIns="0" rtlCol="0" anchor="t">
            <a:spAutoFit/>
          </a:bodyPr>
          <a:lstStyle/>
          <a:p>
            <a:pPr algn="l">
              <a:lnSpc>
                <a:spcPts val="4185"/>
              </a:lnSpc>
            </a:pPr>
            <a:r>
              <a:rPr lang="en-US" sz="4500" b="1" spc="-44">
                <a:solidFill>
                  <a:srgbClr val="1F191A"/>
                </a:solidFill>
                <a:latin typeface="Arial Bold"/>
                <a:ea typeface="Arial Bold"/>
                <a:cs typeface="Arial Bold"/>
                <a:sym typeface="Arial Bold"/>
              </a:rPr>
              <a:t>CURRENT MODELS AND FRAMEWORKS ASSESSMENT</a:t>
            </a:r>
          </a:p>
        </p:txBody>
      </p:sp>
      <p:sp>
        <p:nvSpPr>
          <p:cNvPr id="6" name="TextBox 6"/>
          <p:cNvSpPr txBox="1"/>
          <p:nvPr/>
        </p:nvSpPr>
        <p:spPr>
          <a:xfrm>
            <a:off x="9753600" y="9226234"/>
            <a:ext cx="4648557" cy="559662"/>
          </a:xfrm>
          <a:prstGeom prst="rect">
            <a:avLst/>
          </a:prstGeom>
        </p:spPr>
        <p:txBody>
          <a:bodyPr lIns="0" tIns="0" rIns="0" bIns="0" rtlCol="0" anchor="t">
            <a:spAutoFit/>
          </a:bodyPr>
          <a:lstStyle/>
          <a:p>
            <a:pPr algn="ctr">
              <a:lnSpc>
                <a:spcPts val="2227"/>
              </a:lnSpc>
              <a:spcBef>
                <a:spcPct val="0"/>
              </a:spcBef>
            </a:pPr>
            <a:r>
              <a:rPr lang="en-US" sz="1591" b="1" spc="-31" dirty="0">
                <a:solidFill>
                  <a:srgbClr val="1F191A"/>
                </a:solidFill>
                <a:latin typeface="Arial Bold"/>
                <a:ea typeface="Arial Bold"/>
                <a:cs typeface="Arial Bold"/>
                <a:sym typeface="Arial Bold"/>
              </a:rPr>
              <a:t>Figure 7: Comprehensive personalized care model</a:t>
            </a:r>
          </a:p>
          <a:p>
            <a:pPr algn="ctr">
              <a:lnSpc>
                <a:spcPts val="2227"/>
              </a:lnSpc>
              <a:spcBef>
                <a:spcPct val="0"/>
              </a:spcBef>
            </a:pPr>
            <a:r>
              <a:rPr lang="en-US" sz="1591" spc="-31" dirty="0">
                <a:solidFill>
                  <a:srgbClr val="1F191A"/>
                </a:solidFill>
                <a:latin typeface="Arial"/>
                <a:ea typeface="Arial"/>
                <a:cs typeface="Arial"/>
                <a:sym typeface="Arial"/>
              </a:rPr>
              <a:t>(Source: NHS Coventry and Warwickshire, 2024)</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2" name="Freeform 2"/>
          <p:cNvSpPr/>
          <p:nvPr/>
        </p:nvSpPr>
        <p:spPr>
          <a:xfrm>
            <a:off x="6641239" y="5848633"/>
            <a:ext cx="4013942" cy="4088274"/>
          </a:xfrm>
          <a:custGeom>
            <a:avLst/>
            <a:gdLst/>
            <a:ahLst/>
            <a:cxnLst/>
            <a:rect l="l" t="t" r="r" b="b"/>
            <a:pathLst>
              <a:path w="4013942" h="4088274">
                <a:moveTo>
                  <a:pt x="0" y="0"/>
                </a:moveTo>
                <a:lnTo>
                  <a:pt x="4013942" y="0"/>
                </a:lnTo>
                <a:lnTo>
                  <a:pt x="4013942" y="4088274"/>
                </a:lnTo>
                <a:lnTo>
                  <a:pt x="0" y="4088274"/>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3" name="Freeform 3"/>
          <p:cNvSpPr/>
          <p:nvPr/>
        </p:nvSpPr>
        <p:spPr>
          <a:xfrm>
            <a:off x="12291772" y="1413031"/>
            <a:ext cx="4967528" cy="4959555"/>
          </a:xfrm>
          <a:custGeom>
            <a:avLst/>
            <a:gdLst/>
            <a:ahLst/>
            <a:cxnLst/>
            <a:rect l="l" t="t" r="r" b="b"/>
            <a:pathLst>
              <a:path w="4967528" h="4959555">
                <a:moveTo>
                  <a:pt x="0" y="0"/>
                </a:moveTo>
                <a:lnTo>
                  <a:pt x="4967528" y="0"/>
                </a:lnTo>
                <a:lnTo>
                  <a:pt x="4967528" y="4959555"/>
                </a:lnTo>
                <a:lnTo>
                  <a:pt x="0" y="4959555"/>
                </a:lnTo>
                <a:lnTo>
                  <a:pt x="0" y="0"/>
                </a:lnTo>
                <a:close/>
              </a:path>
            </a:pathLst>
          </a:custGeom>
          <a:blipFill>
            <a:blip r:embed="rId4"/>
            <a:stretch>
              <a:fillRect/>
            </a:stretch>
          </a:blipFill>
        </p:spPr>
      </p:sp>
      <p:sp>
        <p:nvSpPr>
          <p:cNvPr id="4" name="TextBox 4"/>
          <p:cNvSpPr txBox="1"/>
          <p:nvPr/>
        </p:nvSpPr>
        <p:spPr>
          <a:xfrm>
            <a:off x="386611" y="1365406"/>
            <a:ext cx="11735640" cy="4580036"/>
          </a:xfrm>
          <a:prstGeom prst="rect">
            <a:avLst/>
          </a:prstGeom>
        </p:spPr>
        <p:txBody>
          <a:bodyPr lIns="0" tIns="0" rIns="0" bIns="0" rtlCol="0" anchor="t">
            <a:spAutoFit/>
          </a:bodyPr>
          <a:lstStyle/>
          <a:p>
            <a:pPr algn="just">
              <a:lnSpc>
                <a:spcPts val="3563"/>
              </a:lnSpc>
            </a:pPr>
            <a:r>
              <a:rPr lang="en-US" sz="2699" dirty="0">
                <a:solidFill>
                  <a:srgbClr val="1F191A"/>
                </a:solidFill>
                <a:latin typeface="Arial"/>
                <a:ea typeface="Arial"/>
                <a:cs typeface="Arial"/>
                <a:sym typeface="Arial"/>
              </a:rPr>
              <a:t>● </a:t>
            </a:r>
            <a:r>
              <a:rPr lang="en-GB" sz="2699" b="1" noProof="0" dirty="0">
                <a:solidFill>
                  <a:srgbClr val="1F191A"/>
                </a:solidFill>
                <a:latin typeface="Arial Bold"/>
                <a:ea typeface="Arial Bold"/>
                <a:cs typeface="Arial Bold"/>
                <a:sym typeface="Arial Bold"/>
              </a:rPr>
              <a:t>Psychological interventions-</a:t>
            </a:r>
            <a:r>
              <a:rPr lang="en-GB" sz="2699" noProof="0" dirty="0">
                <a:solidFill>
                  <a:srgbClr val="1F191A"/>
                </a:solidFill>
                <a:latin typeface="Arial"/>
                <a:ea typeface="Arial"/>
                <a:cs typeface="Arial"/>
                <a:sym typeface="Arial"/>
              </a:rPr>
              <a:t> CBT, behavioural activation, interpersonal psychotherapy and guided self-help provide evidence-based options as per the severity and individual preference (</a:t>
            </a:r>
            <a:r>
              <a:rPr lang="en-GB" sz="2699" noProof="0" dirty="0" err="1">
                <a:solidFill>
                  <a:srgbClr val="1F191A"/>
                </a:solidFill>
                <a:latin typeface="Arial"/>
                <a:ea typeface="Arial"/>
                <a:cs typeface="Arial"/>
                <a:sym typeface="Arial"/>
              </a:rPr>
              <a:t>Gkintoni</a:t>
            </a:r>
            <a:r>
              <a:rPr lang="en-GB" sz="2699" noProof="0" dirty="0">
                <a:solidFill>
                  <a:srgbClr val="1F191A"/>
                </a:solidFill>
                <a:latin typeface="Arial"/>
                <a:ea typeface="Arial"/>
                <a:cs typeface="Arial"/>
                <a:sym typeface="Arial"/>
              </a:rPr>
              <a:t> </a:t>
            </a:r>
            <a:r>
              <a:rPr lang="en-GB" sz="2699" i="1" noProof="0" dirty="0">
                <a:solidFill>
                  <a:srgbClr val="1F191A"/>
                </a:solidFill>
                <a:latin typeface="Arial Italics"/>
                <a:ea typeface="Arial Italics"/>
                <a:cs typeface="Arial Italics"/>
                <a:sym typeface="Arial Italics"/>
              </a:rPr>
              <a:t>et al.,</a:t>
            </a:r>
            <a:r>
              <a:rPr lang="en-GB" sz="2699" noProof="0" dirty="0">
                <a:solidFill>
                  <a:srgbClr val="1F191A"/>
                </a:solidFill>
                <a:latin typeface="Arial"/>
                <a:ea typeface="Arial"/>
                <a:cs typeface="Arial"/>
                <a:sym typeface="Arial"/>
              </a:rPr>
              <a:t> 2025).</a:t>
            </a:r>
          </a:p>
          <a:p>
            <a:pPr algn="just">
              <a:lnSpc>
                <a:spcPts val="3563"/>
              </a:lnSpc>
            </a:pPr>
            <a:r>
              <a:rPr lang="en-GB" sz="2699" noProof="0" dirty="0">
                <a:solidFill>
                  <a:srgbClr val="1F191A"/>
                </a:solidFill>
                <a:latin typeface="Arial"/>
                <a:ea typeface="Arial"/>
                <a:cs typeface="Arial"/>
                <a:sym typeface="Arial"/>
              </a:rPr>
              <a:t>● </a:t>
            </a:r>
            <a:r>
              <a:rPr lang="en-GB" sz="2699" b="1" noProof="0" dirty="0">
                <a:solidFill>
                  <a:srgbClr val="1F191A"/>
                </a:solidFill>
                <a:latin typeface="Arial Bold"/>
                <a:ea typeface="Arial Bold"/>
                <a:cs typeface="Arial Bold"/>
                <a:sym typeface="Arial Bold"/>
              </a:rPr>
              <a:t>Pharmacological treatment-</a:t>
            </a:r>
            <a:r>
              <a:rPr lang="en-GB" sz="2699" noProof="0" dirty="0">
                <a:solidFill>
                  <a:srgbClr val="1F191A"/>
                </a:solidFill>
                <a:latin typeface="Arial"/>
                <a:ea typeface="Arial"/>
                <a:cs typeface="Arial"/>
                <a:sym typeface="Arial"/>
              </a:rPr>
              <a:t> Antidepressants particularly SSRIs may be considered as per the clinical severity, previous response, risks, preferences and comorbidities (Sheffler </a:t>
            </a:r>
            <a:r>
              <a:rPr lang="en-GB" sz="2699" i="1" noProof="0" dirty="0">
                <a:solidFill>
                  <a:srgbClr val="1F191A"/>
                </a:solidFill>
                <a:latin typeface="Arial Italics"/>
                <a:ea typeface="Arial Italics"/>
                <a:cs typeface="Arial Italics"/>
                <a:sym typeface="Arial Italics"/>
              </a:rPr>
              <a:t>et al., </a:t>
            </a:r>
            <a:r>
              <a:rPr lang="en-GB" sz="2699" noProof="0" dirty="0">
                <a:solidFill>
                  <a:srgbClr val="1F191A"/>
                </a:solidFill>
                <a:latin typeface="Arial"/>
                <a:ea typeface="Arial"/>
                <a:cs typeface="Arial"/>
                <a:sym typeface="Arial"/>
              </a:rPr>
              <a:t>2023).</a:t>
            </a:r>
          </a:p>
          <a:p>
            <a:pPr algn="just">
              <a:lnSpc>
                <a:spcPts val="3563"/>
              </a:lnSpc>
            </a:pPr>
            <a:r>
              <a:rPr lang="en-GB" sz="2699" noProof="0" dirty="0">
                <a:solidFill>
                  <a:srgbClr val="1F191A"/>
                </a:solidFill>
                <a:latin typeface="Arial"/>
                <a:ea typeface="Arial"/>
                <a:cs typeface="Arial"/>
                <a:sym typeface="Arial"/>
              </a:rPr>
              <a:t>● </a:t>
            </a:r>
            <a:r>
              <a:rPr lang="en-GB" sz="2699" b="1" noProof="0" dirty="0">
                <a:solidFill>
                  <a:srgbClr val="1F191A"/>
                </a:solidFill>
                <a:latin typeface="Arial Bold"/>
                <a:ea typeface="Arial Bold"/>
                <a:cs typeface="Arial Bold"/>
                <a:sym typeface="Arial Bold"/>
              </a:rPr>
              <a:t>Combined treatment-</a:t>
            </a:r>
            <a:r>
              <a:rPr lang="en-GB" sz="2699" noProof="0" dirty="0">
                <a:solidFill>
                  <a:srgbClr val="1F191A"/>
                </a:solidFill>
                <a:latin typeface="Arial"/>
                <a:ea typeface="Arial"/>
                <a:cs typeface="Arial"/>
                <a:sym typeface="Arial"/>
              </a:rPr>
              <a:t> NICE has identified individual CBT combined with an antidepressant for appropriate first-line option with the other evidence-based choices (NICE, 2022).</a:t>
            </a:r>
          </a:p>
          <a:p>
            <a:pPr algn="l">
              <a:lnSpc>
                <a:spcPts val="3563"/>
              </a:lnSpc>
            </a:pPr>
            <a:endParaRPr lang="en-US" sz="2699" dirty="0">
              <a:solidFill>
                <a:srgbClr val="1F191A"/>
              </a:solidFill>
              <a:latin typeface="Arial"/>
              <a:ea typeface="Arial"/>
              <a:cs typeface="Arial"/>
              <a:sym typeface="Arial"/>
            </a:endParaRPr>
          </a:p>
        </p:txBody>
      </p:sp>
      <p:sp>
        <p:nvSpPr>
          <p:cNvPr id="5" name="TextBox 5"/>
          <p:cNvSpPr txBox="1"/>
          <p:nvPr/>
        </p:nvSpPr>
        <p:spPr>
          <a:xfrm>
            <a:off x="386611" y="428146"/>
            <a:ext cx="17539524" cy="984885"/>
          </a:xfrm>
          <a:prstGeom prst="rect">
            <a:avLst/>
          </a:prstGeom>
        </p:spPr>
        <p:txBody>
          <a:bodyPr lIns="0" tIns="0" rIns="0" bIns="0" rtlCol="0" anchor="t">
            <a:spAutoFit/>
          </a:bodyPr>
          <a:lstStyle/>
          <a:p>
            <a:pPr algn="l">
              <a:lnSpc>
                <a:spcPts val="3719"/>
              </a:lnSpc>
            </a:pPr>
            <a:r>
              <a:rPr lang="en-US" sz="3999" b="1" spc="-39">
                <a:solidFill>
                  <a:srgbClr val="1F191A"/>
                </a:solidFill>
                <a:latin typeface="Arial Bold"/>
                <a:ea typeface="Arial Bold"/>
                <a:cs typeface="Arial Bold"/>
                <a:sym typeface="Arial Bold"/>
              </a:rPr>
              <a:t>TREATMENT OPTIONS AVAILABLE FOR THE DEPRESSION IN THE UK</a:t>
            </a:r>
          </a:p>
          <a:p>
            <a:pPr algn="l">
              <a:lnSpc>
                <a:spcPts val="3719"/>
              </a:lnSpc>
            </a:pPr>
            <a:endParaRPr lang="en-US" sz="3999" b="1" spc="-39">
              <a:solidFill>
                <a:srgbClr val="1F191A"/>
              </a:solidFill>
              <a:latin typeface="Arial Bold"/>
              <a:ea typeface="Arial Bold"/>
              <a:cs typeface="Arial Bold"/>
              <a:sym typeface="Arial Bold"/>
            </a:endParaRPr>
          </a:p>
        </p:txBody>
      </p:sp>
      <p:sp>
        <p:nvSpPr>
          <p:cNvPr id="6" name="TextBox 6"/>
          <p:cNvSpPr txBox="1"/>
          <p:nvPr/>
        </p:nvSpPr>
        <p:spPr>
          <a:xfrm>
            <a:off x="12585502" y="6496472"/>
            <a:ext cx="4673798" cy="559662"/>
          </a:xfrm>
          <a:prstGeom prst="rect">
            <a:avLst/>
          </a:prstGeom>
        </p:spPr>
        <p:txBody>
          <a:bodyPr lIns="0" tIns="0" rIns="0" bIns="0" rtlCol="0" anchor="t">
            <a:spAutoFit/>
          </a:bodyPr>
          <a:lstStyle/>
          <a:p>
            <a:pPr algn="ctr">
              <a:lnSpc>
                <a:spcPts val="2227"/>
              </a:lnSpc>
              <a:spcBef>
                <a:spcPct val="0"/>
              </a:spcBef>
            </a:pPr>
            <a:r>
              <a:rPr lang="en-US" sz="1591" b="1" spc="-31">
                <a:solidFill>
                  <a:srgbClr val="1F191A"/>
                </a:solidFill>
                <a:latin typeface="Arial Bold"/>
                <a:ea typeface="Arial Bold"/>
                <a:cs typeface="Arial Bold"/>
                <a:sym typeface="Arial Bold"/>
              </a:rPr>
              <a:t>Figure 8: Psychological interventions such as CBT</a:t>
            </a:r>
          </a:p>
          <a:p>
            <a:pPr algn="ctr">
              <a:lnSpc>
                <a:spcPts val="2227"/>
              </a:lnSpc>
              <a:spcBef>
                <a:spcPct val="0"/>
              </a:spcBef>
            </a:pPr>
            <a:r>
              <a:rPr lang="en-US" sz="1591" spc="-31">
                <a:solidFill>
                  <a:srgbClr val="1F191A"/>
                </a:solidFill>
                <a:latin typeface="Arial"/>
                <a:ea typeface="Arial"/>
                <a:cs typeface="Arial"/>
                <a:sym typeface="Arial"/>
              </a:rPr>
              <a:t>(Source: Gkintoni et al., 2025)</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2" name="TextBox 2"/>
          <p:cNvSpPr txBox="1"/>
          <p:nvPr/>
        </p:nvSpPr>
        <p:spPr>
          <a:xfrm>
            <a:off x="6911700" y="1866900"/>
            <a:ext cx="10938162" cy="5182444"/>
          </a:xfrm>
          <a:prstGeom prst="rect">
            <a:avLst/>
          </a:prstGeom>
        </p:spPr>
        <p:txBody>
          <a:bodyPr wrap="square" lIns="0" tIns="0" rIns="0" bIns="0" rtlCol="0" anchor="t">
            <a:spAutoFit/>
          </a:bodyPr>
          <a:lstStyle/>
          <a:p>
            <a:pPr algn="just">
              <a:lnSpc>
                <a:spcPts val="3695"/>
              </a:lnSpc>
            </a:pPr>
            <a:r>
              <a:rPr lang="en-GB" sz="2799" noProof="0" dirty="0">
                <a:solidFill>
                  <a:srgbClr val="1F191A"/>
                </a:solidFill>
                <a:latin typeface="Arial"/>
                <a:ea typeface="Arial"/>
                <a:cs typeface="Arial"/>
                <a:sym typeface="Arial"/>
              </a:rPr>
              <a:t>● </a:t>
            </a:r>
            <a:r>
              <a:rPr lang="en-GB" sz="2799" b="1" noProof="0" dirty="0">
                <a:solidFill>
                  <a:srgbClr val="1F191A"/>
                </a:solidFill>
                <a:latin typeface="Arial Bold"/>
                <a:ea typeface="Arial Bold"/>
                <a:cs typeface="Arial Bold"/>
                <a:sym typeface="Arial Bold"/>
              </a:rPr>
              <a:t>Physical comorbidity-</a:t>
            </a:r>
            <a:r>
              <a:rPr lang="en-GB" sz="2799" noProof="0" dirty="0">
                <a:solidFill>
                  <a:srgbClr val="1F191A"/>
                </a:solidFill>
                <a:latin typeface="Arial"/>
                <a:ea typeface="Arial"/>
                <a:cs typeface="Arial"/>
                <a:sym typeface="Arial"/>
              </a:rPr>
              <a:t> Depression commonly coexists with other long-term conditions such as cardiovascular disease, diabetes, cancer and respiratory to enhance complexity and functional impairment of human health (Wu </a:t>
            </a:r>
            <a:r>
              <a:rPr lang="en-GB" sz="2799" i="1" noProof="0" dirty="0">
                <a:solidFill>
                  <a:srgbClr val="1F191A"/>
                </a:solidFill>
                <a:latin typeface="Arial Italics"/>
                <a:ea typeface="Arial Italics"/>
                <a:cs typeface="Arial Italics"/>
                <a:sym typeface="Arial Italics"/>
              </a:rPr>
              <a:t>et al., </a:t>
            </a:r>
            <a:r>
              <a:rPr lang="en-GB" sz="2799" noProof="0" dirty="0">
                <a:solidFill>
                  <a:srgbClr val="1F191A"/>
                </a:solidFill>
                <a:latin typeface="Arial"/>
                <a:ea typeface="Arial"/>
                <a:cs typeface="Arial"/>
                <a:sym typeface="Arial"/>
              </a:rPr>
              <a:t>2026).</a:t>
            </a:r>
          </a:p>
          <a:p>
            <a:pPr algn="just">
              <a:lnSpc>
                <a:spcPts val="3695"/>
              </a:lnSpc>
            </a:pPr>
            <a:r>
              <a:rPr lang="en-GB" sz="2799" noProof="0" dirty="0">
                <a:solidFill>
                  <a:srgbClr val="1F191A"/>
                </a:solidFill>
                <a:latin typeface="Arial"/>
                <a:ea typeface="Arial"/>
                <a:cs typeface="Arial"/>
                <a:sym typeface="Arial"/>
              </a:rPr>
              <a:t>● </a:t>
            </a:r>
            <a:r>
              <a:rPr lang="en-GB" sz="2799" b="1" noProof="0" dirty="0">
                <a:solidFill>
                  <a:srgbClr val="1F191A"/>
                </a:solidFill>
                <a:latin typeface="Arial Bold"/>
                <a:ea typeface="Arial Bold"/>
                <a:cs typeface="Arial Bold"/>
                <a:sym typeface="Arial Bold"/>
              </a:rPr>
              <a:t>Mental health comorbidity-</a:t>
            </a:r>
            <a:r>
              <a:rPr lang="en-GB" sz="2799" noProof="0" dirty="0">
                <a:solidFill>
                  <a:srgbClr val="1F191A"/>
                </a:solidFill>
                <a:latin typeface="Arial"/>
                <a:ea typeface="Arial"/>
                <a:cs typeface="Arial"/>
                <a:sym typeface="Arial"/>
              </a:rPr>
              <a:t> Anxiety can hinder the diagnosis process, adherence and treatment response (Correa da Costa et al., 2025).</a:t>
            </a:r>
          </a:p>
          <a:p>
            <a:pPr algn="just">
              <a:lnSpc>
                <a:spcPts val="3695"/>
              </a:lnSpc>
            </a:pPr>
            <a:r>
              <a:rPr lang="en-GB" sz="2799" noProof="0" dirty="0">
                <a:solidFill>
                  <a:srgbClr val="1F191A"/>
                </a:solidFill>
                <a:latin typeface="Arial"/>
                <a:ea typeface="Arial"/>
                <a:cs typeface="Arial"/>
                <a:sym typeface="Arial"/>
              </a:rPr>
              <a:t>● </a:t>
            </a:r>
            <a:r>
              <a:rPr lang="en-GB" sz="2799" b="1" noProof="0" dirty="0">
                <a:solidFill>
                  <a:srgbClr val="1F191A"/>
                </a:solidFill>
                <a:latin typeface="Arial Bold"/>
                <a:ea typeface="Arial Bold"/>
                <a:cs typeface="Arial Bold"/>
                <a:sym typeface="Arial Bold"/>
              </a:rPr>
              <a:t>Integrated management- </a:t>
            </a:r>
            <a:r>
              <a:rPr lang="en-GB" sz="2799" noProof="0" dirty="0">
                <a:solidFill>
                  <a:srgbClr val="1F191A"/>
                </a:solidFill>
                <a:latin typeface="Arial"/>
                <a:ea typeface="Arial"/>
                <a:cs typeface="Arial"/>
                <a:sym typeface="Arial"/>
              </a:rPr>
              <a:t>Coordinating mental and physical healthcare can minimise fragmented treatment by focusing on person-centred outcomes.</a:t>
            </a:r>
          </a:p>
          <a:p>
            <a:pPr algn="l">
              <a:lnSpc>
                <a:spcPts val="3695"/>
              </a:lnSpc>
            </a:pPr>
            <a:endParaRPr lang="en-US" sz="2799" dirty="0">
              <a:solidFill>
                <a:srgbClr val="1F191A"/>
              </a:solidFill>
              <a:latin typeface="Arial"/>
              <a:ea typeface="Arial"/>
              <a:cs typeface="Arial"/>
              <a:sym typeface="Arial"/>
            </a:endParaRPr>
          </a:p>
        </p:txBody>
      </p:sp>
      <p:sp>
        <p:nvSpPr>
          <p:cNvPr id="3" name="TextBox 3"/>
          <p:cNvSpPr txBox="1"/>
          <p:nvPr/>
        </p:nvSpPr>
        <p:spPr>
          <a:xfrm>
            <a:off x="2273680" y="412242"/>
            <a:ext cx="15797551" cy="709041"/>
          </a:xfrm>
          <a:prstGeom prst="rect">
            <a:avLst/>
          </a:prstGeom>
        </p:spPr>
        <p:txBody>
          <a:bodyPr lIns="0" tIns="0" rIns="0" bIns="0" rtlCol="0" anchor="t">
            <a:spAutoFit/>
          </a:bodyPr>
          <a:lstStyle/>
          <a:p>
            <a:pPr algn="l">
              <a:lnSpc>
                <a:spcPts val="5022"/>
              </a:lnSpc>
            </a:pPr>
            <a:r>
              <a:rPr lang="en-US" sz="5400" b="1" spc="-54">
                <a:solidFill>
                  <a:srgbClr val="1F191A"/>
                </a:solidFill>
                <a:latin typeface="Arial Bold"/>
                <a:ea typeface="Arial Bold"/>
                <a:cs typeface="Arial Bold"/>
                <a:sym typeface="Arial Bold"/>
              </a:rPr>
              <a:t>COMORBIDITIES ALIGNING WITH DEPRESSION</a:t>
            </a:r>
          </a:p>
        </p:txBody>
      </p:sp>
      <p:sp>
        <p:nvSpPr>
          <p:cNvPr id="4" name="Freeform 4"/>
          <p:cNvSpPr/>
          <p:nvPr/>
        </p:nvSpPr>
        <p:spPr>
          <a:xfrm>
            <a:off x="428306" y="1638300"/>
            <a:ext cx="6483394" cy="8013184"/>
          </a:xfrm>
          <a:custGeom>
            <a:avLst/>
            <a:gdLst/>
            <a:ahLst/>
            <a:cxnLst/>
            <a:rect l="l" t="t" r="r" b="b"/>
            <a:pathLst>
              <a:path w="6483394" h="8013184">
                <a:moveTo>
                  <a:pt x="0" y="0"/>
                </a:moveTo>
                <a:lnTo>
                  <a:pt x="6483394" y="0"/>
                </a:lnTo>
                <a:lnTo>
                  <a:pt x="6483394" y="8013184"/>
                </a:lnTo>
                <a:lnTo>
                  <a:pt x="0" y="8013184"/>
                </a:lnTo>
                <a:lnTo>
                  <a:pt x="0" y="0"/>
                </a:lnTo>
                <a:close/>
              </a:path>
            </a:pathLst>
          </a:custGeom>
          <a:blipFill>
            <a:blip>
              <a:extLst>
                <a:ext uri="{96DAC541-7B7A-43D3-8B79-37D633B846F1}">
                  <asvg:svgBlip xmlns:asvg="http://schemas.microsoft.com/office/drawing/2016/SVG/main" r:embed="rId3"/>
                </a:ext>
              </a:extLst>
            </a:blip>
            <a:stretch>
              <a:fillRect/>
            </a:stretch>
          </a:blipFill>
        </p:spPr>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2" name="Freeform 2"/>
          <p:cNvSpPr/>
          <p:nvPr/>
        </p:nvSpPr>
        <p:spPr>
          <a:xfrm>
            <a:off x="1500012" y="6302358"/>
            <a:ext cx="9371721" cy="3697570"/>
          </a:xfrm>
          <a:custGeom>
            <a:avLst/>
            <a:gdLst/>
            <a:ahLst/>
            <a:cxnLst/>
            <a:rect l="l" t="t" r="r" b="b"/>
            <a:pathLst>
              <a:path w="9371721" h="3697570">
                <a:moveTo>
                  <a:pt x="0" y="0"/>
                </a:moveTo>
                <a:lnTo>
                  <a:pt x="9371721" y="0"/>
                </a:lnTo>
                <a:lnTo>
                  <a:pt x="9371721" y="3697570"/>
                </a:lnTo>
                <a:lnTo>
                  <a:pt x="0" y="3697570"/>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3" name="Freeform 3"/>
          <p:cNvSpPr/>
          <p:nvPr/>
        </p:nvSpPr>
        <p:spPr>
          <a:xfrm>
            <a:off x="10871733" y="1218507"/>
            <a:ext cx="6878310" cy="6787821"/>
          </a:xfrm>
          <a:custGeom>
            <a:avLst/>
            <a:gdLst/>
            <a:ahLst/>
            <a:cxnLst/>
            <a:rect l="l" t="t" r="r" b="b"/>
            <a:pathLst>
              <a:path w="6111594" h="6111594">
                <a:moveTo>
                  <a:pt x="0" y="0"/>
                </a:moveTo>
                <a:lnTo>
                  <a:pt x="6111594" y="0"/>
                </a:lnTo>
                <a:lnTo>
                  <a:pt x="6111594" y="6111595"/>
                </a:lnTo>
                <a:lnTo>
                  <a:pt x="0" y="6111595"/>
                </a:lnTo>
                <a:lnTo>
                  <a:pt x="0" y="0"/>
                </a:lnTo>
                <a:close/>
              </a:path>
            </a:pathLst>
          </a:custGeom>
          <a:blipFill>
            <a:blip r:embed="rId4"/>
            <a:stretch>
              <a:fillRect/>
            </a:stretch>
          </a:blipFill>
        </p:spPr>
      </p:sp>
      <p:sp>
        <p:nvSpPr>
          <p:cNvPr id="4" name="TextBox 4"/>
          <p:cNvSpPr txBox="1"/>
          <p:nvPr/>
        </p:nvSpPr>
        <p:spPr>
          <a:xfrm>
            <a:off x="430613" y="1922240"/>
            <a:ext cx="9703987" cy="4383764"/>
          </a:xfrm>
          <a:prstGeom prst="rect">
            <a:avLst/>
          </a:prstGeom>
        </p:spPr>
        <p:txBody>
          <a:bodyPr wrap="square" lIns="0" tIns="0" rIns="0" bIns="0" rtlCol="0" anchor="t">
            <a:spAutoFit/>
          </a:bodyPr>
          <a:lstStyle/>
          <a:p>
            <a:pPr algn="just">
              <a:lnSpc>
                <a:spcPct val="150000"/>
              </a:lnSpc>
            </a:pPr>
            <a:r>
              <a:rPr lang="en-US" sz="2744" dirty="0">
                <a:solidFill>
                  <a:srgbClr val="1F191A"/>
                </a:solidFill>
                <a:latin typeface="Arial"/>
                <a:ea typeface="Arial"/>
                <a:cs typeface="Arial"/>
                <a:sym typeface="Arial"/>
              </a:rPr>
              <a:t>● </a:t>
            </a:r>
            <a:r>
              <a:rPr lang="en-GB" sz="2400" b="1" noProof="0" dirty="0">
                <a:solidFill>
                  <a:srgbClr val="1F191A"/>
                </a:solidFill>
                <a:latin typeface="Arial Bold"/>
                <a:ea typeface="Arial Bold"/>
                <a:cs typeface="Arial Bold"/>
                <a:sym typeface="Arial Bold"/>
              </a:rPr>
              <a:t>Risk reduction-</a:t>
            </a:r>
            <a:r>
              <a:rPr lang="en-GB" sz="2400" noProof="0" dirty="0">
                <a:solidFill>
                  <a:srgbClr val="1F191A"/>
                </a:solidFill>
                <a:latin typeface="Arial"/>
                <a:ea typeface="Arial"/>
                <a:cs typeface="Arial"/>
                <a:sym typeface="Arial"/>
              </a:rPr>
              <a:t> Highlighting isolation, inactivity, harmful substance use and socioeconomic impact can enhance protective factors (Zhao </a:t>
            </a:r>
            <a:r>
              <a:rPr lang="en-GB" sz="2400" i="1" noProof="0" dirty="0">
                <a:solidFill>
                  <a:srgbClr val="1F191A"/>
                </a:solidFill>
                <a:latin typeface="Arial Italics"/>
                <a:ea typeface="Arial Italics"/>
                <a:cs typeface="Arial Italics"/>
                <a:sym typeface="Arial Italics"/>
              </a:rPr>
              <a:t>et al., </a:t>
            </a:r>
            <a:r>
              <a:rPr lang="en-GB" sz="2400" noProof="0" dirty="0">
                <a:solidFill>
                  <a:srgbClr val="1F191A"/>
                </a:solidFill>
                <a:latin typeface="Arial"/>
                <a:ea typeface="Arial"/>
                <a:cs typeface="Arial"/>
                <a:sym typeface="Arial"/>
              </a:rPr>
              <a:t>2026).</a:t>
            </a:r>
          </a:p>
          <a:p>
            <a:pPr algn="just">
              <a:lnSpc>
                <a:spcPct val="150000"/>
              </a:lnSpc>
            </a:pPr>
            <a:r>
              <a:rPr lang="en-GB" sz="2400" noProof="0" dirty="0">
                <a:solidFill>
                  <a:srgbClr val="1F191A"/>
                </a:solidFill>
                <a:latin typeface="Arial"/>
                <a:ea typeface="Arial"/>
                <a:cs typeface="Arial"/>
                <a:sym typeface="Arial"/>
              </a:rPr>
              <a:t>● </a:t>
            </a:r>
            <a:r>
              <a:rPr lang="en-GB" sz="2400" b="1" noProof="0" dirty="0">
                <a:solidFill>
                  <a:srgbClr val="1F191A"/>
                </a:solidFill>
                <a:latin typeface="Arial Bold"/>
                <a:ea typeface="Arial Bold"/>
                <a:cs typeface="Arial Bold"/>
                <a:sym typeface="Arial Bold"/>
              </a:rPr>
              <a:t>Early intervention-</a:t>
            </a:r>
            <a:r>
              <a:rPr lang="en-GB" sz="2400" noProof="0" dirty="0">
                <a:solidFill>
                  <a:srgbClr val="1F191A"/>
                </a:solidFill>
                <a:latin typeface="Arial"/>
                <a:ea typeface="Arial"/>
                <a:cs typeface="Arial"/>
                <a:sym typeface="Arial"/>
              </a:rPr>
              <a:t> Timely identification through primary care, workplaces and communities can prevent depressive disorders.</a:t>
            </a:r>
          </a:p>
          <a:p>
            <a:pPr algn="just">
              <a:lnSpc>
                <a:spcPct val="150000"/>
              </a:lnSpc>
            </a:pPr>
            <a:r>
              <a:rPr lang="en-GB" sz="2400" noProof="0" dirty="0">
                <a:solidFill>
                  <a:srgbClr val="1F191A"/>
                </a:solidFill>
                <a:latin typeface="Arial"/>
                <a:ea typeface="Arial"/>
                <a:cs typeface="Arial"/>
                <a:sym typeface="Arial"/>
              </a:rPr>
              <a:t>● </a:t>
            </a:r>
            <a:r>
              <a:rPr lang="en-GB" sz="2400" b="1" noProof="0" dirty="0">
                <a:solidFill>
                  <a:srgbClr val="1F191A"/>
                </a:solidFill>
                <a:latin typeface="Arial Bold"/>
                <a:ea typeface="Arial Bold"/>
                <a:cs typeface="Arial Bold"/>
                <a:sym typeface="Arial Bold"/>
              </a:rPr>
              <a:t>Relapse prevention-</a:t>
            </a:r>
            <a:r>
              <a:rPr lang="en-GB" sz="2400" noProof="0" dirty="0">
                <a:solidFill>
                  <a:srgbClr val="1F191A"/>
                </a:solidFill>
                <a:latin typeface="Arial"/>
                <a:ea typeface="Arial"/>
                <a:cs typeface="Arial"/>
                <a:sym typeface="Arial"/>
              </a:rPr>
              <a:t> Personalised plans can recognise warning signs, coping strategies and rapid routes back to professional support.</a:t>
            </a:r>
          </a:p>
          <a:p>
            <a:pPr algn="l">
              <a:lnSpc>
                <a:spcPts val="3622"/>
              </a:lnSpc>
            </a:pPr>
            <a:endParaRPr lang="en-US" sz="2744" dirty="0">
              <a:solidFill>
                <a:srgbClr val="1F191A"/>
              </a:solidFill>
              <a:latin typeface="Arial"/>
              <a:ea typeface="Arial"/>
              <a:cs typeface="Arial"/>
              <a:sym typeface="Arial"/>
            </a:endParaRPr>
          </a:p>
        </p:txBody>
      </p:sp>
      <p:sp>
        <p:nvSpPr>
          <p:cNvPr id="5" name="TextBox 5"/>
          <p:cNvSpPr txBox="1"/>
          <p:nvPr/>
        </p:nvSpPr>
        <p:spPr>
          <a:xfrm>
            <a:off x="1169871" y="412207"/>
            <a:ext cx="15076642" cy="709111"/>
          </a:xfrm>
          <a:prstGeom prst="rect">
            <a:avLst/>
          </a:prstGeom>
        </p:spPr>
        <p:txBody>
          <a:bodyPr lIns="0" tIns="0" rIns="0" bIns="0" rtlCol="0" anchor="t">
            <a:spAutoFit/>
          </a:bodyPr>
          <a:lstStyle/>
          <a:p>
            <a:pPr algn="l">
              <a:lnSpc>
                <a:spcPts val="5023"/>
              </a:lnSpc>
            </a:pPr>
            <a:r>
              <a:rPr lang="en-US" sz="5402" b="1" spc="-54">
                <a:solidFill>
                  <a:srgbClr val="1F191A"/>
                </a:solidFill>
                <a:latin typeface="Arial Bold"/>
                <a:ea typeface="Arial Bold"/>
                <a:cs typeface="Arial Bold"/>
                <a:sym typeface="Arial Bold"/>
              </a:rPr>
              <a:t>PREVENTION OF DEPRESSION</a:t>
            </a:r>
          </a:p>
        </p:txBody>
      </p:sp>
      <p:sp>
        <p:nvSpPr>
          <p:cNvPr id="6" name="TextBox 6"/>
          <p:cNvSpPr txBox="1"/>
          <p:nvPr/>
        </p:nvSpPr>
        <p:spPr>
          <a:xfrm>
            <a:off x="13764563" y="8103518"/>
            <a:ext cx="2816305" cy="559662"/>
          </a:xfrm>
          <a:prstGeom prst="rect">
            <a:avLst/>
          </a:prstGeom>
        </p:spPr>
        <p:txBody>
          <a:bodyPr lIns="0" tIns="0" rIns="0" bIns="0" rtlCol="0" anchor="t">
            <a:spAutoFit/>
          </a:bodyPr>
          <a:lstStyle/>
          <a:p>
            <a:pPr algn="ctr">
              <a:lnSpc>
                <a:spcPts val="2227"/>
              </a:lnSpc>
              <a:spcBef>
                <a:spcPct val="0"/>
              </a:spcBef>
            </a:pPr>
            <a:r>
              <a:rPr lang="en-US" sz="1591" b="1" spc="-31">
                <a:solidFill>
                  <a:srgbClr val="1F191A"/>
                </a:solidFill>
                <a:latin typeface="Arial Bold"/>
                <a:ea typeface="Arial Bold"/>
                <a:cs typeface="Arial Bold"/>
                <a:sym typeface="Arial Bold"/>
              </a:rPr>
              <a:t>Figure 9: Preventive strategies</a:t>
            </a:r>
          </a:p>
          <a:p>
            <a:pPr algn="ctr">
              <a:lnSpc>
                <a:spcPts val="2227"/>
              </a:lnSpc>
              <a:spcBef>
                <a:spcPct val="0"/>
              </a:spcBef>
            </a:pPr>
            <a:r>
              <a:rPr lang="en-US" sz="1591" spc="-31">
                <a:solidFill>
                  <a:srgbClr val="1F191A"/>
                </a:solidFill>
                <a:latin typeface="Arial"/>
                <a:ea typeface="Arial"/>
                <a:cs typeface="Arial"/>
                <a:sym typeface="Arial"/>
              </a:rPr>
              <a:t>(Source: Cui </a:t>
            </a:r>
            <a:r>
              <a:rPr lang="en-US" sz="1591" i="1" spc="-31">
                <a:solidFill>
                  <a:srgbClr val="1F191A"/>
                </a:solidFill>
                <a:latin typeface="Arial Italics"/>
                <a:ea typeface="Arial Italics"/>
                <a:cs typeface="Arial Italics"/>
                <a:sym typeface="Arial Italics"/>
              </a:rPr>
              <a:t>et al., </a:t>
            </a:r>
            <a:r>
              <a:rPr lang="en-US" sz="1591" spc="-31">
                <a:solidFill>
                  <a:srgbClr val="1F191A"/>
                </a:solidFill>
                <a:latin typeface="Arial"/>
                <a:ea typeface="Arial"/>
                <a:cs typeface="Arial"/>
                <a:sym typeface="Arial"/>
              </a:rPr>
              <a:t>2024)</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2" name="Freeform 2"/>
          <p:cNvSpPr/>
          <p:nvPr/>
        </p:nvSpPr>
        <p:spPr>
          <a:xfrm>
            <a:off x="2618531" y="3089580"/>
            <a:ext cx="5583244" cy="7381692"/>
          </a:xfrm>
          <a:custGeom>
            <a:avLst/>
            <a:gdLst/>
            <a:ahLst/>
            <a:cxnLst/>
            <a:rect l="l" t="t" r="r" b="b"/>
            <a:pathLst>
              <a:path w="5583244" h="7381692">
                <a:moveTo>
                  <a:pt x="0" y="0"/>
                </a:moveTo>
                <a:lnTo>
                  <a:pt x="5583243" y="0"/>
                </a:lnTo>
                <a:lnTo>
                  <a:pt x="5583243" y="7381692"/>
                </a:lnTo>
                <a:lnTo>
                  <a:pt x="0" y="7381692"/>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3" name="Freeform 3"/>
          <p:cNvSpPr/>
          <p:nvPr/>
        </p:nvSpPr>
        <p:spPr>
          <a:xfrm>
            <a:off x="10788306" y="3594812"/>
            <a:ext cx="5797271" cy="5663488"/>
          </a:xfrm>
          <a:custGeom>
            <a:avLst/>
            <a:gdLst/>
            <a:ahLst/>
            <a:cxnLst/>
            <a:rect l="l" t="t" r="r" b="b"/>
            <a:pathLst>
              <a:path w="5797271" h="5663488">
                <a:moveTo>
                  <a:pt x="0" y="0"/>
                </a:moveTo>
                <a:lnTo>
                  <a:pt x="5797271" y="0"/>
                </a:lnTo>
                <a:lnTo>
                  <a:pt x="5797271" y="5663488"/>
                </a:lnTo>
                <a:lnTo>
                  <a:pt x="0" y="5663488"/>
                </a:lnTo>
                <a:lnTo>
                  <a:pt x="0" y="0"/>
                </a:lnTo>
                <a:close/>
              </a:path>
            </a:pathLst>
          </a:custGeom>
          <a:blipFill>
            <a:blip r:embed="rId4"/>
            <a:stretch>
              <a:fillRect/>
            </a:stretch>
          </a:blipFill>
        </p:spPr>
      </p:sp>
      <p:sp>
        <p:nvSpPr>
          <p:cNvPr id="4" name="TextBox 4"/>
          <p:cNvSpPr txBox="1"/>
          <p:nvPr/>
        </p:nvSpPr>
        <p:spPr>
          <a:xfrm>
            <a:off x="537403" y="335554"/>
            <a:ext cx="16721897" cy="741045"/>
          </a:xfrm>
          <a:prstGeom prst="rect">
            <a:avLst/>
          </a:prstGeom>
        </p:spPr>
        <p:txBody>
          <a:bodyPr lIns="0" tIns="0" rIns="0" bIns="0" rtlCol="0" anchor="t">
            <a:spAutoFit/>
          </a:bodyPr>
          <a:lstStyle/>
          <a:p>
            <a:pPr algn="ctr">
              <a:lnSpc>
                <a:spcPts val="2790"/>
              </a:lnSpc>
            </a:pPr>
            <a:r>
              <a:rPr lang="en-US" sz="3000" b="1" spc="-30">
                <a:solidFill>
                  <a:srgbClr val="1F191A"/>
                </a:solidFill>
                <a:latin typeface="Arial Bold"/>
                <a:ea typeface="Arial Bold"/>
                <a:cs typeface="Arial Bold"/>
                <a:sym typeface="Arial Bold"/>
              </a:rPr>
              <a:t>SKILLS, VALUES AND BEHAVIOURS FOR CO-PRODUCTIVE CARE TO A PERSON SUFFERING FROM THE DEPRESSION</a:t>
            </a:r>
          </a:p>
        </p:txBody>
      </p:sp>
      <p:sp>
        <p:nvSpPr>
          <p:cNvPr id="5" name="TextBox 5"/>
          <p:cNvSpPr txBox="1"/>
          <p:nvPr/>
        </p:nvSpPr>
        <p:spPr>
          <a:xfrm>
            <a:off x="8214065" y="1218936"/>
            <a:ext cx="8572066" cy="2574487"/>
          </a:xfrm>
          <a:prstGeom prst="rect">
            <a:avLst/>
          </a:prstGeom>
        </p:spPr>
        <p:txBody>
          <a:bodyPr lIns="0" tIns="0" rIns="0" bIns="0" rtlCol="0" anchor="t">
            <a:spAutoFit/>
          </a:bodyPr>
          <a:lstStyle/>
          <a:p>
            <a:pPr algn="just">
              <a:lnSpc>
                <a:spcPts val="2903"/>
              </a:lnSpc>
            </a:pPr>
            <a:r>
              <a:rPr lang="en-GB" sz="2199" noProof="0" dirty="0">
                <a:solidFill>
                  <a:srgbClr val="1F191A"/>
                </a:solidFill>
                <a:latin typeface="Arial"/>
                <a:ea typeface="Arial"/>
                <a:cs typeface="Arial"/>
                <a:sym typeface="Arial"/>
              </a:rPr>
              <a:t>● </a:t>
            </a:r>
            <a:r>
              <a:rPr lang="en-GB" sz="2199" b="1" noProof="0" dirty="0">
                <a:solidFill>
                  <a:srgbClr val="1F191A"/>
                </a:solidFill>
                <a:latin typeface="Arial Bold"/>
                <a:ea typeface="Arial Bold"/>
                <a:cs typeface="Arial Bold"/>
                <a:sym typeface="Arial Bold"/>
              </a:rPr>
              <a:t>Communication-</a:t>
            </a:r>
            <a:r>
              <a:rPr lang="en-GB" sz="2199" noProof="0" dirty="0">
                <a:solidFill>
                  <a:srgbClr val="1F191A"/>
                </a:solidFill>
                <a:latin typeface="Arial"/>
                <a:ea typeface="Arial"/>
                <a:cs typeface="Arial"/>
                <a:sym typeface="Arial"/>
              </a:rPr>
              <a:t> Active listening, empathy and non-judgemental communication build trust to encourage openness (Rios, 2025).</a:t>
            </a:r>
          </a:p>
          <a:p>
            <a:pPr algn="just">
              <a:lnSpc>
                <a:spcPts val="2903"/>
              </a:lnSpc>
            </a:pPr>
            <a:r>
              <a:rPr lang="en-US" sz="2199" dirty="0">
                <a:solidFill>
                  <a:srgbClr val="1F191A"/>
                </a:solidFill>
                <a:latin typeface="Arial"/>
                <a:ea typeface="Arial"/>
                <a:cs typeface="Arial"/>
                <a:sym typeface="Arial"/>
              </a:rPr>
              <a:t>● </a:t>
            </a:r>
            <a:r>
              <a:rPr lang="en-US" sz="2199" b="1" dirty="0">
                <a:solidFill>
                  <a:srgbClr val="1F191A"/>
                </a:solidFill>
                <a:latin typeface="Arial Bold"/>
                <a:ea typeface="Arial Bold"/>
                <a:cs typeface="Arial Bold"/>
                <a:sym typeface="Arial Bold"/>
              </a:rPr>
              <a:t>Values-</a:t>
            </a:r>
            <a:r>
              <a:rPr lang="en-US" sz="2199" dirty="0">
                <a:solidFill>
                  <a:srgbClr val="1F191A"/>
                </a:solidFill>
                <a:latin typeface="Arial"/>
                <a:ea typeface="Arial"/>
                <a:cs typeface="Arial"/>
                <a:sym typeface="Arial"/>
              </a:rPr>
              <a:t> Respect for dignity, culture, autonomy and lived experience supports inclusive care (The Supportive Care, 2025).</a:t>
            </a:r>
          </a:p>
          <a:p>
            <a:pPr algn="just">
              <a:lnSpc>
                <a:spcPts val="2903"/>
              </a:lnSpc>
            </a:pPr>
            <a:r>
              <a:rPr lang="en-US" sz="2199" dirty="0">
                <a:solidFill>
                  <a:srgbClr val="1F191A"/>
                </a:solidFill>
                <a:latin typeface="Arial"/>
                <a:ea typeface="Arial"/>
                <a:cs typeface="Arial"/>
                <a:sym typeface="Arial"/>
              </a:rPr>
              <a:t>● </a:t>
            </a:r>
            <a:r>
              <a:rPr lang="en-US" sz="2199" b="1" dirty="0">
                <a:solidFill>
                  <a:srgbClr val="1F191A"/>
                </a:solidFill>
                <a:latin typeface="Arial Bold"/>
                <a:ea typeface="Arial Bold"/>
                <a:cs typeface="Arial Bold"/>
                <a:sym typeface="Arial Bold"/>
              </a:rPr>
              <a:t>Co-production- </a:t>
            </a:r>
            <a:r>
              <a:rPr lang="en-US" sz="2199" dirty="0">
                <a:solidFill>
                  <a:srgbClr val="1F191A"/>
                </a:solidFill>
                <a:latin typeface="Arial"/>
                <a:ea typeface="Arial"/>
                <a:cs typeface="Arial"/>
                <a:sym typeface="Arial"/>
              </a:rPr>
              <a:t> Shared goal-setting and decision-making position the person as an active partner.</a:t>
            </a:r>
          </a:p>
          <a:p>
            <a:pPr algn="l">
              <a:lnSpc>
                <a:spcPts val="2903"/>
              </a:lnSpc>
            </a:pPr>
            <a:endParaRPr lang="en-US" sz="2199" dirty="0">
              <a:solidFill>
                <a:srgbClr val="1F191A"/>
              </a:solidFill>
              <a:latin typeface="Arial"/>
              <a:ea typeface="Arial"/>
              <a:cs typeface="Arial"/>
              <a:sym typeface="Arial"/>
            </a:endParaRPr>
          </a:p>
        </p:txBody>
      </p:sp>
      <p:sp>
        <p:nvSpPr>
          <p:cNvPr id="6" name="TextBox 6"/>
          <p:cNvSpPr txBox="1"/>
          <p:nvPr/>
        </p:nvSpPr>
        <p:spPr>
          <a:xfrm>
            <a:off x="10788306" y="9409240"/>
            <a:ext cx="5762983" cy="559662"/>
          </a:xfrm>
          <a:prstGeom prst="rect">
            <a:avLst/>
          </a:prstGeom>
        </p:spPr>
        <p:txBody>
          <a:bodyPr lIns="0" tIns="0" rIns="0" bIns="0" rtlCol="0" anchor="t">
            <a:spAutoFit/>
          </a:bodyPr>
          <a:lstStyle/>
          <a:p>
            <a:pPr algn="ctr">
              <a:lnSpc>
                <a:spcPts val="2227"/>
              </a:lnSpc>
              <a:spcBef>
                <a:spcPct val="0"/>
              </a:spcBef>
            </a:pPr>
            <a:r>
              <a:rPr lang="en-US" sz="1591" b="1" spc="-31">
                <a:solidFill>
                  <a:srgbClr val="1F191A"/>
                </a:solidFill>
                <a:latin typeface="Arial Bold"/>
                <a:ea typeface="Arial Bold"/>
                <a:cs typeface="Arial Bold"/>
                <a:sym typeface="Arial Bold"/>
              </a:rPr>
              <a:t>Figure 10: Enhancing communication skills to deal depression</a:t>
            </a:r>
          </a:p>
          <a:p>
            <a:pPr algn="ctr">
              <a:lnSpc>
                <a:spcPts val="2227"/>
              </a:lnSpc>
              <a:spcBef>
                <a:spcPct val="0"/>
              </a:spcBef>
            </a:pPr>
            <a:r>
              <a:rPr lang="en-US" sz="1591" spc="-31">
                <a:solidFill>
                  <a:srgbClr val="1F191A"/>
                </a:solidFill>
                <a:latin typeface="Arial"/>
                <a:ea typeface="Arial"/>
                <a:cs typeface="Arial"/>
                <a:sym typeface="Arial"/>
              </a:rPr>
              <a:t>(Source: Rios, 2025)</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2" name="TextBox 2"/>
          <p:cNvSpPr txBox="1"/>
          <p:nvPr/>
        </p:nvSpPr>
        <p:spPr>
          <a:xfrm>
            <a:off x="526307" y="515303"/>
            <a:ext cx="16028758" cy="1093470"/>
          </a:xfrm>
          <a:prstGeom prst="rect">
            <a:avLst/>
          </a:prstGeom>
        </p:spPr>
        <p:txBody>
          <a:bodyPr lIns="0" tIns="0" rIns="0" bIns="0" rtlCol="0" anchor="t">
            <a:spAutoFit/>
          </a:bodyPr>
          <a:lstStyle/>
          <a:p>
            <a:pPr algn="ctr">
              <a:lnSpc>
                <a:spcPts val="2790"/>
              </a:lnSpc>
            </a:pPr>
            <a:r>
              <a:rPr lang="en-US" sz="3000" b="1" spc="-30">
                <a:solidFill>
                  <a:srgbClr val="1F191A"/>
                </a:solidFill>
                <a:latin typeface="Arial Bold"/>
                <a:ea typeface="Arial Bold"/>
                <a:cs typeface="Arial Bold"/>
                <a:sym typeface="Arial Bold"/>
              </a:rPr>
              <a:t>RECOMMENDING COMPREHENSIVE MODEL OF PERSONALISED CARE AND SELF-MANAGEMENT SUPPORT IN THE MANAGEMENT </a:t>
            </a:r>
          </a:p>
          <a:p>
            <a:pPr algn="ctr">
              <a:lnSpc>
                <a:spcPts val="2790"/>
              </a:lnSpc>
            </a:pPr>
            <a:endParaRPr lang="en-US" sz="3000" b="1" spc="-30">
              <a:solidFill>
                <a:srgbClr val="1F191A"/>
              </a:solidFill>
              <a:latin typeface="Arial Bold"/>
              <a:ea typeface="Arial Bold"/>
              <a:cs typeface="Arial Bold"/>
              <a:sym typeface="Arial Bold"/>
            </a:endParaRPr>
          </a:p>
        </p:txBody>
      </p:sp>
      <p:sp>
        <p:nvSpPr>
          <p:cNvPr id="3" name="Freeform 3"/>
          <p:cNvSpPr/>
          <p:nvPr/>
        </p:nvSpPr>
        <p:spPr>
          <a:xfrm>
            <a:off x="14625121" y="1539025"/>
            <a:ext cx="3328629" cy="5306510"/>
          </a:xfrm>
          <a:custGeom>
            <a:avLst/>
            <a:gdLst/>
            <a:ahLst/>
            <a:cxnLst/>
            <a:rect l="l" t="t" r="r" b="b"/>
            <a:pathLst>
              <a:path w="3328629" h="5306510">
                <a:moveTo>
                  <a:pt x="0" y="0"/>
                </a:moveTo>
                <a:lnTo>
                  <a:pt x="3328629" y="0"/>
                </a:lnTo>
                <a:lnTo>
                  <a:pt x="3328629" y="5306510"/>
                </a:lnTo>
                <a:lnTo>
                  <a:pt x="0" y="5306510"/>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4" name="Freeform 4"/>
          <p:cNvSpPr/>
          <p:nvPr/>
        </p:nvSpPr>
        <p:spPr>
          <a:xfrm>
            <a:off x="3708792" y="1608773"/>
            <a:ext cx="8211848" cy="4651991"/>
          </a:xfrm>
          <a:custGeom>
            <a:avLst/>
            <a:gdLst/>
            <a:ahLst/>
            <a:cxnLst/>
            <a:rect l="l" t="t" r="r" b="b"/>
            <a:pathLst>
              <a:path w="8211848" h="4651991">
                <a:moveTo>
                  <a:pt x="0" y="0"/>
                </a:moveTo>
                <a:lnTo>
                  <a:pt x="8211848" y="0"/>
                </a:lnTo>
                <a:lnTo>
                  <a:pt x="8211848" y="4651991"/>
                </a:lnTo>
                <a:lnTo>
                  <a:pt x="0" y="4651991"/>
                </a:lnTo>
                <a:lnTo>
                  <a:pt x="0" y="0"/>
                </a:lnTo>
                <a:close/>
              </a:path>
            </a:pathLst>
          </a:custGeom>
          <a:blipFill>
            <a:blip r:embed="rId4"/>
            <a:stretch>
              <a:fillRect/>
            </a:stretch>
          </a:blipFill>
        </p:spPr>
      </p:sp>
      <p:sp>
        <p:nvSpPr>
          <p:cNvPr id="5" name="TextBox 5"/>
          <p:cNvSpPr txBox="1"/>
          <p:nvPr/>
        </p:nvSpPr>
        <p:spPr>
          <a:xfrm>
            <a:off x="526307" y="7637388"/>
            <a:ext cx="15616164" cy="2295308"/>
          </a:xfrm>
          <a:prstGeom prst="rect">
            <a:avLst/>
          </a:prstGeom>
        </p:spPr>
        <p:txBody>
          <a:bodyPr lIns="0" tIns="0" rIns="0" bIns="0" rtlCol="0" anchor="t">
            <a:spAutoFit/>
          </a:bodyPr>
          <a:lstStyle/>
          <a:p>
            <a:pPr algn="just">
              <a:lnSpc>
                <a:spcPct val="150000"/>
              </a:lnSpc>
            </a:pPr>
            <a:r>
              <a:rPr lang="en-US" sz="2499" spc="-24" dirty="0">
                <a:solidFill>
                  <a:srgbClr val="1F191A"/>
                </a:solidFill>
                <a:latin typeface="Arial"/>
                <a:ea typeface="Arial"/>
                <a:cs typeface="Arial"/>
                <a:sym typeface="Arial"/>
              </a:rPr>
              <a:t>● </a:t>
            </a:r>
            <a:r>
              <a:rPr lang="en-US" sz="2000" b="1" spc="-24" dirty="0" err="1">
                <a:solidFill>
                  <a:srgbClr val="1F191A"/>
                </a:solidFill>
                <a:latin typeface="Arial Bold"/>
                <a:ea typeface="Arial Bold"/>
                <a:cs typeface="Arial Bold"/>
                <a:sym typeface="Arial Bold"/>
              </a:rPr>
              <a:t>Personalised</a:t>
            </a:r>
            <a:r>
              <a:rPr lang="en-US" sz="2000" b="1" spc="-24" dirty="0">
                <a:solidFill>
                  <a:srgbClr val="1F191A"/>
                </a:solidFill>
                <a:latin typeface="Arial Bold"/>
                <a:ea typeface="Arial Bold"/>
                <a:cs typeface="Arial Bold"/>
                <a:sym typeface="Arial Bold"/>
              </a:rPr>
              <a:t> planning-</a:t>
            </a:r>
            <a:r>
              <a:rPr lang="en-US" sz="2000" spc="-24" dirty="0">
                <a:solidFill>
                  <a:srgbClr val="1F191A"/>
                </a:solidFill>
                <a:latin typeface="Arial"/>
                <a:ea typeface="Arial"/>
                <a:cs typeface="Arial"/>
                <a:sym typeface="Arial"/>
              </a:rPr>
              <a:t> Care needs to find individual priorities, strengths and meaningful outcomes (NHS Coventry and Warwickshire, 2024).</a:t>
            </a:r>
          </a:p>
          <a:p>
            <a:pPr algn="just">
              <a:lnSpc>
                <a:spcPct val="150000"/>
              </a:lnSpc>
            </a:pPr>
            <a:r>
              <a:rPr lang="en-US" sz="2000" spc="-24" dirty="0">
                <a:solidFill>
                  <a:srgbClr val="1F191A"/>
                </a:solidFill>
                <a:latin typeface="Arial"/>
                <a:ea typeface="Arial"/>
                <a:cs typeface="Arial"/>
                <a:sym typeface="Arial"/>
              </a:rPr>
              <a:t>● </a:t>
            </a:r>
            <a:r>
              <a:rPr lang="en-US" sz="2000" b="1" spc="-24" dirty="0">
                <a:solidFill>
                  <a:srgbClr val="1F191A"/>
                </a:solidFill>
                <a:latin typeface="Arial Bold"/>
                <a:ea typeface="Arial Bold"/>
                <a:cs typeface="Arial Bold"/>
                <a:sym typeface="Arial Bold"/>
              </a:rPr>
              <a:t>Self-management- </a:t>
            </a:r>
            <a:r>
              <a:rPr lang="en-US" sz="2000" spc="-24" dirty="0">
                <a:solidFill>
                  <a:srgbClr val="1F191A"/>
                </a:solidFill>
                <a:latin typeface="Arial"/>
                <a:ea typeface="Arial"/>
                <a:cs typeface="Arial"/>
                <a:sym typeface="Arial"/>
              </a:rPr>
              <a:t>Supported self-management develops coping, confidence and relapse-management skills (Solis et al., 2025).</a:t>
            </a:r>
          </a:p>
          <a:p>
            <a:pPr algn="just">
              <a:lnSpc>
                <a:spcPct val="150000"/>
              </a:lnSpc>
            </a:pPr>
            <a:r>
              <a:rPr lang="en-US" sz="2000" spc="-24" dirty="0">
                <a:solidFill>
                  <a:srgbClr val="1F191A"/>
                </a:solidFill>
                <a:latin typeface="Arial"/>
                <a:ea typeface="Arial"/>
                <a:cs typeface="Arial"/>
                <a:sym typeface="Arial"/>
              </a:rPr>
              <a:t>● </a:t>
            </a:r>
            <a:r>
              <a:rPr lang="en-US" sz="2000" b="1" spc="-24" dirty="0">
                <a:solidFill>
                  <a:srgbClr val="1F191A"/>
                </a:solidFill>
                <a:latin typeface="Arial Bold"/>
                <a:ea typeface="Arial Bold"/>
                <a:cs typeface="Arial Bold"/>
                <a:sym typeface="Arial Bold"/>
              </a:rPr>
              <a:t>Community support- </a:t>
            </a:r>
            <a:r>
              <a:rPr lang="en-US" sz="2000" spc="-24" dirty="0">
                <a:solidFill>
                  <a:srgbClr val="1F191A"/>
                </a:solidFill>
                <a:latin typeface="Arial"/>
                <a:ea typeface="Arial"/>
                <a:cs typeface="Arial"/>
                <a:sym typeface="Arial"/>
              </a:rPr>
              <a:t>Social prescribing can address loneliness and wider social needs.</a:t>
            </a:r>
          </a:p>
          <a:p>
            <a:pPr algn="l">
              <a:lnSpc>
                <a:spcPts val="2624"/>
              </a:lnSpc>
            </a:pPr>
            <a:endParaRPr lang="en-US" sz="2499" spc="-24" dirty="0">
              <a:solidFill>
                <a:srgbClr val="1F191A"/>
              </a:solidFill>
              <a:latin typeface="Arial"/>
              <a:ea typeface="Arial"/>
              <a:cs typeface="Arial"/>
              <a:sym typeface="Arial"/>
            </a:endParaRPr>
          </a:p>
        </p:txBody>
      </p:sp>
      <p:sp>
        <p:nvSpPr>
          <p:cNvPr id="6" name="TextBox 6"/>
          <p:cNvSpPr txBox="1"/>
          <p:nvPr/>
        </p:nvSpPr>
        <p:spPr>
          <a:xfrm>
            <a:off x="4913937" y="6541892"/>
            <a:ext cx="5801559" cy="559662"/>
          </a:xfrm>
          <a:prstGeom prst="rect">
            <a:avLst/>
          </a:prstGeom>
        </p:spPr>
        <p:txBody>
          <a:bodyPr lIns="0" tIns="0" rIns="0" bIns="0" rtlCol="0" anchor="t">
            <a:spAutoFit/>
          </a:bodyPr>
          <a:lstStyle/>
          <a:p>
            <a:pPr algn="ctr">
              <a:lnSpc>
                <a:spcPts val="2227"/>
              </a:lnSpc>
              <a:spcBef>
                <a:spcPct val="0"/>
              </a:spcBef>
            </a:pPr>
            <a:r>
              <a:rPr lang="en-US" sz="1591" b="1" spc="-31">
                <a:solidFill>
                  <a:srgbClr val="1F191A"/>
                </a:solidFill>
                <a:latin typeface="Arial Bold"/>
                <a:ea typeface="Arial Bold"/>
                <a:cs typeface="Arial Bold"/>
                <a:sym typeface="Arial Bold"/>
              </a:rPr>
              <a:t>Figure 11: Depressive disorder by self-management framework</a:t>
            </a:r>
          </a:p>
          <a:p>
            <a:pPr algn="ctr">
              <a:lnSpc>
                <a:spcPts val="2227"/>
              </a:lnSpc>
              <a:spcBef>
                <a:spcPct val="0"/>
              </a:spcBef>
            </a:pPr>
            <a:r>
              <a:rPr lang="en-US" sz="1591" spc="-31">
                <a:solidFill>
                  <a:srgbClr val="1F191A"/>
                </a:solidFill>
                <a:latin typeface="Arial"/>
                <a:ea typeface="Arial"/>
                <a:cs typeface="Arial"/>
                <a:sym typeface="Arial"/>
              </a:rPr>
              <a:t>(Source: Solis </a:t>
            </a:r>
            <a:r>
              <a:rPr lang="en-US" sz="1591" i="1" spc="-31">
                <a:solidFill>
                  <a:srgbClr val="1F191A"/>
                </a:solidFill>
                <a:latin typeface="Arial Italics"/>
                <a:ea typeface="Arial Italics"/>
                <a:cs typeface="Arial Italics"/>
                <a:sym typeface="Arial Italics"/>
              </a:rPr>
              <a:t>et al., </a:t>
            </a:r>
            <a:r>
              <a:rPr lang="en-US" sz="1591" spc="-31">
                <a:solidFill>
                  <a:srgbClr val="1F191A"/>
                </a:solidFill>
                <a:latin typeface="Arial"/>
                <a:ea typeface="Arial"/>
                <a:cs typeface="Arial"/>
                <a:sym typeface="Arial"/>
              </a:rPr>
              <a:t>2025)</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2" name="TextBox 2"/>
          <p:cNvSpPr txBox="1"/>
          <p:nvPr/>
        </p:nvSpPr>
        <p:spPr>
          <a:xfrm>
            <a:off x="765542" y="947270"/>
            <a:ext cx="16461512" cy="2741456"/>
          </a:xfrm>
          <a:prstGeom prst="rect">
            <a:avLst/>
          </a:prstGeom>
        </p:spPr>
        <p:txBody>
          <a:bodyPr lIns="0" tIns="0" rIns="0" bIns="0" rtlCol="0" anchor="t">
            <a:spAutoFit/>
          </a:bodyPr>
          <a:lstStyle/>
          <a:p>
            <a:pPr algn="just">
              <a:lnSpc>
                <a:spcPct val="150000"/>
              </a:lnSpc>
            </a:pPr>
            <a:r>
              <a:rPr lang="en-US" sz="2954" spc="-29" dirty="0">
                <a:solidFill>
                  <a:srgbClr val="1F191A"/>
                </a:solidFill>
                <a:latin typeface="Arial"/>
                <a:ea typeface="Arial"/>
                <a:cs typeface="Arial"/>
                <a:sym typeface="Arial"/>
              </a:rPr>
              <a:t>● </a:t>
            </a:r>
            <a:r>
              <a:rPr lang="en-GB" sz="2400" b="1" spc="-29" noProof="0" dirty="0">
                <a:solidFill>
                  <a:srgbClr val="1F191A"/>
                </a:solidFill>
                <a:latin typeface="Arial Bold"/>
                <a:ea typeface="Arial Bold"/>
                <a:cs typeface="Arial Bold"/>
                <a:sym typeface="Arial Bold"/>
              </a:rPr>
              <a:t>Shared decision-making-</a:t>
            </a:r>
            <a:r>
              <a:rPr lang="en-GB" sz="2400" spc="-29" noProof="0" dirty="0">
                <a:solidFill>
                  <a:srgbClr val="1F191A"/>
                </a:solidFill>
                <a:latin typeface="Arial"/>
                <a:ea typeface="Arial"/>
                <a:cs typeface="Arial"/>
                <a:sym typeface="Arial"/>
              </a:rPr>
              <a:t> Treatment needs to reflect evidence, preferences and individual circumstances (Vaughan and Lavery, 2024).</a:t>
            </a:r>
          </a:p>
          <a:p>
            <a:pPr algn="just">
              <a:lnSpc>
                <a:spcPct val="150000"/>
              </a:lnSpc>
            </a:pPr>
            <a:r>
              <a:rPr lang="en-GB" sz="2400" spc="-29" noProof="0" dirty="0">
                <a:solidFill>
                  <a:srgbClr val="1F191A"/>
                </a:solidFill>
                <a:latin typeface="Arial"/>
                <a:ea typeface="Arial"/>
                <a:cs typeface="Arial"/>
                <a:sym typeface="Arial"/>
              </a:rPr>
              <a:t>●</a:t>
            </a:r>
            <a:r>
              <a:rPr lang="en-GB" sz="2400" b="1" spc="-29" noProof="0" dirty="0">
                <a:solidFill>
                  <a:srgbClr val="1F191A"/>
                </a:solidFill>
                <a:latin typeface="Arial Bold"/>
                <a:ea typeface="Arial Bold"/>
                <a:cs typeface="Arial Bold"/>
                <a:sym typeface="Arial Bold"/>
              </a:rPr>
              <a:t> Personalised support-</a:t>
            </a:r>
            <a:r>
              <a:rPr lang="en-GB" sz="2400" spc="-29" noProof="0" dirty="0">
                <a:solidFill>
                  <a:srgbClr val="1F191A"/>
                </a:solidFill>
                <a:latin typeface="Arial"/>
                <a:ea typeface="Arial"/>
                <a:cs typeface="Arial"/>
                <a:sym typeface="Arial"/>
              </a:rPr>
              <a:t> Care planning, choice and self-management enhance autonomy and engagement.</a:t>
            </a:r>
          </a:p>
          <a:p>
            <a:pPr algn="just">
              <a:lnSpc>
                <a:spcPct val="150000"/>
              </a:lnSpc>
            </a:pPr>
            <a:r>
              <a:rPr lang="en-GB" sz="2400" spc="-29" noProof="0" dirty="0">
                <a:solidFill>
                  <a:srgbClr val="1F191A"/>
                </a:solidFill>
                <a:latin typeface="Arial"/>
                <a:ea typeface="Arial"/>
                <a:cs typeface="Arial"/>
                <a:sym typeface="Arial"/>
              </a:rPr>
              <a:t>●</a:t>
            </a:r>
            <a:r>
              <a:rPr lang="en-GB" sz="2400" b="1" spc="-29" noProof="0" dirty="0">
                <a:solidFill>
                  <a:srgbClr val="1F191A"/>
                </a:solidFill>
                <a:latin typeface="Arial Bold"/>
                <a:ea typeface="Arial Bold"/>
                <a:cs typeface="Arial Bold"/>
                <a:sym typeface="Arial Bold"/>
              </a:rPr>
              <a:t> Community empowerment-</a:t>
            </a:r>
            <a:r>
              <a:rPr lang="en-GB" sz="2400" spc="-29" noProof="0" dirty="0">
                <a:solidFill>
                  <a:srgbClr val="1F191A"/>
                </a:solidFill>
                <a:latin typeface="Arial"/>
                <a:ea typeface="Arial"/>
                <a:cs typeface="Arial"/>
                <a:sym typeface="Arial"/>
              </a:rPr>
              <a:t> Social prescribing, community support and personal health budgets address wider needs.</a:t>
            </a:r>
          </a:p>
          <a:p>
            <a:pPr algn="l">
              <a:lnSpc>
                <a:spcPts val="3101"/>
              </a:lnSpc>
            </a:pPr>
            <a:endParaRPr lang="en-US" sz="2954" spc="-29" dirty="0">
              <a:solidFill>
                <a:srgbClr val="1F191A"/>
              </a:solidFill>
              <a:latin typeface="Arial"/>
              <a:ea typeface="Arial"/>
              <a:cs typeface="Arial"/>
              <a:sym typeface="Arial"/>
            </a:endParaRPr>
          </a:p>
        </p:txBody>
      </p:sp>
      <p:sp>
        <p:nvSpPr>
          <p:cNvPr id="3" name="Freeform 3"/>
          <p:cNvSpPr/>
          <p:nvPr/>
        </p:nvSpPr>
        <p:spPr>
          <a:xfrm>
            <a:off x="9144000" y="3893557"/>
            <a:ext cx="7571728" cy="5713213"/>
          </a:xfrm>
          <a:custGeom>
            <a:avLst/>
            <a:gdLst/>
            <a:ahLst/>
            <a:cxnLst/>
            <a:rect l="l" t="t" r="r" b="b"/>
            <a:pathLst>
              <a:path w="7571728" h="5713213">
                <a:moveTo>
                  <a:pt x="0" y="0"/>
                </a:moveTo>
                <a:lnTo>
                  <a:pt x="7571728" y="0"/>
                </a:lnTo>
                <a:lnTo>
                  <a:pt x="7571728" y="5713213"/>
                </a:lnTo>
                <a:lnTo>
                  <a:pt x="0" y="5713213"/>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4" name="Freeform 4"/>
          <p:cNvSpPr/>
          <p:nvPr/>
        </p:nvSpPr>
        <p:spPr>
          <a:xfrm>
            <a:off x="1124505" y="3893557"/>
            <a:ext cx="5045057" cy="5364743"/>
          </a:xfrm>
          <a:custGeom>
            <a:avLst/>
            <a:gdLst/>
            <a:ahLst/>
            <a:cxnLst/>
            <a:rect l="l" t="t" r="r" b="b"/>
            <a:pathLst>
              <a:path w="5045057" h="5364743">
                <a:moveTo>
                  <a:pt x="0" y="0"/>
                </a:moveTo>
                <a:lnTo>
                  <a:pt x="5045056" y="0"/>
                </a:lnTo>
                <a:lnTo>
                  <a:pt x="5045056" y="5364743"/>
                </a:lnTo>
                <a:lnTo>
                  <a:pt x="0" y="5364743"/>
                </a:lnTo>
                <a:lnTo>
                  <a:pt x="0" y="0"/>
                </a:lnTo>
                <a:close/>
              </a:path>
            </a:pathLst>
          </a:custGeom>
          <a:blipFill>
            <a:blip r:embed="rId4"/>
            <a:stretch>
              <a:fillRect/>
            </a:stretch>
          </a:blipFill>
        </p:spPr>
      </p:sp>
      <p:sp>
        <p:nvSpPr>
          <p:cNvPr id="5" name="TextBox 5"/>
          <p:cNvSpPr txBox="1"/>
          <p:nvPr/>
        </p:nvSpPr>
        <p:spPr>
          <a:xfrm>
            <a:off x="1447800" y="206225"/>
            <a:ext cx="13610290" cy="741045"/>
          </a:xfrm>
          <a:prstGeom prst="rect">
            <a:avLst/>
          </a:prstGeom>
        </p:spPr>
        <p:txBody>
          <a:bodyPr lIns="0" tIns="0" rIns="0" bIns="0" rtlCol="0" anchor="t">
            <a:spAutoFit/>
          </a:bodyPr>
          <a:lstStyle/>
          <a:p>
            <a:pPr algn="l">
              <a:lnSpc>
                <a:spcPts val="2790"/>
              </a:lnSpc>
            </a:pPr>
            <a:r>
              <a:rPr lang="en-US" sz="3000" b="1" spc="-30" dirty="0">
                <a:solidFill>
                  <a:srgbClr val="1F191A"/>
                </a:solidFill>
                <a:latin typeface="Arial Bold"/>
                <a:ea typeface="Arial Bold"/>
                <a:cs typeface="Arial Bold"/>
                <a:sym typeface="Arial Bold"/>
              </a:rPr>
              <a:t>APPLICATION OF SIX EVIDENCE-BASED COMPONENTS IN DEPRESSION</a:t>
            </a:r>
          </a:p>
          <a:p>
            <a:pPr algn="l">
              <a:lnSpc>
                <a:spcPts val="2790"/>
              </a:lnSpc>
            </a:pPr>
            <a:endParaRPr lang="en-US" sz="3000" b="1" spc="-30" dirty="0">
              <a:solidFill>
                <a:srgbClr val="1F191A"/>
              </a:solidFill>
              <a:latin typeface="Arial Bold"/>
              <a:ea typeface="Arial Bold"/>
              <a:cs typeface="Arial Bold"/>
              <a:sym typeface="Arial Bold"/>
            </a:endParaRPr>
          </a:p>
        </p:txBody>
      </p:sp>
      <p:sp>
        <p:nvSpPr>
          <p:cNvPr id="6" name="TextBox 6"/>
          <p:cNvSpPr txBox="1"/>
          <p:nvPr/>
        </p:nvSpPr>
        <p:spPr>
          <a:xfrm>
            <a:off x="891330" y="9382125"/>
            <a:ext cx="5583176" cy="835887"/>
          </a:xfrm>
          <a:prstGeom prst="rect">
            <a:avLst/>
          </a:prstGeom>
        </p:spPr>
        <p:txBody>
          <a:bodyPr lIns="0" tIns="0" rIns="0" bIns="0" rtlCol="0" anchor="t">
            <a:spAutoFit/>
          </a:bodyPr>
          <a:lstStyle/>
          <a:p>
            <a:pPr algn="ctr">
              <a:lnSpc>
                <a:spcPts val="2227"/>
              </a:lnSpc>
              <a:spcBef>
                <a:spcPct val="0"/>
              </a:spcBef>
            </a:pPr>
            <a:r>
              <a:rPr lang="en-US" sz="1591" b="1" spc="-31">
                <a:solidFill>
                  <a:srgbClr val="1F191A"/>
                </a:solidFill>
                <a:latin typeface="Arial Bold"/>
                <a:ea typeface="Arial Bold"/>
                <a:cs typeface="Arial Bold"/>
                <a:sym typeface="Arial Bold"/>
              </a:rPr>
              <a:t>Figure 12: Six evidence-based model</a:t>
            </a:r>
          </a:p>
          <a:p>
            <a:pPr algn="ctr">
              <a:lnSpc>
                <a:spcPts val="2227"/>
              </a:lnSpc>
              <a:spcBef>
                <a:spcPct val="0"/>
              </a:spcBef>
            </a:pPr>
            <a:r>
              <a:rPr lang="en-US" sz="1591" spc="-31">
                <a:solidFill>
                  <a:srgbClr val="1F191A"/>
                </a:solidFill>
                <a:latin typeface="Arial"/>
                <a:ea typeface="Arial"/>
                <a:cs typeface="Arial"/>
                <a:sym typeface="Arial"/>
              </a:rPr>
              <a:t>(Source: Vaughan and Lavery, 2024)</a:t>
            </a:r>
          </a:p>
          <a:p>
            <a:pPr algn="ctr">
              <a:lnSpc>
                <a:spcPts val="2227"/>
              </a:lnSpc>
              <a:spcBef>
                <a:spcPct val="0"/>
              </a:spcBef>
            </a:pPr>
            <a:endParaRPr lang="en-US" sz="1591" spc="-31">
              <a:solidFill>
                <a:srgbClr val="1F191A"/>
              </a:solidFill>
              <a:latin typeface="Arial"/>
              <a:ea typeface="Arial"/>
              <a:cs typeface="Arial"/>
              <a:sym typeface="Aria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2" name="TextBox 2"/>
          <p:cNvSpPr txBox="1"/>
          <p:nvPr/>
        </p:nvSpPr>
        <p:spPr>
          <a:xfrm>
            <a:off x="357671" y="3145345"/>
            <a:ext cx="10652000" cy="3994555"/>
          </a:xfrm>
          <a:prstGeom prst="rect">
            <a:avLst/>
          </a:prstGeom>
        </p:spPr>
        <p:txBody>
          <a:bodyPr lIns="0" tIns="0" rIns="0" bIns="0" rtlCol="0" anchor="t">
            <a:spAutoFit/>
          </a:bodyPr>
          <a:lstStyle/>
          <a:p>
            <a:pPr algn="just">
              <a:lnSpc>
                <a:spcPts val="4487"/>
              </a:lnSpc>
            </a:pPr>
            <a:r>
              <a:rPr lang="en-US" sz="3399" dirty="0">
                <a:solidFill>
                  <a:srgbClr val="1F191A"/>
                </a:solidFill>
                <a:latin typeface="Arial"/>
                <a:ea typeface="Arial"/>
                <a:cs typeface="Arial"/>
                <a:sym typeface="Arial"/>
              </a:rPr>
              <a:t>● Depression needs integration, psychological, physical and social support.</a:t>
            </a:r>
          </a:p>
          <a:p>
            <a:pPr algn="just">
              <a:lnSpc>
                <a:spcPts val="4487"/>
              </a:lnSpc>
            </a:pPr>
            <a:r>
              <a:rPr lang="en-US" sz="3399" dirty="0">
                <a:solidFill>
                  <a:srgbClr val="1F191A"/>
                </a:solidFill>
                <a:latin typeface="Arial"/>
                <a:ea typeface="Arial"/>
                <a:cs typeface="Arial"/>
                <a:sym typeface="Arial"/>
              </a:rPr>
              <a:t>● Co-production and personalized self-management need to complement clinical treatment.</a:t>
            </a:r>
          </a:p>
          <a:p>
            <a:pPr algn="just">
              <a:lnSpc>
                <a:spcPts val="4487"/>
              </a:lnSpc>
            </a:pPr>
            <a:r>
              <a:rPr lang="en-US" sz="3399" dirty="0">
                <a:solidFill>
                  <a:srgbClr val="1F191A"/>
                </a:solidFill>
                <a:latin typeface="Arial"/>
                <a:ea typeface="Arial"/>
                <a:cs typeface="Arial"/>
                <a:sym typeface="Arial"/>
              </a:rPr>
              <a:t>● Early intervention, continuity and community support can enhance recovery and quality of life.</a:t>
            </a:r>
          </a:p>
          <a:p>
            <a:pPr algn="l">
              <a:lnSpc>
                <a:spcPts val="4487"/>
              </a:lnSpc>
            </a:pPr>
            <a:endParaRPr lang="en-US" sz="3399" dirty="0">
              <a:solidFill>
                <a:srgbClr val="1F191A"/>
              </a:solidFill>
              <a:latin typeface="Arial"/>
              <a:ea typeface="Arial"/>
              <a:cs typeface="Arial"/>
              <a:sym typeface="Arial"/>
            </a:endParaRPr>
          </a:p>
        </p:txBody>
      </p:sp>
      <p:sp>
        <p:nvSpPr>
          <p:cNvPr id="3" name="TextBox 3"/>
          <p:cNvSpPr txBox="1"/>
          <p:nvPr/>
        </p:nvSpPr>
        <p:spPr>
          <a:xfrm>
            <a:off x="693771" y="806386"/>
            <a:ext cx="5409677" cy="709111"/>
          </a:xfrm>
          <a:prstGeom prst="rect">
            <a:avLst/>
          </a:prstGeom>
        </p:spPr>
        <p:txBody>
          <a:bodyPr lIns="0" tIns="0" rIns="0" bIns="0" rtlCol="0" anchor="t">
            <a:spAutoFit/>
          </a:bodyPr>
          <a:lstStyle/>
          <a:p>
            <a:pPr algn="l">
              <a:lnSpc>
                <a:spcPts val="5023"/>
              </a:lnSpc>
            </a:pPr>
            <a:r>
              <a:rPr lang="en-US" sz="5402" b="1" spc="-54">
                <a:solidFill>
                  <a:srgbClr val="1F191A"/>
                </a:solidFill>
                <a:latin typeface="Arial Bold"/>
                <a:ea typeface="Arial Bold"/>
                <a:cs typeface="Arial Bold"/>
                <a:sym typeface="Arial Bold"/>
              </a:rPr>
              <a:t>CONCLUSION</a:t>
            </a:r>
          </a:p>
        </p:txBody>
      </p:sp>
      <p:sp>
        <p:nvSpPr>
          <p:cNvPr id="4" name="Freeform 4"/>
          <p:cNvSpPr/>
          <p:nvPr/>
        </p:nvSpPr>
        <p:spPr>
          <a:xfrm flipH="1">
            <a:off x="11009671" y="2045880"/>
            <a:ext cx="6249629" cy="7206072"/>
          </a:xfrm>
          <a:custGeom>
            <a:avLst/>
            <a:gdLst/>
            <a:ahLst/>
            <a:cxnLst/>
            <a:rect l="l" t="t" r="r" b="b"/>
            <a:pathLst>
              <a:path w="6249629" h="7206072">
                <a:moveTo>
                  <a:pt x="6249629" y="0"/>
                </a:moveTo>
                <a:lnTo>
                  <a:pt x="0" y="0"/>
                </a:lnTo>
                <a:lnTo>
                  <a:pt x="0" y="7206071"/>
                </a:lnTo>
                <a:lnTo>
                  <a:pt x="6249629" y="7206071"/>
                </a:lnTo>
                <a:lnTo>
                  <a:pt x="6249629" y="0"/>
                </a:lnTo>
                <a:close/>
              </a:path>
            </a:pathLst>
          </a:custGeom>
          <a:blipFill>
            <a:blip>
              <a:extLst>
                <a:ext uri="{96DAC541-7B7A-43D3-8B79-37D633B846F1}">
                  <asvg:svgBlip xmlns:asvg="http://schemas.microsoft.com/office/drawing/2016/SVG/main" r:embed="rId3"/>
                </a:ext>
              </a:extLst>
            </a:blip>
            <a:stretch>
              <a:fillRect/>
            </a:stretch>
          </a:blipFill>
        </p:spPr>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2" name="TextBox 2"/>
          <p:cNvSpPr txBox="1"/>
          <p:nvPr/>
        </p:nvSpPr>
        <p:spPr>
          <a:xfrm>
            <a:off x="7736849" y="222071"/>
            <a:ext cx="2778751" cy="491481"/>
          </a:xfrm>
          <a:prstGeom prst="rect">
            <a:avLst/>
          </a:prstGeom>
        </p:spPr>
        <p:txBody>
          <a:bodyPr wrap="square" lIns="0" tIns="0" rIns="0" bIns="0" rtlCol="0" anchor="t">
            <a:spAutoFit/>
          </a:bodyPr>
          <a:lstStyle/>
          <a:p>
            <a:pPr algn="ctr">
              <a:lnSpc>
                <a:spcPts val="4199"/>
              </a:lnSpc>
              <a:spcBef>
                <a:spcPct val="0"/>
              </a:spcBef>
            </a:pPr>
            <a:r>
              <a:rPr lang="en-US" sz="2999" b="1" spc="-59" dirty="0">
                <a:solidFill>
                  <a:srgbClr val="000000"/>
                </a:solidFill>
                <a:latin typeface="Arial Bold"/>
                <a:ea typeface="Arial Bold"/>
                <a:cs typeface="Arial Bold"/>
                <a:sym typeface="Arial Bold"/>
              </a:rPr>
              <a:t>REFERENCES</a:t>
            </a:r>
          </a:p>
        </p:txBody>
      </p:sp>
      <p:sp>
        <p:nvSpPr>
          <p:cNvPr id="3" name="TextBox 3"/>
          <p:cNvSpPr txBox="1"/>
          <p:nvPr/>
        </p:nvSpPr>
        <p:spPr>
          <a:xfrm>
            <a:off x="0" y="990600"/>
            <a:ext cx="18288000" cy="7571303"/>
          </a:xfrm>
          <a:prstGeom prst="rect">
            <a:avLst/>
          </a:prstGeom>
        </p:spPr>
        <p:txBody>
          <a:bodyPr lIns="0" tIns="0" rIns="0" bIns="0" rtlCol="0" anchor="t">
            <a:spAutoFit/>
          </a:bodyPr>
          <a:lstStyle/>
          <a:p>
            <a:pPr marL="171450" indent="-171450" algn="just">
              <a:buFont typeface="Arial" panose="020B0604020202020204" pitchFamily="34" charset="0"/>
              <a:buChar char="•"/>
            </a:pPr>
            <a:r>
              <a:rPr lang="en-GB" sz="1200" dirty="0">
                <a:latin typeface="Arial" panose="020B0604020202020204" pitchFamily="34" charset="0"/>
                <a:cs typeface="Arial" panose="020B0604020202020204" pitchFamily="34" charset="0"/>
              </a:rPr>
              <a:t>Alberti, A., Richer, D., Vieira, W.F., Iser, B.M., </a:t>
            </a:r>
            <a:r>
              <a:rPr lang="en-GB" sz="1200" dirty="0" err="1">
                <a:latin typeface="Arial" panose="020B0604020202020204" pitchFamily="34" charset="0"/>
                <a:cs typeface="Arial" panose="020B0604020202020204" pitchFamily="34" charset="0"/>
              </a:rPr>
              <a:t>Meiry</a:t>
            </a:r>
            <a:r>
              <a:rPr lang="en-GB" sz="1200" dirty="0">
                <a:latin typeface="Arial" panose="020B0604020202020204" pitchFamily="34" charset="0"/>
                <a:cs typeface="Arial" panose="020B0604020202020204" pitchFamily="34" charset="0"/>
              </a:rPr>
              <a:t>, R., </a:t>
            </a:r>
            <a:r>
              <a:rPr lang="en-GB" sz="1200" dirty="0" err="1">
                <a:latin typeface="Arial" panose="020B0604020202020204" pitchFamily="34" charset="0"/>
                <a:cs typeface="Arial" panose="020B0604020202020204" pitchFamily="34" charset="0"/>
              </a:rPr>
              <a:t>Traebert</a:t>
            </a:r>
            <a:r>
              <a:rPr lang="en-GB" sz="1200" dirty="0">
                <a:latin typeface="Arial" panose="020B0604020202020204" pitchFamily="34" charset="0"/>
                <a:cs typeface="Arial" panose="020B0604020202020204" pitchFamily="34" charset="0"/>
              </a:rPr>
              <a:t>, E., Becker, B., Hoffmann, B., Leão, G.M., Souza, G. de, Dallacosta, F.M., Kades, G., Madeira, K., </a:t>
            </a:r>
            <a:r>
              <a:rPr lang="en-GB" sz="1200" dirty="0" err="1">
                <a:latin typeface="Arial" panose="020B0604020202020204" pitchFamily="34" charset="0"/>
                <a:cs typeface="Arial" panose="020B0604020202020204" pitchFamily="34" charset="0"/>
              </a:rPr>
              <a:t>Chupel</a:t>
            </a:r>
            <a:r>
              <a:rPr lang="en-GB" sz="1200" dirty="0">
                <a:latin typeface="Arial" panose="020B0604020202020204" pitchFamily="34" charset="0"/>
                <a:cs typeface="Arial" panose="020B0604020202020204" pitchFamily="34" charset="0"/>
              </a:rPr>
              <a:t>, M.U., </a:t>
            </a:r>
            <a:r>
              <a:rPr lang="en-GB" sz="1200" dirty="0" err="1">
                <a:latin typeface="Arial" panose="020B0604020202020204" pitchFamily="34" charset="0"/>
                <a:cs typeface="Arial" panose="020B0604020202020204" pitchFamily="34" charset="0"/>
              </a:rPr>
              <a:t>Grossl</a:t>
            </a:r>
            <a:r>
              <a:rPr lang="en-GB" sz="1200" dirty="0">
                <a:latin typeface="Arial" panose="020B0604020202020204" pitchFamily="34" charset="0"/>
                <a:cs typeface="Arial" panose="020B0604020202020204" pitchFamily="34" charset="0"/>
              </a:rPr>
              <a:t>, F.S., Souza, R., Soares, B.H., Ruppel, E., Sipriano, E. da S., Martins, D.F. and </a:t>
            </a:r>
            <a:r>
              <a:rPr lang="en-GB" sz="1200" dirty="0" err="1">
                <a:latin typeface="Arial" panose="020B0604020202020204" pitchFamily="34" charset="0"/>
                <a:cs typeface="Arial" panose="020B0604020202020204" pitchFamily="34" charset="0"/>
              </a:rPr>
              <a:t>Agostinetto</a:t>
            </a:r>
            <a:r>
              <a:rPr lang="en-GB" sz="1200" dirty="0">
                <a:latin typeface="Arial" panose="020B0604020202020204" pitchFamily="34" charset="0"/>
                <a:cs typeface="Arial" panose="020B0604020202020204" pitchFamily="34" charset="0"/>
              </a:rPr>
              <a:t>, L. (2024). ‘Factors associated with the development of depression and the influence of obesity on depressive disorders: A narrative review’. </a:t>
            </a:r>
            <a:r>
              <a:rPr lang="en-GB" sz="1200" i="1" dirty="0">
                <a:latin typeface="Arial" panose="020B0604020202020204" pitchFamily="34" charset="0"/>
                <a:cs typeface="Arial" panose="020B0604020202020204" pitchFamily="34" charset="0"/>
              </a:rPr>
              <a:t>Biomedicines</a:t>
            </a:r>
            <a:r>
              <a:rPr lang="en-GB" sz="1200" dirty="0">
                <a:latin typeface="Arial" panose="020B0604020202020204" pitchFamily="34" charset="0"/>
                <a:cs typeface="Arial" panose="020B0604020202020204" pitchFamily="34" charset="0"/>
              </a:rPr>
              <a:t>, 12(9), p.1994. Available at:</a:t>
            </a:r>
            <a:r>
              <a:rPr lang="en-GB" sz="1200" dirty="0">
                <a:latin typeface="Arial" panose="020B0604020202020204" pitchFamily="34" charset="0"/>
                <a:cs typeface="Arial" panose="020B0604020202020204" pitchFamily="34" charset="0"/>
                <a:hlinkClick r:id="rId2"/>
              </a:rPr>
              <a:t> https://doi.org.10.3390/biomedicines12091994</a:t>
            </a:r>
            <a:endParaRPr lang="en-IN" sz="12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200" dirty="0" err="1">
                <a:latin typeface="Arial" panose="020B0604020202020204" pitchFamily="34" charset="0"/>
                <a:cs typeface="Arial" panose="020B0604020202020204" pitchFamily="34" charset="0"/>
              </a:rPr>
              <a:t>Alshammaa</a:t>
            </a:r>
            <a:r>
              <a:rPr lang="en-GB" sz="1200" dirty="0">
                <a:latin typeface="Arial" panose="020B0604020202020204" pitchFamily="34" charset="0"/>
                <a:cs typeface="Arial" panose="020B0604020202020204" pitchFamily="34" charset="0"/>
              </a:rPr>
              <a:t>, H.I., Al-Taie, R.H. and </a:t>
            </a:r>
            <a:r>
              <a:rPr lang="en-GB" sz="1200" dirty="0" err="1">
                <a:latin typeface="Arial" panose="020B0604020202020204" pitchFamily="34" charset="0"/>
                <a:cs typeface="Arial" panose="020B0604020202020204" pitchFamily="34" charset="0"/>
              </a:rPr>
              <a:t>Mujbel</a:t>
            </a:r>
            <a:r>
              <a:rPr lang="en-GB" sz="1200" dirty="0">
                <a:latin typeface="Arial" panose="020B0604020202020204" pitchFamily="34" charset="0"/>
                <a:cs typeface="Arial" panose="020B0604020202020204" pitchFamily="34" charset="0"/>
              </a:rPr>
              <a:t>, A.M. (2024). ‘Impact of long-term depression on employment outcomes: A systematic review and case series from Iraq on career trajectory and job stability’. </a:t>
            </a:r>
            <a:r>
              <a:rPr lang="en-GB" sz="1200" i="1" dirty="0" err="1">
                <a:latin typeface="Arial" panose="020B0604020202020204" pitchFamily="34" charset="0"/>
                <a:cs typeface="Arial" panose="020B0604020202020204" pitchFamily="34" charset="0"/>
              </a:rPr>
              <a:t>Cureus</a:t>
            </a:r>
            <a:r>
              <a:rPr lang="en-GB" sz="1200" dirty="0">
                <a:latin typeface="Arial" panose="020B0604020202020204" pitchFamily="34" charset="0"/>
                <a:cs typeface="Arial" panose="020B0604020202020204" pitchFamily="34" charset="0"/>
              </a:rPr>
              <a:t>, 16(10), p.e70755. Available at: </a:t>
            </a:r>
            <a:r>
              <a:rPr lang="en-GB" sz="1200" dirty="0">
                <a:latin typeface="Arial" panose="020B0604020202020204" pitchFamily="34" charset="0"/>
                <a:cs typeface="Arial" panose="020B0604020202020204" pitchFamily="34" charset="0"/>
                <a:hlinkClick r:id="rId3"/>
              </a:rPr>
              <a:t> https://doi.org/10.7759/cureus.70755</a:t>
            </a:r>
            <a:endParaRPr lang="en-IN" sz="12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200" dirty="0">
                <a:latin typeface="Arial" panose="020B0604020202020204" pitchFamily="34" charset="0"/>
                <a:cs typeface="Arial" panose="020B0604020202020204" pitchFamily="34" charset="0"/>
              </a:rPr>
              <a:t>Alshaya, D.S. (2022). ‘Genetic and epigenetic factors associated with depression: An updated overview’. </a:t>
            </a:r>
            <a:r>
              <a:rPr lang="en-GB" sz="1200" i="1" dirty="0">
                <a:latin typeface="Arial" panose="020B0604020202020204" pitchFamily="34" charset="0"/>
                <a:cs typeface="Arial" panose="020B0604020202020204" pitchFamily="34" charset="0"/>
              </a:rPr>
              <a:t>Saudi Journal of Biological Sciences</a:t>
            </a:r>
            <a:r>
              <a:rPr lang="en-GB" sz="1200" dirty="0">
                <a:latin typeface="Arial" panose="020B0604020202020204" pitchFamily="34" charset="0"/>
                <a:cs typeface="Arial" panose="020B0604020202020204" pitchFamily="34" charset="0"/>
              </a:rPr>
              <a:t>, 29(8), p.103311. Available at:</a:t>
            </a:r>
            <a:r>
              <a:rPr lang="en-GB" sz="1200" dirty="0">
                <a:latin typeface="Arial" panose="020B0604020202020204" pitchFamily="34" charset="0"/>
                <a:cs typeface="Arial" panose="020B0604020202020204" pitchFamily="34" charset="0"/>
                <a:hlinkClick r:id="rId4"/>
              </a:rPr>
              <a:t> https://doi.org/10.1016/j.sjbs.2022.103311</a:t>
            </a:r>
            <a:endParaRPr lang="en-IN" sz="12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200" dirty="0">
                <a:latin typeface="Arial" panose="020B0604020202020204" pitchFamily="34" charset="0"/>
                <a:cs typeface="Arial" panose="020B0604020202020204" pitchFamily="34" charset="0"/>
              </a:rPr>
              <a:t>Brum Moraes, J., Alfieri, D.F., Moriya, R.M., Reiche, E.M.V., Bueno Rezende Machado, R.C. and Odebrecht Vargas Nunes, S., (2026). ‘Training healthcare professionals in the epigenetics of depression: a training of trainers and case-based learning experience’. </a:t>
            </a:r>
            <a:r>
              <a:rPr lang="en-GB" sz="1200" i="1" dirty="0">
                <a:latin typeface="Arial" panose="020B0604020202020204" pitchFamily="34" charset="0"/>
                <a:cs typeface="Arial" panose="020B0604020202020204" pitchFamily="34" charset="0"/>
              </a:rPr>
              <a:t>Epigenetics Reports</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4</a:t>
            </a:r>
            <a:r>
              <a:rPr lang="en-GB" sz="1200" dirty="0">
                <a:latin typeface="Arial" panose="020B0604020202020204" pitchFamily="34" charset="0"/>
                <a:cs typeface="Arial" panose="020B0604020202020204" pitchFamily="34" charset="0"/>
              </a:rPr>
              <a:t>(1), p.2646172. Available at:</a:t>
            </a:r>
            <a:r>
              <a:rPr lang="en-GB" sz="1200" dirty="0">
                <a:latin typeface="Arial" panose="020B0604020202020204" pitchFamily="34" charset="0"/>
                <a:cs typeface="Arial" panose="020B0604020202020204" pitchFamily="34" charset="0"/>
                <a:hlinkClick r:id="rId5"/>
              </a:rPr>
              <a:t> https://doi.org/10.1080/28361512.2026.2646172</a:t>
            </a:r>
            <a:r>
              <a:rPr lang="en-GB" sz="1200" dirty="0">
                <a:latin typeface="Arial" panose="020B0604020202020204" pitchFamily="34" charset="0"/>
                <a:cs typeface="Arial" panose="020B0604020202020204" pitchFamily="34" charset="0"/>
              </a:rPr>
              <a:t> ‘</a:t>
            </a:r>
            <a:endParaRPr lang="en-IN" sz="12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200" dirty="0">
                <a:latin typeface="Arial" panose="020B0604020202020204" pitchFamily="34" charset="0"/>
                <a:cs typeface="Arial" panose="020B0604020202020204" pitchFamily="34" charset="0"/>
              </a:rPr>
              <a:t>Chmiel, J., </a:t>
            </a:r>
            <a:r>
              <a:rPr lang="en-GB" sz="1200" dirty="0" err="1">
                <a:latin typeface="Arial" panose="020B0604020202020204" pitchFamily="34" charset="0"/>
                <a:cs typeface="Arial" panose="020B0604020202020204" pitchFamily="34" charset="0"/>
              </a:rPr>
              <a:t>Stępień-Słodkowska</a:t>
            </a:r>
            <a:r>
              <a:rPr lang="en-GB" sz="1200" dirty="0">
                <a:latin typeface="Arial" panose="020B0604020202020204" pitchFamily="34" charset="0"/>
                <a:cs typeface="Arial" panose="020B0604020202020204" pitchFamily="34" charset="0"/>
              </a:rPr>
              <a:t>, M. and Ramik-</a:t>
            </a:r>
            <a:r>
              <a:rPr lang="en-GB" sz="1200" dirty="0" err="1">
                <a:latin typeface="Arial" panose="020B0604020202020204" pitchFamily="34" charset="0"/>
                <a:cs typeface="Arial" panose="020B0604020202020204" pitchFamily="34" charset="0"/>
              </a:rPr>
              <a:t>Mażewska</a:t>
            </a:r>
            <a:r>
              <a:rPr lang="en-GB" sz="1200" dirty="0">
                <a:latin typeface="Arial" panose="020B0604020202020204" pitchFamily="34" charset="0"/>
                <a:cs typeface="Arial" panose="020B0604020202020204" pitchFamily="34" charset="0"/>
              </a:rPr>
              <a:t>, I. (2025). ‘Efficacy of transcranial direct current stimulation (</a:t>
            </a:r>
            <a:r>
              <a:rPr lang="en-GB" sz="1200" dirty="0" err="1">
                <a:latin typeface="Arial" panose="020B0604020202020204" pitchFamily="34" charset="0"/>
                <a:cs typeface="Arial" panose="020B0604020202020204" pitchFamily="34" charset="0"/>
              </a:rPr>
              <a:t>tDCS</a:t>
            </a:r>
            <a:r>
              <a:rPr lang="en-GB" sz="1200" dirty="0">
                <a:latin typeface="Arial" panose="020B0604020202020204" pitchFamily="34" charset="0"/>
                <a:cs typeface="Arial" panose="020B0604020202020204" pitchFamily="34" charset="0"/>
              </a:rPr>
              <a:t>) on neuropsychiatric symptoms in substance use disorder (SUD)—A review and insights into possible mechanisms of action’. </a:t>
            </a:r>
            <a:r>
              <a:rPr lang="en-GB" sz="1200" i="1" dirty="0">
                <a:latin typeface="Arial" panose="020B0604020202020204" pitchFamily="34" charset="0"/>
                <a:cs typeface="Arial" panose="020B0604020202020204" pitchFamily="34" charset="0"/>
              </a:rPr>
              <a:t>Journal of Clinical Medicine</a:t>
            </a:r>
            <a:r>
              <a:rPr lang="en-GB" sz="1200" dirty="0">
                <a:latin typeface="Arial" panose="020B0604020202020204" pitchFamily="34" charset="0"/>
                <a:cs typeface="Arial" panose="020B0604020202020204" pitchFamily="34" charset="0"/>
              </a:rPr>
              <a:t>, 14(4), p.1337. Available at:</a:t>
            </a:r>
            <a:r>
              <a:rPr lang="en-GB" sz="1200" dirty="0">
                <a:latin typeface="Arial" panose="020B0604020202020204" pitchFamily="34" charset="0"/>
                <a:cs typeface="Arial" panose="020B0604020202020204" pitchFamily="34" charset="0"/>
                <a:hlinkClick r:id="rId6"/>
              </a:rPr>
              <a:t> https://doi.org/10.3390/jcm14041337</a:t>
            </a:r>
            <a:endParaRPr lang="en-IN" sz="12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200" dirty="0">
                <a:latin typeface="Arial" panose="020B0604020202020204" pitchFamily="34" charset="0"/>
                <a:cs typeface="Arial" panose="020B0604020202020204" pitchFamily="34" charset="0"/>
              </a:rPr>
              <a:t>Correa da Costa, S., Bormann, N.L., Oesterle, T., McGinnis, M.T., Ho, M.-F., Vettleson-Trutza, S.A., Rummans, T. and Gold, M.S. (2025). ‘The role of psychedelics in the treatment of substance use disorders: An overview of systematic reviews’. </a:t>
            </a:r>
            <a:r>
              <a:rPr lang="en-GB" sz="1200" i="1" dirty="0">
                <a:latin typeface="Arial" panose="020B0604020202020204" pitchFamily="34" charset="0"/>
                <a:cs typeface="Arial" panose="020B0604020202020204" pitchFamily="34" charset="0"/>
              </a:rPr>
              <a:t>Brain Sciences</a:t>
            </a:r>
            <a:r>
              <a:rPr lang="en-GB" sz="1200" dirty="0">
                <a:latin typeface="Arial" panose="020B0604020202020204" pitchFamily="34" charset="0"/>
                <a:cs typeface="Arial" panose="020B0604020202020204" pitchFamily="34" charset="0"/>
              </a:rPr>
              <a:t>, 15(10), p.1056. Available at:</a:t>
            </a:r>
            <a:r>
              <a:rPr lang="en-GB" sz="1200" dirty="0">
                <a:latin typeface="Arial" panose="020B0604020202020204" pitchFamily="34" charset="0"/>
                <a:cs typeface="Arial" panose="020B0604020202020204" pitchFamily="34" charset="0"/>
                <a:hlinkClick r:id="rId7"/>
              </a:rPr>
              <a:t> https://doi.org/10.3390/brainsci15101056</a:t>
            </a:r>
            <a:endParaRPr lang="en-IN" sz="12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200" dirty="0">
                <a:latin typeface="Arial" panose="020B0604020202020204" pitchFamily="34" charset="0"/>
                <a:cs typeface="Arial" panose="020B0604020202020204" pitchFamily="34" charset="0"/>
              </a:rPr>
              <a:t>Cui, L., Li, S., Wang, S., Wu, X., Liu, Y., Yu, W., Wang, Y., Tang, Y., Xia, M. and Li, B. (2024). ‘Major depressive disorder: Hypothesis, mechanism, prevention and treatment’. </a:t>
            </a:r>
            <a:r>
              <a:rPr lang="en-GB" sz="1200" i="1" dirty="0">
                <a:latin typeface="Arial" panose="020B0604020202020204" pitchFamily="34" charset="0"/>
                <a:cs typeface="Arial" panose="020B0604020202020204" pitchFamily="34" charset="0"/>
              </a:rPr>
              <a:t>Signal Transduction and Targeted Therapy</a:t>
            </a:r>
            <a:r>
              <a:rPr lang="en-GB" sz="1200" dirty="0">
                <a:latin typeface="Arial" panose="020B0604020202020204" pitchFamily="34" charset="0"/>
                <a:cs typeface="Arial" panose="020B0604020202020204" pitchFamily="34" charset="0"/>
              </a:rPr>
              <a:t>, 9(1), p.30. Available at:</a:t>
            </a:r>
            <a:r>
              <a:rPr lang="en-GB" sz="1200" dirty="0">
                <a:latin typeface="Arial" panose="020B0604020202020204" pitchFamily="34" charset="0"/>
                <a:cs typeface="Arial" panose="020B0604020202020204" pitchFamily="34" charset="0"/>
                <a:hlinkClick r:id="rId8"/>
              </a:rPr>
              <a:t> https://www.nature.com/articles/s41392-024-01738-y</a:t>
            </a:r>
            <a:endParaRPr lang="en-IN" sz="12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200" dirty="0" err="1">
                <a:latin typeface="Arial" panose="020B0604020202020204" pitchFamily="34" charset="0"/>
                <a:cs typeface="Arial" panose="020B0604020202020204" pitchFamily="34" charset="0"/>
              </a:rPr>
              <a:t>Gkintoni</a:t>
            </a:r>
            <a:r>
              <a:rPr lang="en-GB" sz="1200" dirty="0">
                <a:latin typeface="Arial" panose="020B0604020202020204" pitchFamily="34" charset="0"/>
                <a:cs typeface="Arial" panose="020B0604020202020204" pitchFamily="34" charset="0"/>
              </a:rPr>
              <a:t>, E., Vassilopoulos, S.P. and Nikolaou, G. (2025). ‘Next-generation cognitive-</a:t>
            </a:r>
            <a:r>
              <a:rPr lang="en-GB" sz="1200" dirty="0" err="1">
                <a:latin typeface="Arial" panose="020B0604020202020204" pitchFamily="34" charset="0"/>
                <a:cs typeface="Arial" panose="020B0604020202020204" pitchFamily="34" charset="0"/>
              </a:rPr>
              <a:t>behavioral</a:t>
            </a:r>
            <a:r>
              <a:rPr lang="en-GB" sz="1200" dirty="0">
                <a:latin typeface="Arial" panose="020B0604020202020204" pitchFamily="34" charset="0"/>
                <a:cs typeface="Arial" panose="020B0604020202020204" pitchFamily="34" charset="0"/>
              </a:rPr>
              <a:t> therapy for depression: Integrating Digital Tools, teletherapy, and personalization for enhanced mental health outcomes’. </a:t>
            </a:r>
            <a:r>
              <a:rPr lang="en-GB" sz="1200" i="1" dirty="0">
                <a:latin typeface="Arial" panose="020B0604020202020204" pitchFamily="34" charset="0"/>
                <a:cs typeface="Arial" panose="020B0604020202020204" pitchFamily="34" charset="0"/>
              </a:rPr>
              <a:t>Medicina</a:t>
            </a:r>
            <a:r>
              <a:rPr lang="en-GB" sz="1200" dirty="0">
                <a:latin typeface="Arial" panose="020B0604020202020204" pitchFamily="34" charset="0"/>
                <a:cs typeface="Arial" panose="020B0604020202020204" pitchFamily="34" charset="0"/>
              </a:rPr>
              <a:t>, 61(3), p.431. Available at:</a:t>
            </a:r>
            <a:r>
              <a:rPr lang="en-GB" sz="1200" dirty="0">
                <a:latin typeface="Arial" panose="020B0604020202020204" pitchFamily="34" charset="0"/>
                <a:cs typeface="Arial" panose="020B0604020202020204" pitchFamily="34" charset="0"/>
                <a:hlinkClick r:id="rId9"/>
              </a:rPr>
              <a:t> https://doi.org/10.3390/medicina61030431</a:t>
            </a:r>
            <a:r>
              <a:rPr lang="en-GB" sz="1200" dirty="0">
                <a:latin typeface="Arial" panose="020B0604020202020204" pitchFamily="34" charset="0"/>
                <a:cs typeface="Arial" panose="020B0604020202020204" pitchFamily="34" charset="0"/>
              </a:rPr>
              <a:t> (Accessed: 7 August 2026).</a:t>
            </a:r>
            <a:endParaRPr lang="en-IN" sz="12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200" dirty="0">
                <a:latin typeface="Arial" panose="020B0604020202020204" pitchFamily="34" charset="0"/>
                <a:cs typeface="Arial" panose="020B0604020202020204" pitchFamily="34" charset="0"/>
              </a:rPr>
              <a:t>Harmer, B., Lee, S., Duong, T.H. and </a:t>
            </a:r>
            <a:r>
              <a:rPr lang="en-GB" sz="1200" dirty="0" err="1">
                <a:latin typeface="Arial" panose="020B0604020202020204" pitchFamily="34" charset="0"/>
                <a:cs typeface="Arial" panose="020B0604020202020204" pitchFamily="34" charset="0"/>
              </a:rPr>
              <a:t>Saadabadi</a:t>
            </a:r>
            <a:r>
              <a:rPr lang="en-GB" sz="1200" dirty="0">
                <a:latin typeface="Arial" panose="020B0604020202020204" pitchFamily="34" charset="0"/>
                <a:cs typeface="Arial" panose="020B0604020202020204" pitchFamily="34" charset="0"/>
              </a:rPr>
              <a:t>, A. (2024). </a:t>
            </a:r>
            <a:r>
              <a:rPr lang="en-GB" sz="1200" i="1" dirty="0">
                <a:latin typeface="Arial" panose="020B0604020202020204" pitchFamily="34" charset="0"/>
                <a:cs typeface="Arial" panose="020B0604020202020204" pitchFamily="34" charset="0"/>
              </a:rPr>
              <a:t>Suicidal ideation</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PubMed</a:t>
            </a:r>
            <a:r>
              <a:rPr lang="en-GB" sz="1200" dirty="0">
                <a:latin typeface="Arial" panose="020B0604020202020204" pitchFamily="34" charset="0"/>
                <a:cs typeface="Arial" panose="020B0604020202020204" pitchFamily="34" charset="0"/>
              </a:rPr>
              <a:t>. Treasure Island (FL): </a:t>
            </a:r>
            <a:r>
              <a:rPr lang="en-GB" sz="1200" dirty="0" err="1">
                <a:latin typeface="Arial" panose="020B0604020202020204" pitchFamily="34" charset="0"/>
                <a:cs typeface="Arial" panose="020B0604020202020204" pitchFamily="34" charset="0"/>
              </a:rPr>
              <a:t>StatPearls</a:t>
            </a:r>
            <a:r>
              <a:rPr lang="en-GB" sz="1200" dirty="0">
                <a:latin typeface="Arial" panose="020B0604020202020204" pitchFamily="34" charset="0"/>
                <a:cs typeface="Arial" panose="020B0604020202020204" pitchFamily="34" charset="0"/>
              </a:rPr>
              <a:t> Publishing.</a:t>
            </a:r>
            <a:endParaRPr lang="en-IN" sz="12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200" dirty="0">
                <a:latin typeface="Arial" panose="020B0604020202020204" pitchFamily="34" charset="0"/>
                <a:cs typeface="Arial" panose="020B0604020202020204" pitchFamily="34" charset="0"/>
              </a:rPr>
              <a:t>Liu, Z. and Kuai, M. (2025). ‘The global burden of depression in adolescents and young adults, 1990–2021: Systematic analysis of the global burden of disease study’. </a:t>
            </a:r>
            <a:r>
              <a:rPr lang="en-GB" sz="1200" i="1" dirty="0">
                <a:latin typeface="Arial" panose="020B0604020202020204" pitchFamily="34" charset="0"/>
                <a:cs typeface="Arial" panose="020B0604020202020204" pitchFamily="34" charset="0"/>
              </a:rPr>
              <a:t>BMC Psychiatry</a:t>
            </a:r>
            <a:r>
              <a:rPr lang="en-GB" sz="1200" dirty="0">
                <a:latin typeface="Arial" panose="020B0604020202020204" pitchFamily="34" charset="0"/>
                <a:cs typeface="Arial" panose="020B0604020202020204" pitchFamily="34" charset="0"/>
              </a:rPr>
              <a:t>, 25(1), p.767. Available at:</a:t>
            </a:r>
            <a:r>
              <a:rPr lang="en-GB" sz="1200" dirty="0">
                <a:latin typeface="Arial" panose="020B0604020202020204" pitchFamily="34" charset="0"/>
                <a:cs typeface="Arial" panose="020B0604020202020204" pitchFamily="34" charset="0"/>
                <a:hlinkClick r:id="rId10"/>
              </a:rPr>
              <a:t> https://doi.org/10.1186/s12888-025-07201-8</a:t>
            </a:r>
            <a:endParaRPr lang="en-IN" sz="12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200" dirty="0">
                <a:latin typeface="Arial" panose="020B0604020202020204" pitchFamily="34" charset="0"/>
                <a:cs typeface="Arial" panose="020B0604020202020204" pitchFamily="34" charset="0"/>
              </a:rPr>
              <a:t>Maxwell A, (2025). </a:t>
            </a:r>
            <a:r>
              <a:rPr lang="en-GB" sz="1200" i="1" dirty="0">
                <a:latin typeface="Arial" panose="020B0604020202020204" pitchFamily="34" charset="0"/>
                <a:cs typeface="Arial" panose="020B0604020202020204" pitchFamily="34" charset="0"/>
              </a:rPr>
              <a:t>Social Prescribing</a:t>
            </a:r>
            <a:r>
              <a:rPr lang="en-GB" sz="1200" dirty="0">
                <a:latin typeface="Arial" panose="020B0604020202020204" pitchFamily="34" charset="0"/>
                <a:cs typeface="Arial" panose="020B0604020202020204" pitchFamily="34" charset="0"/>
              </a:rPr>
              <a:t>. Pinder R, Harvey C-J, Fallows E, eds. </a:t>
            </a:r>
            <a:r>
              <a:rPr lang="en-GB" sz="1200" i="1" dirty="0">
                <a:latin typeface="Arial" panose="020B0604020202020204" pitchFamily="34" charset="0"/>
                <a:cs typeface="Arial" panose="020B0604020202020204" pitchFamily="34" charset="0"/>
              </a:rPr>
              <a:t>Essential Lifestyle Medicine</a:t>
            </a:r>
            <a:r>
              <a:rPr lang="en-GB" sz="1200" dirty="0">
                <a:latin typeface="Arial" panose="020B0604020202020204" pitchFamily="34" charset="0"/>
                <a:cs typeface="Arial" panose="020B0604020202020204" pitchFamily="34" charset="0"/>
              </a:rPr>
              <a:t>. Cambridge University Press, pp.204-212.</a:t>
            </a:r>
            <a:endParaRPr lang="en-IN" sz="12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200" dirty="0">
                <a:latin typeface="Arial" panose="020B0604020202020204" pitchFamily="34" charset="0"/>
                <a:cs typeface="Arial" panose="020B0604020202020204" pitchFamily="34" charset="0"/>
              </a:rPr>
              <a:t>Mental Health Foundation (2023) </a:t>
            </a:r>
            <a:r>
              <a:rPr lang="en-GB" sz="1200" i="1" dirty="0">
                <a:latin typeface="Arial" panose="020B0604020202020204" pitchFamily="34" charset="0"/>
                <a:cs typeface="Arial" panose="020B0604020202020204" pitchFamily="34" charset="0"/>
              </a:rPr>
              <a:t>The most common diagnosed mental health problems: Statistics</a:t>
            </a:r>
            <a:r>
              <a:rPr lang="en-GB" sz="1200" dirty="0">
                <a:latin typeface="Arial" panose="020B0604020202020204" pitchFamily="34" charset="0"/>
                <a:cs typeface="Arial" panose="020B0604020202020204" pitchFamily="34" charset="0"/>
              </a:rPr>
              <a:t>. Available at:</a:t>
            </a:r>
            <a:r>
              <a:rPr lang="en-GB" sz="1200" dirty="0">
                <a:latin typeface="Arial" panose="020B0604020202020204" pitchFamily="34" charset="0"/>
                <a:cs typeface="Arial" panose="020B0604020202020204" pitchFamily="34" charset="0"/>
                <a:hlinkClick r:id="rId11"/>
              </a:rPr>
              <a:t> https://www.mentalhealth.org.uk/explore-mental-health/statistics/most-common-diagnosed-mental-health-problems-statistics</a:t>
            </a:r>
            <a:r>
              <a:rPr lang="en-GB" sz="1200" dirty="0">
                <a:latin typeface="Arial" panose="020B0604020202020204" pitchFamily="34" charset="0"/>
                <a:cs typeface="Arial" panose="020B0604020202020204" pitchFamily="34" charset="0"/>
              </a:rPr>
              <a:t> (Accessed: 7 August 2026).</a:t>
            </a:r>
            <a:endParaRPr lang="en-IN" sz="12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200" dirty="0">
                <a:latin typeface="Arial" panose="020B0604020202020204" pitchFamily="34" charset="0"/>
                <a:cs typeface="Arial" panose="020B0604020202020204" pitchFamily="34" charset="0"/>
              </a:rPr>
              <a:t>NHS Coventry and Warwickshire (2024). </a:t>
            </a:r>
            <a:r>
              <a:rPr lang="en-GB" sz="1200" i="1" dirty="0">
                <a:latin typeface="Arial" panose="020B0604020202020204" pitchFamily="34" charset="0"/>
                <a:cs typeface="Arial" panose="020B0604020202020204" pitchFamily="34" charset="0"/>
              </a:rPr>
              <a:t>What is personalised care? The comprehensive model and the six components - happy healthy lives</a:t>
            </a:r>
            <a:r>
              <a:rPr lang="en-GB" sz="1200" dirty="0">
                <a:latin typeface="Arial" panose="020B0604020202020204" pitchFamily="34" charset="0"/>
                <a:cs typeface="Arial" panose="020B0604020202020204" pitchFamily="34" charset="0"/>
              </a:rPr>
              <a:t>. Available at:</a:t>
            </a:r>
            <a:r>
              <a:rPr lang="en-GB" sz="1200" dirty="0">
                <a:latin typeface="Arial" panose="020B0604020202020204" pitchFamily="34" charset="0"/>
                <a:cs typeface="Arial" panose="020B0604020202020204" pitchFamily="34" charset="0"/>
                <a:hlinkClick r:id="rId12"/>
              </a:rPr>
              <a:t> http://happyhealthylives.uk/integrated-care-board/resources-and-services/personalising-care-for-our-people/what-is-personalised-care-the-comprehensive-model-and-the-six-components/</a:t>
            </a:r>
            <a:r>
              <a:rPr lang="en-GB" sz="1200" dirty="0">
                <a:latin typeface="Arial" panose="020B0604020202020204" pitchFamily="34" charset="0"/>
                <a:cs typeface="Arial" panose="020B0604020202020204" pitchFamily="34" charset="0"/>
              </a:rPr>
              <a:t> (Accessed: 7 August 2026).</a:t>
            </a:r>
            <a:endParaRPr lang="en-IN" sz="12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200" dirty="0">
                <a:latin typeface="Arial" panose="020B0604020202020204" pitchFamily="34" charset="0"/>
                <a:cs typeface="Arial" panose="020B0604020202020204" pitchFamily="34" charset="0"/>
              </a:rPr>
              <a:t>NHS England (2026) </a:t>
            </a:r>
            <a:r>
              <a:rPr lang="en-GB" sz="1200" i="1" dirty="0">
                <a:latin typeface="Arial" panose="020B0604020202020204" pitchFamily="34" charset="0"/>
                <a:cs typeface="Arial" panose="020B0604020202020204" pitchFamily="34" charset="0"/>
              </a:rPr>
              <a:t>NHS England » Community mental health services</a:t>
            </a:r>
            <a:r>
              <a:rPr lang="en-GB" sz="1200" dirty="0">
                <a:latin typeface="Arial" panose="020B0604020202020204" pitchFamily="34" charset="0"/>
                <a:cs typeface="Arial" panose="020B0604020202020204" pitchFamily="34" charset="0"/>
              </a:rPr>
              <a:t>. Available at:</a:t>
            </a:r>
            <a:r>
              <a:rPr lang="en-GB" sz="1200" dirty="0">
                <a:latin typeface="Arial" panose="020B0604020202020204" pitchFamily="34" charset="0"/>
                <a:cs typeface="Arial" panose="020B0604020202020204" pitchFamily="34" charset="0"/>
                <a:hlinkClick r:id="rId13"/>
              </a:rPr>
              <a:t> https://www.england.nhs.uk/mental-health/adults/cmhs</a:t>
            </a:r>
            <a:r>
              <a:rPr lang="en-GB" sz="1200" dirty="0">
                <a:latin typeface="Arial" panose="020B0604020202020204" pitchFamily="34" charset="0"/>
                <a:cs typeface="Arial" panose="020B0604020202020204" pitchFamily="34" charset="0"/>
              </a:rPr>
              <a:t> (Accessed: 7 August 2026).</a:t>
            </a:r>
            <a:endParaRPr lang="en-IN" sz="12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200" dirty="0">
                <a:latin typeface="Arial" panose="020B0604020202020204" pitchFamily="34" charset="0"/>
                <a:cs typeface="Arial" panose="020B0604020202020204" pitchFamily="34" charset="0"/>
              </a:rPr>
              <a:t>NHS England (2026) </a:t>
            </a:r>
            <a:r>
              <a:rPr lang="en-GB" sz="1200" i="1" dirty="0">
                <a:latin typeface="Arial" panose="020B0604020202020204" pitchFamily="34" charset="0"/>
                <a:cs typeface="Arial" panose="020B0604020202020204" pitchFamily="34" charset="0"/>
              </a:rPr>
              <a:t>NHS England » mental health personalised care framework: The modern care programme approach</a:t>
            </a:r>
            <a:r>
              <a:rPr lang="en-GB" sz="1200" dirty="0">
                <a:latin typeface="Arial" panose="020B0604020202020204" pitchFamily="34" charset="0"/>
                <a:cs typeface="Arial" panose="020B0604020202020204" pitchFamily="34" charset="0"/>
              </a:rPr>
              <a:t>. Available at:</a:t>
            </a:r>
            <a:r>
              <a:rPr lang="en-GB" sz="1200" dirty="0">
                <a:latin typeface="Arial" panose="020B0604020202020204" pitchFamily="34" charset="0"/>
                <a:cs typeface="Arial" panose="020B0604020202020204" pitchFamily="34" charset="0"/>
                <a:hlinkClick r:id="rId14"/>
              </a:rPr>
              <a:t> https://www.england.nhs.uk/long-read/mental-health-personalised-care-framework-the-modern-care-programme-approach</a:t>
            </a:r>
            <a:r>
              <a:rPr lang="en-GB" sz="1200" dirty="0">
                <a:latin typeface="Arial" panose="020B0604020202020204" pitchFamily="34" charset="0"/>
                <a:cs typeface="Arial" panose="020B0604020202020204" pitchFamily="34" charset="0"/>
              </a:rPr>
              <a:t> (Accessed: 7 August 2026).</a:t>
            </a:r>
            <a:endParaRPr lang="en-IN" sz="12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200" dirty="0">
                <a:latin typeface="Arial" panose="020B0604020202020204" pitchFamily="34" charset="0"/>
                <a:cs typeface="Arial" panose="020B0604020202020204" pitchFamily="34" charset="0"/>
              </a:rPr>
              <a:t>NICE (2022) </a:t>
            </a:r>
            <a:r>
              <a:rPr lang="en-GB" sz="1200" i="1" dirty="0">
                <a:latin typeface="Arial" panose="020B0604020202020204" pitchFamily="34" charset="0"/>
                <a:cs typeface="Arial" panose="020B0604020202020204" pitchFamily="34" charset="0"/>
              </a:rPr>
              <a:t>Recommendations | depression in adults: Treatment and management | guidance | NICE</a:t>
            </a:r>
            <a:r>
              <a:rPr lang="en-GB" sz="1200" dirty="0">
                <a:latin typeface="Arial" panose="020B0604020202020204" pitchFamily="34" charset="0"/>
                <a:cs typeface="Arial" panose="020B0604020202020204" pitchFamily="34" charset="0"/>
              </a:rPr>
              <a:t>. Available at:</a:t>
            </a:r>
            <a:r>
              <a:rPr lang="en-GB" sz="1200" dirty="0">
                <a:latin typeface="Arial" panose="020B0604020202020204" pitchFamily="34" charset="0"/>
                <a:cs typeface="Arial" panose="020B0604020202020204" pitchFamily="34" charset="0"/>
                <a:hlinkClick r:id="rId15"/>
              </a:rPr>
              <a:t> https://www.nice.org.uk/guidance/ng222/chapter/Recommendations</a:t>
            </a:r>
            <a:r>
              <a:rPr lang="en-GB" sz="1200" dirty="0">
                <a:latin typeface="Arial" panose="020B0604020202020204" pitchFamily="34" charset="0"/>
                <a:cs typeface="Arial" panose="020B0604020202020204" pitchFamily="34" charset="0"/>
              </a:rPr>
              <a:t> (Accessed: 7 August 2026).</a:t>
            </a:r>
            <a:endParaRPr lang="en-IN" sz="12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200" dirty="0">
                <a:latin typeface="Arial" panose="020B0604020202020204" pitchFamily="34" charset="0"/>
                <a:cs typeface="Arial" panose="020B0604020202020204" pitchFamily="34" charset="0"/>
              </a:rPr>
              <a:t>NICE (2022). </a:t>
            </a:r>
            <a:r>
              <a:rPr lang="en-GB" sz="1200" i="1" dirty="0">
                <a:latin typeface="Arial" panose="020B0604020202020204" pitchFamily="34" charset="0"/>
                <a:cs typeface="Arial" panose="020B0604020202020204" pitchFamily="34" charset="0"/>
              </a:rPr>
              <a:t>Depression in adults: Treatment and management</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PubMed</a:t>
            </a:r>
            <a:r>
              <a:rPr lang="en-GB" sz="1200" dirty="0">
                <a:latin typeface="Arial" panose="020B0604020202020204" pitchFamily="34" charset="0"/>
                <a:cs typeface="Arial" panose="020B0604020202020204" pitchFamily="34" charset="0"/>
              </a:rPr>
              <a:t>. London: National Institute for Health and Care Excellence (NICE).</a:t>
            </a:r>
            <a:endParaRPr lang="en-IN" sz="12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200" dirty="0">
                <a:latin typeface="Arial" panose="020B0604020202020204" pitchFamily="34" charset="0"/>
                <a:cs typeface="Arial" panose="020B0604020202020204" pitchFamily="34" charset="0"/>
              </a:rPr>
              <a:t>ONS (2025) </a:t>
            </a:r>
            <a:r>
              <a:rPr lang="en-GB" sz="1200" i="1" dirty="0">
                <a:latin typeface="Arial" panose="020B0604020202020204" pitchFamily="34" charset="0"/>
                <a:cs typeface="Arial" panose="020B0604020202020204" pitchFamily="34" charset="0"/>
              </a:rPr>
              <a:t>Public opinions and social trends, Great Britain</a:t>
            </a:r>
            <a:r>
              <a:rPr lang="en-GB" sz="1200" dirty="0">
                <a:latin typeface="Arial" panose="020B0604020202020204" pitchFamily="34" charset="0"/>
                <a:cs typeface="Arial" panose="020B0604020202020204" pitchFamily="34" charset="0"/>
              </a:rPr>
              <a:t>. Available at:</a:t>
            </a:r>
            <a:r>
              <a:rPr lang="en-GB" sz="1200" dirty="0">
                <a:latin typeface="Arial" panose="020B0604020202020204" pitchFamily="34" charset="0"/>
                <a:cs typeface="Arial" panose="020B0604020202020204" pitchFamily="34" charset="0"/>
                <a:hlinkClick r:id="rId16"/>
              </a:rPr>
              <a:t> https://www.ons.gov.uk/peoplepopulationandcommunity/wellbeing/bulletins/publicopinionsandsocialtrendsgreatbritain/april2025</a:t>
            </a:r>
            <a:r>
              <a:rPr lang="en-GB" sz="1200" dirty="0">
                <a:latin typeface="Arial" panose="020B0604020202020204" pitchFamily="34" charset="0"/>
                <a:cs typeface="Arial" panose="020B0604020202020204" pitchFamily="34" charset="0"/>
              </a:rPr>
              <a:t> (Accessed: 7 August 2026).</a:t>
            </a:r>
            <a:endParaRPr lang="en-IN" sz="12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200" dirty="0">
                <a:latin typeface="Arial" panose="020B0604020202020204" pitchFamily="34" charset="0"/>
                <a:cs typeface="Arial" panose="020B0604020202020204" pitchFamily="34" charset="0"/>
              </a:rPr>
              <a:t>Pal, S., Jackson, D. and McNamara, S. (2025). </a:t>
            </a:r>
            <a:r>
              <a:rPr lang="en-GB" sz="1200" i="1" dirty="0">
                <a:latin typeface="Arial" panose="020B0604020202020204" pitchFamily="34" charset="0"/>
                <a:cs typeface="Arial" panose="020B0604020202020204" pitchFamily="34" charset="0"/>
              </a:rPr>
              <a:t>Suicide: Assessment and Management</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Nih.gov</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StatPearls</a:t>
            </a:r>
            <a:r>
              <a:rPr lang="en-GB" sz="1200" dirty="0">
                <a:latin typeface="Arial" panose="020B0604020202020204" pitchFamily="34" charset="0"/>
                <a:cs typeface="Arial" panose="020B0604020202020204" pitchFamily="34" charset="0"/>
              </a:rPr>
              <a:t> Publishing.</a:t>
            </a:r>
            <a:endParaRPr lang="en-IN" sz="12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200" dirty="0">
                <a:latin typeface="Arial" panose="020B0604020202020204" pitchFamily="34" charset="0"/>
                <a:cs typeface="Arial" panose="020B0604020202020204" pitchFamily="34" charset="0"/>
              </a:rPr>
              <a:t>Public Health England (2026) </a:t>
            </a:r>
            <a:r>
              <a:rPr lang="en-GB" sz="1200" i="1" dirty="0">
                <a:latin typeface="Arial" panose="020B0604020202020204" pitchFamily="34" charset="0"/>
                <a:cs typeface="Arial" panose="020B0604020202020204" pitchFamily="34" charset="0"/>
              </a:rPr>
              <a:t>Health matters: Reducing health inequalities in mental illness</a:t>
            </a:r>
            <a:r>
              <a:rPr lang="en-GB" sz="1200" dirty="0">
                <a:latin typeface="Arial" panose="020B0604020202020204" pitchFamily="34" charset="0"/>
                <a:cs typeface="Arial" panose="020B0604020202020204" pitchFamily="34" charset="0"/>
              </a:rPr>
              <a:t>. Available at:</a:t>
            </a:r>
            <a:r>
              <a:rPr lang="en-GB" sz="1200" dirty="0">
                <a:latin typeface="Arial" panose="020B0604020202020204" pitchFamily="34" charset="0"/>
                <a:cs typeface="Arial" panose="020B0604020202020204" pitchFamily="34" charset="0"/>
                <a:hlinkClick r:id="rId17"/>
              </a:rPr>
              <a:t> https://www.gov.uk/government/publications/health-matters-reducing-health-inequalities-in-mental-illness/health-matters-reducing-health-inequalities-in-mental-illness</a:t>
            </a:r>
            <a:r>
              <a:rPr lang="en-GB" sz="1200" dirty="0">
                <a:latin typeface="Arial" panose="020B0604020202020204" pitchFamily="34" charset="0"/>
                <a:cs typeface="Arial" panose="020B0604020202020204" pitchFamily="34" charset="0"/>
              </a:rPr>
              <a:t> (Accessed: 7 August 2026).</a:t>
            </a:r>
            <a:endParaRPr lang="en-IN" sz="12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200" dirty="0">
                <a:latin typeface="Arial" panose="020B0604020202020204" pitchFamily="34" charset="0"/>
                <a:cs typeface="Arial" panose="020B0604020202020204" pitchFamily="34" charset="0"/>
              </a:rPr>
              <a:t>Rios, R. (2025) </a:t>
            </a:r>
            <a:r>
              <a:rPr lang="en-GB" sz="1200" i="1" dirty="0">
                <a:latin typeface="Arial" panose="020B0604020202020204" pitchFamily="34" charset="0"/>
                <a:cs typeface="Arial" panose="020B0604020202020204" pitchFamily="34" charset="0"/>
              </a:rPr>
              <a:t>Active listening tips to improve parent-child communication - CHOC - children’s Health Hub</a:t>
            </a:r>
            <a:r>
              <a:rPr lang="en-GB" sz="1200" dirty="0">
                <a:latin typeface="Arial" panose="020B0604020202020204" pitchFamily="34" charset="0"/>
                <a:cs typeface="Arial" panose="020B0604020202020204" pitchFamily="34" charset="0"/>
              </a:rPr>
              <a:t>. Available at:</a:t>
            </a:r>
            <a:r>
              <a:rPr lang="en-GB" sz="1200" dirty="0">
                <a:latin typeface="Arial" panose="020B0604020202020204" pitchFamily="34" charset="0"/>
                <a:cs typeface="Arial" panose="020B0604020202020204" pitchFamily="34" charset="0"/>
                <a:hlinkClick r:id="rId18"/>
              </a:rPr>
              <a:t> https://health.choc.org/active-listening-tips/</a:t>
            </a:r>
            <a:r>
              <a:rPr lang="en-GB" sz="1200" dirty="0">
                <a:latin typeface="Arial" panose="020B0604020202020204" pitchFamily="34" charset="0"/>
                <a:cs typeface="Arial" panose="020B0604020202020204" pitchFamily="34" charset="0"/>
              </a:rPr>
              <a:t> (Accessed: 7 August 2026).</a:t>
            </a:r>
            <a:endParaRPr lang="en-IN" sz="12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200" dirty="0">
                <a:latin typeface="Arial" panose="020B0604020202020204" pitchFamily="34" charset="0"/>
                <a:cs typeface="Arial" panose="020B0604020202020204" pitchFamily="34" charset="0"/>
              </a:rPr>
              <a:t>Sheffler, Z.M., </a:t>
            </a:r>
            <a:r>
              <a:rPr lang="en-GB" sz="1200" dirty="0" err="1">
                <a:latin typeface="Arial" panose="020B0604020202020204" pitchFamily="34" charset="0"/>
                <a:cs typeface="Arial" panose="020B0604020202020204" pitchFamily="34" charset="0"/>
              </a:rPr>
              <a:t>Abdijadid</a:t>
            </a:r>
            <a:r>
              <a:rPr lang="en-GB" sz="1200" dirty="0">
                <a:latin typeface="Arial" panose="020B0604020202020204" pitchFamily="34" charset="0"/>
                <a:cs typeface="Arial" panose="020B0604020202020204" pitchFamily="34" charset="0"/>
              </a:rPr>
              <a:t>, S. and Patel, P. (2023). </a:t>
            </a:r>
            <a:r>
              <a:rPr lang="en-GB" sz="1200" i="1" dirty="0">
                <a:latin typeface="Arial" panose="020B0604020202020204" pitchFamily="34" charset="0"/>
                <a:cs typeface="Arial" panose="020B0604020202020204" pitchFamily="34" charset="0"/>
              </a:rPr>
              <a:t>Antidepressants</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PubMed</a:t>
            </a:r>
            <a:r>
              <a:rPr lang="en-GB" sz="1200" dirty="0">
                <a:latin typeface="Arial" panose="020B0604020202020204" pitchFamily="34" charset="0"/>
                <a:cs typeface="Arial" panose="020B0604020202020204" pitchFamily="34" charset="0"/>
              </a:rPr>
              <a:t>. Treasure Island (FL): </a:t>
            </a:r>
            <a:r>
              <a:rPr lang="en-GB" sz="1200" dirty="0" err="1">
                <a:latin typeface="Arial" panose="020B0604020202020204" pitchFamily="34" charset="0"/>
                <a:cs typeface="Arial" panose="020B0604020202020204" pitchFamily="34" charset="0"/>
              </a:rPr>
              <a:t>StatPearls</a:t>
            </a:r>
            <a:r>
              <a:rPr lang="en-GB" sz="1200" dirty="0">
                <a:latin typeface="Arial" panose="020B0604020202020204" pitchFamily="34" charset="0"/>
                <a:cs typeface="Arial" panose="020B0604020202020204" pitchFamily="34" charset="0"/>
              </a:rPr>
              <a:t> Publishing.</a:t>
            </a:r>
            <a:endParaRPr lang="en-IN" sz="12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200" dirty="0">
                <a:latin typeface="Arial" panose="020B0604020202020204" pitchFamily="34" charset="0"/>
                <a:cs typeface="Arial" panose="020B0604020202020204" pitchFamily="34" charset="0"/>
              </a:rPr>
              <a:t>Solis, E.C., Carlier, I.V., Kamminga, N.G. and Van Hemert, A.M., (2025). ‘Self-management strategies and care needs of patients with persistent depressive disorder and their informal caregivers: a multi-perspectives qualitative interview study’. </a:t>
            </a:r>
            <a:r>
              <a:rPr lang="en-GB" sz="1200" i="1" dirty="0">
                <a:latin typeface="Arial" panose="020B0604020202020204" pitchFamily="34" charset="0"/>
                <a:cs typeface="Arial" panose="020B0604020202020204" pitchFamily="34" charset="0"/>
              </a:rPr>
              <a:t>Frontiers in Psychiatry</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16</a:t>
            </a:r>
            <a:r>
              <a:rPr lang="en-GB" sz="1200" dirty="0">
                <a:latin typeface="Arial" panose="020B0604020202020204" pitchFamily="34" charset="0"/>
                <a:cs typeface="Arial" panose="020B0604020202020204" pitchFamily="34" charset="0"/>
              </a:rPr>
              <a:t>, p.1505396. Available at:</a:t>
            </a:r>
            <a:r>
              <a:rPr lang="en-GB" sz="1200" dirty="0">
                <a:latin typeface="Arial" panose="020B0604020202020204" pitchFamily="34" charset="0"/>
                <a:cs typeface="Arial" panose="020B0604020202020204" pitchFamily="34" charset="0"/>
                <a:hlinkClick r:id="rId19"/>
              </a:rPr>
              <a:t> https://doi.org/10.3389/fpsyt.2025.1505396</a:t>
            </a:r>
            <a:endParaRPr lang="en-IN" sz="12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200" dirty="0">
                <a:latin typeface="Arial" panose="020B0604020202020204" pitchFamily="34" charset="0"/>
                <a:cs typeface="Arial" panose="020B0604020202020204" pitchFamily="34" charset="0"/>
              </a:rPr>
              <a:t>SW Londoner (2026). </a:t>
            </a:r>
            <a:r>
              <a:rPr lang="en-GB" sz="1200" i="1" dirty="0">
                <a:latin typeface="Arial" panose="020B0604020202020204" pitchFamily="34" charset="0"/>
                <a:cs typeface="Arial" panose="020B0604020202020204" pitchFamily="34" charset="0"/>
              </a:rPr>
              <a:t>Young people are the loneliest generation, not the elderly, data shows</a:t>
            </a:r>
            <a:r>
              <a:rPr lang="en-GB" sz="1200" dirty="0">
                <a:latin typeface="Arial" panose="020B0604020202020204" pitchFamily="34" charset="0"/>
                <a:cs typeface="Arial" panose="020B0604020202020204" pitchFamily="34" charset="0"/>
              </a:rPr>
              <a:t>. Available at:</a:t>
            </a:r>
            <a:r>
              <a:rPr lang="en-GB" sz="1200" dirty="0">
                <a:latin typeface="Arial" panose="020B0604020202020204" pitchFamily="34" charset="0"/>
                <a:cs typeface="Arial" panose="020B0604020202020204" pitchFamily="34" charset="0"/>
                <a:hlinkClick r:id="rId20"/>
              </a:rPr>
              <a:t> https://www.swlondoner.co.uk/life/01062026-young-people-are-the-loneliest-generation-not-the-elderly</a:t>
            </a:r>
            <a:r>
              <a:rPr lang="en-GB" sz="1200" dirty="0">
                <a:latin typeface="Arial" panose="020B0604020202020204" pitchFamily="34" charset="0"/>
                <a:cs typeface="Arial" panose="020B0604020202020204" pitchFamily="34" charset="0"/>
              </a:rPr>
              <a:t> (Accessed: 7 August 2026).</a:t>
            </a:r>
            <a:endParaRPr lang="en-IN" sz="12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200" dirty="0">
                <a:latin typeface="Arial" panose="020B0604020202020204" pitchFamily="34" charset="0"/>
                <a:cs typeface="Arial" panose="020B0604020202020204" pitchFamily="34" charset="0"/>
              </a:rPr>
              <a:t>The Supportive Care (2025) </a:t>
            </a:r>
            <a:r>
              <a:rPr lang="en-GB" sz="1200" i="1" dirty="0" err="1">
                <a:latin typeface="Arial" panose="020B0604020202020204" pitchFamily="34" charset="0"/>
                <a:cs typeface="Arial" panose="020B0604020202020204" pitchFamily="34" charset="0"/>
              </a:rPr>
              <a:t>Behavioral</a:t>
            </a:r>
            <a:r>
              <a:rPr lang="en-GB" sz="1200" i="1" dirty="0">
                <a:latin typeface="Arial" panose="020B0604020202020204" pitchFamily="34" charset="0"/>
                <a:cs typeface="Arial" panose="020B0604020202020204" pitchFamily="34" charset="0"/>
              </a:rPr>
              <a:t> Health Services that promote dignity and respect - supportive care</a:t>
            </a:r>
            <a:r>
              <a:rPr lang="en-GB" sz="1200" dirty="0">
                <a:latin typeface="Arial" panose="020B0604020202020204" pitchFamily="34" charset="0"/>
                <a:cs typeface="Arial" panose="020B0604020202020204" pitchFamily="34" charset="0"/>
              </a:rPr>
              <a:t>. Available at:</a:t>
            </a:r>
            <a:r>
              <a:rPr lang="en-GB" sz="1200" dirty="0">
                <a:latin typeface="Arial" panose="020B0604020202020204" pitchFamily="34" charset="0"/>
                <a:cs typeface="Arial" panose="020B0604020202020204" pitchFamily="34" charset="0"/>
                <a:hlinkClick r:id="rId21"/>
              </a:rPr>
              <a:t> https://www.thesupportivecare.com/blog/behavioral-health-services-that-promote-dignity-and-respect</a:t>
            </a:r>
            <a:r>
              <a:rPr lang="en-GB" sz="1200" dirty="0">
                <a:latin typeface="Arial" panose="020B0604020202020204" pitchFamily="34" charset="0"/>
                <a:cs typeface="Arial" panose="020B0604020202020204" pitchFamily="34" charset="0"/>
              </a:rPr>
              <a:t> (Accessed: 7 August 2026).</a:t>
            </a:r>
            <a:endParaRPr lang="en-IN" sz="12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200" dirty="0">
                <a:latin typeface="Arial" panose="020B0604020202020204" pitchFamily="34" charset="0"/>
                <a:cs typeface="Arial" panose="020B0604020202020204" pitchFamily="34" charset="0"/>
              </a:rPr>
              <a:t>Vaughan, K. and Lavery, J. (2024). ‘Self-management of long-term conditions: A district nursing perspective of patient engagement’. </a:t>
            </a:r>
            <a:r>
              <a:rPr lang="en-GB" sz="1200" i="1" dirty="0">
                <a:latin typeface="Arial" panose="020B0604020202020204" pitchFamily="34" charset="0"/>
                <a:cs typeface="Arial" panose="020B0604020202020204" pitchFamily="34" charset="0"/>
              </a:rPr>
              <a:t>British Journal of Community Nursing</a:t>
            </a:r>
            <a:r>
              <a:rPr lang="en-GB" sz="1200" dirty="0">
                <a:latin typeface="Arial" panose="020B0604020202020204" pitchFamily="34" charset="0"/>
                <a:cs typeface="Arial" panose="020B0604020202020204" pitchFamily="34" charset="0"/>
              </a:rPr>
              <a:t>, 29(10), pp.474–479. Available at:</a:t>
            </a:r>
            <a:r>
              <a:rPr lang="en-GB" sz="1200" dirty="0">
                <a:latin typeface="Arial" panose="020B0604020202020204" pitchFamily="34" charset="0"/>
                <a:cs typeface="Arial" panose="020B0604020202020204" pitchFamily="34" charset="0"/>
                <a:hlinkClick r:id="rId22"/>
              </a:rPr>
              <a:t> https://doi.org/10.12968/bjcn.2024.0035</a:t>
            </a:r>
            <a:endParaRPr lang="en-IN" sz="12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200" dirty="0">
                <a:latin typeface="Arial" panose="020B0604020202020204" pitchFamily="34" charset="0"/>
                <a:cs typeface="Arial" panose="020B0604020202020204" pitchFamily="34" charset="0"/>
              </a:rPr>
              <a:t>WHO (2022) </a:t>
            </a:r>
            <a:r>
              <a:rPr lang="en-GB" sz="1200" i="1" dirty="0">
                <a:latin typeface="Arial" panose="020B0604020202020204" pitchFamily="34" charset="0"/>
                <a:cs typeface="Arial" panose="020B0604020202020204" pitchFamily="34" charset="0"/>
              </a:rPr>
              <a:t>Mental disorders</a:t>
            </a:r>
            <a:r>
              <a:rPr lang="en-GB" sz="1200" dirty="0">
                <a:latin typeface="Arial" panose="020B0604020202020204" pitchFamily="34" charset="0"/>
                <a:cs typeface="Arial" panose="020B0604020202020204" pitchFamily="34" charset="0"/>
              </a:rPr>
              <a:t>. Available at:</a:t>
            </a:r>
            <a:r>
              <a:rPr lang="en-GB" sz="1200" dirty="0">
                <a:latin typeface="Arial" panose="020B0604020202020204" pitchFamily="34" charset="0"/>
                <a:cs typeface="Arial" panose="020B0604020202020204" pitchFamily="34" charset="0"/>
                <a:hlinkClick r:id="rId23"/>
              </a:rPr>
              <a:t> https://www.who.int/news-room/fact-sheets/detail/mental-disorders</a:t>
            </a:r>
            <a:r>
              <a:rPr lang="en-GB" sz="1200" dirty="0">
                <a:latin typeface="Arial" panose="020B0604020202020204" pitchFamily="34" charset="0"/>
                <a:cs typeface="Arial" panose="020B0604020202020204" pitchFamily="34" charset="0"/>
              </a:rPr>
              <a:t> (Accessed: 7 August 2026).</a:t>
            </a:r>
            <a:endParaRPr lang="en-IN" sz="12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200" dirty="0">
                <a:latin typeface="Arial" panose="020B0604020202020204" pitchFamily="34" charset="0"/>
                <a:cs typeface="Arial" panose="020B0604020202020204" pitchFamily="34" charset="0"/>
              </a:rPr>
              <a:t>WHO (2025) </a:t>
            </a:r>
            <a:r>
              <a:rPr lang="en-GB" sz="1200" i="1" dirty="0">
                <a:latin typeface="Arial" panose="020B0604020202020204" pitchFamily="34" charset="0"/>
                <a:cs typeface="Arial" panose="020B0604020202020204" pitchFamily="34" charset="0"/>
              </a:rPr>
              <a:t>Depression</a:t>
            </a:r>
            <a:r>
              <a:rPr lang="en-GB" sz="1200" dirty="0">
                <a:latin typeface="Arial" panose="020B0604020202020204" pitchFamily="34" charset="0"/>
                <a:cs typeface="Arial" panose="020B0604020202020204" pitchFamily="34" charset="0"/>
              </a:rPr>
              <a:t>. Available at:</a:t>
            </a:r>
            <a:r>
              <a:rPr lang="en-GB" sz="1200" dirty="0">
                <a:latin typeface="Arial" panose="020B0604020202020204" pitchFamily="34" charset="0"/>
                <a:cs typeface="Arial" panose="020B0604020202020204" pitchFamily="34" charset="0"/>
                <a:hlinkClick r:id="rId24"/>
              </a:rPr>
              <a:t> https://www.who.int/health-topics/depression</a:t>
            </a:r>
            <a:r>
              <a:rPr lang="en-GB" sz="1200" dirty="0">
                <a:latin typeface="Arial" panose="020B0604020202020204" pitchFamily="34" charset="0"/>
                <a:cs typeface="Arial" panose="020B0604020202020204" pitchFamily="34" charset="0"/>
              </a:rPr>
              <a:t> (Accessed: 7 August 2026).</a:t>
            </a:r>
            <a:endParaRPr lang="en-IN" sz="12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200" dirty="0">
                <a:latin typeface="Arial" panose="020B0604020202020204" pitchFamily="34" charset="0"/>
                <a:cs typeface="Arial" panose="020B0604020202020204" pitchFamily="34" charset="0"/>
              </a:rPr>
              <a:t>Wu, J., Tian, Z., Qi, Z., Liu, X. and Yu, P. (2026). ‘Cardiovascular disease and depression: A bidirectional relationship and its clinical implications’. </a:t>
            </a:r>
            <a:r>
              <a:rPr lang="en-GB" sz="1200" i="1" dirty="0">
                <a:latin typeface="Arial" panose="020B0604020202020204" pitchFamily="34" charset="0"/>
                <a:cs typeface="Arial" panose="020B0604020202020204" pitchFamily="34" charset="0"/>
              </a:rPr>
              <a:t>Frontiers in Psychiatry</a:t>
            </a:r>
            <a:r>
              <a:rPr lang="en-GB" sz="1200" dirty="0">
                <a:latin typeface="Arial" panose="020B0604020202020204" pitchFamily="34" charset="0"/>
                <a:cs typeface="Arial" panose="020B0604020202020204" pitchFamily="34" charset="0"/>
              </a:rPr>
              <a:t>, 16, p.1675680. Available at:</a:t>
            </a:r>
            <a:r>
              <a:rPr lang="en-GB" sz="1200" dirty="0">
                <a:latin typeface="Arial" panose="020B0604020202020204" pitchFamily="34" charset="0"/>
                <a:cs typeface="Arial" panose="020B0604020202020204" pitchFamily="34" charset="0"/>
                <a:hlinkClick r:id="rId25"/>
              </a:rPr>
              <a:t> https://doi.org/10.3389/fpsyt.2025.1675680</a:t>
            </a:r>
            <a:endParaRPr lang="en-IN" sz="120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200" dirty="0">
                <a:latin typeface="Arial" panose="020B0604020202020204" pitchFamily="34" charset="0"/>
                <a:cs typeface="Arial" panose="020B0604020202020204" pitchFamily="34" charset="0"/>
              </a:rPr>
              <a:t>Zhao, Y., Jensen, T.M. and Munger, A. (2026). ‘The role of </a:t>
            </a:r>
            <a:r>
              <a:rPr lang="en-GB" sz="1200" dirty="0" err="1">
                <a:latin typeface="Arial" panose="020B0604020202020204" pitchFamily="34" charset="0"/>
                <a:cs typeface="Arial" panose="020B0604020202020204" pitchFamily="34" charset="0"/>
              </a:rPr>
              <a:t>neighborhood</a:t>
            </a:r>
            <a:r>
              <a:rPr lang="en-GB" sz="1200" dirty="0">
                <a:latin typeface="Arial" panose="020B0604020202020204" pitchFamily="34" charset="0"/>
                <a:cs typeface="Arial" panose="020B0604020202020204" pitchFamily="34" charset="0"/>
              </a:rPr>
              <a:t> and emotional support in mitigating impacts of economic stress among stepfamilies’. </a:t>
            </a:r>
            <a:r>
              <a:rPr lang="en-GB" sz="1200" i="1" dirty="0">
                <a:latin typeface="Arial" panose="020B0604020202020204" pitchFamily="34" charset="0"/>
                <a:cs typeface="Arial" panose="020B0604020202020204" pitchFamily="34" charset="0"/>
              </a:rPr>
              <a:t>Journal of Family and Economic Issues</a:t>
            </a:r>
            <a:r>
              <a:rPr lang="en-GB" sz="1200" dirty="0">
                <a:latin typeface="Arial" panose="020B0604020202020204" pitchFamily="34" charset="0"/>
                <a:cs typeface="Arial" panose="020B0604020202020204" pitchFamily="34" charset="0"/>
              </a:rPr>
              <a:t>, pp.1–17. Available at:</a:t>
            </a:r>
            <a:r>
              <a:rPr lang="en-GB" sz="1200" dirty="0">
                <a:latin typeface="Arial" panose="020B0604020202020204" pitchFamily="34" charset="0"/>
                <a:cs typeface="Arial" panose="020B0604020202020204" pitchFamily="34" charset="0"/>
                <a:hlinkClick r:id="rId26"/>
              </a:rPr>
              <a:t> https://doi.org/10.1007/s10834-026-10084-w</a:t>
            </a:r>
            <a:endParaRPr lang="en-US" sz="1400" spc="-23" dirty="0">
              <a:solidFill>
                <a:srgbClr val="000000"/>
              </a:solidFill>
              <a:latin typeface="Arial" panose="020B0604020202020204" pitchFamily="34" charset="0"/>
              <a:ea typeface="Arial"/>
              <a:cs typeface="Arial" panose="020B0604020202020204" pitchFamily="34" charset="0"/>
              <a:sym typeface="Aria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CFCFC"/>
        </a:solidFill>
        <a:effectLst/>
      </p:bgPr>
    </p:bg>
    <p:spTree>
      <p:nvGrpSpPr>
        <p:cNvPr id="1" name=""/>
        <p:cNvGrpSpPr/>
        <p:nvPr/>
      </p:nvGrpSpPr>
      <p:grpSpPr>
        <a:xfrm>
          <a:off x="0" y="0"/>
          <a:ext cx="0" cy="0"/>
          <a:chOff x="0" y="0"/>
          <a:chExt cx="0" cy="0"/>
        </a:xfrm>
      </p:grpSpPr>
      <p:sp>
        <p:nvSpPr>
          <p:cNvPr id="2" name="TextBox 2"/>
          <p:cNvSpPr txBox="1"/>
          <p:nvPr/>
        </p:nvSpPr>
        <p:spPr>
          <a:xfrm>
            <a:off x="9346897" y="4040337"/>
            <a:ext cx="7912403" cy="1154162"/>
          </a:xfrm>
          <a:prstGeom prst="rect">
            <a:avLst/>
          </a:prstGeom>
        </p:spPr>
        <p:txBody>
          <a:bodyPr lIns="0" tIns="0" rIns="0" bIns="0" rtlCol="0" anchor="t">
            <a:spAutoFit/>
          </a:bodyPr>
          <a:lstStyle/>
          <a:p>
            <a:pPr algn="l">
              <a:lnSpc>
                <a:spcPts val="8985"/>
              </a:lnSpc>
            </a:pPr>
            <a:r>
              <a:rPr lang="en-US" sz="9662" spc="-96" dirty="0">
                <a:solidFill>
                  <a:srgbClr val="1F191A"/>
                </a:solidFill>
                <a:latin typeface="Arial" panose="020B0604020202020204" pitchFamily="34" charset="0"/>
                <a:ea typeface="Poppins"/>
                <a:cs typeface="Arial" panose="020B0604020202020204" pitchFamily="34" charset="0"/>
                <a:sym typeface="Poppins"/>
              </a:rPr>
              <a:t>THANK YOU</a:t>
            </a:r>
          </a:p>
        </p:txBody>
      </p:sp>
      <p:sp>
        <p:nvSpPr>
          <p:cNvPr id="3" name="Freeform 3"/>
          <p:cNvSpPr/>
          <p:nvPr/>
        </p:nvSpPr>
        <p:spPr>
          <a:xfrm>
            <a:off x="2224539" y="2442070"/>
            <a:ext cx="5614095" cy="6816230"/>
          </a:xfrm>
          <a:custGeom>
            <a:avLst/>
            <a:gdLst/>
            <a:ahLst/>
            <a:cxnLst/>
            <a:rect l="l" t="t" r="r" b="b"/>
            <a:pathLst>
              <a:path w="5614095" h="6816230">
                <a:moveTo>
                  <a:pt x="0" y="0"/>
                </a:moveTo>
                <a:lnTo>
                  <a:pt x="5614095" y="0"/>
                </a:lnTo>
                <a:lnTo>
                  <a:pt x="5614095" y="6816230"/>
                </a:lnTo>
                <a:lnTo>
                  <a:pt x="0" y="6816230"/>
                </a:lnTo>
                <a:lnTo>
                  <a:pt x="0" y="0"/>
                </a:lnTo>
                <a:close/>
              </a:path>
            </a:pathLst>
          </a:custGeom>
          <a:blipFill>
            <a:blip>
              <a:extLst>
                <a:ext uri="{96DAC541-7B7A-43D3-8B79-37D633B846F1}">
                  <asvg:svgBlip xmlns:asvg="http://schemas.microsoft.com/office/drawing/2016/SVG/main" r:embed="rId2"/>
                </a:ext>
              </a:extLst>
            </a:blip>
            <a:stretch>
              <a:fillRect/>
            </a:stretch>
          </a:blipFill>
        </p:spPr>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TotalTime>
  <Words>3477</Words>
  <Application>Microsoft Office PowerPoint</Application>
  <PresentationFormat>Custom</PresentationFormat>
  <Paragraphs>163</Paragraphs>
  <Slides>17</Slides>
  <Notes>14</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Harsh Jadav</cp:lastModifiedBy>
  <cp:revision>6</cp:revision>
  <dcterms:created xsi:type="dcterms:W3CDTF">2006-08-16T00:00:00Z</dcterms:created>
  <dcterms:modified xsi:type="dcterms:W3CDTF">2026-08-12T12:37:38Z</dcterms:modified>
  <dc:identifier>DAHRmpfMloI</dc:identifier>
</cp:coreProperties>
</file>