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51" r:id="rId4"/>
    <p:sldMasterId id="2147483658" r:id="rId5"/>
  </p:sldMasterIdLst>
  <p:notesMasterIdLst>
    <p:notesMasterId r:id="rId43"/>
  </p:notesMasterIdLst>
  <p:sldIdLst>
    <p:sldId id="258" r:id="rId6"/>
    <p:sldId id="364" r:id="rId7"/>
    <p:sldId id="361" r:id="rId8"/>
    <p:sldId id="357" r:id="rId9"/>
    <p:sldId id="363" r:id="rId10"/>
    <p:sldId id="362" r:id="rId11"/>
    <p:sldId id="366" r:id="rId12"/>
    <p:sldId id="367" r:id="rId13"/>
    <p:sldId id="365" r:id="rId14"/>
    <p:sldId id="368" r:id="rId15"/>
    <p:sldId id="370" r:id="rId16"/>
    <p:sldId id="328" r:id="rId17"/>
    <p:sldId id="330" r:id="rId18"/>
    <p:sldId id="345" r:id="rId19"/>
    <p:sldId id="332" r:id="rId20"/>
    <p:sldId id="333" r:id="rId21"/>
    <p:sldId id="346" r:id="rId22"/>
    <p:sldId id="334" r:id="rId23"/>
    <p:sldId id="335" r:id="rId24"/>
    <p:sldId id="336" r:id="rId25"/>
    <p:sldId id="347" r:id="rId26"/>
    <p:sldId id="337" r:id="rId27"/>
    <p:sldId id="371" r:id="rId28"/>
    <p:sldId id="372" r:id="rId29"/>
    <p:sldId id="373" r:id="rId30"/>
    <p:sldId id="352" r:id="rId31"/>
    <p:sldId id="351" r:id="rId32"/>
    <p:sldId id="354" r:id="rId33"/>
    <p:sldId id="355" r:id="rId34"/>
    <p:sldId id="356" r:id="rId35"/>
    <p:sldId id="338" r:id="rId36"/>
    <p:sldId id="339" r:id="rId37"/>
    <p:sldId id="340" r:id="rId38"/>
    <p:sldId id="341" r:id="rId39"/>
    <p:sldId id="344" r:id="rId40"/>
    <p:sldId id="375" r:id="rId41"/>
    <p:sldId id="374"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83282" autoAdjust="0"/>
  </p:normalViewPr>
  <p:slideViewPr>
    <p:cSldViewPr snapToGrid="0" snapToObjects="1">
      <p:cViewPr varScale="1">
        <p:scale>
          <a:sx n="73" d="100"/>
          <a:sy n="73" d="100"/>
        </p:scale>
        <p:origin x="68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21</a:t>
            </a:fld>
            <a:endParaRPr lang="en-GB"/>
          </a:p>
        </p:txBody>
      </p:sp>
    </p:spTree>
    <p:extLst>
      <p:ext uri="{BB962C8B-B14F-4D97-AF65-F5344CB8AC3E}">
        <p14:creationId xmlns:p14="http://schemas.microsoft.com/office/powerpoint/2010/main" val="2032757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731499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114300" y="1245576"/>
            <a:ext cx="6150429" cy="3118339"/>
          </a:xfrm>
        </p:spPr>
        <p:txBody>
          <a:bodyPr/>
          <a:lstStyle/>
          <a:p>
            <a:pPr marL="0" indent="0">
              <a:buNone/>
            </a:pPr>
            <a:r>
              <a:rPr lang="en-GB" sz="3600" dirty="0"/>
              <a:t>     </a:t>
            </a:r>
          </a:p>
          <a:p>
            <a:pPr marL="0" indent="0" algn="ctr">
              <a:buNone/>
            </a:pPr>
            <a:r>
              <a:rPr lang="en-GB" sz="2400" dirty="0"/>
              <a:t>   Converting Research into Practice (CRP)</a:t>
            </a:r>
          </a:p>
          <a:p>
            <a:pPr marL="0" indent="0" algn="ctr">
              <a:buNone/>
            </a:pPr>
            <a:r>
              <a:rPr lang="en-GB" sz="2400" dirty="0"/>
              <a:t>LCDB 7010</a:t>
            </a:r>
          </a:p>
          <a:p>
            <a:pPr marL="0" indent="0" algn="ctr">
              <a:buNone/>
            </a:pPr>
            <a:r>
              <a:rPr lang="en-AU" altLang="en-US" sz="2400" b="1" dirty="0">
                <a:solidFill>
                  <a:srgbClr val="FF0000"/>
                </a:solidFill>
                <a:latin typeface="Arial" panose="020B0604020202020204" pitchFamily="34" charset="0"/>
                <a:cs typeface="Arial" panose="020B0604020202020204" pitchFamily="34" charset="0"/>
              </a:rPr>
              <a:t>Research &amp; Problem Definition</a:t>
            </a:r>
            <a:endParaRPr lang="en-US" sz="2400" i="1" dirty="0">
              <a:solidFill>
                <a:srgbClr val="FF0000"/>
              </a:solidFill>
              <a:latin typeface="Arial" pitchFamily="34" charset="0"/>
              <a:ea typeface="Arial" pitchFamily="34" charset="-122"/>
              <a:cs typeface="Arial" pitchFamily="34" charset="-120"/>
            </a:endParaRPr>
          </a:p>
          <a:p>
            <a:pPr marL="0" indent="0" algn="ctr">
              <a:buNone/>
            </a:pPr>
            <a:r>
              <a:rPr lang="en-AU" sz="2400" b="1" dirty="0">
                <a:solidFill>
                  <a:srgbClr val="FF0000"/>
                </a:solidFill>
                <a:highlight>
                  <a:srgbClr val="FFFF00"/>
                </a:highlight>
                <a:latin typeface="Arial" panose="020B0604020202020204" pitchFamily="34" charset="0"/>
                <a:cs typeface="Arial" panose="020B0604020202020204" pitchFamily="34" charset="0"/>
              </a:rPr>
              <a:t>Week 6</a:t>
            </a:r>
          </a:p>
          <a:p>
            <a:pPr marL="0" indent="0" algn="ctr">
              <a:buNone/>
            </a:pPr>
            <a:r>
              <a:rPr lang="en-AU" sz="2400" b="1" dirty="0">
                <a:solidFill>
                  <a:schemeClr val="tx1"/>
                </a:solidFill>
                <a:highlight>
                  <a:srgbClr val="00FF00"/>
                </a:highlight>
                <a:latin typeface="Arial" panose="020B0604020202020204" pitchFamily="34" charset="0"/>
                <a:cs typeface="Arial" panose="020B0604020202020204" pitchFamily="34" charset="0"/>
              </a:rPr>
              <a:t>Amare Desta (Prof)</a:t>
            </a:r>
            <a:endParaRPr lang="en-GB" sz="2400" dirty="0">
              <a:solidFill>
                <a:schemeClr val="tx1"/>
              </a:solidFill>
              <a:highlight>
                <a:srgbClr val="00FF00"/>
              </a:highlight>
            </a:endParaRPr>
          </a:p>
          <a:p>
            <a:pPr marL="0" indent="0" algn="ctr">
              <a:buNone/>
            </a:pPr>
            <a:endParaRPr lang="en-GB" sz="4000" dirty="0"/>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724364-8E07-5FD7-0389-9545E2ADE2D9}"/>
              </a:ext>
            </a:extLst>
          </p:cNvPr>
          <p:cNvSpPr txBox="1"/>
          <p:nvPr/>
        </p:nvSpPr>
        <p:spPr>
          <a:xfrm>
            <a:off x="73960" y="38903"/>
            <a:ext cx="12118040" cy="5699765"/>
          </a:xfrm>
          <a:prstGeom prst="rect">
            <a:avLst/>
          </a:prstGeom>
          <a:noFill/>
        </p:spPr>
        <p:txBody>
          <a:bodyPr wrap="square">
            <a:spAutoFit/>
          </a:bodyPr>
          <a:lstStyle/>
          <a:p>
            <a:pPr marL="6350" indent="-6350">
              <a:lnSpc>
                <a:spcPct val="107000"/>
              </a:lnSpc>
              <a:spcAft>
                <a:spcPts val="1050"/>
              </a:spcAft>
            </a:pPr>
            <a:r>
              <a:rPr lang="en-GB" sz="2800" b="1" kern="100" dirty="0">
                <a:solidFill>
                  <a:srgbClr val="000000"/>
                </a:solidFill>
                <a:highlight>
                  <a:srgbClr val="FFFF00"/>
                </a:highlight>
                <a:latin typeface="Aptos" panose="020B0004020202020204" pitchFamily="34" charset="0"/>
                <a:ea typeface="Times New Roman" panose="02020603050405020304" pitchFamily="18" charset="0"/>
              </a:rPr>
              <a:t>First about Research</a:t>
            </a:r>
            <a:r>
              <a:rPr lang="en-GB" sz="2800" kern="100" dirty="0">
                <a:solidFill>
                  <a:srgbClr val="000000"/>
                </a:solidFill>
                <a:highlight>
                  <a:srgbClr val="FFFF00"/>
                </a:highlight>
                <a:latin typeface="Aptos" panose="020B0004020202020204" pitchFamily="34" charset="0"/>
                <a:ea typeface="Times New Roman" panose="02020603050405020304" pitchFamily="18" charset="0"/>
              </a:rPr>
              <a:t>:</a:t>
            </a:r>
          </a:p>
          <a:p>
            <a:pPr marL="6350" indent="-6350">
              <a:lnSpc>
                <a:spcPct val="107000"/>
              </a:lnSpc>
              <a:spcAft>
                <a:spcPts val="1050"/>
              </a:spcAft>
            </a:pPr>
            <a:r>
              <a:rPr lang="en-GB" sz="2800" b="1" kern="100" dirty="0">
                <a:solidFill>
                  <a:srgbClr val="FF0000"/>
                </a:solidFill>
                <a:highlight>
                  <a:srgbClr val="FFFF00"/>
                </a:highlight>
                <a:latin typeface="Aptos" panose="020B0004020202020204" pitchFamily="34" charset="0"/>
                <a:ea typeface="Times New Roman" panose="02020603050405020304" pitchFamily="18" charset="0"/>
              </a:rPr>
              <a:t>Research (R) is</a:t>
            </a:r>
            <a:r>
              <a:rPr lang="en-GB" sz="2800" kern="100" dirty="0">
                <a:solidFill>
                  <a:srgbClr val="000000"/>
                </a:solidFill>
                <a:highlight>
                  <a:srgbClr val="FFFF00"/>
                </a:highlight>
                <a:latin typeface="Aptos" panose="020B0004020202020204" pitchFamily="34" charset="0"/>
                <a:ea typeface="Times New Roman" panose="02020603050405020304" pitchFamily="18" charset="0"/>
              </a:rPr>
              <a:t>:</a:t>
            </a:r>
          </a:p>
          <a:p>
            <a:pPr marL="285750" indent="-285750">
              <a:lnSpc>
                <a:spcPct val="107000"/>
              </a:lnSpc>
              <a:spcAft>
                <a:spcPts val="1050"/>
              </a:spcAft>
              <a:buFontTx/>
              <a:buChar char="-"/>
            </a:pPr>
            <a:r>
              <a:rPr lang="en-GB" sz="2400" kern="100" dirty="0">
                <a:solidFill>
                  <a:srgbClr val="000000"/>
                </a:solidFill>
                <a:effectLst/>
                <a:latin typeface="Aptos" panose="020B0004020202020204" pitchFamily="34" charset="0"/>
                <a:ea typeface="Times New Roman" panose="02020603050405020304" pitchFamily="18" charset="0"/>
              </a:rPr>
              <a:t>careful critical inquiry or examination in seeking facts or principles; </a:t>
            </a:r>
          </a:p>
          <a:p>
            <a:pPr marL="285750" indent="-285750">
              <a:lnSpc>
                <a:spcPct val="107000"/>
              </a:lnSpc>
              <a:spcAft>
                <a:spcPts val="1050"/>
              </a:spcAft>
              <a:buFontTx/>
              <a:buChar char="-"/>
            </a:pPr>
            <a:r>
              <a:rPr lang="en-GB" sz="2400" kern="100" dirty="0">
                <a:solidFill>
                  <a:srgbClr val="000000"/>
                </a:solidFill>
                <a:effectLst/>
                <a:latin typeface="Aptos" panose="020B0004020202020204" pitchFamily="34" charset="0"/>
                <a:ea typeface="Times New Roman" panose="02020603050405020304" pitchFamily="18" charset="0"/>
              </a:rPr>
              <a:t>diligent investigation in order to ascertain something. </a:t>
            </a:r>
          </a:p>
          <a:p>
            <a:pPr marL="285750" indent="-285750">
              <a:lnSpc>
                <a:spcPct val="107000"/>
              </a:lnSpc>
              <a:spcAft>
                <a:spcPts val="1050"/>
              </a:spcAft>
              <a:buFontTx/>
              <a:buChar char="-"/>
            </a:pPr>
            <a:r>
              <a:rPr lang="en-GB" sz="2400" kern="100" dirty="0">
                <a:solidFill>
                  <a:srgbClr val="000000"/>
                </a:solidFill>
                <a:latin typeface="Aptos" panose="020B0004020202020204" pitchFamily="34" charset="0"/>
                <a:ea typeface="Times New Roman" panose="02020603050405020304" pitchFamily="18" charset="0"/>
              </a:rPr>
              <a:t>the study of methods by which we gain </a:t>
            </a:r>
            <a:r>
              <a:rPr lang="en-GB" sz="2400" b="1" kern="100" dirty="0">
                <a:solidFill>
                  <a:srgbClr val="FF0000"/>
                </a:solidFill>
                <a:latin typeface="Aptos" panose="020B0004020202020204" pitchFamily="34" charset="0"/>
                <a:ea typeface="Times New Roman" panose="02020603050405020304" pitchFamily="18" charset="0"/>
              </a:rPr>
              <a:t>K.</a:t>
            </a:r>
            <a:r>
              <a:rPr lang="en-GB" sz="2400" kern="100" dirty="0">
                <a:solidFill>
                  <a:srgbClr val="000000"/>
                </a:solidFill>
                <a:latin typeface="Aptos" panose="020B0004020202020204" pitchFamily="34" charset="0"/>
                <a:ea typeface="Times New Roman" panose="02020603050405020304" pitchFamily="18" charset="0"/>
              </a:rPr>
              <a:t> </a:t>
            </a:r>
          </a:p>
          <a:p>
            <a:pPr marL="285750" indent="-285750">
              <a:lnSpc>
                <a:spcPct val="107000"/>
              </a:lnSpc>
              <a:spcAft>
                <a:spcPts val="1050"/>
              </a:spcAft>
              <a:buFontTx/>
              <a:buChar char="-"/>
            </a:pPr>
            <a:r>
              <a:rPr lang="en-GB" sz="2400" kern="100" dirty="0">
                <a:solidFill>
                  <a:srgbClr val="000000"/>
                </a:solidFill>
                <a:latin typeface="Aptos" panose="020B0004020202020204" pitchFamily="34" charset="0"/>
                <a:ea typeface="Times New Roman" panose="02020603050405020304" pitchFamily="18" charset="0"/>
              </a:rPr>
              <a:t>deals with the cognitive processes imposed on </a:t>
            </a:r>
            <a:r>
              <a:rPr lang="en-GB" sz="2400" b="1" kern="100" dirty="0">
                <a:solidFill>
                  <a:srgbClr val="FF0000"/>
                </a:solidFill>
                <a:latin typeface="Aptos" panose="020B0004020202020204" pitchFamily="34" charset="0"/>
                <a:ea typeface="Times New Roman" panose="02020603050405020304" pitchFamily="18" charset="0"/>
              </a:rPr>
              <a:t>R</a:t>
            </a:r>
            <a:r>
              <a:rPr lang="en-GB" sz="2400" kern="100" dirty="0">
                <a:solidFill>
                  <a:srgbClr val="000000"/>
                </a:solidFill>
                <a:latin typeface="Aptos" panose="020B0004020202020204" pitchFamily="34" charset="0"/>
                <a:ea typeface="Times New Roman" panose="02020603050405020304" pitchFamily="18" charset="0"/>
              </a:rPr>
              <a:t> by the problems arising from the nature of its subject-matter”.</a:t>
            </a:r>
          </a:p>
          <a:p>
            <a:pPr marL="285750" indent="-285750">
              <a:lnSpc>
                <a:spcPct val="107000"/>
              </a:lnSpc>
              <a:spcAft>
                <a:spcPts val="1050"/>
              </a:spcAft>
              <a:buFontTx/>
              <a:buChar char="-"/>
            </a:pPr>
            <a:r>
              <a:rPr lang="en-GB" sz="2400" kern="100" dirty="0">
                <a:solidFill>
                  <a:srgbClr val="000000"/>
                </a:solidFill>
                <a:latin typeface="Aptos" panose="020B0004020202020204" pitchFamily="34" charset="0"/>
                <a:ea typeface="Times New Roman" panose="02020603050405020304" pitchFamily="18" charset="0"/>
              </a:rPr>
              <a:t>t</a:t>
            </a:r>
            <a:r>
              <a:rPr lang="en-GB" sz="2400" kern="100" dirty="0">
                <a:solidFill>
                  <a:srgbClr val="000000"/>
                </a:solidFill>
                <a:effectLst/>
                <a:latin typeface="Aptos" panose="020B0004020202020204" pitchFamily="34" charset="0"/>
                <a:ea typeface="Times New Roman" panose="02020603050405020304" pitchFamily="18" charset="0"/>
              </a:rPr>
              <a:t>he systematic &amp; objective analysis &amp; recording of observations that may lead to:</a:t>
            </a:r>
          </a:p>
          <a:p>
            <a:pPr marL="742950" lvl="1" indent="-285750">
              <a:lnSpc>
                <a:spcPct val="107000"/>
              </a:lnSpc>
              <a:spcAft>
                <a:spcPts val="1050"/>
              </a:spcAft>
              <a:buFontTx/>
              <a:buChar char="-"/>
            </a:pPr>
            <a:r>
              <a:rPr lang="en-GB" sz="2400" b="1" kern="100" dirty="0">
                <a:solidFill>
                  <a:srgbClr val="000000"/>
                </a:solidFill>
                <a:effectLst/>
                <a:highlight>
                  <a:srgbClr val="00FF00"/>
                </a:highlight>
                <a:latin typeface="Aptos" panose="020B0004020202020204" pitchFamily="34" charset="0"/>
                <a:ea typeface="Times New Roman" panose="02020603050405020304" pitchFamily="18" charset="0"/>
              </a:rPr>
              <a:t>the developments of generalisations, principles or theories, resulting in prediction and possibly ultimate control of events”.</a:t>
            </a:r>
          </a:p>
          <a:p>
            <a:pPr marL="6350" marR="2540" indent="-6350" algn="just">
              <a:lnSpc>
                <a:spcPct val="112000"/>
              </a:lnSpc>
              <a:spcAft>
                <a:spcPts val="1035"/>
              </a:spcAft>
              <a:buNone/>
            </a:pPr>
            <a:r>
              <a:rPr lang="en-GB" sz="2400" b="1" kern="100" dirty="0">
                <a:solidFill>
                  <a:srgbClr val="FF0000"/>
                </a:solidFill>
                <a:effectLst/>
                <a:latin typeface="Aptos" panose="020B0004020202020204" pitchFamily="34" charset="0"/>
                <a:ea typeface="Times New Roman" panose="02020603050405020304" pitchFamily="18" charset="0"/>
              </a:rPr>
              <a:t>R</a:t>
            </a:r>
            <a:r>
              <a:rPr lang="en-GB" sz="2400" kern="100" dirty="0">
                <a:solidFill>
                  <a:srgbClr val="000000"/>
                </a:solidFill>
                <a:effectLst/>
                <a:latin typeface="Aptos" panose="020B0004020202020204" pitchFamily="34" charset="0"/>
                <a:ea typeface="Times New Roman" panose="02020603050405020304" pitchFamily="18" charset="0"/>
              </a:rPr>
              <a:t> methodology is the description, explanation &amp; justification of methods of conducting </a:t>
            </a:r>
            <a:r>
              <a:rPr lang="en-GB" sz="2400" b="1" kern="100" dirty="0">
                <a:solidFill>
                  <a:srgbClr val="FF0000"/>
                </a:solidFill>
                <a:latin typeface="Aptos" panose="020B0004020202020204" pitchFamily="34" charset="0"/>
                <a:ea typeface="Times New Roman" panose="02020603050405020304" pitchFamily="18" charset="0"/>
              </a:rPr>
              <a:t>R</a:t>
            </a:r>
            <a:endParaRPr lang="en-GB" sz="2400" b="1" kern="100" dirty="0">
              <a:solidFill>
                <a:srgbClr val="FF0000"/>
              </a:solidFill>
              <a:effectLst/>
              <a:latin typeface="Aptos" panose="020B0004020202020204" pitchFamily="34" charset="0"/>
              <a:ea typeface="Times New Roman" panose="02020603050405020304" pitchFamily="18" charset="0"/>
            </a:endParaRPr>
          </a:p>
        </p:txBody>
      </p:sp>
    </p:spTree>
    <p:extLst>
      <p:ext uri="{BB962C8B-B14F-4D97-AF65-F5344CB8AC3E}">
        <p14:creationId xmlns:p14="http://schemas.microsoft.com/office/powerpoint/2010/main" val="3438877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5028B1-2468-EFE8-5213-BCA4681DE76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A8E1671-BF82-BAAC-AAB0-5AB3FE8399F6}"/>
              </a:ext>
            </a:extLst>
          </p:cNvPr>
          <p:cNvSpPr txBox="1"/>
          <p:nvPr/>
        </p:nvSpPr>
        <p:spPr>
          <a:xfrm>
            <a:off x="1" y="0"/>
            <a:ext cx="12192000" cy="5224444"/>
          </a:xfrm>
          <a:prstGeom prst="rect">
            <a:avLst/>
          </a:prstGeom>
          <a:noFill/>
        </p:spPr>
        <p:txBody>
          <a:bodyPr wrap="square">
            <a:spAutoFit/>
          </a:bodyPr>
          <a:lstStyle/>
          <a:p>
            <a:pPr marL="6350" marR="2540" indent="-6350" algn="just">
              <a:lnSpc>
                <a:spcPct val="112000"/>
              </a:lnSpc>
              <a:spcAft>
                <a:spcPts val="1010"/>
              </a:spcAft>
              <a:buNone/>
            </a:pPr>
            <a:r>
              <a:rPr lang="en-GB" sz="3200" b="1" kern="100" dirty="0">
                <a:solidFill>
                  <a:srgbClr val="000000"/>
                </a:solidFill>
                <a:effectLst/>
                <a:highlight>
                  <a:srgbClr val="FFFF00"/>
                </a:highlight>
                <a:latin typeface="Aptos" panose="020B0004020202020204" pitchFamily="34" charset="0"/>
                <a:ea typeface="Times New Roman" panose="02020603050405020304" pitchFamily="18" charset="0"/>
              </a:rPr>
              <a:t>Research (R)</a:t>
            </a:r>
            <a:r>
              <a:rPr lang="en-GB" sz="3200" kern="100" dirty="0">
                <a:solidFill>
                  <a:srgbClr val="000000"/>
                </a:solidFill>
                <a:effectLst/>
                <a:highlight>
                  <a:srgbClr val="FFFF00"/>
                </a:highlight>
                <a:latin typeface="Aptos" panose="020B0004020202020204" pitchFamily="34" charset="0"/>
                <a:ea typeface="Times New Roman" panose="02020603050405020304" pitchFamily="18" charset="0"/>
              </a:rPr>
              <a:t> is:</a:t>
            </a:r>
          </a:p>
          <a:p>
            <a:pPr marL="342900" marR="2540" indent="-342900" algn="just">
              <a:lnSpc>
                <a:spcPct val="112000"/>
              </a:lnSpc>
              <a:spcAft>
                <a:spcPts val="1010"/>
              </a:spcAft>
              <a:buFontTx/>
              <a:buChar char="-"/>
            </a:pPr>
            <a:r>
              <a:rPr lang="en-GB" sz="2400" kern="100" dirty="0">
                <a:solidFill>
                  <a:srgbClr val="000000"/>
                </a:solidFill>
                <a:effectLst/>
                <a:latin typeface="Aptos" panose="020B0004020202020204" pitchFamily="34" charset="0"/>
                <a:ea typeface="Times New Roman" panose="02020603050405020304" pitchFamily="18" charset="0"/>
              </a:rPr>
              <a:t>a discovery of new </a:t>
            </a:r>
            <a:r>
              <a:rPr lang="en-GB" sz="2400" b="1" kern="100" dirty="0">
                <a:solidFill>
                  <a:srgbClr val="FF0000"/>
                </a:solidFill>
                <a:effectLst/>
                <a:latin typeface="Aptos" panose="020B0004020202020204" pitchFamily="34" charset="0"/>
                <a:ea typeface="Times New Roman" panose="02020603050405020304" pitchFamily="18" charset="0"/>
              </a:rPr>
              <a:t>K</a:t>
            </a:r>
            <a:r>
              <a:rPr lang="en-GB" sz="2400" kern="100" dirty="0">
                <a:solidFill>
                  <a:srgbClr val="000000"/>
                </a:solidFill>
                <a:effectLst/>
                <a:latin typeface="Aptos" panose="020B0004020202020204" pitchFamily="34" charset="0"/>
                <a:ea typeface="Times New Roman" panose="02020603050405020304" pitchFamily="18" charset="0"/>
              </a:rPr>
              <a:t> &amp;/or a </a:t>
            </a:r>
            <a:r>
              <a:rPr lang="en-GB" sz="2400" kern="100" dirty="0">
                <a:solidFill>
                  <a:srgbClr val="000000"/>
                </a:solidFill>
                <a:latin typeface="Aptos" panose="020B0004020202020204" pitchFamily="34" charset="0"/>
                <a:ea typeface="Times New Roman" panose="02020603050405020304" pitchFamily="18" charset="0"/>
              </a:rPr>
              <a:t>systematized effort to gain new </a:t>
            </a:r>
            <a:r>
              <a:rPr lang="en-GB" sz="2400" b="1" kern="100" dirty="0">
                <a:solidFill>
                  <a:srgbClr val="FF0000"/>
                </a:solidFill>
                <a:latin typeface="Aptos" panose="020B0004020202020204" pitchFamily="34" charset="0"/>
                <a:ea typeface="Times New Roman" panose="02020603050405020304" pitchFamily="18" charset="0"/>
              </a:rPr>
              <a:t>K </a:t>
            </a:r>
          </a:p>
          <a:p>
            <a:pPr marL="342900" marR="2540" indent="-342900" algn="just">
              <a:lnSpc>
                <a:spcPct val="112000"/>
              </a:lnSpc>
              <a:spcAft>
                <a:spcPts val="1010"/>
              </a:spcAft>
              <a:buFontTx/>
              <a:buChar char="-"/>
            </a:pPr>
            <a:r>
              <a:rPr lang="en-GB" sz="2400" kern="100" dirty="0">
                <a:solidFill>
                  <a:srgbClr val="000000"/>
                </a:solidFill>
                <a:effectLst/>
                <a:latin typeface="Aptos" panose="020B0004020202020204" pitchFamily="34" charset="0"/>
                <a:ea typeface="Times New Roman" panose="02020603050405020304" pitchFamily="18" charset="0"/>
              </a:rPr>
              <a:t>refers to a search or an enquiry for </a:t>
            </a:r>
            <a:r>
              <a:rPr lang="en-GB" sz="2400" b="1" kern="100" dirty="0">
                <a:solidFill>
                  <a:srgbClr val="FF0000"/>
                </a:solidFill>
                <a:effectLst/>
                <a:latin typeface="Aptos" panose="020B0004020202020204" pitchFamily="34" charset="0"/>
                <a:ea typeface="Times New Roman" panose="02020603050405020304" pitchFamily="18" charset="0"/>
              </a:rPr>
              <a:t>K</a:t>
            </a:r>
            <a:r>
              <a:rPr lang="en-GB" sz="2400" kern="100" dirty="0">
                <a:solidFill>
                  <a:srgbClr val="000000"/>
                </a:solidFill>
                <a:effectLst/>
                <a:latin typeface="Aptos" panose="020B0004020202020204" pitchFamily="34" charset="0"/>
                <a:ea typeface="Times New Roman" panose="02020603050405020304" pitchFamily="18" charset="0"/>
              </a:rPr>
              <a:t> . </a:t>
            </a:r>
            <a:endParaRPr lang="en-GB" sz="2400" kern="100" dirty="0">
              <a:solidFill>
                <a:srgbClr val="000000"/>
              </a:solidFill>
              <a:latin typeface="Aptos" panose="020B0004020202020204" pitchFamily="34" charset="0"/>
              <a:ea typeface="Times New Roman" panose="02020603050405020304" pitchFamily="18" charset="0"/>
            </a:endParaRPr>
          </a:p>
          <a:p>
            <a:pPr marL="342900" marR="2540" indent="-342900" algn="just">
              <a:lnSpc>
                <a:spcPct val="112000"/>
              </a:lnSpc>
              <a:spcAft>
                <a:spcPts val="1010"/>
              </a:spcAft>
              <a:buFontTx/>
              <a:buChar char="-"/>
            </a:pPr>
            <a:r>
              <a:rPr lang="en-GB" sz="2400" kern="100" dirty="0">
                <a:solidFill>
                  <a:srgbClr val="000000"/>
                </a:solidFill>
                <a:effectLst/>
                <a:latin typeface="Aptos" panose="020B0004020202020204" pitchFamily="34" charset="0"/>
                <a:ea typeface="Times New Roman" panose="02020603050405020304" pitchFamily="18" charset="0"/>
              </a:rPr>
              <a:t>a scientific &amp; systematic search for pertinent info. on a specific topic. </a:t>
            </a:r>
            <a:endParaRPr lang="en-GB" sz="2400" kern="100" dirty="0">
              <a:solidFill>
                <a:srgbClr val="000000"/>
              </a:solidFill>
              <a:latin typeface="Aptos" panose="020B0004020202020204" pitchFamily="34" charset="0"/>
              <a:ea typeface="Times New Roman" panose="02020603050405020304" pitchFamily="18" charset="0"/>
            </a:endParaRPr>
          </a:p>
          <a:p>
            <a:pPr marL="342900" marR="2540" indent="-342900" algn="just">
              <a:lnSpc>
                <a:spcPct val="112000"/>
              </a:lnSpc>
              <a:spcAft>
                <a:spcPts val="1010"/>
              </a:spcAft>
              <a:buFontTx/>
              <a:buChar char="-"/>
            </a:pPr>
            <a:r>
              <a:rPr lang="en-GB" sz="2400" kern="100" dirty="0">
                <a:solidFill>
                  <a:srgbClr val="000000"/>
                </a:solidFill>
                <a:effectLst/>
                <a:latin typeface="Aptos" panose="020B0004020202020204" pitchFamily="34" charset="0"/>
                <a:ea typeface="Times New Roman" panose="02020603050405020304" pitchFamily="18" charset="0"/>
              </a:rPr>
              <a:t>an art of scientific investigation. </a:t>
            </a:r>
            <a:endParaRPr lang="en-GB" sz="2400" kern="100" dirty="0">
              <a:solidFill>
                <a:srgbClr val="000000"/>
              </a:solidFill>
              <a:latin typeface="Aptos" panose="020B0004020202020204" pitchFamily="34" charset="0"/>
              <a:ea typeface="Times New Roman" panose="02020603050405020304" pitchFamily="18" charset="0"/>
            </a:endParaRPr>
          </a:p>
          <a:p>
            <a:pPr marL="342900" marR="2540" indent="-342900" algn="just">
              <a:lnSpc>
                <a:spcPct val="112000"/>
              </a:lnSpc>
              <a:spcAft>
                <a:spcPts val="1010"/>
              </a:spcAft>
              <a:buFontTx/>
              <a:buChar char="-"/>
            </a:pPr>
            <a:r>
              <a:rPr lang="en-GB" sz="2400" kern="100" dirty="0">
                <a:solidFill>
                  <a:srgbClr val="000000"/>
                </a:solidFill>
                <a:effectLst/>
                <a:latin typeface="Aptos" panose="020B0004020202020204" pitchFamily="34" charset="0"/>
                <a:ea typeface="Times New Roman" panose="02020603050405020304" pitchFamily="18" charset="0"/>
              </a:rPr>
              <a:t>a careful investigation </a:t>
            </a:r>
            <a:r>
              <a:rPr lang="en-GB" sz="2400" kern="100" dirty="0">
                <a:solidFill>
                  <a:srgbClr val="000000"/>
                </a:solidFill>
                <a:latin typeface="Aptos" panose="020B0004020202020204" pitchFamily="34" charset="0"/>
                <a:ea typeface="Times New Roman" panose="02020603050405020304" pitchFamily="18" charset="0"/>
              </a:rPr>
              <a:t>/ </a:t>
            </a:r>
            <a:r>
              <a:rPr lang="en-GB" sz="2400" kern="100" dirty="0">
                <a:solidFill>
                  <a:srgbClr val="000000"/>
                </a:solidFill>
                <a:effectLst/>
                <a:latin typeface="Aptos" panose="020B0004020202020204" pitchFamily="34" charset="0"/>
                <a:ea typeface="Times New Roman" panose="02020603050405020304" pitchFamily="18" charset="0"/>
              </a:rPr>
              <a:t>inquiry especially through search for new facts in any branch of </a:t>
            </a:r>
            <a:r>
              <a:rPr lang="en-GB" sz="2400" b="1" kern="100" dirty="0">
                <a:solidFill>
                  <a:srgbClr val="FF0000"/>
                </a:solidFill>
                <a:effectLst/>
                <a:latin typeface="Aptos" panose="020B0004020202020204" pitchFamily="34" charset="0"/>
                <a:ea typeface="Times New Roman" panose="02020603050405020304" pitchFamily="18" charset="0"/>
              </a:rPr>
              <a:t>K</a:t>
            </a:r>
            <a:endParaRPr lang="en-GB" sz="2400" b="1" kern="100" dirty="0">
              <a:solidFill>
                <a:srgbClr val="FF0000"/>
              </a:solidFill>
              <a:latin typeface="Aptos" panose="020B0004020202020204" pitchFamily="34" charset="0"/>
              <a:ea typeface="Times New Roman" panose="02020603050405020304" pitchFamily="18" charset="0"/>
            </a:endParaRPr>
          </a:p>
          <a:p>
            <a:pPr marL="342900" marR="2540" indent="-342900" algn="just">
              <a:lnSpc>
                <a:spcPct val="112000"/>
              </a:lnSpc>
              <a:spcAft>
                <a:spcPts val="1010"/>
              </a:spcAft>
              <a:buFontTx/>
              <a:buChar char="-"/>
            </a:pPr>
            <a:r>
              <a:rPr lang="en-GB" sz="2400" kern="100" dirty="0">
                <a:solidFill>
                  <a:srgbClr val="000000"/>
                </a:solidFill>
                <a:latin typeface="Aptos" panose="020B0004020202020204" pitchFamily="34" charset="0"/>
                <a:ea typeface="Times New Roman" panose="02020603050405020304" pitchFamily="18" charset="0"/>
              </a:rPr>
              <a:t>To bring the unknown to </a:t>
            </a:r>
            <a:r>
              <a:rPr lang="en-GB" sz="2400" kern="100" dirty="0">
                <a:solidFill>
                  <a:srgbClr val="000000"/>
                </a:solidFill>
                <a:effectLst/>
                <a:latin typeface="Aptos" panose="020B0004020202020204" pitchFamily="34" charset="0"/>
                <a:ea typeface="Times New Roman" panose="02020603050405020304" pitchFamily="18" charset="0"/>
              </a:rPr>
              <a:t>known. </a:t>
            </a:r>
            <a:endParaRPr lang="en-GB" sz="2400" kern="100" dirty="0">
              <a:solidFill>
                <a:srgbClr val="000000"/>
              </a:solidFill>
              <a:latin typeface="Aptos" panose="020B0004020202020204" pitchFamily="34" charset="0"/>
              <a:ea typeface="Times New Roman" panose="02020603050405020304" pitchFamily="18" charset="0"/>
            </a:endParaRPr>
          </a:p>
          <a:p>
            <a:pPr marL="342900" marR="2540" indent="-342900" algn="just">
              <a:lnSpc>
                <a:spcPct val="112000"/>
              </a:lnSpc>
              <a:spcAft>
                <a:spcPts val="1010"/>
              </a:spcAft>
              <a:buFontTx/>
              <a:buChar char="-"/>
            </a:pPr>
            <a:endParaRPr lang="en-GB" sz="2400" kern="100" dirty="0">
              <a:solidFill>
                <a:srgbClr val="FF0000"/>
              </a:solidFill>
              <a:effectLst/>
              <a:latin typeface="Aptos" panose="020B0004020202020204" pitchFamily="34" charset="0"/>
              <a:ea typeface="Times New Roman" panose="02020603050405020304" pitchFamily="18" charset="0"/>
            </a:endParaRPr>
          </a:p>
          <a:p>
            <a:pPr marR="2540" algn="ctr">
              <a:lnSpc>
                <a:spcPct val="112000"/>
              </a:lnSpc>
              <a:spcAft>
                <a:spcPts val="1010"/>
              </a:spcAft>
            </a:pPr>
            <a:r>
              <a:rPr lang="en-GB" sz="4000" kern="100" dirty="0">
                <a:solidFill>
                  <a:srgbClr val="FF0000"/>
                </a:solidFill>
                <a:effectLst/>
                <a:latin typeface="Aptos" panose="020B0004020202020204" pitchFamily="34" charset="0"/>
                <a:ea typeface="Times New Roman" panose="02020603050405020304" pitchFamily="18" charset="0"/>
              </a:rPr>
              <a:t>Where does your DBA falls?</a:t>
            </a:r>
            <a:endParaRPr lang="en-GB" sz="3200" kern="100" dirty="0">
              <a:solidFill>
                <a:srgbClr val="FF0000"/>
              </a:solidFill>
              <a:effectLst/>
              <a:latin typeface="Aptos" panose="020B0004020202020204" pitchFamily="34" charset="0"/>
              <a:ea typeface="Times New Roman" panose="02020603050405020304" pitchFamily="18" charset="0"/>
            </a:endParaRPr>
          </a:p>
        </p:txBody>
      </p:sp>
    </p:spTree>
    <p:extLst>
      <p:ext uri="{BB962C8B-B14F-4D97-AF65-F5344CB8AC3E}">
        <p14:creationId xmlns:p14="http://schemas.microsoft.com/office/powerpoint/2010/main" val="3785041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C49F65-35F3-0E5A-C334-62A01E6BBA6E}"/>
              </a:ext>
            </a:extLst>
          </p:cNvPr>
          <p:cNvSpPr txBox="1"/>
          <p:nvPr/>
        </p:nvSpPr>
        <p:spPr>
          <a:xfrm>
            <a:off x="365760" y="116893"/>
            <a:ext cx="11652069" cy="4867999"/>
          </a:xfrm>
          <a:prstGeom prst="rect">
            <a:avLst/>
          </a:prstGeom>
          <a:noFill/>
        </p:spPr>
        <p:txBody>
          <a:bodyPr wrap="square">
            <a:spAutoFit/>
          </a:bodyPr>
          <a:lstStyle/>
          <a:p>
            <a:pPr marL="6350" marR="2540" indent="-6350" algn="just">
              <a:lnSpc>
                <a:spcPct val="112000"/>
              </a:lnSpc>
              <a:spcAft>
                <a:spcPts val="1010"/>
              </a:spcAft>
              <a:buNone/>
            </a:pPr>
            <a:r>
              <a:rPr lang="en-GB" sz="3200" b="1" kern="100" dirty="0">
                <a:solidFill>
                  <a:srgbClr val="000000"/>
                </a:solidFill>
                <a:effectLst/>
                <a:highlight>
                  <a:srgbClr val="FFFF00"/>
                </a:highlight>
                <a:latin typeface="Aptos" panose="020B0004020202020204" pitchFamily="34" charset="0"/>
                <a:ea typeface="Times New Roman" panose="02020603050405020304" pitchFamily="18" charset="0"/>
              </a:rPr>
              <a:t>R, </a:t>
            </a:r>
            <a:r>
              <a:rPr lang="en-GB" sz="3200" b="1" kern="100" dirty="0">
                <a:solidFill>
                  <a:srgbClr val="000000"/>
                </a:solidFill>
                <a:highlight>
                  <a:srgbClr val="FFFF00"/>
                </a:highlight>
                <a:latin typeface="Aptos" panose="020B0004020202020204" pitchFamily="34" charset="0"/>
                <a:ea typeface="Times New Roman" panose="02020603050405020304" pitchFamily="18" charset="0"/>
              </a:rPr>
              <a:t>inquisitiveness &amp; your DBA: </a:t>
            </a:r>
          </a:p>
          <a:p>
            <a:pPr marL="6350" marR="2540" indent="-6350" algn="just">
              <a:lnSpc>
                <a:spcPct val="112000"/>
              </a:lnSpc>
              <a:spcAft>
                <a:spcPts val="1010"/>
              </a:spcAft>
              <a:buNone/>
            </a:pPr>
            <a:r>
              <a:rPr lang="en-GB" sz="2800" kern="100" dirty="0">
                <a:solidFill>
                  <a:srgbClr val="000000"/>
                </a:solidFill>
                <a:effectLst/>
                <a:latin typeface="Aptos" panose="020B0004020202020204" pitchFamily="34" charset="0"/>
                <a:ea typeface="Times New Roman" panose="02020603050405020304" pitchFamily="18" charset="0"/>
              </a:rPr>
              <a:t>We all possess the vital instinct when the unknown confronts us, we wonder and our inquisitiveness makes us probe and attain </a:t>
            </a:r>
            <a:r>
              <a:rPr lang="en-GB" sz="2800" kern="100" dirty="0">
                <a:solidFill>
                  <a:srgbClr val="000000"/>
                </a:solidFill>
                <a:latin typeface="Aptos" panose="020B0004020202020204" pitchFamily="34" charset="0"/>
                <a:ea typeface="Times New Roman" panose="02020603050405020304" pitchFamily="18" charset="0"/>
              </a:rPr>
              <a:t>better </a:t>
            </a:r>
            <a:r>
              <a:rPr lang="en-GB" sz="2800" kern="100" dirty="0">
                <a:solidFill>
                  <a:srgbClr val="000000"/>
                </a:solidFill>
                <a:effectLst/>
                <a:latin typeface="Aptos" panose="020B0004020202020204" pitchFamily="34" charset="0"/>
                <a:ea typeface="Times New Roman" panose="02020603050405020304" pitchFamily="18" charset="0"/>
              </a:rPr>
              <a:t>understanding of the unknown. </a:t>
            </a:r>
          </a:p>
          <a:p>
            <a:pPr marL="6350" marR="2540" indent="-6350" algn="just">
              <a:lnSpc>
                <a:spcPct val="112000"/>
              </a:lnSpc>
              <a:spcAft>
                <a:spcPts val="1010"/>
              </a:spcAft>
              <a:buNone/>
            </a:pPr>
            <a:r>
              <a:rPr lang="en-GB" sz="2800" kern="100" dirty="0">
                <a:solidFill>
                  <a:srgbClr val="000000"/>
                </a:solidFill>
                <a:effectLst/>
                <a:latin typeface="Aptos" panose="020B0004020202020204" pitchFamily="34" charset="0"/>
                <a:ea typeface="Times New Roman" panose="02020603050405020304" pitchFamily="18" charset="0"/>
              </a:rPr>
              <a:t>This inquisitiveness is the mother of all </a:t>
            </a:r>
            <a:r>
              <a:rPr lang="en-GB" sz="2800" b="1" kern="100" dirty="0">
                <a:solidFill>
                  <a:srgbClr val="FF0000"/>
                </a:solidFill>
                <a:effectLst/>
                <a:latin typeface="Aptos" panose="020B0004020202020204" pitchFamily="34" charset="0"/>
                <a:ea typeface="Times New Roman" panose="02020603050405020304" pitchFamily="18" charset="0"/>
              </a:rPr>
              <a:t>K</a:t>
            </a:r>
            <a:r>
              <a:rPr lang="en-GB" sz="2800" kern="100" dirty="0">
                <a:solidFill>
                  <a:srgbClr val="000000"/>
                </a:solidFill>
                <a:effectLst/>
                <a:latin typeface="Aptos" panose="020B0004020202020204" pitchFamily="34" charset="0"/>
                <a:ea typeface="Times New Roman" panose="02020603050405020304" pitchFamily="18" charset="0"/>
              </a:rPr>
              <a:t> and the method, which we employ for obtaining the K of whatever the unknown, can be termed as research. </a:t>
            </a:r>
          </a:p>
          <a:p>
            <a:pPr marL="6350" marR="2540" indent="-6350" algn="just">
              <a:lnSpc>
                <a:spcPct val="112000"/>
              </a:lnSpc>
              <a:spcAft>
                <a:spcPts val="20"/>
              </a:spcAft>
              <a:buNone/>
            </a:pPr>
            <a:r>
              <a:rPr lang="en-GB" sz="2800" b="1" kern="100" dirty="0">
                <a:solidFill>
                  <a:srgbClr val="FF0000"/>
                </a:solidFill>
                <a:effectLst/>
                <a:latin typeface="Aptos" panose="020B0004020202020204" pitchFamily="34" charset="0"/>
                <a:ea typeface="Times New Roman" panose="02020603050405020304" pitchFamily="18" charset="0"/>
              </a:rPr>
              <a:t>R</a:t>
            </a:r>
            <a:r>
              <a:rPr lang="en-GB" sz="2800" kern="100" dirty="0">
                <a:solidFill>
                  <a:srgbClr val="000000"/>
                </a:solidFill>
                <a:effectLst/>
                <a:latin typeface="Aptos" panose="020B0004020202020204" pitchFamily="34" charset="0"/>
                <a:ea typeface="Times New Roman" panose="02020603050405020304" pitchFamily="18" charset="0"/>
              </a:rPr>
              <a:t> is an academic activity and as such the term should be used in a technical sense. </a:t>
            </a:r>
          </a:p>
        </p:txBody>
      </p:sp>
    </p:spTree>
    <p:extLst>
      <p:ext uri="{BB962C8B-B14F-4D97-AF65-F5344CB8AC3E}">
        <p14:creationId xmlns:p14="http://schemas.microsoft.com/office/powerpoint/2010/main" val="820745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941955-35E9-9B47-C134-3FF6B048E3C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83D6EBD-9E90-38B9-9379-2C21ECCA19FF}"/>
              </a:ext>
            </a:extLst>
          </p:cNvPr>
          <p:cNvSpPr txBox="1"/>
          <p:nvPr/>
        </p:nvSpPr>
        <p:spPr>
          <a:xfrm>
            <a:off x="365760" y="116893"/>
            <a:ext cx="11652069" cy="4290662"/>
          </a:xfrm>
          <a:prstGeom prst="rect">
            <a:avLst/>
          </a:prstGeom>
          <a:noFill/>
        </p:spPr>
        <p:txBody>
          <a:bodyPr wrap="square">
            <a:spAutoFit/>
          </a:bodyPr>
          <a:lstStyle/>
          <a:p>
            <a:pPr marL="6350" marR="2540" indent="-6350" algn="just">
              <a:lnSpc>
                <a:spcPct val="112000"/>
              </a:lnSpc>
              <a:spcAft>
                <a:spcPts val="1010"/>
              </a:spcAft>
              <a:buNone/>
            </a:pPr>
            <a:r>
              <a:rPr lang="en-GB" sz="3200" b="1" kern="100" dirty="0">
                <a:solidFill>
                  <a:srgbClr val="000000"/>
                </a:solidFill>
                <a:effectLst/>
                <a:highlight>
                  <a:srgbClr val="FFFF00"/>
                </a:highlight>
                <a:latin typeface="Aptos" panose="020B0004020202020204" pitchFamily="34" charset="0"/>
                <a:ea typeface="Times New Roman" panose="02020603050405020304" pitchFamily="18" charset="0"/>
              </a:rPr>
              <a:t>R Comprises:</a:t>
            </a:r>
            <a:endParaRPr lang="en-GB" sz="3200" b="1" kern="100" dirty="0">
              <a:solidFill>
                <a:srgbClr val="000000"/>
              </a:solidFill>
              <a:highlight>
                <a:srgbClr val="FFFF00"/>
              </a:highlight>
              <a:latin typeface="Aptos" panose="020B0004020202020204" pitchFamily="34" charset="0"/>
              <a:ea typeface="Times New Roman" panose="02020603050405020304" pitchFamily="18" charset="0"/>
            </a:endParaRPr>
          </a:p>
          <a:p>
            <a:pPr marL="342900" marR="2540" indent="-342900" algn="just">
              <a:lnSpc>
                <a:spcPct val="112000"/>
              </a:lnSpc>
              <a:spcAft>
                <a:spcPts val="1010"/>
              </a:spcAft>
              <a:buFontTx/>
              <a:buChar char="-"/>
            </a:pPr>
            <a:r>
              <a:rPr lang="en-GB" sz="2400" kern="100" dirty="0">
                <a:solidFill>
                  <a:srgbClr val="000000"/>
                </a:solidFill>
                <a:effectLst/>
                <a:latin typeface="Aptos" panose="020B0004020202020204" pitchFamily="34" charset="0"/>
                <a:ea typeface="Times New Roman" panose="02020603050405020304" pitchFamily="18" charset="0"/>
              </a:rPr>
              <a:t>defining &amp; redefining problems, </a:t>
            </a:r>
          </a:p>
          <a:p>
            <a:pPr marL="342900" marR="2540" indent="-342900" algn="just">
              <a:lnSpc>
                <a:spcPct val="112000"/>
              </a:lnSpc>
              <a:spcAft>
                <a:spcPts val="1010"/>
              </a:spcAft>
              <a:buFontTx/>
              <a:buChar char="-"/>
            </a:pPr>
            <a:r>
              <a:rPr lang="en-GB" sz="2400" kern="100" dirty="0">
                <a:solidFill>
                  <a:srgbClr val="000000"/>
                </a:solidFill>
                <a:effectLst/>
                <a:latin typeface="Aptos" panose="020B0004020202020204" pitchFamily="34" charset="0"/>
                <a:ea typeface="Times New Roman" panose="02020603050405020304" pitchFamily="18" charset="0"/>
              </a:rPr>
              <a:t>formulating hypothesis or suggested solutions; </a:t>
            </a:r>
          </a:p>
          <a:p>
            <a:pPr marL="342900" marR="2540" indent="-342900" algn="just">
              <a:lnSpc>
                <a:spcPct val="112000"/>
              </a:lnSpc>
              <a:spcAft>
                <a:spcPts val="1010"/>
              </a:spcAft>
              <a:buFontTx/>
              <a:buChar char="-"/>
            </a:pPr>
            <a:r>
              <a:rPr lang="en-GB" sz="2400" kern="100" dirty="0">
                <a:solidFill>
                  <a:srgbClr val="000000"/>
                </a:solidFill>
                <a:effectLst/>
                <a:latin typeface="Aptos" panose="020B0004020202020204" pitchFamily="34" charset="0"/>
                <a:ea typeface="Times New Roman" panose="02020603050405020304" pitchFamily="18" charset="0"/>
              </a:rPr>
              <a:t>collecting, organising and evaluating data; </a:t>
            </a:r>
          </a:p>
          <a:p>
            <a:pPr marL="342900" marR="2540" indent="-342900" algn="just">
              <a:lnSpc>
                <a:spcPct val="112000"/>
              </a:lnSpc>
              <a:spcAft>
                <a:spcPts val="1010"/>
              </a:spcAft>
              <a:buFontTx/>
              <a:buChar char="-"/>
            </a:pPr>
            <a:r>
              <a:rPr lang="en-GB" sz="2400" kern="100" dirty="0">
                <a:solidFill>
                  <a:srgbClr val="000000"/>
                </a:solidFill>
                <a:effectLst/>
                <a:latin typeface="Aptos" panose="020B0004020202020204" pitchFamily="34" charset="0"/>
                <a:ea typeface="Times New Roman" panose="02020603050405020304" pitchFamily="18" charset="0"/>
              </a:rPr>
              <a:t>making deductions and reaching conclusions; </a:t>
            </a:r>
            <a:endParaRPr lang="en-GB" sz="2400" kern="100" dirty="0">
              <a:solidFill>
                <a:srgbClr val="000000"/>
              </a:solidFill>
              <a:latin typeface="Aptos" panose="020B0004020202020204" pitchFamily="34" charset="0"/>
              <a:ea typeface="Times New Roman" panose="02020603050405020304" pitchFamily="18" charset="0"/>
            </a:endParaRPr>
          </a:p>
          <a:p>
            <a:pPr marR="2540" algn="just">
              <a:lnSpc>
                <a:spcPct val="112000"/>
              </a:lnSpc>
              <a:spcAft>
                <a:spcPts val="1010"/>
              </a:spcAft>
            </a:pPr>
            <a:r>
              <a:rPr lang="en-GB" sz="2400" kern="100" dirty="0">
                <a:solidFill>
                  <a:srgbClr val="000000"/>
                </a:solidFill>
                <a:effectLst/>
                <a:latin typeface="Aptos" panose="020B0004020202020204" pitchFamily="34" charset="0"/>
                <a:ea typeface="Times New Roman" panose="02020603050405020304" pitchFamily="18" charset="0"/>
              </a:rPr>
              <a:t>and at last </a:t>
            </a:r>
          </a:p>
          <a:p>
            <a:pPr marR="2540" algn="just">
              <a:lnSpc>
                <a:spcPct val="112000"/>
              </a:lnSpc>
              <a:spcAft>
                <a:spcPts val="1010"/>
              </a:spcAft>
            </a:pPr>
            <a:r>
              <a:rPr lang="en-GB" sz="2400" kern="100" dirty="0">
                <a:solidFill>
                  <a:srgbClr val="000000"/>
                </a:solidFill>
                <a:latin typeface="Aptos" panose="020B0004020202020204" pitchFamily="34" charset="0"/>
                <a:ea typeface="Times New Roman" panose="02020603050405020304" pitchFamily="18" charset="0"/>
              </a:rPr>
              <a:t>- </a:t>
            </a:r>
            <a:r>
              <a:rPr lang="en-GB" sz="2400" kern="100" dirty="0">
                <a:solidFill>
                  <a:srgbClr val="000000"/>
                </a:solidFill>
                <a:effectLst/>
                <a:latin typeface="Aptos" panose="020B0004020202020204" pitchFamily="34" charset="0"/>
                <a:ea typeface="Times New Roman" panose="02020603050405020304" pitchFamily="18" charset="0"/>
              </a:rPr>
              <a:t>carefully testing the conclusions to determine whether they fit the formulating hypothesis. </a:t>
            </a:r>
            <a:endParaRPr lang="en-GB" sz="2400" dirty="0">
              <a:latin typeface="Aptos" panose="020B0004020202020204" pitchFamily="34" charset="0"/>
            </a:endParaRPr>
          </a:p>
        </p:txBody>
      </p:sp>
    </p:spTree>
    <p:extLst>
      <p:ext uri="{BB962C8B-B14F-4D97-AF65-F5344CB8AC3E}">
        <p14:creationId xmlns:p14="http://schemas.microsoft.com/office/powerpoint/2010/main" val="2097986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35B3F3-2E57-8FC3-CD76-86983437FAD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1C63074-5809-B07B-C5E5-B86BD41390BD}"/>
              </a:ext>
            </a:extLst>
          </p:cNvPr>
          <p:cNvSpPr txBox="1"/>
          <p:nvPr/>
        </p:nvSpPr>
        <p:spPr>
          <a:xfrm>
            <a:off x="169816" y="0"/>
            <a:ext cx="12022183" cy="6060762"/>
          </a:xfrm>
          <a:prstGeom prst="rect">
            <a:avLst/>
          </a:prstGeom>
          <a:noFill/>
        </p:spPr>
        <p:txBody>
          <a:bodyPr wrap="square">
            <a:spAutoFit/>
          </a:bodyPr>
          <a:lstStyle/>
          <a:p>
            <a:pPr marL="6350" marR="2540" indent="-6350" algn="just">
              <a:lnSpc>
                <a:spcPct val="112000"/>
              </a:lnSpc>
              <a:spcAft>
                <a:spcPts val="1010"/>
              </a:spcAft>
              <a:buNone/>
            </a:pPr>
            <a:r>
              <a:rPr lang="en-GB" sz="3200" b="1" kern="100" dirty="0">
                <a:solidFill>
                  <a:srgbClr val="000000"/>
                </a:solidFill>
                <a:effectLst/>
                <a:highlight>
                  <a:srgbClr val="FFFF00"/>
                </a:highlight>
                <a:latin typeface="Aptos" panose="020B0004020202020204" pitchFamily="34" charset="0"/>
                <a:ea typeface="Times New Roman" panose="02020603050405020304" pitchFamily="18" charset="0"/>
              </a:rPr>
              <a:t>Social </a:t>
            </a:r>
            <a:r>
              <a:rPr lang="en-GB" sz="3200" b="1" kern="100" dirty="0">
                <a:solidFill>
                  <a:srgbClr val="000000"/>
                </a:solidFill>
                <a:highlight>
                  <a:srgbClr val="FFFF00"/>
                </a:highlight>
                <a:latin typeface="Aptos" panose="020B0004020202020204" pitchFamily="34" charset="0"/>
                <a:ea typeface="Times New Roman" panose="02020603050405020304" pitchFamily="18" charset="0"/>
              </a:rPr>
              <a:t>s</a:t>
            </a:r>
            <a:r>
              <a:rPr lang="en-GB" sz="3200" b="1" kern="100" dirty="0">
                <a:solidFill>
                  <a:srgbClr val="000000"/>
                </a:solidFill>
                <a:effectLst/>
                <a:highlight>
                  <a:srgbClr val="FFFF00"/>
                </a:highlight>
                <a:latin typeface="Aptos" panose="020B0004020202020204" pitchFamily="34" charset="0"/>
                <a:ea typeface="Times New Roman" panose="02020603050405020304" pitchFamily="18" charset="0"/>
              </a:rPr>
              <a:t>ciences define R as </a:t>
            </a:r>
          </a:p>
          <a:p>
            <a:pPr marL="6350" marR="2540" indent="-6350" algn="just">
              <a:lnSpc>
                <a:spcPct val="112000"/>
              </a:lnSpc>
              <a:spcAft>
                <a:spcPts val="1010"/>
              </a:spcAft>
              <a:buNone/>
            </a:pPr>
            <a:r>
              <a:rPr lang="en-GB" sz="3200" dirty="0">
                <a:solidFill>
                  <a:srgbClr val="000000"/>
                </a:solidFill>
                <a:latin typeface="Aptos" panose="020B0004020202020204" pitchFamily="34" charset="0"/>
                <a:ea typeface="Times New Roman" panose="02020603050405020304" pitchFamily="18" charset="0"/>
              </a:rPr>
              <a:t>systematic method consisting of:</a:t>
            </a:r>
          </a:p>
          <a:p>
            <a:pPr marL="457200" marR="2540" indent="-457200" algn="just">
              <a:lnSpc>
                <a:spcPct val="112000"/>
              </a:lnSpc>
              <a:spcAft>
                <a:spcPts val="1010"/>
              </a:spcAft>
              <a:buFontTx/>
              <a:buChar char="-"/>
            </a:pPr>
            <a:r>
              <a:rPr lang="en-GB" sz="2800" dirty="0">
                <a:solidFill>
                  <a:srgbClr val="000000"/>
                </a:solidFill>
                <a:effectLst/>
                <a:latin typeface="Aptos" panose="020B0004020202020204" pitchFamily="34" charset="0"/>
                <a:ea typeface="Times New Roman" panose="02020603050405020304" pitchFamily="18" charset="0"/>
              </a:rPr>
              <a:t>enunciating the problem, formulating a hypothesis, </a:t>
            </a:r>
          </a:p>
          <a:p>
            <a:pPr marL="457200" marR="2540" indent="-457200" algn="just">
              <a:lnSpc>
                <a:spcPct val="112000"/>
              </a:lnSpc>
              <a:spcAft>
                <a:spcPts val="1010"/>
              </a:spcAft>
              <a:buFontTx/>
              <a:buChar char="-"/>
            </a:pPr>
            <a:r>
              <a:rPr lang="en-GB" sz="2800" dirty="0">
                <a:solidFill>
                  <a:srgbClr val="000000"/>
                </a:solidFill>
                <a:effectLst/>
                <a:latin typeface="Aptos" panose="020B0004020202020204" pitchFamily="34" charset="0"/>
                <a:ea typeface="Times New Roman" panose="02020603050405020304" pitchFamily="18" charset="0"/>
              </a:rPr>
              <a:t>collecting the facts or evidence, </a:t>
            </a:r>
          </a:p>
          <a:p>
            <a:pPr marL="457200" marR="2540" indent="-457200" algn="just">
              <a:lnSpc>
                <a:spcPct val="112000"/>
              </a:lnSpc>
              <a:spcAft>
                <a:spcPts val="1010"/>
              </a:spcAft>
              <a:buFontTx/>
              <a:buChar char="-"/>
            </a:pPr>
            <a:r>
              <a:rPr lang="en-GB" sz="2800" dirty="0">
                <a:solidFill>
                  <a:srgbClr val="000000"/>
                </a:solidFill>
                <a:effectLst/>
                <a:latin typeface="Aptos" panose="020B0004020202020204" pitchFamily="34" charset="0"/>
                <a:ea typeface="Times New Roman" panose="02020603050405020304" pitchFamily="18" charset="0"/>
              </a:rPr>
              <a:t>analysing the facts and </a:t>
            </a:r>
          </a:p>
          <a:p>
            <a:pPr marL="457200" marR="2540" indent="-457200" algn="just">
              <a:lnSpc>
                <a:spcPct val="112000"/>
              </a:lnSpc>
              <a:spcAft>
                <a:spcPts val="1010"/>
              </a:spcAft>
              <a:buFontTx/>
              <a:buChar char="-"/>
            </a:pPr>
            <a:r>
              <a:rPr lang="en-GB" sz="2800" dirty="0">
                <a:solidFill>
                  <a:srgbClr val="000000"/>
                </a:solidFill>
                <a:effectLst/>
                <a:latin typeface="Aptos" panose="020B0004020202020204" pitchFamily="34" charset="0"/>
                <a:ea typeface="Times New Roman" panose="02020603050405020304" pitchFamily="18" charset="0"/>
              </a:rPr>
              <a:t>reaching certain conclusions either in the form of solutions(s) towards the concerned problem </a:t>
            </a:r>
          </a:p>
          <a:p>
            <a:pPr marR="2540" algn="just">
              <a:lnSpc>
                <a:spcPct val="112000"/>
              </a:lnSpc>
              <a:spcAft>
                <a:spcPts val="1010"/>
              </a:spcAft>
            </a:pPr>
            <a:r>
              <a:rPr lang="en-GB" sz="2800" dirty="0">
                <a:solidFill>
                  <a:srgbClr val="000000"/>
                </a:solidFill>
                <a:effectLst/>
                <a:latin typeface="Aptos" panose="020B0004020202020204" pitchFamily="34" charset="0"/>
                <a:ea typeface="Times New Roman" panose="02020603050405020304" pitchFamily="18" charset="0"/>
              </a:rPr>
              <a:t>or </a:t>
            </a:r>
          </a:p>
          <a:p>
            <a:pPr marL="457200" marR="2540" indent="-457200" algn="just">
              <a:lnSpc>
                <a:spcPct val="112000"/>
              </a:lnSpc>
              <a:spcAft>
                <a:spcPts val="1010"/>
              </a:spcAft>
              <a:buFontTx/>
              <a:buChar char="-"/>
            </a:pPr>
            <a:r>
              <a:rPr lang="en-GB" sz="2800" dirty="0">
                <a:solidFill>
                  <a:srgbClr val="000000"/>
                </a:solidFill>
                <a:effectLst/>
                <a:latin typeface="Aptos" panose="020B0004020202020204" pitchFamily="34" charset="0"/>
                <a:ea typeface="Times New Roman" panose="02020603050405020304" pitchFamily="18" charset="0"/>
              </a:rPr>
              <a:t>in certain generalisations for some theoretical formulation. </a:t>
            </a:r>
            <a:endParaRPr lang="en-GB" sz="2800" b="1" kern="100" dirty="0">
              <a:solidFill>
                <a:srgbClr val="000000"/>
              </a:solidFill>
              <a:effectLst/>
              <a:highlight>
                <a:srgbClr val="FFFF00"/>
              </a:highlight>
              <a:latin typeface="Aptos" panose="020B0004020202020204" pitchFamily="34" charset="0"/>
              <a:ea typeface="Times New Roman" panose="02020603050405020304" pitchFamily="18" charset="0"/>
            </a:endParaRPr>
          </a:p>
          <a:p>
            <a:pPr marL="457200" marR="2540" indent="-457200" algn="just">
              <a:lnSpc>
                <a:spcPct val="112000"/>
              </a:lnSpc>
              <a:spcAft>
                <a:spcPts val="1010"/>
              </a:spcAft>
              <a:buFontTx/>
              <a:buChar char="-"/>
            </a:pPr>
            <a:endParaRPr lang="en-GB" sz="2800" dirty="0">
              <a:latin typeface="Aptos" panose="020B0004020202020204" pitchFamily="34" charset="0"/>
            </a:endParaRPr>
          </a:p>
        </p:txBody>
      </p:sp>
    </p:spTree>
    <p:extLst>
      <p:ext uri="{BB962C8B-B14F-4D97-AF65-F5344CB8AC3E}">
        <p14:creationId xmlns:p14="http://schemas.microsoft.com/office/powerpoint/2010/main" val="3150899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9CC93F-9628-A961-BB8F-7B70000C69F8}"/>
              </a:ext>
            </a:extLst>
          </p:cNvPr>
          <p:cNvSpPr txBox="1"/>
          <p:nvPr/>
        </p:nvSpPr>
        <p:spPr>
          <a:xfrm>
            <a:off x="152400" y="280217"/>
            <a:ext cx="11741426" cy="5321521"/>
          </a:xfrm>
          <a:prstGeom prst="rect">
            <a:avLst/>
          </a:prstGeom>
          <a:noFill/>
        </p:spPr>
        <p:txBody>
          <a:bodyPr wrap="square">
            <a:spAutoFit/>
          </a:bodyPr>
          <a:lstStyle/>
          <a:p>
            <a:pPr marL="6350" marR="2540" indent="-6350" algn="just">
              <a:lnSpc>
                <a:spcPct val="112000"/>
              </a:lnSpc>
              <a:spcAft>
                <a:spcPts val="1320"/>
              </a:spcAft>
              <a:buNone/>
            </a:pPr>
            <a:r>
              <a:rPr lang="en-GB" sz="2800" b="1" kern="100" dirty="0">
                <a:solidFill>
                  <a:srgbClr val="000000"/>
                </a:solidFill>
                <a:effectLst/>
                <a:highlight>
                  <a:srgbClr val="FFFF00"/>
                </a:highlight>
                <a:latin typeface="Aptos" panose="020B0004020202020204" pitchFamily="34" charset="0"/>
                <a:ea typeface="Times New Roman" panose="02020603050405020304" pitchFamily="18" charset="0"/>
              </a:rPr>
              <a:t>Before starting R : many Qs should arise in our minds: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What is the study about?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Why is the study being made?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Where will the study be carried out?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What type of data / info. / evidence is required?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Where can the required evidence be found?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What periods of time will the study include?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What will be the sample design?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What techniques of empirical evidence collection will be used?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How will the evidence be analysed? </a:t>
            </a:r>
          </a:p>
          <a:p>
            <a:pPr marL="342900" marR="2540" lvl="0" indent="-342900" algn="just" fontAlgn="base">
              <a:lnSpc>
                <a:spcPct val="112000"/>
              </a:lnSpc>
              <a:spcAft>
                <a:spcPts val="1085"/>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In what style will the findings / report / thesis be prepared? </a:t>
            </a:r>
            <a:endParaRPr lang="en-GB" sz="18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04268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20FCCA-5591-54AD-76E7-EF3D6E86CF9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79A348A-0C32-8D87-0321-59C130F1FFE3}"/>
              </a:ext>
            </a:extLst>
          </p:cNvPr>
          <p:cNvSpPr txBox="1"/>
          <p:nvPr/>
        </p:nvSpPr>
        <p:spPr>
          <a:xfrm>
            <a:off x="152399" y="280217"/>
            <a:ext cx="12119113" cy="5296706"/>
          </a:xfrm>
          <a:prstGeom prst="rect">
            <a:avLst/>
          </a:prstGeom>
          <a:noFill/>
        </p:spPr>
        <p:txBody>
          <a:bodyPr wrap="square">
            <a:spAutoFit/>
          </a:bodyPr>
          <a:lstStyle/>
          <a:p>
            <a:pPr marL="6350" marR="2540" indent="-6350" algn="just">
              <a:lnSpc>
                <a:spcPct val="112000"/>
              </a:lnSpc>
              <a:spcAft>
                <a:spcPts val="1320"/>
              </a:spcAft>
              <a:buNone/>
            </a:pPr>
            <a:r>
              <a:rPr lang="en-GB" sz="2800" b="1" kern="100" dirty="0">
                <a:solidFill>
                  <a:srgbClr val="000000"/>
                </a:solidFill>
                <a:highlight>
                  <a:srgbClr val="FFFF00"/>
                </a:highlight>
                <a:latin typeface="Aptos" panose="020B0004020202020204" pitchFamily="34" charset="0"/>
                <a:ea typeface="Times New Roman" panose="02020603050405020304" pitchFamily="18" charset="0"/>
              </a:rPr>
              <a:t>C</a:t>
            </a:r>
            <a:r>
              <a:rPr lang="en-GB" sz="2800" b="1" kern="100" dirty="0">
                <a:solidFill>
                  <a:srgbClr val="000000"/>
                </a:solidFill>
                <a:effectLst/>
                <a:highlight>
                  <a:srgbClr val="FFFF00"/>
                </a:highlight>
                <a:latin typeface="Aptos" panose="020B0004020202020204" pitchFamily="34" charset="0"/>
                <a:ea typeface="Times New Roman" panose="02020603050405020304" pitchFamily="18" charset="0"/>
              </a:rPr>
              <a:t>ommon mistakes in preparing for R: </a:t>
            </a:r>
          </a:p>
          <a:p>
            <a:pPr marL="742950" lvl="1" indent="-285750" fontAlgn="base">
              <a:buFont typeface="Arial" panose="020B0604020202020204" pitchFamily="34" charset="0"/>
              <a:buChar char="•"/>
            </a:pPr>
            <a:r>
              <a:rPr lang="en-GB" sz="2400" dirty="0">
                <a:latin typeface="Aptos" panose="020B0004020202020204" pitchFamily="34" charset="0"/>
              </a:rPr>
              <a:t>Failure to provide the proper context to frame the RQ.  </a:t>
            </a:r>
          </a:p>
          <a:p>
            <a:pPr marL="742950" lvl="1" indent="-285750" fontAlgn="base">
              <a:buFont typeface="Arial" panose="020B0604020202020204" pitchFamily="34" charset="0"/>
              <a:buChar char="•"/>
            </a:pPr>
            <a:r>
              <a:rPr lang="en-GB" sz="2400" dirty="0">
                <a:latin typeface="Aptos" panose="020B0004020202020204" pitchFamily="34" charset="0"/>
              </a:rPr>
              <a:t>Failure to delimit the boundary conditions for your R.  </a:t>
            </a:r>
          </a:p>
          <a:p>
            <a:pPr marL="742950" lvl="1" indent="-285750" fontAlgn="base">
              <a:buFont typeface="Arial" panose="020B0604020202020204" pitchFamily="34" charset="0"/>
              <a:buChar char="•"/>
            </a:pPr>
            <a:r>
              <a:rPr lang="en-GB" sz="2400" dirty="0">
                <a:latin typeface="Aptos" panose="020B0004020202020204" pitchFamily="34" charset="0"/>
              </a:rPr>
              <a:t>Failure to cite landmark studies.  </a:t>
            </a:r>
          </a:p>
          <a:p>
            <a:pPr marL="742950" lvl="1" indent="-285750" fontAlgn="base">
              <a:buFont typeface="Arial" panose="020B0604020202020204" pitchFamily="34" charset="0"/>
              <a:buChar char="•"/>
            </a:pPr>
            <a:r>
              <a:rPr lang="en-GB" sz="2400" dirty="0">
                <a:latin typeface="Aptos" panose="020B0004020202020204" pitchFamily="34" charset="0"/>
              </a:rPr>
              <a:t>Failure to accurately present the theoretical &amp; empirical contributions by other researchers. </a:t>
            </a:r>
          </a:p>
          <a:p>
            <a:pPr marL="742950" lvl="1" indent="-285750" fontAlgn="base">
              <a:buFont typeface="Arial" panose="020B0604020202020204" pitchFamily="34" charset="0"/>
              <a:buChar char="•"/>
            </a:pPr>
            <a:r>
              <a:rPr lang="en-GB" sz="2400" dirty="0">
                <a:latin typeface="Aptos" panose="020B0004020202020204" pitchFamily="34" charset="0"/>
              </a:rPr>
              <a:t>Failure to stay focused on the RQs.  </a:t>
            </a:r>
          </a:p>
          <a:p>
            <a:pPr marL="742950" lvl="1" indent="-285750" fontAlgn="base">
              <a:buFont typeface="Arial" panose="020B0604020202020204" pitchFamily="34" charset="0"/>
              <a:buChar char="•"/>
            </a:pPr>
            <a:r>
              <a:rPr lang="en-GB" sz="2400" dirty="0">
                <a:latin typeface="Aptos" panose="020B0004020202020204" pitchFamily="34" charset="0"/>
              </a:rPr>
              <a:t>Failure to develop a coherent and persuasive argument for the proposed R.  </a:t>
            </a:r>
          </a:p>
          <a:p>
            <a:pPr marL="742950" lvl="1" indent="-285750" fontAlgn="base">
              <a:buFont typeface="Arial" panose="020B0604020202020204" pitchFamily="34" charset="0"/>
              <a:buChar char="•"/>
            </a:pPr>
            <a:r>
              <a:rPr lang="en-GB" sz="2400" dirty="0">
                <a:latin typeface="Aptos" panose="020B0004020202020204" pitchFamily="34" charset="0"/>
              </a:rPr>
              <a:t>Too much detail on minor issues, but not enough detail on major issues.  </a:t>
            </a:r>
          </a:p>
          <a:p>
            <a:pPr marL="742950" lvl="1" indent="-285750" fontAlgn="base">
              <a:buFont typeface="Arial" panose="020B0604020202020204" pitchFamily="34" charset="0"/>
              <a:buChar char="•"/>
            </a:pPr>
            <a:r>
              <a:rPr lang="en-GB" sz="2400" dirty="0">
                <a:latin typeface="Aptos" panose="020B0004020202020204" pitchFamily="34" charset="0"/>
              </a:rPr>
              <a:t>Too much rambling -- going "all over the map" without a clear sense of direction.   </a:t>
            </a:r>
          </a:p>
          <a:p>
            <a:pPr marL="742950" lvl="1" indent="-285750" fontAlgn="base">
              <a:buFont typeface="Arial" panose="020B0604020202020204" pitchFamily="34" charset="0"/>
              <a:buChar char="•"/>
            </a:pPr>
            <a:r>
              <a:rPr lang="en-GB" sz="2400" dirty="0">
                <a:latin typeface="Aptos" panose="020B0004020202020204" pitchFamily="34" charset="0"/>
              </a:rPr>
              <a:t>Slopping writing.  </a:t>
            </a:r>
          </a:p>
          <a:p>
            <a:endParaRPr lang="en-GB" sz="2800" b="1" dirty="0">
              <a:solidFill>
                <a:srgbClr val="FF0000"/>
              </a:solidFill>
              <a:highlight>
                <a:srgbClr val="FFFF00"/>
              </a:highlight>
            </a:endParaRPr>
          </a:p>
          <a:p>
            <a:pPr algn="ctr"/>
            <a:r>
              <a:rPr lang="en-GB" sz="2800" b="1" dirty="0">
                <a:solidFill>
                  <a:srgbClr val="FF0000"/>
                </a:solidFill>
                <a:highlight>
                  <a:srgbClr val="FFFF00"/>
                </a:highlight>
              </a:rPr>
              <a:t>We have to understand the various steps before starting the R.  </a:t>
            </a:r>
          </a:p>
        </p:txBody>
      </p:sp>
    </p:spTree>
    <p:extLst>
      <p:ext uri="{BB962C8B-B14F-4D97-AF65-F5344CB8AC3E}">
        <p14:creationId xmlns:p14="http://schemas.microsoft.com/office/powerpoint/2010/main" val="4179911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8033BFA-5C6B-A589-C750-EC944139000D}"/>
              </a:ext>
            </a:extLst>
          </p:cNvPr>
          <p:cNvSpPr txBox="1"/>
          <p:nvPr/>
        </p:nvSpPr>
        <p:spPr>
          <a:xfrm>
            <a:off x="125896" y="-59635"/>
            <a:ext cx="12066104" cy="5944128"/>
          </a:xfrm>
          <a:prstGeom prst="rect">
            <a:avLst/>
          </a:prstGeom>
          <a:noFill/>
        </p:spPr>
        <p:txBody>
          <a:bodyPr wrap="square">
            <a:spAutoFit/>
          </a:bodyPr>
          <a:lstStyle/>
          <a:p>
            <a:pPr marL="6350" marR="2540" indent="-6350" algn="just">
              <a:lnSpc>
                <a:spcPct val="112000"/>
              </a:lnSpc>
              <a:spcAft>
                <a:spcPts val="1305"/>
              </a:spcAft>
              <a:buNone/>
            </a:pPr>
            <a:r>
              <a:rPr lang="en-GB" sz="2400" b="1" kern="100" dirty="0">
                <a:solidFill>
                  <a:srgbClr val="000000"/>
                </a:solidFill>
                <a:effectLst/>
                <a:highlight>
                  <a:srgbClr val="FFFF00"/>
                </a:highlight>
                <a:latin typeface="Aptos" panose="020B0004020202020204" pitchFamily="34" charset="0"/>
                <a:ea typeface="Times New Roman" panose="02020603050405020304" pitchFamily="18" charset="0"/>
              </a:rPr>
              <a:t>Types of R: </a:t>
            </a:r>
            <a:r>
              <a:rPr lang="en-GB" sz="2400" kern="100" dirty="0">
                <a:solidFill>
                  <a:srgbClr val="000000"/>
                </a:solidFill>
                <a:effectLst/>
                <a:highlight>
                  <a:srgbClr val="FFFF00"/>
                </a:highlight>
                <a:latin typeface="Aptos" panose="020B0004020202020204" pitchFamily="34" charset="0"/>
                <a:ea typeface="Times New Roman" panose="02020603050405020304" pitchFamily="18" charset="0"/>
              </a:rPr>
              <a:t>Broadly divided into 2 types along with various approaches. </a:t>
            </a:r>
            <a:r>
              <a:rPr lang="en-GB" sz="2400" b="1" kern="100" dirty="0">
                <a:solidFill>
                  <a:srgbClr val="000000"/>
                </a:solidFill>
                <a:effectLst/>
                <a:highlight>
                  <a:srgbClr val="FFFF00"/>
                </a:highlight>
                <a:latin typeface="Aptos" panose="020B0004020202020204" pitchFamily="34" charset="0"/>
                <a:ea typeface="Times New Roman" panose="02020603050405020304" pitchFamily="18" charset="0"/>
              </a:rPr>
              <a:t> </a:t>
            </a:r>
            <a:endParaRPr lang="en-GB" sz="2400" kern="100" dirty="0">
              <a:solidFill>
                <a:srgbClr val="000000"/>
              </a:solidFill>
              <a:effectLst/>
              <a:highlight>
                <a:srgbClr val="FFFF00"/>
              </a:highlight>
              <a:latin typeface="Aptos" panose="020B0004020202020204" pitchFamily="34" charset="0"/>
              <a:ea typeface="Times New Roman" panose="02020603050405020304" pitchFamily="18" charset="0"/>
            </a:endParaRP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000" b="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Basic/Pure </a:t>
            </a:r>
          </a:p>
          <a:p>
            <a:pPr marL="342900" marR="2540" lvl="0" indent="-342900" algn="just" fontAlgn="base">
              <a:lnSpc>
                <a:spcPct val="112000"/>
              </a:lnSpc>
              <a:spcAft>
                <a:spcPts val="1085"/>
              </a:spcAft>
              <a:buClr>
                <a:srgbClr val="000000"/>
              </a:buClr>
              <a:buSzPts val="1000"/>
              <a:buFont typeface="Arial" panose="020B0604020202020204" pitchFamily="34" charset="0"/>
              <a:buChar char="•"/>
            </a:pPr>
            <a:r>
              <a:rPr lang="en-GB" sz="2000" b="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Applied </a:t>
            </a:r>
          </a:p>
          <a:p>
            <a:pPr marL="6350" indent="-6350">
              <a:lnSpc>
                <a:spcPct val="107000"/>
              </a:lnSpc>
              <a:spcAft>
                <a:spcPts val="1330"/>
              </a:spcAft>
              <a:buNone/>
            </a:pPr>
            <a:r>
              <a:rPr lang="en-GB" sz="2000" b="1" kern="100" dirty="0">
                <a:solidFill>
                  <a:srgbClr val="000000"/>
                </a:solidFill>
                <a:effectLst/>
                <a:latin typeface="Aptos" panose="020B0004020202020204" pitchFamily="34" charset="0"/>
                <a:ea typeface="Times New Roman" panose="02020603050405020304" pitchFamily="18" charset="0"/>
              </a:rPr>
              <a:t>Approaches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000" b="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Historical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000" b="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Action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000" b="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Case Study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000" b="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Diagnostics/Clinical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000" b="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Experimental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000" b="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Scientific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000" b="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Empirical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000" b="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Descriptive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000" b="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Analytical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000" b="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Quantitative / Qualitative </a:t>
            </a:r>
            <a:endParaRPr lang="en-GB" b="1" dirty="0">
              <a:latin typeface="Aptos" panose="020B0004020202020204" pitchFamily="34" charset="0"/>
            </a:endParaRPr>
          </a:p>
        </p:txBody>
      </p:sp>
    </p:spTree>
    <p:extLst>
      <p:ext uri="{BB962C8B-B14F-4D97-AF65-F5344CB8AC3E}">
        <p14:creationId xmlns:p14="http://schemas.microsoft.com/office/powerpoint/2010/main" val="1530611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26E2A-4DA8-D55B-798F-E1E2F33A44D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1447D49-8B97-6F64-4E61-D9A64F63E9F0}"/>
              </a:ext>
            </a:extLst>
          </p:cNvPr>
          <p:cNvSpPr txBox="1"/>
          <p:nvPr/>
        </p:nvSpPr>
        <p:spPr>
          <a:xfrm>
            <a:off x="165653" y="50403"/>
            <a:ext cx="11675164" cy="5612177"/>
          </a:xfrm>
          <a:prstGeom prst="rect">
            <a:avLst/>
          </a:prstGeom>
          <a:noFill/>
        </p:spPr>
        <p:txBody>
          <a:bodyPr wrap="square">
            <a:spAutoFit/>
          </a:bodyPr>
          <a:lstStyle/>
          <a:p>
            <a:pPr marL="6350" marR="2540" indent="-6350" algn="just">
              <a:lnSpc>
                <a:spcPct val="112000"/>
              </a:lnSpc>
              <a:spcAft>
                <a:spcPts val="1305"/>
              </a:spcAft>
            </a:pPr>
            <a:r>
              <a:rPr lang="en-GB" sz="2400" b="1" kern="100" dirty="0">
                <a:solidFill>
                  <a:srgbClr val="000000"/>
                </a:solidFill>
                <a:highlight>
                  <a:srgbClr val="FFFF00"/>
                </a:highlight>
                <a:latin typeface="Aptos" panose="020B0004020202020204" pitchFamily="34" charset="0"/>
                <a:ea typeface="Times New Roman" panose="02020603050405020304" pitchFamily="18" charset="0"/>
              </a:rPr>
              <a:t>Data Sources : </a:t>
            </a:r>
            <a:endParaRPr lang="en-GB" sz="2400" kern="100" dirty="0">
              <a:solidFill>
                <a:srgbClr val="000000"/>
              </a:solidFill>
              <a:highlight>
                <a:srgbClr val="FFFF00"/>
              </a:highlight>
              <a:latin typeface="Aptos" panose="020B0004020202020204" pitchFamily="34" charset="0"/>
              <a:ea typeface="Times New Roman" panose="02020603050405020304" pitchFamily="18" charset="0"/>
            </a:endParaRP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Primary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Secondary  </a:t>
            </a:r>
          </a:p>
          <a:p>
            <a:pPr marL="342900" marR="2540" lvl="0" indent="-342900" algn="just" fontAlgn="base">
              <a:lnSpc>
                <a:spcPct val="112000"/>
              </a:lnSpc>
              <a:spcAft>
                <a:spcPts val="110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Tertiary </a:t>
            </a:r>
          </a:p>
          <a:p>
            <a:pPr marL="6350" indent="-6350">
              <a:lnSpc>
                <a:spcPct val="107000"/>
              </a:lnSpc>
              <a:spcAft>
                <a:spcPts val="1320"/>
              </a:spcAft>
              <a:buNone/>
            </a:pPr>
            <a:endParaRPr lang="en-GB" sz="2400" b="1" kern="100" dirty="0">
              <a:solidFill>
                <a:srgbClr val="000000"/>
              </a:solidFill>
              <a:effectLst/>
              <a:latin typeface="Aptos" panose="020B0004020202020204" pitchFamily="34" charset="0"/>
              <a:ea typeface="Times New Roman" panose="02020603050405020304" pitchFamily="18" charset="0"/>
            </a:endParaRPr>
          </a:p>
          <a:p>
            <a:pPr marL="6350" indent="-6350">
              <a:lnSpc>
                <a:spcPct val="107000"/>
              </a:lnSpc>
              <a:spcAft>
                <a:spcPts val="1320"/>
              </a:spcAft>
              <a:buNone/>
            </a:pPr>
            <a:r>
              <a:rPr lang="en-GB" sz="2400" b="1" kern="100" dirty="0">
                <a:solidFill>
                  <a:srgbClr val="000000"/>
                </a:solidFill>
                <a:effectLst/>
                <a:latin typeface="Aptos" panose="020B0004020202020204" pitchFamily="34" charset="0"/>
                <a:ea typeface="Times New Roman" panose="02020603050405020304" pitchFamily="18" charset="0"/>
              </a:rPr>
              <a:t>Tools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Survey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Case Study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Interviews </a:t>
            </a:r>
          </a:p>
          <a:p>
            <a:pPr marL="342900" marR="2540" lvl="0" indent="-342900" algn="just" fontAlgn="base">
              <a:lnSpc>
                <a:spcPct val="112000"/>
              </a:lnSpc>
              <a:spcAft>
                <a:spcPts val="108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Questionnaires </a:t>
            </a:r>
          </a:p>
          <a:p>
            <a:pPr marL="6350" indent="-6350">
              <a:lnSpc>
                <a:spcPct val="107000"/>
              </a:lnSpc>
              <a:spcAft>
                <a:spcPts val="1350"/>
              </a:spcAft>
              <a:buNone/>
            </a:pPr>
            <a:r>
              <a:rPr lang="en-GB" sz="2400" b="1" kern="100" dirty="0">
                <a:solidFill>
                  <a:srgbClr val="000000"/>
                </a:solidFill>
                <a:effectLst/>
                <a:latin typeface="Aptos" panose="020B0004020202020204" pitchFamily="34" charset="0"/>
                <a:ea typeface="Times New Roman" panose="02020603050405020304" pitchFamily="18" charset="0"/>
              </a:rPr>
              <a:t>Statistical Tools  </a:t>
            </a:r>
            <a:r>
              <a:rPr lang="en-GB" sz="2400" b="1" u="sng" kern="100" dirty="0">
                <a:solidFill>
                  <a:srgbClr val="000000"/>
                </a:solidFill>
                <a:uFill>
                  <a:solidFill>
                    <a:srgbClr val="000000"/>
                  </a:solidFill>
                </a:uFill>
                <a:latin typeface="Aptos" panose="020B0004020202020204" pitchFamily="34" charset="0"/>
                <a:ea typeface="Times New Roman" panose="02020603050405020304" pitchFamily="18" charset="0"/>
              </a:rPr>
              <a:t>e.g. </a:t>
            </a:r>
            <a:r>
              <a:rPr lang="en-GB" sz="2400" u="sng" kern="100" dirty="0">
                <a:solidFill>
                  <a:srgbClr val="000000"/>
                </a:solidFill>
                <a:effectLst/>
                <a:uFill>
                  <a:solidFill>
                    <a:srgbClr val="000000"/>
                  </a:solidFill>
                </a:uFill>
                <a:latin typeface="Aptos" panose="020B0004020202020204" pitchFamily="34" charset="0"/>
                <a:ea typeface="Times New Roman" panose="02020603050405020304" pitchFamily="18" charset="0"/>
              </a:rPr>
              <a:t>Excel/SPSS</a:t>
            </a:r>
            <a:r>
              <a:rPr lang="en-GB" sz="2400" kern="100" dirty="0">
                <a:solidFill>
                  <a:srgbClr val="000000"/>
                </a:solidFill>
                <a:effectLst/>
                <a:latin typeface="Aptos" panose="020B0004020202020204" pitchFamily="34" charset="0"/>
                <a:ea typeface="Times New Roman" panose="02020603050405020304" pitchFamily="18" charset="0"/>
              </a:rPr>
              <a:t> </a:t>
            </a:r>
            <a:endParaRPr lang="en-GB" sz="1800" kern="100" dirty="0">
              <a:solidFill>
                <a:srgbClr val="000000"/>
              </a:solidFill>
              <a:effectLst/>
              <a:latin typeface="Aptos" panose="020B0004020202020204" pitchFamily="34" charset="0"/>
              <a:ea typeface="Times New Roman" panose="02020603050405020304" pitchFamily="18" charset="0"/>
            </a:endParaRPr>
          </a:p>
        </p:txBody>
      </p:sp>
    </p:spTree>
    <p:extLst>
      <p:ext uri="{BB962C8B-B14F-4D97-AF65-F5344CB8AC3E}">
        <p14:creationId xmlns:p14="http://schemas.microsoft.com/office/powerpoint/2010/main" val="1867698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99B3BE-D52F-D3F9-FDE4-4353D5F7D3E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81AB110-B4E1-27A8-D503-C1CCFD89C344}"/>
              </a:ext>
            </a:extLst>
          </p:cNvPr>
          <p:cNvSpPr txBox="1"/>
          <p:nvPr/>
        </p:nvSpPr>
        <p:spPr>
          <a:xfrm>
            <a:off x="139150" y="235932"/>
            <a:ext cx="11675164" cy="4914422"/>
          </a:xfrm>
          <a:prstGeom prst="rect">
            <a:avLst/>
          </a:prstGeom>
          <a:noFill/>
        </p:spPr>
        <p:txBody>
          <a:bodyPr wrap="square">
            <a:spAutoFit/>
          </a:bodyPr>
          <a:lstStyle/>
          <a:p>
            <a:pPr marL="6350" marR="2540" indent="-6350" algn="just">
              <a:lnSpc>
                <a:spcPct val="112000"/>
              </a:lnSpc>
              <a:spcAft>
                <a:spcPts val="1305"/>
              </a:spcAft>
            </a:pPr>
            <a:r>
              <a:rPr lang="en-GB" sz="2800" b="1" kern="100" dirty="0">
                <a:solidFill>
                  <a:srgbClr val="000000"/>
                </a:solidFill>
                <a:highlight>
                  <a:srgbClr val="FFFF00"/>
                </a:highlight>
                <a:latin typeface="Aptos" panose="020B0004020202020204" pitchFamily="34" charset="0"/>
                <a:ea typeface="Times New Roman" panose="02020603050405020304" pitchFamily="18" charset="0"/>
              </a:rPr>
              <a:t>Pilot Study: </a:t>
            </a:r>
          </a:p>
          <a:p>
            <a:pPr marL="6350" marR="2540" indent="-6350" algn="just">
              <a:lnSpc>
                <a:spcPct val="112000"/>
              </a:lnSpc>
              <a:spcAft>
                <a:spcPts val="1305"/>
              </a:spcAft>
            </a:pPr>
            <a:r>
              <a:rPr lang="en-GB" sz="2800" dirty="0">
                <a:solidFill>
                  <a:srgbClr val="000000"/>
                </a:solidFill>
                <a:latin typeface="Aptos" panose="020B0004020202020204" pitchFamily="34" charset="0"/>
                <a:ea typeface="Times New Roman" panose="02020603050405020304" pitchFamily="18" charset="0"/>
              </a:rPr>
              <a:t> - </a:t>
            </a:r>
            <a:r>
              <a:rPr lang="en-GB" sz="2800" dirty="0">
                <a:solidFill>
                  <a:srgbClr val="000000"/>
                </a:solidFill>
                <a:effectLst/>
                <a:latin typeface="Aptos" panose="020B0004020202020204" pitchFamily="34" charset="0"/>
                <a:ea typeface="Times New Roman" panose="02020603050405020304" pitchFamily="18" charset="0"/>
              </a:rPr>
              <a:t>is an experiment on a small proportion of a population to decide whether it is worth doing something on a larger scale later. </a:t>
            </a:r>
          </a:p>
          <a:p>
            <a:pPr marL="6350" marR="2540" indent="-6350" algn="just">
              <a:lnSpc>
                <a:spcPct val="112000"/>
              </a:lnSpc>
              <a:spcAft>
                <a:spcPts val="1305"/>
              </a:spcAft>
            </a:pPr>
            <a:r>
              <a:rPr lang="en-GB" sz="2800" dirty="0">
                <a:solidFill>
                  <a:srgbClr val="000000"/>
                </a:solidFill>
                <a:effectLst/>
                <a:latin typeface="Aptos" panose="020B0004020202020204" pitchFamily="34" charset="0"/>
                <a:ea typeface="Times New Roman" panose="02020603050405020304" pitchFamily="18" charset="0"/>
              </a:rPr>
              <a:t>- a small study conducted in advance of a planned project, specifically to test aspects of the RD</a:t>
            </a:r>
            <a:r>
              <a:rPr lang="en-GB" sz="2800" dirty="0">
                <a:solidFill>
                  <a:srgbClr val="000000"/>
                </a:solidFill>
                <a:latin typeface="Aptos" panose="020B0004020202020204" pitchFamily="34" charset="0"/>
                <a:ea typeface="Times New Roman" panose="02020603050405020304" pitchFamily="18" charset="0"/>
              </a:rPr>
              <a:t> </a:t>
            </a:r>
            <a:r>
              <a:rPr lang="en-GB" sz="2800" dirty="0">
                <a:solidFill>
                  <a:srgbClr val="000000"/>
                </a:solidFill>
                <a:effectLst/>
                <a:latin typeface="Aptos" panose="020B0004020202020204" pitchFamily="34" charset="0"/>
                <a:ea typeface="Times New Roman" panose="02020603050405020304" pitchFamily="18" charset="0"/>
              </a:rPr>
              <a:t>and to allow necessary adjustment before main R is done. </a:t>
            </a:r>
          </a:p>
          <a:p>
            <a:pPr marL="6350" marR="2540" indent="-6350" algn="just">
              <a:lnSpc>
                <a:spcPct val="112000"/>
              </a:lnSpc>
              <a:spcAft>
                <a:spcPts val="1305"/>
              </a:spcAft>
            </a:pPr>
            <a:r>
              <a:rPr lang="en-GB" sz="2800" dirty="0">
                <a:solidFill>
                  <a:srgbClr val="000000"/>
                </a:solidFill>
                <a:effectLst/>
                <a:latin typeface="Aptos" panose="020B0004020202020204" pitchFamily="34" charset="0"/>
                <a:ea typeface="Times New Roman" panose="02020603050405020304" pitchFamily="18" charset="0"/>
              </a:rPr>
              <a:t>Although not unknown in qualitative research, these are more common in large quantitative studies, since adjustment after the beginning of fieldwork is less possible than in qualitative work. </a:t>
            </a:r>
            <a:endParaRPr lang="en-GB" sz="2800" dirty="0">
              <a:latin typeface="Aptos" panose="020B0004020202020204" pitchFamily="34" charset="0"/>
            </a:endParaRPr>
          </a:p>
        </p:txBody>
      </p:sp>
    </p:spTree>
    <p:extLst>
      <p:ext uri="{BB962C8B-B14F-4D97-AF65-F5344CB8AC3E}">
        <p14:creationId xmlns:p14="http://schemas.microsoft.com/office/powerpoint/2010/main" val="2756200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2372EEA-E446-1452-5F83-BACD0C0549B3}"/>
              </a:ext>
            </a:extLst>
          </p:cNvPr>
          <p:cNvSpPr txBox="1"/>
          <p:nvPr/>
        </p:nvSpPr>
        <p:spPr>
          <a:xfrm>
            <a:off x="214448" y="174561"/>
            <a:ext cx="11763103" cy="5013167"/>
          </a:xfrm>
          <a:prstGeom prst="rect">
            <a:avLst/>
          </a:prstGeom>
          <a:noFill/>
        </p:spPr>
        <p:txBody>
          <a:bodyPr wrap="square">
            <a:spAutoFit/>
          </a:bodyPr>
          <a:lstStyle/>
          <a:p>
            <a:pPr marL="5715" marR="930275" indent="-5715" algn="ctr">
              <a:lnSpc>
                <a:spcPct val="103000"/>
              </a:lnSpc>
              <a:spcAft>
                <a:spcPts val="595"/>
              </a:spcAft>
              <a:buNone/>
            </a:pPr>
            <a:r>
              <a:rPr lang="en-GB" sz="3600" b="1" kern="100" dirty="0">
                <a:effectLst/>
                <a:highlight>
                  <a:srgbClr val="FFFF00"/>
                </a:highlight>
              </a:rPr>
              <a:t>Assessing your readiness:  </a:t>
            </a:r>
          </a:p>
          <a:p>
            <a:pPr marL="5715" marR="930275" indent="-5715" algn="ctr">
              <a:lnSpc>
                <a:spcPct val="103000"/>
              </a:lnSpc>
              <a:spcAft>
                <a:spcPts val="595"/>
              </a:spcAft>
              <a:buNone/>
            </a:pPr>
            <a:r>
              <a:rPr lang="en-GB" sz="3600" b="1" kern="100" dirty="0">
                <a:effectLst/>
              </a:rPr>
              <a:t>R U all in a position to give a short description of?</a:t>
            </a:r>
          </a:p>
          <a:p>
            <a:pPr marL="342900" marR="1270" lvl="0" indent="-342900" algn="l" fontAlgn="base">
              <a:lnSpc>
                <a:spcPct val="107000"/>
              </a:lnSpc>
              <a:spcAft>
                <a:spcPts val="25"/>
              </a:spcAft>
              <a:buClr>
                <a:srgbClr val="000000"/>
              </a:buClr>
              <a:buSzPts val="1000"/>
              <a:buFont typeface="+mj-lt"/>
              <a:buAutoNum type="arabicPeriod"/>
            </a:pPr>
            <a:r>
              <a:rPr lang="en-GB" sz="3200" u="none" strike="noStrike" kern="100" dirty="0">
                <a:effectLst/>
                <a:uFill>
                  <a:solidFill>
                    <a:srgbClr val="000000"/>
                  </a:solidFill>
                </a:uFill>
              </a:rPr>
              <a:t>The situation in which the </a:t>
            </a:r>
            <a:r>
              <a:rPr lang="en-GB" sz="3200" b="1" u="sng" strike="noStrike" kern="100" dirty="0">
                <a:solidFill>
                  <a:srgbClr val="FF0000"/>
                </a:solidFill>
                <a:effectLst/>
                <a:uFill>
                  <a:solidFill>
                    <a:srgbClr val="000000"/>
                  </a:solidFill>
                </a:uFill>
              </a:rPr>
              <a:t>problem</a:t>
            </a:r>
            <a:r>
              <a:rPr lang="en-GB" sz="3200" u="none" strike="noStrike" kern="100" dirty="0">
                <a:effectLst/>
                <a:uFill>
                  <a:solidFill>
                    <a:srgbClr val="000000"/>
                  </a:solidFill>
                </a:uFill>
              </a:rPr>
              <a:t> occurs (context)?</a:t>
            </a:r>
          </a:p>
          <a:p>
            <a:pPr marL="342900" marR="1270" lvl="0" indent="-342900" algn="l" fontAlgn="base">
              <a:lnSpc>
                <a:spcPct val="107000"/>
              </a:lnSpc>
              <a:spcAft>
                <a:spcPts val="25"/>
              </a:spcAft>
              <a:buClr>
                <a:srgbClr val="000000"/>
              </a:buClr>
              <a:buSzPts val="1000"/>
              <a:buFont typeface="+mj-lt"/>
              <a:buAutoNum type="arabicPeriod"/>
            </a:pPr>
            <a:r>
              <a:rPr lang="en-GB" sz="3200" u="none" strike="noStrike" kern="100" dirty="0">
                <a:effectLst/>
                <a:uFill>
                  <a:solidFill>
                    <a:srgbClr val="000000"/>
                  </a:solidFill>
                </a:uFill>
              </a:rPr>
              <a:t>Your </a:t>
            </a:r>
            <a:r>
              <a:rPr lang="en-GB" sz="3200" b="1" u="none" strike="noStrike" kern="100" dirty="0">
                <a:effectLst/>
                <a:highlight>
                  <a:srgbClr val="00FF00"/>
                </a:highlight>
                <a:uFill>
                  <a:solidFill>
                    <a:srgbClr val="000000"/>
                  </a:solidFill>
                </a:uFill>
              </a:rPr>
              <a:t>problem definition </a:t>
            </a:r>
            <a:r>
              <a:rPr lang="en-GB" sz="3200" u="none" strike="noStrike" kern="100" dirty="0">
                <a:effectLst/>
                <a:uFill>
                  <a:solidFill>
                    <a:srgbClr val="000000"/>
                  </a:solidFill>
                </a:uFill>
              </a:rPr>
              <a:t>(at present)?</a:t>
            </a:r>
          </a:p>
          <a:p>
            <a:pPr marL="342900" marR="1270" lvl="0" indent="-342900" algn="l" fontAlgn="base">
              <a:lnSpc>
                <a:spcPct val="103000"/>
              </a:lnSpc>
              <a:spcAft>
                <a:spcPts val="25"/>
              </a:spcAft>
              <a:buClr>
                <a:srgbClr val="000000"/>
              </a:buClr>
              <a:buSzPts val="1000"/>
              <a:buFont typeface="+mj-lt"/>
              <a:buAutoNum type="arabicPeriod"/>
            </a:pPr>
            <a:r>
              <a:rPr lang="en-GB" sz="3200" u="none" strike="noStrike" kern="100" dirty="0">
                <a:effectLst/>
                <a:uFill>
                  <a:solidFill>
                    <a:srgbClr val="000000"/>
                  </a:solidFill>
                </a:uFill>
              </a:rPr>
              <a:t>The </a:t>
            </a:r>
            <a:r>
              <a:rPr lang="en-GB" sz="3200" b="1" u="none" strike="noStrike" kern="100" dirty="0">
                <a:solidFill>
                  <a:srgbClr val="FF0000"/>
                </a:solidFill>
                <a:effectLst/>
                <a:uFill>
                  <a:solidFill>
                    <a:srgbClr val="000000"/>
                  </a:solidFill>
                </a:uFill>
              </a:rPr>
              <a:t>RQ</a:t>
            </a:r>
            <a:r>
              <a:rPr lang="en-GB" sz="3200" u="none" strike="noStrike" kern="100" dirty="0">
                <a:effectLst/>
                <a:uFill>
                  <a:solidFill>
                    <a:srgbClr val="000000"/>
                  </a:solidFill>
                </a:uFill>
              </a:rPr>
              <a:t> question and which elements of the problem you are going to examine?</a:t>
            </a:r>
          </a:p>
          <a:p>
            <a:pPr marL="342900" marR="1270" lvl="0" indent="-342900" algn="l" fontAlgn="base">
              <a:lnSpc>
                <a:spcPct val="107000"/>
              </a:lnSpc>
              <a:spcAft>
                <a:spcPts val="25"/>
              </a:spcAft>
              <a:buClr>
                <a:srgbClr val="000000"/>
              </a:buClr>
              <a:buSzPts val="1000"/>
              <a:buFont typeface="+mj-lt"/>
              <a:buAutoNum type="arabicPeriod"/>
            </a:pPr>
            <a:r>
              <a:rPr lang="en-GB" sz="3200" u="none" strike="noStrike" kern="100" dirty="0">
                <a:effectLst/>
                <a:uFill>
                  <a:solidFill>
                    <a:srgbClr val="000000"/>
                  </a:solidFill>
                </a:uFill>
              </a:rPr>
              <a:t>Your </a:t>
            </a:r>
            <a:r>
              <a:rPr lang="en-GB" sz="3200" u="none" strike="noStrike" kern="100" dirty="0">
                <a:solidFill>
                  <a:srgbClr val="FF0000"/>
                </a:solidFill>
                <a:effectLst/>
                <a:uFill>
                  <a:solidFill>
                    <a:srgbClr val="000000"/>
                  </a:solidFill>
                </a:uFill>
              </a:rPr>
              <a:t>R</a:t>
            </a:r>
            <a:r>
              <a:rPr lang="en-GB" sz="3200" u="none" strike="noStrike" kern="100" dirty="0">
                <a:effectLst/>
                <a:uFill>
                  <a:solidFill>
                    <a:srgbClr val="000000"/>
                  </a:solidFill>
                </a:uFill>
              </a:rPr>
              <a:t> objective and what you are aiming for with your </a:t>
            </a:r>
            <a:r>
              <a:rPr lang="en-GB" sz="3200" u="none" strike="noStrike" kern="100" dirty="0">
                <a:solidFill>
                  <a:srgbClr val="FF0000"/>
                </a:solidFill>
                <a:effectLst/>
                <a:uFill>
                  <a:solidFill>
                    <a:srgbClr val="000000"/>
                  </a:solidFill>
                </a:uFill>
              </a:rPr>
              <a:t>R?</a:t>
            </a:r>
          </a:p>
          <a:p>
            <a:pPr marL="342900" marR="1270" lvl="0" indent="-342900" algn="l" fontAlgn="base">
              <a:lnSpc>
                <a:spcPct val="107000"/>
              </a:lnSpc>
              <a:spcAft>
                <a:spcPts val="25"/>
              </a:spcAft>
              <a:buClr>
                <a:srgbClr val="000000"/>
              </a:buClr>
              <a:buSzPts val="1000"/>
              <a:buFont typeface="+mj-lt"/>
              <a:buAutoNum type="arabicPeriod"/>
            </a:pPr>
            <a:r>
              <a:rPr lang="en-GB" sz="3200" u="none" strike="noStrike" kern="100" dirty="0">
                <a:effectLst/>
                <a:uFill>
                  <a:solidFill>
                    <a:srgbClr val="000000"/>
                  </a:solidFill>
                </a:uFill>
              </a:rPr>
              <a:t>Any important pre-conditions that need to be met (such as e.g. time</a:t>
            </a:r>
            <a:r>
              <a:rPr lang="en-GB" sz="3200" kern="100" dirty="0">
                <a:uFill>
                  <a:solidFill>
                    <a:srgbClr val="000000"/>
                  </a:solidFill>
                </a:uFill>
              </a:rPr>
              <a:t> </a:t>
            </a:r>
            <a:r>
              <a:rPr lang="en-GB" sz="3200" u="none" strike="noStrike" kern="100" dirty="0">
                <a:effectLst/>
                <a:uFill>
                  <a:solidFill>
                    <a:srgbClr val="000000"/>
                  </a:solidFill>
                </a:uFill>
              </a:rPr>
              <a:t>and securing access)?</a:t>
            </a:r>
            <a:endParaRPr lang="en-GB" sz="3200" dirty="0"/>
          </a:p>
        </p:txBody>
      </p:sp>
    </p:spTree>
    <p:extLst>
      <p:ext uri="{BB962C8B-B14F-4D97-AF65-F5344CB8AC3E}">
        <p14:creationId xmlns:p14="http://schemas.microsoft.com/office/powerpoint/2010/main" val="291260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CB4BAF8-D938-1123-D62A-26F95629EBAA}"/>
              </a:ext>
            </a:extLst>
          </p:cNvPr>
          <p:cNvSpPr txBox="1"/>
          <p:nvPr/>
        </p:nvSpPr>
        <p:spPr>
          <a:xfrm>
            <a:off x="65313" y="120427"/>
            <a:ext cx="12047173" cy="5608843"/>
          </a:xfrm>
          <a:prstGeom prst="rect">
            <a:avLst/>
          </a:prstGeom>
          <a:noFill/>
        </p:spPr>
        <p:txBody>
          <a:bodyPr wrap="square">
            <a:spAutoFit/>
          </a:bodyPr>
          <a:lstStyle/>
          <a:p>
            <a:pPr marL="5715" marR="1270" indent="-5715" algn="l">
              <a:lnSpc>
                <a:spcPct val="107000"/>
              </a:lnSpc>
              <a:spcAft>
                <a:spcPts val="25"/>
              </a:spcAft>
              <a:buNone/>
            </a:pPr>
            <a:r>
              <a:rPr lang="en-GB" sz="2800" b="1" kern="100" dirty="0">
                <a:solidFill>
                  <a:srgbClr val="000000"/>
                </a:solidFill>
                <a:effectLst/>
                <a:highlight>
                  <a:srgbClr val="FFFF00"/>
                </a:highlight>
                <a:latin typeface="Aptos" panose="020B0004020202020204" pitchFamily="34" charset="0"/>
                <a:ea typeface="Times New Roman" panose="02020603050405020304" pitchFamily="18" charset="0"/>
              </a:rPr>
              <a:t>Problem Definition (PD)</a:t>
            </a:r>
          </a:p>
          <a:p>
            <a:pPr marL="5715" marR="1270" indent="-5715" algn="l">
              <a:lnSpc>
                <a:spcPct val="107000"/>
              </a:lnSpc>
              <a:spcAft>
                <a:spcPts val="25"/>
              </a:spcAft>
              <a:buNone/>
            </a:pPr>
            <a:endParaRPr lang="en-GB" sz="2800" kern="100" dirty="0">
              <a:solidFill>
                <a:srgbClr val="FF0000"/>
              </a:solidFill>
              <a:effectLst/>
              <a:latin typeface="Aptos" panose="020B0004020202020204" pitchFamily="34" charset="0"/>
              <a:ea typeface="Times New Roman" panose="02020603050405020304" pitchFamily="18" charset="0"/>
            </a:endParaRPr>
          </a:p>
          <a:p>
            <a:pPr marL="5715" marR="1270" indent="-5715" algn="l">
              <a:lnSpc>
                <a:spcPct val="107000"/>
              </a:lnSpc>
              <a:spcAft>
                <a:spcPts val="25"/>
              </a:spcAft>
              <a:buNone/>
            </a:pPr>
            <a:r>
              <a:rPr lang="en-GB" sz="2800" kern="100" dirty="0">
                <a:solidFill>
                  <a:srgbClr val="FF0000"/>
                </a:solidFill>
                <a:latin typeface="Aptos" panose="020B0004020202020204" pitchFamily="34" charset="0"/>
                <a:ea typeface="Times New Roman" panose="02020603050405020304" pitchFamily="18" charset="0"/>
              </a:rPr>
              <a:t>… </a:t>
            </a:r>
            <a:r>
              <a:rPr lang="en-GB" sz="2800" kern="100" dirty="0">
                <a:solidFill>
                  <a:srgbClr val="000000"/>
                </a:solidFill>
                <a:effectLst/>
                <a:latin typeface="Aptos" panose="020B0004020202020204" pitchFamily="34" charset="0"/>
                <a:ea typeface="Times New Roman" panose="02020603050405020304" pitchFamily="18" charset="0"/>
              </a:rPr>
              <a:t>is the result of a reasoning process conducted by the researcher in order to translate the phenomena to be examined into a (scientific) researchable (and relevant) R problem. </a:t>
            </a:r>
          </a:p>
          <a:p>
            <a:pPr marL="5715" marR="1270" indent="-5715" algn="l">
              <a:lnSpc>
                <a:spcPct val="107000"/>
              </a:lnSpc>
              <a:spcAft>
                <a:spcPts val="25"/>
              </a:spcAft>
              <a:buNone/>
            </a:pPr>
            <a:endParaRPr lang="en-GB" sz="2800" kern="100" dirty="0">
              <a:solidFill>
                <a:srgbClr val="000000"/>
              </a:solidFill>
              <a:latin typeface="Aptos" panose="020B0004020202020204" pitchFamily="34" charset="0"/>
              <a:ea typeface="Times New Roman" panose="02020603050405020304" pitchFamily="18" charset="0"/>
            </a:endParaRPr>
          </a:p>
          <a:p>
            <a:pPr marL="5715" marR="1270" indent="-5715" algn="l">
              <a:lnSpc>
                <a:spcPct val="107000"/>
              </a:lnSpc>
              <a:spcAft>
                <a:spcPts val="25"/>
              </a:spcAft>
              <a:buNone/>
            </a:pPr>
            <a:r>
              <a:rPr lang="en-GB" sz="2800" kern="100" dirty="0">
                <a:solidFill>
                  <a:srgbClr val="000000"/>
                </a:solidFill>
                <a:effectLst/>
                <a:latin typeface="Aptos" panose="020B0004020202020204" pitchFamily="34" charset="0"/>
                <a:ea typeface="Times New Roman" panose="02020603050405020304" pitchFamily="18" charset="0"/>
              </a:rPr>
              <a:t>Therefore, a </a:t>
            </a:r>
            <a:r>
              <a:rPr lang="en-GB" sz="2800" kern="100" dirty="0">
                <a:solidFill>
                  <a:srgbClr val="FF0000"/>
                </a:solidFill>
                <a:effectLst/>
                <a:latin typeface="Aptos" panose="020B0004020202020204" pitchFamily="34" charset="0"/>
                <a:ea typeface="Times New Roman" panose="02020603050405020304" pitchFamily="18" charset="0"/>
              </a:rPr>
              <a:t>PD</a:t>
            </a:r>
            <a:r>
              <a:rPr lang="en-GB" sz="2800" kern="100" dirty="0">
                <a:solidFill>
                  <a:srgbClr val="000000"/>
                </a:solidFill>
                <a:effectLst/>
                <a:latin typeface="Aptos" panose="020B0004020202020204" pitchFamily="34" charset="0"/>
                <a:ea typeface="Times New Roman" panose="02020603050405020304" pitchFamily="18" charset="0"/>
              </a:rPr>
              <a:t> is the researcher’s ‘product’, as </a:t>
            </a:r>
            <a:r>
              <a:rPr lang="en-GB" sz="2800" kern="100" dirty="0">
                <a:solidFill>
                  <a:srgbClr val="000000"/>
                </a:solidFill>
                <a:latin typeface="Aptos" panose="020B0004020202020204" pitchFamily="34" charset="0"/>
                <a:ea typeface="Times New Roman" panose="02020603050405020304" pitchFamily="18" charset="0"/>
              </a:rPr>
              <a:t>we</a:t>
            </a:r>
            <a:r>
              <a:rPr lang="en-GB" sz="2800" kern="100" dirty="0">
                <a:solidFill>
                  <a:srgbClr val="000000"/>
                </a:solidFill>
                <a:effectLst/>
                <a:latin typeface="Aptos" panose="020B0004020202020204" pitchFamily="34" charset="0"/>
                <a:ea typeface="Times New Roman" panose="02020603050405020304" pitchFamily="18" charset="0"/>
              </a:rPr>
              <a:t> create a certain formulation in order to define the problem from his perspective (based on our present K and experience). </a:t>
            </a:r>
          </a:p>
          <a:p>
            <a:pPr marL="5715" marR="1270" indent="-5715" algn="l">
              <a:lnSpc>
                <a:spcPct val="107000"/>
              </a:lnSpc>
              <a:spcAft>
                <a:spcPts val="25"/>
              </a:spcAft>
              <a:buNone/>
            </a:pPr>
            <a:endParaRPr lang="en-GB" sz="2800" kern="100" dirty="0">
              <a:solidFill>
                <a:srgbClr val="000000"/>
              </a:solidFill>
              <a:latin typeface="Aptos" panose="020B0004020202020204" pitchFamily="34" charset="0"/>
              <a:ea typeface="Times New Roman" panose="02020603050405020304" pitchFamily="18" charset="0"/>
            </a:endParaRPr>
          </a:p>
          <a:p>
            <a:pPr marL="5715" marR="1270" indent="-5715" algn="l">
              <a:lnSpc>
                <a:spcPct val="107000"/>
              </a:lnSpc>
              <a:spcAft>
                <a:spcPts val="25"/>
              </a:spcAft>
              <a:buNone/>
            </a:pPr>
            <a:r>
              <a:rPr lang="en-GB" sz="2800" kern="100" dirty="0">
                <a:solidFill>
                  <a:srgbClr val="000000"/>
                </a:solidFill>
                <a:effectLst/>
                <a:latin typeface="Aptos" panose="020B0004020202020204" pitchFamily="34" charset="0"/>
                <a:ea typeface="Times New Roman" panose="02020603050405020304" pitchFamily="18" charset="0"/>
              </a:rPr>
              <a:t>It is important not to forget that a </a:t>
            </a:r>
            <a:r>
              <a:rPr lang="en-GB" sz="2800" kern="100" dirty="0">
                <a:solidFill>
                  <a:srgbClr val="FF0000"/>
                </a:solidFill>
                <a:effectLst/>
                <a:latin typeface="Aptos" panose="020B0004020202020204" pitchFamily="34" charset="0"/>
                <a:ea typeface="Times New Roman" panose="02020603050405020304" pitchFamily="18" charset="0"/>
              </a:rPr>
              <a:t>PB</a:t>
            </a:r>
            <a:r>
              <a:rPr lang="en-GB" sz="2800" kern="100" dirty="0">
                <a:solidFill>
                  <a:srgbClr val="000000"/>
                </a:solidFill>
                <a:effectLst/>
                <a:latin typeface="Aptos" panose="020B0004020202020204" pitchFamily="34" charset="0"/>
                <a:ea typeface="Times New Roman" panose="02020603050405020304" pitchFamily="18" charset="0"/>
              </a:rPr>
              <a:t> often contains quite some symbolism</a:t>
            </a:r>
            <a:r>
              <a:rPr lang="en-GB" sz="2800" kern="100" baseline="30000" dirty="0">
                <a:solidFill>
                  <a:srgbClr val="0000FF"/>
                </a:solidFill>
                <a:effectLst/>
                <a:latin typeface="Aptos" panose="020B0004020202020204" pitchFamily="34" charset="0"/>
                <a:ea typeface="Times New Roman" panose="02020603050405020304" pitchFamily="18" charset="0"/>
              </a:rPr>
              <a:t> </a:t>
            </a:r>
            <a:r>
              <a:rPr lang="en-GB" sz="2800" kern="100" dirty="0">
                <a:solidFill>
                  <a:srgbClr val="000000"/>
                </a:solidFill>
                <a:effectLst/>
                <a:latin typeface="Aptos" panose="020B0004020202020204" pitchFamily="34" charset="0"/>
                <a:ea typeface="Times New Roman" panose="02020603050405020304" pitchFamily="18" charset="0"/>
              </a:rPr>
              <a:t>and tends to be rather abstract. </a:t>
            </a:r>
            <a:endParaRPr lang="en-GB" sz="1800" kern="100" dirty="0">
              <a:solidFill>
                <a:srgbClr val="000000"/>
              </a:solidFill>
              <a:effectLst/>
              <a:latin typeface="Aptos" panose="020B0004020202020204" pitchFamily="34" charset="0"/>
              <a:ea typeface="Times New Roman" panose="02020603050405020304" pitchFamily="18" charset="0"/>
            </a:endParaRPr>
          </a:p>
        </p:txBody>
      </p:sp>
    </p:spTree>
    <p:extLst>
      <p:ext uri="{BB962C8B-B14F-4D97-AF65-F5344CB8AC3E}">
        <p14:creationId xmlns:p14="http://schemas.microsoft.com/office/powerpoint/2010/main" val="1790940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642FB9-5BAF-2804-8715-70BA3F9DF75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748B223-D012-C046-2D83-009F8EEC077F}"/>
              </a:ext>
            </a:extLst>
          </p:cNvPr>
          <p:cNvSpPr txBox="1"/>
          <p:nvPr/>
        </p:nvSpPr>
        <p:spPr>
          <a:xfrm>
            <a:off x="65314" y="153083"/>
            <a:ext cx="11704320" cy="4671472"/>
          </a:xfrm>
          <a:prstGeom prst="rect">
            <a:avLst/>
          </a:prstGeom>
          <a:noFill/>
        </p:spPr>
        <p:txBody>
          <a:bodyPr wrap="square">
            <a:spAutoFit/>
          </a:bodyPr>
          <a:lstStyle/>
          <a:p>
            <a:pPr marL="5715" marR="1270" indent="-5715" algn="l">
              <a:lnSpc>
                <a:spcPct val="107000"/>
              </a:lnSpc>
              <a:spcAft>
                <a:spcPts val="25"/>
              </a:spcAft>
              <a:buNone/>
            </a:pPr>
            <a:r>
              <a:rPr lang="en-GB" sz="2800" b="1" kern="100" dirty="0">
                <a:solidFill>
                  <a:srgbClr val="000000"/>
                </a:solidFill>
                <a:effectLst/>
                <a:highlight>
                  <a:srgbClr val="FFFF00"/>
                </a:highlight>
                <a:latin typeface="Aptos" panose="020B0004020202020204" pitchFamily="34" charset="0"/>
                <a:ea typeface="Times New Roman" panose="02020603050405020304" pitchFamily="18" charset="0"/>
              </a:rPr>
              <a:t>Problem Definition (PD)</a:t>
            </a:r>
          </a:p>
          <a:p>
            <a:pPr marL="5715" marR="1270" indent="-5715" algn="l">
              <a:lnSpc>
                <a:spcPct val="107000"/>
              </a:lnSpc>
              <a:spcAft>
                <a:spcPts val="25"/>
              </a:spcAft>
              <a:buNone/>
            </a:pPr>
            <a:r>
              <a:rPr lang="en-GB" sz="2800" b="1" kern="100" dirty="0">
                <a:solidFill>
                  <a:srgbClr val="FF0000"/>
                </a:solidFill>
                <a:latin typeface="Aptos" panose="020B0004020202020204" pitchFamily="34" charset="0"/>
                <a:ea typeface="Times New Roman" panose="02020603050405020304" pitchFamily="18" charset="0"/>
              </a:rPr>
              <a:t>PD</a:t>
            </a:r>
            <a:r>
              <a:rPr lang="en-GB" sz="2800" kern="100" dirty="0">
                <a:solidFill>
                  <a:srgbClr val="000000"/>
                </a:solidFill>
                <a:latin typeface="Aptos" panose="020B0004020202020204" pitchFamily="34" charset="0"/>
                <a:ea typeface="Times New Roman" panose="02020603050405020304" pitchFamily="18" charset="0"/>
              </a:rPr>
              <a:t> </a:t>
            </a:r>
            <a:r>
              <a:rPr lang="en-GB" sz="2800" kern="100" dirty="0">
                <a:solidFill>
                  <a:srgbClr val="000000"/>
                </a:solidFill>
                <a:effectLst/>
                <a:latin typeface="Aptos" panose="020B0004020202020204" pitchFamily="34" charset="0"/>
                <a:ea typeface="Times New Roman" panose="02020603050405020304" pitchFamily="18" charset="0"/>
              </a:rPr>
              <a:t>consists of both a </a:t>
            </a:r>
            <a:r>
              <a:rPr lang="en-GB" sz="2800" kern="100" dirty="0">
                <a:solidFill>
                  <a:srgbClr val="FF0000"/>
                </a:solidFill>
                <a:effectLst/>
                <a:latin typeface="Aptos" panose="020B0004020202020204" pitchFamily="34" charset="0"/>
                <a:ea typeface="Times New Roman" panose="02020603050405020304" pitchFamily="18" charset="0"/>
              </a:rPr>
              <a:t>R</a:t>
            </a:r>
            <a:r>
              <a:rPr lang="en-GB" sz="2800" kern="100" dirty="0">
                <a:solidFill>
                  <a:srgbClr val="000000"/>
                </a:solidFill>
                <a:effectLst/>
                <a:latin typeface="Aptos" panose="020B0004020202020204" pitchFamily="34" charset="0"/>
                <a:ea typeface="Times New Roman" panose="02020603050405020304" pitchFamily="18" charset="0"/>
              </a:rPr>
              <a:t> objective and a logically derived </a:t>
            </a:r>
            <a:r>
              <a:rPr lang="en-GB" sz="2800" b="1" kern="100" dirty="0">
                <a:solidFill>
                  <a:srgbClr val="FF0000"/>
                </a:solidFill>
                <a:effectLst/>
                <a:latin typeface="Aptos" panose="020B0004020202020204" pitchFamily="34" charset="0"/>
                <a:ea typeface="Times New Roman" panose="02020603050405020304" pitchFamily="18" charset="0"/>
              </a:rPr>
              <a:t>RQ</a:t>
            </a:r>
            <a:r>
              <a:rPr lang="en-GB" sz="2800" kern="100" dirty="0">
                <a:solidFill>
                  <a:srgbClr val="000000"/>
                </a:solidFill>
                <a:effectLst/>
                <a:latin typeface="Aptos" panose="020B0004020202020204" pitchFamily="34" charset="0"/>
                <a:ea typeface="Times New Roman" panose="02020603050405020304" pitchFamily="18" charset="0"/>
              </a:rPr>
              <a:t>; these precisely establish what needs to be examined and why and under which (pre) conditions it should take place. </a:t>
            </a:r>
          </a:p>
          <a:p>
            <a:pPr marL="5715" marR="1270" indent="-5715" algn="l">
              <a:lnSpc>
                <a:spcPct val="107000"/>
              </a:lnSpc>
              <a:spcAft>
                <a:spcPts val="25"/>
              </a:spcAft>
              <a:buNone/>
            </a:pPr>
            <a:endParaRPr lang="en-GB" sz="2800" kern="100" dirty="0">
              <a:solidFill>
                <a:srgbClr val="000000"/>
              </a:solidFill>
              <a:latin typeface="Aptos" panose="020B0004020202020204" pitchFamily="34" charset="0"/>
              <a:ea typeface="Times New Roman" panose="02020603050405020304" pitchFamily="18" charset="0"/>
            </a:endParaRPr>
          </a:p>
          <a:p>
            <a:pPr marL="5715" marR="1270" indent="-5715" algn="l">
              <a:lnSpc>
                <a:spcPct val="107000"/>
              </a:lnSpc>
              <a:spcAft>
                <a:spcPts val="25"/>
              </a:spcAft>
              <a:buNone/>
            </a:pPr>
            <a:r>
              <a:rPr lang="en-GB" sz="2800" kern="100" dirty="0">
                <a:solidFill>
                  <a:srgbClr val="000000"/>
                </a:solidFill>
                <a:effectLst/>
                <a:latin typeface="Aptos" panose="020B0004020202020204" pitchFamily="34" charset="0"/>
                <a:ea typeface="Times New Roman" panose="02020603050405020304" pitchFamily="18" charset="0"/>
              </a:rPr>
              <a:t>This question is often based on complex reasoning about phenomena in the organisation guided by theoretical notions. </a:t>
            </a:r>
          </a:p>
          <a:p>
            <a:pPr marL="5715" marR="1270" indent="-5715" algn="l">
              <a:lnSpc>
                <a:spcPct val="107000"/>
              </a:lnSpc>
              <a:spcAft>
                <a:spcPts val="25"/>
              </a:spcAft>
              <a:buNone/>
            </a:pPr>
            <a:endParaRPr lang="en-GB" sz="2800" kern="100" dirty="0">
              <a:solidFill>
                <a:srgbClr val="000000"/>
              </a:solidFill>
              <a:latin typeface="Aptos" panose="020B0004020202020204" pitchFamily="34" charset="0"/>
              <a:ea typeface="Times New Roman" panose="02020603050405020304" pitchFamily="18" charset="0"/>
            </a:endParaRPr>
          </a:p>
          <a:p>
            <a:pPr marL="5715" marR="1270" indent="-5715" algn="l">
              <a:lnSpc>
                <a:spcPct val="107000"/>
              </a:lnSpc>
              <a:spcAft>
                <a:spcPts val="25"/>
              </a:spcAft>
              <a:buNone/>
            </a:pPr>
            <a:r>
              <a:rPr lang="en-GB" sz="2800" kern="100" dirty="0">
                <a:solidFill>
                  <a:srgbClr val="000000"/>
                </a:solidFill>
                <a:effectLst/>
                <a:latin typeface="Aptos" panose="020B0004020202020204" pitchFamily="34" charset="0"/>
                <a:ea typeface="Times New Roman" panose="02020603050405020304" pitchFamily="18" charset="0"/>
              </a:rPr>
              <a:t>These derive content and create meaning given its relevant context. </a:t>
            </a:r>
          </a:p>
          <a:p>
            <a:pPr marL="5715" marR="1270" indent="-5715" algn="l">
              <a:lnSpc>
                <a:spcPct val="107000"/>
              </a:lnSpc>
              <a:spcAft>
                <a:spcPts val="25"/>
              </a:spcAft>
              <a:buNone/>
            </a:pPr>
            <a:r>
              <a:rPr lang="en-GB" sz="2800" kern="100" dirty="0">
                <a:solidFill>
                  <a:srgbClr val="000000"/>
                </a:solidFill>
                <a:effectLst/>
                <a:latin typeface="Aptos" panose="020B0004020202020204" pitchFamily="34" charset="0"/>
                <a:ea typeface="Times New Roman" panose="02020603050405020304" pitchFamily="18" charset="0"/>
              </a:rPr>
              <a:t> </a:t>
            </a:r>
            <a:endParaRPr lang="en-GB" sz="1800" kern="100" dirty="0">
              <a:solidFill>
                <a:srgbClr val="000000"/>
              </a:solidFill>
              <a:effectLst/>
              <a:latin typeface="Aptos" panose="020B0004020202020204" pitchFamily="34" charset="0"/>
              <a:ea typeface="Times New Roman" panose="02020603050405020304" pitchFamily="18" charset="0"/>
            </a:endParaRPr>
          </a:p>
        </p:txBody>
      </p:sp>
    </p:spTree>
    <p:extLst>
      <p:ext uri="{BB962C8B-B14F-4D97-AF65-F5344CB8AC3E}">
        <p14:creationId xmlns:p14="http://schemas.microsoft.com/office/powerpoint/2010/main" val="2816404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B03ECA-EEDD-29EE-458A-D77AA5C7B18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4CBB993-37F0-4C5B-6A66-C05336E0F73C}"/>
              </a:ext>
            </a:extLst>
          </p:cNvPr>
          <p:cNvSpPr txBox="1"/>
          <p:nvPr/>
        </p:nvSpPr>
        <p:spPr>
          <a:xfrm>
            <a:off x="150223" y="99172"/>
            <a:ext cx="11919857" cy="5335371"/>
          </a:xfrm>
          <a:prstGeom prst="rect">
            <a:avLst/>
          </a:prstGeom>
          <a:noFill/>
        </p:spPr>
        <p:txBody>
          <a:bodyPr wrap="square">
            <a:spAutoFit/>
          </a:bodyPr>
          <a:lstStyle/>
          <a:p>
            <a:pPr marL="5715" marR="1270" indent="-5715" algn="l">
              <a:lnSpc>
                <a:spcPct val="107000"/>
              </a:lnSpc>
              <a:spcAft>
                <a:spcPts val="25"/>
              </a:spcAft>
              <a:buNone/>
            </a:pPr>
            <a:r>
              <a:rPr lang="en-GB" sz="3200" b="1" kern="100" dirty="0">
                <a:solidFill>
                  <a:srgbClr val="FF0000"/>
                </a:solidFill>
                <a:effectLst/>
                <a:highlight>
                  <a:srgbClr val="FFFF00"/>
                </a:highlight>
                <a:latin typeface="Aptos" panose="020B0004020202020204" pitchFamily="34" charset="0"/>
                <a:ea typeface="Times New Roman" panose="02020603050405020304" pitchFamily="18" charset="0"/>
              </a:rPr>
              <a:t>Your &amp; Your Research</a:t>
            </a:r>
            <a:endParaRPr lang="en-GB" sz="2800" b="1" kern="100" dirty="0">
              <a:solidFill>
                <a:srgbClr val="FF0000"/>
              </a:solidFill>
              <a:effectLst/>
              <a:highlight>
                <a:srgbClr val="FFFF00"/>
              </a:highlight>
              <a:latin typeface="Aptos" panose="020B0004020202020204" pitchFamily="34" charset="0"/>
              <a:ea typeface="Times New Roman" panose="02020603050405020304" pitchFamily="18" charset="0"/>
            </a:endParaRPr>
          </a:p>
          <a:p>
            <a:pPr marL="5715" marR="1270" indent="-5715" algn="just">
              <a:lnSpc>
                <a:spcPct val="103000"/>
              </a:lnSpc>
              <a:spcAft>
                <a:spcPts val="595"/>
              </a:spcAft>
              <a:buNone/>
            </a:pPr>
            <a:r>
              <a:rPr lang="en-GB" sz="2800" kern="100" dirty="0">
                <a:solidFill>
                  <a:srgbClr val="000000"/>
                </a:solidFill>
                <a:effectLst/>
                <a:latin typeface="Aptos" panose="020B0004020202020204" pitchFamily="34" charset="0"/>
                <a:ea typeface="Times New Roman" panose="02020603050405020304" pitchFamily="18" charset="0"/>
              </a:rPr>
              <a:t>ALL </a:t>
            </a:r>
            <a:r>
              <a:rPr lang="en-GB" sz="2800" kern="100" dirty="0">
                <a:solidFill>
                  <a:srgbClr val="000000"/>
                </a:solidFill>
                <a:effectLst/>
                <a:highlight>
                  <a:srgbClr val="00FF00"/>
                </a:highlight>
                <a:latin typeface="Aptos" panose="020B0004020202020204" pitchFamily="34" charset="0"/>
                <a:ea typeface="Times New Roman" panose="02020603050405020304" pitchFamily="18" charset="0"/>
              </a:rPr>
              <a:t>DBA</a:t>
            </a:r>
            <a:r>
              <a:rPr lang="en-GB" sz="2800" kern="100" dirty="0">
                <a:solidFill>
                  <a:srgbClr val="000000"/>
                </a:solidFill>
                <a:effectLst/>
                <a:latin typeface="Aptos" panose="020B0004020202020204" pitchFamily="34" charset="0"/>
                <a:ea typeface="Times New Roman" panose="02020603050405020304" pitchFamily="18" charset="0"/>
              </a:rPr>
              <a:t> candidates by now should be able to briefly describe:</a:t>
            </a:r>
          </a:p>
          <a:p>
            <a:pPr marL="342900" marR="1270" lvl="0" indent="-342900" algn="l" fontAlgn="base">
              <a:lnSpc>
                <a:spcPct val="103000"/>
              </a:lnSpc>
              <a:spcAft>
                <a:spcPts val="25"/>
              </a:spcAft>
              <a:buClr>
                <a:srgbClr val="000000"/>
              </a:buClr>
              <a:buSzPts val="1000"/>
              <a:buFont typeface="+mj-lt"/>
              <a:buAutoNum type="alphaLcParenBoth"/>
            </a:pPr>
            <a:r>
              <a:rPr lang="en-GB" sz="28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What your chosen </a:t>
            </a:r>
            <a:r>
              <a:rPr lang="en-GB" sz="28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R</a:t>
            </a:r>
            <a:r>
              <a:rPr lang="en-GB" sz="28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 is about (perhaps you can tell us something about the occasion and the context?)</a:t>
            </a:r>
          </a:p>
          <a:p>
            <a:pPr marL="342900" marR="1270" lvl="0" indent="-342900" algn="l" fontAlgn="base">
              <a:lnSpc>
                <a:spcPct val="107000"/>
              </a:lnSpc>
              <a:spcAft>
                <a:spcPts val="25"/>
              </a:spcAft>
              <a:buClr>
                <a:srgbClr val="000000"/>
              </a:buClr>
              <a:buSzPts val="1000"/>
              <a:buFont typeface="+mj-lt"/>
              <a:buAutoNum type="alphaLcParenBoth"/>
            </a:pPr>
            <a:r>
              <a:rPr lang="en-GB" sz="28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Which question(s) you aim to answer by doing this </a:t>
            </a:r>
            <a:r>
              <a:rPr lang="en-GB" sz="28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R</a:t>
            </a:r>
            <a:r>
              <a:rPr lang="en-GB" sz="28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a:t>
            </a:r>
          </a:p>
          <a:p>
            <a:pPr marL="342900" marR="1270" lvl="0" indent="-342900" algn="l" fontAlgn="base">
              <a:lnSpc>
                <a:spcPct val="107000"/>
              </a:lnSpc>
              <a:spcAft>
                <a:spcPts val="25"/>
              </a:spcAft>
              <a:buClr>
                <a:srgbClr val="000000"/>
              </a:buClr>
              <a:buSzPts val="1000"/>
              <a:buFont typeface="+mj-lt"/>
              <a:buAutoNum type="alphaLcParenBoth"/>
            </a:pPr>
            <a:r>
              <a:rPr lang="en-GB" sz="28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Why is this of importance?</a:t>
            </a:r>
          </a:p>
          <a:p>
            <a:pPr marL="342900" marR="1270" lvl="0" indent="-342900" algn="l" fontAlgn="base">
              <a:lnSpc>
                <a:spcPct val="107000"/>
              </a:lnSpc>
              <a:spcAft>
                <a:spcPts val="25"/>
              </a:spcAft>
              <a:buClr>
                <a:srgbClr val="000000"/>
              </a:buClr>
              <a:buSzPts val="1000"/>
              <a:buFont typeface="+mj-lt"/>
              <a:buAutoNum type="alphaLcParenBoth"/>
            </a:pPr>
            <a:r>
              <a:rPr lang="en-GB" sz="28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What kind of </a:t>
            </a:r>
            <a:r>
              <a:rPr lang="en-GB" sz="28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R</a:t>
            </a:r>
            <a:r>
              <a:rPr lang="en-GB" sz="28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 you want to conduct to answer that question?</a:t>
            </a:r>
          </a:p>
          <a:p>
            <a:pPr marL="342900" marR="1270" lvl="0" indent="-342900" algn="l" fontAlgn="base">
              <a:lnSpc>
                <a:spcPct val="107000"/>
              </a:lnSpc>
              <a:spcAft>
                <a:spcPts val="545"/>
              </a:spcAft>
              <a:buClr>
                <a:srgbClr val="000000"/>
              </a:buClr>
              <a:buSzPts val="1000"/>
              <a:buFont typeface="+mj-lt"/>
              <a:buAutoNum type="alphaLcParenBoth"/>
            </a:pPr>
            <a:r>
              <a:rPr lang="en-GB" sz="28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If there are any important conditions / </a:t>
            </a:r>
            <a:r>
              <a:rPr lang="en-GB" sz="28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symbolism </a:t>
            </a:r>
            <a:r>
              <a:rPr lang="en-GB" sz="28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you have to take care of</a:t>
            </a:r>
          </a:p>
          <a:p>
            <a:pPr marR="1270" algn="just">
              <a:lnSpc>
                <a:spcPct val="111000"/>
              </a:lnSpc>
              <a:buNone/>
            </a:pPr>
            <a:r>
              <a:rPr lang="en-GB" sz="2800" kern="100" dirty="0">
                <a:solidFill>
                  <a:srgbClr val="000000"/>
                </a:solidFill>
                <a:effectLst/>
                <a:highlight>
                  <a:srgbClr val="FFFF00"/>
                </a:highlight>
                <a:latin typeface="Aptos" panose="020B0004020202020204" pitchFamily="34" charset="0"/>
                <a:ea typeface="Times New Roman" panose="02020603050405020304" pitchFamily="18" charset="0"/>
              </a:rPr>
              <a:t>Symbolism here refers to the fact that the problem ‘stands’ for something in the organisation. It is a framed and labelled phenomenon referring to e.g. ‘bad management’ or ‘to much bureaucracy’ or ‘incompetent people’.</a:t>
            </a:r>
          </a:p>
        </p:txBody>
      </p:sp>
    </p:spTree>
    <p:extLst>
      <p:ext uri="{BB962C8B-B14F-4D97-AF65-F5344CB8AC3E}">
        <p14:creationId xmlns:p14="http://schemas.microsoft.com/office/powerpoint/2010/main" val="15594780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3EF314-3015-776D-6E80-FF13E743CE23}"/>
              </a:ext>
            </a:extLst>
          </p:cNvPr>
          <p:cNvSpPr txBox="1"/>
          <p:nvPr/>
        </p:nvSpPr>
        <p:spPr>
          <a:xfrm>
            <a:off x="46383" y="238113"/>
            <a:ext cx="12145617" cy="4404539"/>
          </a:xfrm>
          <a:prstGeom prst="rect">
            <a:avLst/>
          </a:prstGeom>
          <a:noFill/>
        </p:spPr>
        <p:txBody>
          <a:bodyPr wrap="square">
            <a:spAutoFit/>
          </a:bodyPr>
          <a:lstStyle/>
          <a:p>
            <a:pPr marL="148590" marR="144145" indent="-6350" algn="just">
              <a:lnSpc>
                <a:spcPct val="108000"/>
              </a:lnSpc>
              <a:spcAft>
                <a:spcPts val="550"/>
              </a:spcAft>
              <a:buNone/>
            </a:pPr>
            <a:r>
              <a:rPr lang="en-GB" sz="3200" b="1" kern="100" dirty="0">
                <a:solidFill>
                  <a:srgbClr val="000000"/>
                </a:solidFill>
                <a:highlight>
                  <a:srgbClr val="FFFF00"/>
                </a:highlight>
                <a:latin typeface="Aptos" panose="020B0004020202020204" pitchFamily="34" charset="0"/>
                <a:ea typeface="Times New Roman" panose="02020603050405020304" pitchFamily="18" charset="0"/>
              </a:rPr>
              <a:t>ALL of you must c</a:t>
            </a:r>
            <a:r>
              <a:rPr lang="en-GB" sz="3200" b="1" kern="100" dirty="0">
                <a:solidFill>
                  <a:srgbClr val="000000"/>
                </a:solidFill>
                <a:effectLst/>
                <a:highlight>
                  <a:srgbClr val="FFFF00"/>
                </a:highlight>
                <a:latin typeface="Aptos" panose="020B0004020202020204" pitchFamily="34" charset="0"/>
                <a:ea typeface="Times New Roman" panose="02020603050405020304" pitchFamily="18" charset="0"/>
              </a:rPr>
              <a:t>onsider the 7 points below identify a doable </a:t>
            </a:r>
            <a:r>
              <a:rPr lang="en-GB" sz="3200" b="1" kern="100" dirty="0">
                <a:solidFill>
                  <a:srgbClr val="FF0000"/>
                </a:solidFill>
                <a:effectLst/>
                <a:highlight>
                  <a:srgbClr val="FFFF00"/>
                </a:highlight>
                <a:latin typeface="Aptos" panose="020B0004020202020204" pitchFamily="34" charset="0"/>
                <a:ea typeface="Times New Roman" panose="02020603050405020304" pitchFamily="18" charset="0"/>
              </a:rPr>
              <a:t>R</a:t>
            </a:r>
            <a:r>
              <a:rPr lang="en-GB" sz="3200" b="1" kern="100" dirty="0">
                <a:solidFill>
                  <a:srgbClr val="000000"/>
                </a:solidFill>
                <a:effectLst/>
                <a:highlight>
                  <a:srgbClr val="FFFF00"/>
                </a:highlight>
                <a:latin typeface="Aptos" panose="020B0004020202020204" pitchFamily="34" charset="0"/>
                <a:ea typeface="Times New Roman" panose="02020603050405020304" pitchFamily="18" charset="0"/>
              </a:rPr>
              <a:t>: </a:t>
            </a:r>
          </a:p>
          <a:p>
            <a:pPr marR="144145" lvl="0" algn="just" fontAlgn="base">
              <a:lnSpc>
                <a:spcPct val="108000"/>
              </a:lnSpc>
              <a:spcAft>
                <a:spcPts val="15"/>
              </a:spcAft>
              <a:buClr>
                <a:srgbClr val="000000"/>
              </a:buClr>
              <a:buSzPts val="1000"/>
            </a:pP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1) Does the </a:t>
            </a:r>
            <a:r>
              <a:rPr lang="en-GB" sz="32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P</a:t>
            </a: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 definition provide a reliable argument for the </a:t>
            </a:r>
            <a:r>
              <a:rPr lang="en-GB" sz="32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R</a:t>
            </a: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 goal?</a:t>
            </a:r>
          </a:p>
          <a:p>
            <a:pPr marR="144145" lvl="0" algn="just" fontAlgn="base">
              <a:lnSpc>
                <a:spcPct val="108000"/>
              </a:lnSpc>
              <a:spcAft>
                <a:spcPts val="15"/>
              </a:spcAft>
              <a:buClr>
                <a:srgbClr val="000000"/>
              </a:buClr>
              <a:buSzPts val="1000"/>
            </a:pP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2) Is the </a:t>
            </a:r>
            <a:r>
              <a:rPr lang="en-GB" sz="32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P</a:t>
            </a: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 definition clearly related to the problems of an organisation (and) (or) the context?</a:t>
            </a:r>
          </a:p>
          <a:p>
            <a:pPr marR="144145" lvl="0" algn="just" fontAlgn="base">
              <a:lnSpc>
                <a:spcPct val="108000"/>
              </a:lnSpc>
              <a:spcAft>
                <a:spcPts val="15"/>
              </a:spcAft>
              <a:buClr>
                <a:srgbClr val="000000"/>
              </a:buClr>
              <a:buSzPts val="1000"/>
            </a:pP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3) What sort of relationship is there between the people involved with the </a:t>
            </a:r>
            <a:r>
              <a:rPr lang="en-GB" sz="32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P</a:t>
            </a: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 (creators, solvers &amp; those who are concerned with the </a:t>
            </a:r>
            <a:r>
              <a:rPr lang="en-GB" sz="3200" b="1" kern="100" dirty="0">
                <a:solidFill>
                  <a:srgbClr val="FF0000"/>
                </a:solidFill>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P</a:t>
            </a: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a:t>
            </a:r>
          </a:p>
          <a:p>
            <a:pPr marR="144145" lvl="0" algn="just" fontAlgn="base">
              <a:lnSpc>
                <a:spcPct val="108000"/>
              </a:lnSpc>
              <a:spcAft>
                <a:spcPts val="15"/>
              </a:spcAft>
              <a:buClr>
                <a:srgbClr val="000000"/>
              </a:buClr>
              <a:buSzPts val="1000"/>
            </a:pP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4)What does the answer to the </a:t>
            </a:r>
            <a:r>
              <a:rPr lang="en-GB" sz="3200" b="1" kern="100" dirty="0">
                <a:solidFill>
                  <a:srgbClr val="FF0000"/>
                </a:solidFill>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RQ</a:t>
            </a:r>
            <a:r>
              <a:rPr lang="en-GB" sz="3200" kern="100" dirty="0">
                <a:solidFill>
                  <a:srgbClr val="000000"/>
                </a:solidFill>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 </a:t>
            </a: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yield for the organisation concerned?</a:t>
            </a:r>
          </a:p>
        </p:txBody>
      </p:sp>
    </p:spTree>
    <p:extLst>
      <p:ext uri="{BB962C8B-B14F-4D97-AF65-F5344CB8AC3E}">
        <p14:creationId xmlns:p14="http://schemas.microsoft.com/office/powerpoint/2010/main" val="293582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45F22-7E7B-5508-C700-D6D1F58F794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04E3270-CB80-8FF2-741C-015707F6B818}"/>
              </a:ext>
            </a:extLst>
          </p:cNvPr>
          <p:cNvSpPr txBox="1"/>
          <p:nvPr/>
        </p:nvSpPr>
        <p:spPr>
          <a:xfrm>
            <a:off x="1" y="238113"/>
            <a:ext cx="12245008" cy="3872727"/>
          </a:xfrm>
          <a:prstGeom prst="rect">
            <a:avLst/>
          </a:prstGeom>
          <a:noFill/>
        </p:spPr>
        <p:txBody>
          <a:bodyPr wrap="square">
            <a:spAutoFit/>
          </a:bodyPr>
          <a:lstStyle/>
          <a:p>
            <a:pPr marL="148590" marR="144145" indent="-6350" algn="just">
              <a:lnSpc>
                <a:spcPct val="108000"/>
              </a:lnSpc>
              <a:spcAft>
                <a:spcPts val="550"/>
              </a:spcAft>
              <a:buNone/>
            </a:pPr>
            <a:r>
              <a:rPr lang="en-GB" sz="3200" b="1" kern="100" dirty="0">
                <a:solidFill>
                  <a:srgbClr val="000000"/>
                </a:solidFill>
                <a:highlight>
                  <a:srgbClr val="FFFF00"/>
                </a:highlight>
                <a:latin typeface="Aptos" panose="020B0004020202020204" pitchFamily="34" charset="0"/>
                <a:ea typeface="Times New Roman" panose="02020603050405020304" pitchFamily="18" charset="0"/>
              </a:rPr>
              <a:t>ALL of you must consider the 7 points below identify a doable </a:t>
            </a:r>
            <a:r>
              <a:rPr lang="en-GB" sz="3200" b="1" kern="100" dirty="0">
                <a:solidFill>
                  <a:srgbClr val="FF0000"/>
                </a:solidFill>
                <a:highlight>
                  <a:srgbClr val="FFFF00"/>
                </a:highlight>
                <a:latin typeface="Aptos" panose="020B0004020202020204" pitchFamily="34" charset="0"/>
                <a:ea typeface="Times New Roman" panose="02020603050405020304" pitchFamily="18" charset="0"/>
              </a:rPr>
              <a:t>R</a:t>
            </a:r>
            <a:r>
              <a:rPr lang="en-GB" sz="3200" b="1" kern="100" dirty="0">
                <a:solidFill>
                  <a:srgbClr val="000000"/>
                </a:solidFill>
                <a:highlight>
                  <a:srgbClr val="FFFF00"/>
                </a:highlight>
                <a:latin typeface="Aptos" panose="020B0004020202020204" pitchFamily="34" charset="0"/>
                <a:ea typeface="Times New Roman" panose="02020603050405020304" pitchFamily="18" charset="0"/>
              </a:rPr>
              <a:t>: </a:t>
            </a:r>
          </a:p>
          <a:p>
            <a:pPr marR="144145" lvl="0" algn="just" fontAlgn="base">
              <a:lnSpc>
                <a:spcPct val="108000"/>
              </a:lnSpc>
              <a:spcAft>
                <a:spcPts val="15"/>
              </a:spcAft>
              <a:buClr>
                <a:srgbClr val="000000"/>
              </a:buClr>
              <a:buSzPts val="1000"/>
            </a:pP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5) Are the (first) ideas about the design, structure and realisation of the </a:t>
            </a:r>
            <a:r>
              <a:rPr lang="en-GB" sz="32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R</a:t>
            </a: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 contribute to answering the question?</a:t>
            </a:r>
          </a:p>
          <a:p>
            <a:pPr marR="144145" lvl="0" algn="just" fontAlgn="base">
              <a:lnSpc>
                <a:spcPct val="108000"/>
              </a:lnSpc>
              <a:spcAft>
                <a:spcPts val="15"/>
              </a:spcAft>
              <a:buClr>
                <a:srgbClr val="000000"/>
              </a:buClr>
              <a:buSzPts val="1000"/>
            </a:pP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6) Is the </a:t>
            </a:r>
            <a:r>
              <a:rPr lang="en-GB" sz="32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R</a:t>
            </a: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 feasible (it needs to be realised &amp; all required sources accessible?</a:t>
            </a:r>
          </a:p>
          <a:p>
            <a:pPr marR="144145" lvl="0" algn="just" fontAlgn="base">
              <a:lnSpc>
                <a:spcPct val="108000"/>
              </a:lnSpc>
              <a:spcAft>
                <a:spcPts val="5935"/>
              </a:spcAft>
              <a:buClr>
                <a:srgbClr val="000000"/>
              </a:buClr>
              <a:buSzPts val="1000"/>
            </a:pP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7) Is it well-founded </a:t>
            </a:r>
            <a:r>
              <a:rPr lang="en-GB" sz="32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R</a:t>
            </a:r>
            <a:r>
              <a:rPr lang="en-GB" sz="3200" b="1" kern="100" dirty="0">
                <a:solidFill>
                  <a:srgbClr val="000000"/>
                </a:solidFill>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 (i.e. </a:t>
            </a:r>
            <a:r>
              <a:rPr lang="en-GB" sz="32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clearly indicating what is being questioned &amp; where, and is it mutually consistent?</a:t>
            </a:r>
          </a:p>
        </p:txBody>
      </p:sp>
    </p:spTree>
    <p:extLst>
      <p:ext uri="{BB962C8B-B14F-4D97-AF65-F5344CB8AC3E}">
        <p14:creationId xmlns:p14="http://schemas.microsoft.com/office/powerpoint/2010/main" val="23006869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77A2E0A-2A11-C551-2592-FDE6CA2CB43D}"/>
              </a:ext>
            </a:extLst>
          </p:cNvPr>
          <p:cNvSpPr txBox="1"/>
          <p:nvPr/>
        </p:nvSpPr>
        <p:spPr>
          <a:xfrm>
            <a:off x="97971" y="232074"/>
            <a:ext cx="11710852" cy="4105035"/>
          </a:xfrm>
          <a:prstGeom prst="rect">
            <a:avLst/>
          </a:prstGeom>
          <a:noFill/>
        </p:spPr>
        <p:txBody>
          <a:bodyPr wrap="square">
            <a:spAutoFit/>
          </a:bodyPr>
          <a:lstStyle/>
          <a:p>
            <a:pPr marL="6350" indent="-6350">
              <a:lnSpc>
                <a:spcPct val="104000"/>
              </a:lnSpc>
              <a:spcAft>
                <a:spcPts val="1345"/>
              </a:spcAft>
              <a:buNone/>
              <a:tabLst>
                <a:tab pos="1659890" algn="ctr"/>
              </a:tabLst>
            </a:pPr>
            <a:r>
              <a:rPr lang="en-GB" sz="4800" b="1" kern="100" dirty="0">
                <a:solidFill>
                  <a:srgbClr val="000000"/>
                </a:solidFill>
                <a:effectLst/>
                <a:highlight>
                  <a:srgbClr val="FFFF00"/>
                </a:highlight>
                <a:latin typeface="Aptos" panose="020B0004020202020204" pitchFamily="34" charset="0"/>
                <a:ea typeface="Times New Roman" panose="02020603050405020304" pitchFamily="18" charset="0"/>
              </a:rPr>
              <a:t>The Position and your role as researcher</a:t>
            </a:r>
          </a:p>
          <a:p>
            <a:pPr>
              <a:buNone/>
            </a:pPr>
            <a:r>
              <a:rPr lang="en-GB" sz="4000" dirty="0">
                <a:solidFill>
                  <a:srgbClr val="000000"/>
                </a:solidFill>
                <a:effectLst/>
                <a:latin typeface="Aptos" panose="020B0004020202020204" pitchFamily="34" charset="0"/>
                <a:ea typeface="Times New Roman" panose="02020603050405020304" pitchFamily="18" charset="0"/>
              </a:rPr>
              <a:t>A logical and inevitable aspect of the requirements that are applicable when doing applied </a:t>
            </a:r>
            <a:r>
              <a:rPr lang="en-GB" sz="4000" b="1" dirty="0">
                <a:solidFill>
                  <a:srgbClr val="FF0000"/>
                </a:solidFill>
                <a:effectLst/>
                <a:latin typeface="Aptos" panose="020B0004020202020204" pitchFamily="34" charset="0"/>
                <a:ea typeface="Times New Roman" panose="02020603050405020304" pitchFamily="18" charset="0"/>
              </a:rPr>
              <a:t>R</a:t>
            </a:r>
            <a:r>
              <a:rPr lang="en-GB" sz="4000" dirty="0">
                <a:solidFill>
                  <a:srgbClr val="000000"/>
                </a:solidFill>
                <a:effectLst/>
                <a:latin typeface="Aptos" panose="020B0004020202020204" pitchFamily="34" charset="0"/>
                <a:ea typeface="Times New Roman" panose="02020603050405020304" pitchFamily="18" charset="0"/>
              </a:rPr>
              <a:t> is that the results need to fulfil the demands of the world of science on the one hand, and the more pragmatic demands of the organisation, on the other. </a:t>
            </a:r>
            <a:endParaRPr lang="en-GB" sz="4000" dirty="0">
              <a:latin typeface="Aptos" panose="020B0004020202020204" pitchFamily="34" charset="0"/>
            </a:endParaRPr>
          </a:p>
        </p:txBody>
      </p:sp>
    </p:spTree>
    <p:extLst>
      <p:ext uri="{BB962C8B-B14F-4D97-AF65-F5344CB8AC3E}">
        <p14:creationId xmlns:p14="http://schemas.microsoft.com/office/powerpoint/2010/main" val="23210133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45584D-E632-DEB4-71AA-9F24EC6EBA2C}"/>
              </a:ext>
            </a:extLst>
          </p:cNvPr>
          <p:cNvSpPr txBox="1"/>
          <p:nvPr/>
        </p:nvSpPr>
        <p:spPr>
          <a:xfrm>
            <a:off x="182880" y="135704"/>
            <a:ext cx="11854543" cy="4285981"/>
          </a:xfrm>
          <a:prstGeom prst="rect">
            <a:avLst/>
          </a:prstGeom>
          <a:noFill/>
        </p:spPr>
        <p:txBody>
          <a:bodyPr wrap="square">
            <a:spAutoFit/>
          </a:bodyPr>
          <a:lstStyle/>
          <a:p>
            <a:pPr marL="5715" marR="647065" indent="-5715" algn="l">
              <a:lnSpc>
                <a:spcPct val="103000"/>
              </a:lnSpc>
              <a:spcAft>
                <a:spcPts val="720"/>
              </a:spcAft>
              <a:buNone/>
            </a:pPr>
            <a:r>
              <a:rPr lang="en-GB" sz="4000" b="1" kern="100" dirty="0">
                <a:solidFill>
                  <a:srgbClr val="000000"/>
                </a:solidFill>
                <a:highlight>
                  <a:srgbClr val="FFFF00"/>
                </a:highlight>
                <a:latin typeface="Aptos" panose="020B0004020202020204" pitchFamily="34" charset="0"/>
                <a:ea typeface="Times New Roman" panose="02020603050405020304" pitchFamily="18" charset="0"/>
              </a:rPr>
              <a:t>C</a:t>
            </a:r>
            <a:r>
              <a:rPr lang="en-GB" sz="4000" b="1" kern="100" dirty="0">
                <a:solidFill>
                  <a:srgbClr val="000000"/>
                </a:solidFill>
                <a:effectLst/>
                <a:highlight>
                  <a:srgbClr val="FFFF00"/>
                </a:highlight>
                <a:latin typeface="Aptos" panose="020B0004020202020204" pitchFamily="34" charset="0"/>
                <a:ea typeface="Times New Roman" panose="02020603050405020304" pitchFamily="18" charset="0"/>
              </a:rPr>
              <a:t>onstitutes of Good Research but</a:t>
            </a:r>
            <a:r>
              <a:rPr lang="en-GB" sz="4000" b="1" kern="100" dirty="0">
                <a:solidFill>
                  <a:srgbClr val="000000"/>
                </a:solidFill>
                <a:highlight>
                  <a:srgbClr val="FFFF00"/>
                </a:highlight>
                <a:latin typeface="Aptos" panose="020B0004020202020204" pitchFamily="34" charset="0"/>
                <a:ea typeface="Times New Roman" panose="02020603050405020304" pitchFamily="18" charset="0"/>
              </a:rPr>
              <a:t>: </a:t>
            </a:r>
            <a:endParaRPr lang="en-GB" sz="4000" b="1" kern="100" dirty="0">
              <a:solidFill>
                <a:srgbClr val="000000"/>
              </a:solidFill>
              <a:effectLst/>
              <a:highlight>
                <a:srgbClr val="FFFF00"/>
              </a:highlight>
              <a:latin typeface="Aptos" panose="020B0004020202020204" pitchFamily="34" charset="0"/>
              <a:ea typeface="Times New Roman" panose="02020603050405020304" pitchFamily="18" charset="0"/>
            </a:endParaRPr>
          </a:p>
          <a:p>
            <a:pPr marL="342900" marR="1270" lvl="0" indent="-342900" algn="l" fontAlgn="base">
              <a:lnSpc>
                <a:spcPct val="107000"/>
              </a:lnSpc>
              <a:spcAft>
                <a:spcPts val="25"/>
              </a:spcAft>
              <a:buClr>
                <a:srgbClr val="000000"/>
              </a:buClr>
              <a:buSzPts val="1000"/>
              <a:buFont typeface="+mj-lt"/>
              <a:buAutoNum type="alphaLcParenBoth"/>
            </a:pPr>
            <a:r>
              <a:rPr lang="en-GB" sz="36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Who decides in your case what is </a:t>
            </a:r>
            <a:r>
              <a:rPr lang="en-GB" sz="3600" i="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good </a:t>
            </a:r>
            <a:r>
              <a:rPr lang="en-GB" sz="3600" b="1" i="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R</a:t>
            </a:r>
            <a:r>
              <a:rPr lang="en-GB" sz="36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a:t>
            </a:r>
          </a:p>
          <a:p>
            <a:pPr marL="342900" marR="1270" lvl="0" indent="-342900" algn="l" fontAlgn="base">
              <a:lnSpc>
                <a:spcPct val="103000"/>
              </a:lnSpc>
              <a:spcAft>
                <a:spcPts val="25"/>
              </a:spcAft>
              <a:buClr>
                <a:srgbClr val="000000"/>
              </a:buClr>
              <a:buSzPts val="1000"/>
              <a:buFont typeface="+mj-lt"/>
              <a:buAutoNum type="alphaLcParenBoth"/>
            </a:pPr>
            <a:r>
              <a:rPr lang="en-GB" sz="36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How can the </a:t>
            </a:r>
            <a:r>
              <a:rPr lang="en-GB" sz="36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K</a:t>
            </a:r>
            <a:r>
              <a:rPr lang="en-GB" sz="36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 that the </a:t>
            </a:r>
            <a:r>
              <a:rPr lang="en-GB" sz="36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R</a:t>
            </a:r>
            <a:r>
              <a:rPr lang="en-GB" sz="36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 produces be used &amp; by whom?</a:t>
            </a:r>
          </a:p>
          <a:p>
            <a:pPr marL="342900" marR="1270" lvl="0" indent="-342900" algn="l" fontAlgn="base">
              <a:lnSpc>
                <a:spcPct val="107000"/>
              </a:lnSpc>
              <a:spcAft>
                <a:spcPts val="25"/>
              </a:spcAft>
              <a:buClr>
                <a:srgbClr val="000000"/>
              </a:buClr>
              <a:buSzPts val="1000"/>
              <a:buFont typeface="+mj-lt"/>
              <a:buAutoNum type="alphaLcParenBoth"/>
            </a:pPr>
            <a:r>
              <a:rPr lang="en-GB" sz="36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Who is the owner of that </a:t>
            </a:r>
            <a:r>
              <a:rPr lang="en-GB" sz="36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K</a:t>
            </a:r>
            <a:r>
              <a:rPr lang="en-GB" sz="36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a:t>
            </a:r>
          </a:p>
          <a:p>
            <a:pPr marL="342900" marR="1270" lvl="0" indent="-342900" algn="l" fontAlgn="base">
              <a:lnSpc>
                <a:spcPct val="103000"/>
              </a:lnSpc>
              <a:spcAft>
                <a:spcPts val="25"/>
              </a:spcAft>
              <a:buClr>
                <a:srgbClr val="000000"/>
              </a:buClr>
              <a:buSzPts val="1000"/>
              <a:buFont typeface="+mj-lt"/>
              <a:buAutoNum type="alphaLcParenBoth"/>
            </a:pPr>
            <a:r>
              <a:rPr lang="en-GB" sz="36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Who can and may use that </a:t>
            </a:r>
            <a:r>
              <a:rPr lang="en-GB" sz="36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K</a:t>
            </a:r>
            <a:r>
              <a:rPr lang="en-GB" sz="36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 as well (and under which conditions)?</a:t>
            </a:r>
          </a:p>
          <a:p>
            <a:pPr marL="342900" marR="1270" lvl="0" indent="-342900" algn="l" fontAlgn="base">
              <a:lnSpc>
                <a:spcPct val="107000"/>
              </a:lnSpc>
              <a:spcAft>
                <a:spcPts val="545"/>
              </a:spcAft>
              <a:buClr>
                <a:srgbClr val="000000"/>
              </a:buClr>
              <a:buSzPts val="1000"/>
              <a:buFont typeface="+mj-lt"/>
              <a:buAutoNum type="alphaLcParenBoth"/>
            </a:pPr>
            <a:r>
              <a:rPr lang="en-GB" sz="36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What are (and what can be) the (other) functions of the </a:t>
            </a:r>
            <a:r>
              <a:rPr lang="en-GB" sz="3600" b="1" u="none" strike="noStrike" kern="100" dirty="0">
                <a:solidFill>
                  <a:srgbClr val="FF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R</a:t>
            </a:r>
            <a:r>
              <a:rPr lang="en-GB" sz="36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8494662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29E2073-CC5C-4173-E0B9-36E0039A7026}"/>
              </a:ext>
            </a:extLst>
          </p:cNvPr>
          <p:cNvGrpSpPr/>
          <p:nvPr/>
        </p:nvGrpSpPr>
        <p:grpSpPr>
          <a:xfrm>
            <a:off x="1384663" y="147918"/>
            <a:ext cx="10593017" cy="5152137"/>
            <a:chOff x="0" y="0"/>
            <a:chExt cx="2974192" cy="1451394"/>
          </a:xfrm>
        </p:grpSpPr>
        <p:sp>
          <p:nvSpPr>
            <p:cNvPr id="3" name="Shape 1748">
              <a:extLst>
                <a:ext uri="{FF2B5EF4-FFF2-40B4-BE49-F238E27FC236}">
                  <a16:creationId xmlns:a16="http://schemas.microsoft.com/office/drawing/2014/main" id="{EC3326F3-F17A-3974-B00B-D1C633554860}"/>
                </a:ext>
              </a:extLst>
            </p:cNvPr>
            <p:cNvSpPr/>
            <p:nvPr/>
          </p:nvSpPr>
          <p:spPr>
            <a:xfrm>
              <a:off x="934415" y="0"/>
              <a:ext cx="882512" cy="158978"/>
            </a:xfrm>
            <a:custGeom>
              <a:avLst/>
              <a:gdLst/>
              <a:ahLst/>
              <a:cxnLst/>
              <a:rect l="0" t="0" r="0" b="0"/>
              <a:pathLst>
                <a:path w="882512" h="158978">
                  <a:moveTo>
                    <a:pt x="0" y="158978"/>
                  </a:moveTo>
                  <a:lnTo>
                    <a:pt x="882512" y="158978"/>
                  </a:lnTo>
                  <a:lnTo>
                    <a:pt x="882512" y="0"/>
                  </a:lnTo>
                  <a:lnTo>
                    <a:pt x="0" y="0"/>
                  </a:lnTo>
                  <a:close/>
                </a:path>
              </a:pathLst>
            </a:custGeom>
            <a:ln w="6350" cap="flat">
              <a:miter lim="101600"/>
            </a:ln>
          </p:spPr>
          <p:style>
            <a:lnRef idx="1">
              <a:srgbClr val="121312"/>
            </a:lnRef>
            <a:fillRef idx="0">
              <a:srgbClr val="000000">
                <a:alpha val="0"/>
              </a:srgbClr>
            </a:fillRef>
            <a:effectRef idx="0">
              <a:scrgbClr r="0" g="0" b="0"/>
            </a:effectRef>
            <a:fontRef idx="none"/>
          </p:style>
          <p:txBody>
            <a:bodyPr/>
            <a:lstStyle/>
            <a:p>
              <a:endParaRPr lang="en-GB"/>
            </a:p>
          </p:txBody>
        </p:sp>
        <p:sp>
          <p:nvSpPr>
            <p:cNvPr id="4" name="Rectangle 3">
              <a:extLst>
                <a:ext uri="{FF2B5EF4-FFF2-40B4-BE49-F238E27FC236}">
                  <a16:creationId xmlns:a16="http://schemas.microsoft.com/office/drawing/2014/main" id="{36F35357-5C1E-0F36-92AA-89363C514AC2}"/>
                </a:ext>
              </a:extLst>
            </p:cNvPr>
            <p:cNvSpPr/>
            <p:nvPr/>
          </p:nvSpPr>
          <p:spPr>
            <a:xfrm>
              <a:off x="1089839" y="39660"/>
              <a:ext cx="855630" cy="126210"/>
            </a:xfrm>
            <a:prstGeom prst="rect">
              <a:avLst/>
            </a:prstGeom>
            <a:ln>
              <a:noFill/>
            </a:ln>
          </p:spPr>
          <p:txBody>
            <a:bodyPr vert="horz" lIns="0" tIns="0" rIns="0" bIns="0" rtlCol="0">
              <a:noAutofit/>
            </a:bodyPr>
            <a:lstStyle/>
            <a:p>
              <a:pPr marL="5715" marR="1270" indent="-5715" algn="l">
                <a:lnSpc>
                  <a:spcPct val="107000"/>
                </a:lnSpc>
                <a:spcAft>
                  <a:spcPts val="800"/>
                </a:spcAft>
                <a:buNone/>
              </a:pPr>
              <a:r>
                <a:rPr lang="en-GB" sz="2000" b="1" kern="100" dirty="0">
                  <a:solidFill>
                    <a:srgbClr val="131413"/>
                  </a:solidFill>
                  <a:latin typeface="Times New Roman" panose="02020603050405020304" pitchFamily="18" charset="0"/>
                  <a:ea typeface="Times New Roman" panose="02020603050405020304" pitchFamily="18" charset="0"/>
                </a:rPr>
                <a:t>B</a:t>
              </a:r>
              <a:r>
                <a:rPr lang="en-GB" sz="2000" b="1" kern="100" dirty="0">
                  <a:solidFill>
                    <a:srgbClr val="131413"/>
                  </a:solidFill>
                  <a:effectLst/>
                  <a:latin typeface="Times New Roman" panose="02020603050405020304" pitchFamily="18" charset="0"/>
                  <a:ea typeface="Times New Roman" panose="02020603050405020304" pitchFamily="18" charset="0"/>
                </a:rPr>
                <a:t>usiness World</a:t>
              </a:r>
              <a:endParaRPr lang="en-GB" sz="2800" b="1" kern="100" dirty="0">
                <a:solidFill>
                  <a:srgbClr val="000000"/>
                </a:solidFill>
                <a:effectLst/>
                <a:latin typeface="Times New Roman" panose="02020603050405020304" pitchFamily="18" charset="0"/>
                <a:ea typeface="Times New Roman" panose="02020603050405020304" pitchFamily="18" charset="0"/>
              </a:endParaRPr>
            </a:p>
          </p:txBody>
        </p:sp>
        <p:sp>
          <p:nvSpPr>
            <p:cNvPr id="5" name="Shape 1750">
              <a:extLst>
                <a:ext uri="{FF2B5EF4-FFF2-40B4-BE49-F238E27FC236}">
                  <a16:creationId xmlns:a16="http://schemas.microsoft.com/office/drawing/2014/main" id="{D35EA898-F111-38B4-1140-8AD24DA0E505}"/>
                </a:ext>
              </a:extLst>
            </p:cNvPr>
            <p:cNvSpPr/>
            <p:nvPr/>
          </p:nvSpPr>
          <p:spPr>
            <a:xfrm>
              <a:off x="986333" y="622943"/>
              <a:ext cx="804644" cy="158983"/>
            </a:xfrm>
            <a:custGeom>
              <a:avLst/>
              <a:gdLst/>
              <a:ahLst/>
              <a:cxnLst/>
              <a:rect l="0" t="0" r="0" b="0"/>
              <a:pathLst>
                <a:path w="804644" h="158983">
                  <a:moveTo>
                    <a:pt x="0" y="158983"/>
                  </a:moveTo>
                  <a:lnTo>
                    <a:pt x="804644" y="158983"/>
                  </a:lnTo>
                  <a:lnTo>
                    <a:pt x="804644" y="0"/>
                  </a:lnTo>
                  <a:lnTo>
                    <a:pt x="0" y="0"/>
                  </a:lnTo>
                  <a:close/>
                </a:path>
              </a:pathLst>
            </a:custGeom>
            <a:ln w="6350" cap="flat">
              <a:miter lim="101600"/>
            </a:ln>
          </p:spPr>
          <p:style>
            <a:lnRef idx="1">
              <a:srgbClr val="121312"/>
            </a:lnRef>
            <a:fillRef idx="0">
              <a:srgbClr val="000000">
                <a:alpha val="0"/>
              </a:srgbClr>
            </a:fillRef>
            <a:effectRef idx="0">
              <a:scrgbClr r="0" g="0" b="0"/>
            </a:effectRef>
            <a:fontRef idx="none"/>
          </p:style>
          <p:txBody>
            <a:bodyPr/>
            <a:lstStyle/>
            <a:p>
              <a:endParaRPr lang="en-GB"/>
            </a:p>
          </p:txBody>
        </p:sp>
        <p:sp>
          <p:nvSpPr>
            <p:cNvPr id="6" name="Rectangle 5">
              <a:extLst>
                <a:ext uri="{FF2B5EF4-FFF2-40B4-BE49-F238E27FC236}">
                  <a16:creationId xmlns:a16="http://schemas.microsoft.com/office/drawing/2014/main" id="{1893DF1E-B813-16FD-929F-694B21DA62A8}"/>
                </a:ext>
              </a:extLst>
            </p:cNvPr>
            <p:cNvSpPr/>
            <p:nvPr/>
          </p:nvSpPr>
          <p:spPr>
            <a:xfrm>
              <a:off x="1173364" y="668485"/>
              <a:ext cx="475786" cy="126210"/>
            </a:xfrm>
            <a:prstGeom prst="rect">
              <a:avLst/>
            </a:prstGeom>
            <a:ln>
              <a:noFill/>
            </a:ln>
          </p:spPr>
          <p:txBody>
            <a:bodyPr vert="horz" lIns="0" tIns="0" rIns="0" bIns="0" rtlCol="0">
              <a:noAutofit/>
            </a:bodyPr>
            <a:lstStyle/>
            <a:p>
              <a:pPr marL="5715" marR="1270" indent="-5715" algn="l">
                <a:lnSpc>
                  <a:spcPct val="107000"/>
                </a:lnSpc>
                <a:spcAft>
                  <a:spcPts val="800"/>
                </a:spcAft>
                <a:buNone/>
              </a:pPr>
              <a:r>
                <a:rPr lang="en-GB" sz="2400" kern="100" dirty="0">
                  <a:solidFill>
                    <a:srgbClr val="131413"/>
                  </a:solidFill>
                  <a:effectLst/>
                  <a:latin typeface="Times New Roman" panose="02020603050405020304" pitchFamily="18" charset="0"/>
                  <a:ea typeface="Times New Roman" panose="02020603050405020304" pitchFamily="18" charset="0"/>
                </a:rPr>
                <a:t>          </a:t>
              </a:r>
              <a:r>
                <a:rPr lang="en-GB" sz="2400" b="1" kern="100" dirty="0">
                  <a:solidFill>
                    <a:srgbClr val="131413"/>
                  </a:solidFill>
                  <a:effectLst/>
                  <a:highlight>
                    <a:srgbClr val="FFFF00"/>
                  </a:highlight>
                  <a:latin typeface="Times New Roman" panose="02020603050405020304" pitchFamily="18" charset="0"/>
                  <a:ea typeface="Times New Roman" panose="02020603050405020304" pitchFamily="18" charset="0"/>
                </a:rPr>
                <a:t>R</a:t>
              </a:r>
              <a:endParaRPr lang="en-GB" sz="1000" b="1" kern="100" dirty="0">
                <a:solidFill>
                  <a:srgbClr val="000000"/>
                </a:solidFill>
                <a:effectLst/>
                <a:highlight>
                  <a:srgbClr val="FFFF00"/>
                </a:highlight>
                <a:latin typeface="Times New Roman" panose="02020603050405020304" pitchFamily="18" charset="0"/>
                <a:ea typeface="Times New Roman" panose="02020603050405020304" pitchFamily="18" charset="0"/>
              </a:endParaRPr>
            </a:p>
          </p:txBody>
        </p:sp>
        <p:sp>
          <p:nvSpPr>
            <p:cNvPr id="7" name="Shape 1752">
              <a:extLst>
                <a:ext uri="{FF2B5EF4-FFF2-40B4-BE49-F238E27FC236}">
                  <a16:creationId xmlns:a16="http://schemas.microsoft.com/office/drawing/2014/main" id="{19A882E2-2B45-4FC1-A702-446C2871422E}"/>
                </a:ext>
              </a:extLst>
            </p:cNvPr>
            <p:cNvSpPr/>
            <p:nvPr/>
          </p:nvSpPr>
          <p:spPr>
            <a:xfrm>
              <a:off x="0" y="1168020"/>
              <a:ext cx="830590" cy="283374"/>
            </a:xfrm>
            <a:custGeom>
              <a:avLst/>
              <a:gdLst/>
              <a:ahLst/>
              <a:cxnLst/>
              <a:rect l="0" t="0" r="0" b="0"/>
              <a:pathLst>
                <a:path w="830590" h="283374">
                  <a:moveTo>
                    <a:pt x="0" y="283374"/>
                  </a:moveTo>
                  <a:lnTo>
                    <a:pt x="830590" y="283374"/>
                  </a:lnTo>
                  <a:lnTo>
                    <a:pt x="830590" y="0"/>
                  </a:lnTo>
                  <a:lnTo>
                    <a:pt x="0" y="0"/>
                  </a:lnTo>
                  <a:close/>
                </a:path>
              </a:pathLst>
            </a:custGeom>
            <a:ln w="6350" cap="flat">
              <a:miter lim="101600"/>
            </a:ln>
          </p:spPr>
          <p:style>
            <a:lnRef idx="1">
              <a:srgbClr val="121312"/>
            </a:lnRef>
            <a:fillRef idx="0">
              <a:srgbClr val="000000">
                <a:alpha val="0"/>
              </a:srgbClr>
            </a:fillRef>
            <a:effectRef idx="0">
              <a:scrgbClr r="0" g="0" b="0"/>
            </a:effectRef>
            <a:fontRef idx="none"/>
          </p:style>
          <p:txBody>
            <a:bodyPr/>
            <a:lstStyle/>
            <a:p>
              <a:endParaRPr lang="en-GB"/>
            </a:p>
          </p:txBody>
        </p:sp>
        <p:sp>
          <p:nvSpPr>
            <p:cNvPr id="8" name="Shape 1753">
              <a:extLst>
                <a:ext uri="{FF2B5EF4-FFF2-40B4-BE49-F238E27FC236}">
                  <a16:creationId xmlns:a16="http://schemas.microsoft.com/office/drawing/2014/main" id="{1D7BE2E3-AB0F-CF54-4917-267250689EE5}"/>
                </a:ext>
              </a:extLst>
            </p:cNvPr>
            <p:cNvSpPr/>
            <p:nvPr/>
          </p:nvSpPr>
          <p:spPr>
            <a:xfrm>
              <a:off x="1946707" y="1219935"/>
              <a:ext cx="713790" cy="158993"/>
            </a:xfrm>
            <a:custGeom>
              <a:avLst/>
              <a:gdLst/>
              <a:ahLst/>
              <a:cxnLst/>
              <a:rect l="0" t="0" r="0" b="0"/>
              <a:pathLst>
                <a:path w="713790" h="158993">
                  <a:moveTo>
                    <a:pt x="0" y="158993"/>
                  </a:moveTo>
                  <a:lnTo>
                    <a:pt x="713790" y="158993"/>
                  </a:lnTo>
                  <a:lnTo>
                    <a:pt x="713790" y="0"/>
                  </a:lnTo>
                  <a:lnTo>
                    <a:pt x="0" y="0"/>
                  </a:lnTo>
                  <a:close/>
                </a:path>
              </a:pathLst>
            </a:custGeom>
            <a:ln w="6350" cap="flat">
              <a:miter lim="101600"/>
            </a:ln>
          </p:spPr>
          <p:style>
            <a:lnRef idx="1">
              <a:srgbClr val="121312"/>
            </a:lnRef>
            <a:fillRef idx="0">
              <a:srgbClr val="000000">
                <a:alpha val="0"/>
              </a:srgbClr>
            </a:fillRef>
            <a:effectRef idx="0">
              <a:scrgbClr r="0" g="0" b="0"/>
            </a:effectRef>
            <a:fontRef idx="none"/>
          </p:style>
          <p:txBody>
            <a:bodyPr/>
            <a:lstStyle/>
            <a:p>
              <a:endParaRPr lang="en-GB"/>
            </a:p>
          </p:txBody>
        </p:sp>
        <p:sp>
          <p:nvSpPr>
            <p:cNvPr id="9" name="Rectangle 8">
              <a:extLst>
                <a:ext uri="{FF2B5EF4-FFF2-40B4-BE49-F238E27FC236}">
                  <a16:creationId xmlns:a16="http://schemas.microsoft.com/office/drawing/2014/main" id="{204EF285-6BD0-82B9-008B-16EAA135C571}"/>
                </a:ext>
              </a:extLst>
            </p:cNvPr>
            <p:cNvSpPr/>
            <p:nvPr/>
          </p:nvSpPr>
          <p:spPr>
            <a:xfrm>
              <a:off x="2090198" y="1230453"/>
              <a:ext cx="883994" cy="126209"/>
            </a:xfrm>
            <a:prstGeom prst="rect">
              <a:avLst/>
            </a:prstGeom>
            <a:ln>
              <a:noFill/>
            </a:ln>
          </p:spPr>
          <p:txBody>
            <a:bodyPr vert="horz" lIns="0" tIns="0" rIns="0" bIns="0" rtlCol="0">
              <a:noAutofit/>
            </a:bodyPr>
            <a:lstStyle/>
            <a:p>
              <a:pPr marL="5715" marR="1270" indent="-5715" algn="l">
                <a:lnSpc>
                  <a:spcPct val="107000"/>
                </a:lnSpc>
                <a:spcAft>
                  <a:spcPts val="800"/>
                </a:spcAft>
                <a:buNone/>
              </a:pPr>
              <a:r>
                <a:rPr lang="en-GB" sz="2000" b="1" kern="100" dirty="0">
                  <a:solidFill>
                    <a:srgbClr val="131413"/>
                  </a:solidFill>
                  <a:latin typeface="Times New Roman" panose="02020603050405020304" pitchFamily="18" charset="0"/>
                  <a:ea typeface="Times New Roman" panose="02020603050405020304" pitchFamily="18" charset="0"/>
                </a:rPr>
                <a:t>S</a:t>
              </a:r>
              <a:r>
                <a:rPr lang="en-GB" sz="2000" b="1" kern="100" dirty="0">
                  <a:solidFill>
                    <a:srgbClr val="131413"/>
                  </a:solidFill>
                  <a:effectLst/>
                  <a:latin typeface="Times New Roman" panose="02020603050405020304" pitchFamily="18" charset="0"/>
                  <a:ea typeface="Times New Roman" panose="02020603050405020304" pitchFamily="18" charset="0"/>
                </a:rPr>
                <a:t>cientific </a:t>
              </a:r>
              <a:r>
                <a:rPr lang="en-GB" sz="2000" b="1" kern="100" dirty="0">
                  <a:solidFill>
                    <a:srgbClr val="131413"/>
                  </a:solidFill>
                  <a:latin typeface="Times New Roman" panose="02020603050405020304" pitchFamily="18" charset="0"/>
                  <a:ea typeface="Times New Roman" panose="02020603050405020304" pitchFamily="18" charset="0"/>
                </a:rPr>
                <a:t>W</a:t>
              </a:r>
              <a:r>
                <a:rPr lang="en-GB" sz="2000" b="1" kern="100" dirty="0">
                  <a:solidFill>
                    <a:srgbClr val="131413"/>
                  </a:solidFill>
                  <a:effectLst/>
                  <a:latin typeface="Times New Roman" panose="02020603050405020304" pitchFamily="18" charset="0"/>
                  <a:ea typeface="Times New Roman" panose="02020603050405020304" pitchFamily="18" charset="0"/>
                </a:rPr>
                <a:t>orld</a:t>
              </a:r>
              <a:endParaRPr lang="en-GB" sz="2800" b="1" kern="100" dirty="0">
                <a:solidFill>
                  <a:srgbClr val="000000"/>
                </a:solidFill>
                <a:effectLst/>
                <a:latin typeface="Times New Roman" panose="02020603050405020304" pitchFamily="18" charset="0"/>
                <a:ea typeface="Times New Roman" panose="02020603050405020304" pitchFamily="18" charset="0"/>
              </a:endParaRPr>
            </a:p>
          </p:txBody>
        </p:sp>
        <p:sp>
          <p:nvSpPr>
            <p:cNvPr id="10" name="Shape 1755">
              <a:extLst>
                <a:ext uri="{FF2B5EF4-FFF2-40B4-BE49-F238E27FC236}">
                  <a16:creationId xmlns:a16="http://schemas.microsoft.com/office/drawing/2014/main" id="{FB423C82-184B-3A37-5762-C9F0E71AE3AC}"/>
                </a:ext>
              </a:extLst>
            </p:cNvPr>
            <p:cNvSpPr/>
            <p:nvPr/>
          </p:nvSpPr>
          <p:spPr>
            <a:xfrm>
              <a:off x="441249" y="155740"/>
              <a:ext cx="674853" cy="1012279"/>
            </a:xfrm>
            <a:custGeom>
              <a:avLst/>
              <a:gdLst/>
              <a:ahLst/>
              <a:cxnLst/>
              <a:rect l="0" t="0" r="0" b="0"/>
              <a:pathLst>
                <a:path w="674853" h="1012279">
                  <a:moveTo>
                    <a:pt x="0" y="1012279"/>
                  </a:moveTo>
                  <a:lnTo>
                    <a:pt x="674853" y="0"/>
                  </a:lnTo>
                </a:path>
              </a:pathLst>
            </a:custGeom>
            <a:ln w="6350" cap="flat">
              <a:custDash>
                <a:ds d="85740" sp="85740"/>
              </a:custDash>
              <a:round/>
            </a:ln>
          </p:spPr>
          <p:style>
            <a:lnRef idx="1">
              <a:srgbClr val="121312"/>
            </a:lnRef>
            <a:fillRef idx="0">
              <a:srgbClr val="000000">
                <a:alpha val="0"/>
              </a:srgbClr>
            </a:fillRef>
            <a:effectRef idx="0">
              <a:scrgbClr r="0" g="0" b="0"/>
            </a:effectRef>
            <a:fontRef idx="none"/>
          </p:style>
          <p:txBody>
            <a:bodyPr/>
            <a:lstStyle/>
            <a:p>
              <a:endParaRPr lang="en-GB"/>
            </a:p>
          </p:txBody>
        </p:sp>
        <p:sp>
          <p:nvSpPr>
            <p:cNvPr id="11" name="Shape 1756">
              <a:extLst>
                <a:ext uri="{FF2B5EF4-FFF2-40B4-BE49-F238E27FC236}">
                  <a16:creationId xmlns:a16="http://schemas.microsoft.com/office/drawing/2014/main" id="{1AE4E825-2B8D-ECD5-0554-D336AF4A9D85}"/>
                </a:ext>
              </a:extLst>
            </p:cNvPr>
            <p:cNvSpPr/>
            <p:nvPr/>
          </p:nvSpPr>
          <p:spPr>
            <a:xfrm>
              <a:off x="1531404" y="155740"/>
              <a:ext cx="856551" cy="1064197"/>
            </a:xfrm>
            <a:custGeom>
              <a:avLst/>
              <a:gdLst/>
              <a:ahLst/>
              <a:cxnLst/>
              <a:rect l="0" t="0" r="0" b="0"/>
              <a:pathLst>
                <a:path w="856551" h="1064197">
                  <a:moveTo>
                    <a:pt x="0" y="0"/>
                  </a:moveTo>
                  <a:lnTo>
                    <a:pt x="856551" y="1064197"/>
                  </a:lnTo>
                </a:path>
              </a:pathLst>
            </a:custGeom>
            <a:ln w="6350" cap="flat">
              <a:custDash>
                <a:ds d="85740" sp="85740"/>
              </a:custDash>
              <a:round/>
            </a:ln>
          </p:spPr>
          <p:style>
            <a:lnRef idx="1">
              <a:srgbClr val="121312"/>
            </a:lnRef>
            <a:fillRef idx="0">
              <a:srgbClr val="000000">
                <a:alpha val="0"/>
              </a:srgbClr>
            </a:fillRef>
            <a:effectRef idx="0">
              <a:scrgbClr r="0" g="0" b="0"/>
            </a:effectRef>
            <a:fontRef idx="none"/>
          </p:style>
          <p:txBody>
            <a:bodyPr/>
            <a:lstStyle/>
            <a:p>
              <a:endParaRPr lang="en-GB"/>
            </a:p>
          </p:txBody>
        </p:sp>
        <p:sp>
          <p:nvSpPr>
            <p:cNvPr id="12" name="Shape 1757">
              <a:extLst>
                <a:ext uri="{FF2B5EF4-FFF2-40B4-BE49-F238E27FC236}">
                  <a16:creationId xmlns:a16="http://schemas.microsoft.com/office/drawing/2014/main" id="{4F87A0EA-AF4E-D1D3-B9B9-A64B460AC0F3}"/>
                </a:ext>
              </a:extLst>
            </p:cNvPr>
            <p:cNvSpPr/>
            <p:nvPr/>
          </p:nvSpPr>
          <p:spPr>
            <a:xfrm>
              <a:off x="830593" y="1323759"/>
              <a:ext cx="1116114" cy="0"/>
            </a:xfrm>
            <a:custGeom>
              <a:avLst/>
              <a:gdLst/>
              <a:ahLst/>
              <a:cxnLst/>
              <a:rect l="0" t="0" r="0" b="0"/>
              <a:pathLst>
                <a:path w="1116114">
                  <a:moveTo>
                    <a:pt x="0" y="0"/>
                  </a:moveTo>
                  <a:lnTo>
                    <a:pt x="1116114" y="0"/>
                  </a:lnTo>
                </a:path>
              </a:pathLst>
            </a:custGeom>
            <a:ln w="6350" cap="flat">
              <a:custDash>
                <a:ds d="85740" sp="85740"/>
              </a:custDash>
              <a:round/>
            </a:ln>
          </p:spPr>
          <p:style>
            <a:lnRef idx="1">
              <a:srgbClr val="121312"/>
            </a:lnRef>
            <a:fillRef idx="0">
              <a:srgbClr val="000000">
                <a:alpha val="0"/>
              </a:srgbClr>
            </a:fillRef>
            <a:effectRef idx="0">
              <a:scrgbClr r="0" g="0" b="0"/>
            </a:effectRef>
            <a:fontRef idx="none"/>
          </p:style>
          <p:txBody>
            <a:bodyPr/>
            <a:lstStyle/>
            <a:p>
              <a:endParaRPr lang="en-GB"/>
            </a:p>
          </p:txBody>
        </p:sp>
        <p:sp>
          <p:nvSpPr>
            <p:cNvPr id="13" name="Shape 1758">
              <a:extLst>
                <a:ext uri="{FF2B5EF4-FFF2-40B4-BE49-F238E27FC236}">
                  <a16:creationId xmlns:a16="http://schemas.microsoft.com/office/drawing/2014/main" id="{F6CAD57A-4885-9FE5-7681-99B5742726A4}"/>
                </a:ext>
              </a:extLst>
            </p:cNvPr>
            <p:cNvSpPr/>
            <p:nvPr/>
          </p:nvSpPr>
          <p:spPr>
            <a:xfrm>
              <a:off x="1790967" y="700811"/>
              <a:ext cx="147078" cy="0"/>
            </a:xfrm>
            <a:custGeom>
              <a:avLst/>
              <a:gdLst/>
              <a:ahLst/>
              <a:cxnLst/>
              <a:rect l="0" t="0" r="0" b="0"/>
              <a:pathLst>
                <a:path w="147078">
                  <a:moveTo>
                    <a:pt x="0" y="0"/>
                  </a:moveTo>
                  <a:lnTo>
                    <a:pt x="147078" y="0"/>
                  </a:lnTo>
                </a:path>
              </a:pathLst>
            </a:custGeom>
            <a:ln w="6350" cap="flat">
              <a:round/>
            </a:ln>
          </p:spPr>
          <p:style>
            <a:lnRef idx="1">
              <a:srgbClr val="121312"/>
            </a:lnRef>
            <a:fillRef idx="0">
              <a:srgbClr val="000000">
                <a:alpha val="0"/>
              </a:srgbClr>
            </a:fillRef>
            <a:effectRef idx="0">
              <a:scrgbClr r="0" g="0" b="0"/>
            </a:effectRef>
            <a:fontRef idx="none"/>
          </p:style>
          <p:txBody>
            <a:bodyPr/>
            <a:lstStyle/>
            <a:p>
              <a:endParaRPr lang="en-GB"/>
            </a:p>
          </p:txBody>
        </p:sp>
        <p:sp>
          <p:nvSpPr>
            <p:cNvPr id="14" name="Shape 1759">
              <a:extLst>
                <a:ext uri="{FF2B5EF4-FFF2-40B4-BE49-F238E27FC236}">
                  <a16:creationId xmlns:a16="http://schemas.microsoft.com/office/drawing/2014/main" id="{7114AF9E-84E4-79BD-338D-92F0F14B41D6}"/>
                </a:ext>
              </a:extLst>
            </p:cNvPr>
            <p:cNvSpPr/>
            <p:nvPr/>
          </p:nvSpPr>
          <p:spPr>
            <a:xfrm>
              <a:off x="1934261" y="687908"/>
              <a:ext cx="22416" cy="25883"/>
            </a:xfrm>
            <a:custGeom>
              <a:avLst/>
              <a:gdLst/>
              <a:ahLst/>
              <a:cxnLst/>
              <a:rect l="0" t="0" r="0" b="0"/>
              <a:pathLst>
                <a:path w="22416" h="25883">
                  <a:moveTo>
                    <a:pt x="0" y="0"/>
                  </a:moveTo>
                  <a:lnTo>
                    <a:pt x="22416" y="12941"/>
                  </a:lnTo>
                  <a:lnTo>
                    <a:pt x="0" y="25883"/>
                  </a:lnTo>
                  <a:lnTo>
                    <a:pt x="0" y="0"/>
                  </a:lnTo>
                  <a:close/>
                </a:path>
              </a:pathLst>
            </a:custGeom>
            <a:ln w="0" cap="flat">
              <a:round/>
            </a:ln>
          </p:spPr>
          <p:style>
            <a:lnRef idx="0">
              <a:srgbClr val="000000">
                <a:alpha val="0"/>
              </a:srgbClr>
            </a:lnRef>
            <a:fillRef idx="1">
              <a:srgbClr val="121312"/>
            </a:fillRef>
            <a:effectRef idx="0">
              <a:scrgbClr r="0" g="0" b="0"/>
            </a:effectRef>
            <a:fontRef idx="none"/>
          </p:style>
          <p:txBody>
            <a:bodyPr/>
            <a:lstStyle/>
            <a:p>
              <a:endParaRPr lang="en-GB"/>
            </a:p>
          </p:txBody>
        </p:sp>
        <p:sp>
          <p:nvSpPr>
            <p:cNvPr id="15" name="Shape 1760">
              <a:extLst>
                <a:ext uri="{FF2B5EF4-FFF2-40B4-BE49-F238E27FC236}">
                  <a16:creationId xmlns:a16="http://schemas.microsoft.com/office/drawing/2014/main" id="{89B88965-03E0-199F-CB5F-6E7408A2ABEA}"/>
                </a:ext>
              </a:extLst>
            </p:cNvPr>
            <p:cNvSpPr/>
            <p:nvPr/>
          </p:nvSpPr>
          <p:spPr>
            <a:xfrm>
              <a:off x="787337" y="700811"/>
              <a:ext cx="198996" cy="0"/>
            </a:xfrm>
            <a:custGeom>
              <a:avLst/>
              <a:gdLst/>
              <a:ahLst/>
              <a:cxnLst/>
              <a:rect l="0" t="0" r="0" b="0"/>
              <a:pathLst>
                <a:path w="198996">
                  <a:moveTo>
                    <a:pt x="198996" y="0"/>
                  </a:moveTo>
                  <a:lnTo>
                    <a:pt x="0" y="0"/>
                  </a:lnTo>
                </a:path>
              </a:pathLst>
            </a:custGeom>
            <a:ln w="6350" cap="flat">
              <a:round/>
            </a:ln>
          </p:spPr>
          <p:style>
            <a:lnRef idx="1">
              <a:srgbClr val="121312"/>
            </a:lnRef>
            <a:fillRef idx="0">
              <a:srgbClr val="000000">
                <a:alpha val="0"/>
              </a:srgbClr>
            </a:fillRef>
            <a:effectRef idx="0">
              <a:scrgbClr r="0" g="0" b="0"/>
            </a:effectRef>
            <a:fontRef idx="none"/>
          </p:style>
          <p:txBody>
            <a:bodyPr/>
            <a:lstStyle/>
            <a:p>
              <a:endParaRPr lang="en-GB"/>
            </a:p>
          </p:txBody>
        </p:sp>
        <p:sp>
          <p:nvSpPr>
            <p:cNvPr id="16" name="Shape 1761">
              <a:extLst>
                <a:ext uri="{FF2B5EF4-FFF2-40B4-BE49-F238E27FC236}">
                  <a16:creationId xmlns:a16="http://schemas.microsoft.com/office/drawing/2014/main" id="{A3156859-6443-A99F-BF8F-F915D9374B92}"/>
                </a:ext>
              </a:extLst>
            </p:cNvPr>
            <p:cNvSpPr/>
            <p:nvPr/>
          </p:nvSpPr>
          <p:spPr>
            <a:xfrm>
              <a:off x="768706" y="687819"/>
              <a:ext cx="22416" cy="25882"/>
            </a:xfrm>
            <a:custGeom>
              <a:avLst/>
              <a:gdLst/>
              <a:ahLst/>
              <a:cxnLst/>
              <a:rect l="0" t="0" r="0" b="0"/>
              <a:pathLst>
                <a:path w="22416" h="25882">
                  <a:moveTo>
                    <a:pt x="22416" y="0"/>
                  </a:moveTo>
                  <a:lnTo>
                    <a:pt x="22416" y="25882"/>
                  </a:lnTo>
                  <a:lnTo>
                    <a:pt x="0" y="12941"/>
                  </a:lnTo>
                  <a:lnTo>
                    <a:pt x="22416" y="0"/>
                  </a:lnTo>
                  <a:close/>
                </a:path>
              </a:pathLst>
            </a:custGeom>
            <a:ln w="0" cap="flat">
              <a:round/>
            </a:ln>
          </p:spPr>
          <p:style>
            <a:lnRef idx="0">
              <a:srgbClr val="000000">
                <a:alpha val="0"/>
              </a:srgbClr>
            </a:lnRef>
            <a:fillRef idx="1">
              <a:srgbClr val="121312"/>
            </a:fillRef>
            <a:effectRef idx="0">
              <a:scrgbClr r="0" g="0" b="0"/>
            </a:effectRef>
            <a:fontRef idx="none"/>
          </p:style>
          <p:txBody>
            <a:bodyPr/>
            <a:lstStyle/>
            <a:p>
              <a:endParaRPr lang="en-GB"/>
            </a:p>
          </p:txBody>
        </p:sp>
        <p:sp>
          <p:nvSpPr>
            <p:cNvPr id="17" name="Shape 1762">
              <a:extLst>
                <a:ext uri="{FF2B5EF4-FFF2-40B4-BE49-F238E27FC236}">
                  <a16:creationId xmlns:a16="http://schemas.microsoft.com/office/drawing/2014/main" id="{AA65250B-3478-1F5D-80ED-6BA78DA7CAD3}"/>
                </a:ext>
              </a:extLst>
            </p:cNvPr>
            <p:cNvSpPr/>
            <p:nvPr/>
          </p:nvSpPr>
          <p:spPr>
            <a:xfrm>
              <a:off x="1375677" y="801801"/>
              <a:ext cx="0" cy="484467"/>
            </a:xfrm>
            <a:custGeom>
              <a:avLst/>
              <a:gdLst/>
              <a:ahLst/>
              <a:cxnLst/>
              <a:rect l="0" t="0" r="0" b="0"/>
              <a:pathLst>
                <a:path h="484467">
                  <a:moveTo>
                    <a:pt x="0" y="0"/>
                  </a:moveTo>
                  <a:lnTo>
                    <a:pt x="0" y="484467"/>
                  </a:lnTo>
                </a:path>
              </a:pathLst>
            </a:custGeom>
            <a:ln w="6236" cap="flat">
              <a:round/>
            </a:ln>
          </p:spPr>
          <p:style>
            <a:lnRef idx="1">
              <a:srgbClr val="121312"/>
            </a:lnRef>
            <a:fillRef idx="0">
              <a:srgbClr val="000000">
                <a:alpha val="0"/>
              </a:srgbClr>
            </a:fillRef>
            <a:effectRef idx="0">
              <a:scrgbClr r="0" g="0" b="0"/>
            </a:effectRef>
            <a:fontRef idx="none"/>
          </p:style>
          <p:txBody>
            <a:bodyPr/>
            <a:lstStyle/>
            <a:p>
              <a:endParaRPr lang="en-GB"/>
            </a:p>
          </p:txBody>
        </p:sp>
        <p:sp>
          <p:nvSpPr>
            <p:cNvPr id="18" name="Shape 1763">
              <a:extLst>
                <a:ext uri="{FF2B5EF4-FFF2-40B4-BE49-F238E27FC236}">
                  <a16:creationId xmlns:a16="http://schemas.microsoft.com/office/drawing/2014/main" id="{B52B05E7-7C5C-22A4-9D0E-AE096EDA8E69}"/>
                </a:ext>
              </a:extLst>
            </p:cNvPr>
            <p:cNvSpPr/>
            <p:nvPr/>
          </p:nvSpPr>
          <p:spPr>
            <a:xfrm>
              <a:off x="1362926" y="1282547"/>
              <a:ext cx="25425" cy="22022"/>
            </a:xfrm>
            <a:custGeom>
              <a:avLst/>
              <a:gdLst/>
              <a:ahLst/>
              <a:cxnLst/>
              <a:rect l="0" t="0" r="0" b="0"/>
              <a:pathLst>
                <a:path w="25425" h="22022">
                  <a:moveTo>
                    <a:pt x="0" y="0"/>
                  </a:moveTo>
                  <a:lnTo>
                    <a:pt x="25425" y="0"/>
                  </a:lnTo>
                  <a:lnTo>
                    <a:pt x="12713" y="22022"/>
                  </a:lnTo>
                  <a:lnTo>
                    <a:pt x="0" y="0"/>
                  </a:lnTo>
                  <a:close/>
                </a:path>
              </a:pathLst>
            </a:custGeom>
            <a:ln w="0" cap="flat">
              <a:round/>
            </a:ln>
          </p:spPr>
          <p:style>
            <a:lnRef idx="0">
              <a:srgbClr val="000000">
                <a:alpha val="0"/>
              </a:srgbClr>
            </a:lnRef>
            <a:fillRef idx="1">
              <a:srgbClr val="121312"/>
            </a:fillRef>
            <a:effectRef idx="0">
              <a:scrgbClr r="0" g="0" b="0"/>
            </a:effectRef>
            <a:fontRef idx="none"/>
          </p:style>
          <p:txBody>
            <a:bodyPr/>
            <a:lstStyle/>
            <a:p>
              <a:endParaRPr lang="en-GB"/>
            </a:p>
          </p:txBody>
        </p:sp>
        <p:sp>
          <p:nvSpPr>
            <p:cNvPr id="19" name="Shape 1764">
              <a:extLst>
                <a:ext uri="{FF2B5EF4-FFF2-40B4-BE49-F238E27FC236}">
                  <a16:creationId xmlns:a16="http://schemas.microsoft.com/office/drawing/2014/main" id="{DEA80138-58FE-01AD-2682-9B7455EFDF77}"/>
                </a:ext>
              </a:extLst>
            </p:cNvPr>
            <p:cNvSpPr/>
            <p:nvPr/>
          </p:nvSpPr>
          <p:spPr>
            <a:xfrm>
              <a:off x="1363015" y="783501"/>
              <a:ext cx="25412" cy="22022"/>
            </a:xfrm>
            <a:custGeom>
              <a:avLst/>
              <a:gdLst/>
              <a:ahLst/>
              <a:cxnLst/>
              <a:rect l="0" t="0" r="0" b="0"/>
              <a:pathLst>
                <a:path w="25412" h="22022">
                  <a:moveTo>
                    <a:pt x="12712" y="0"/>
                  </a:moveTo>
                  <a:lnTo>
                    <a:pt x="25412" y="22022"/>
                  </a:lnTo>
                  <a:lnTo>
                    <a:pt x="0" y="22022"/>
                  </a:lnTo>
                  <a:lnTo>
                    <a:pt x="12712" y="0"/>
                  </a:lnTo>
                  <a:close/>
                </a:path>
              </a:pathLst>
            </a:custGeom>
            <a:ln w="0" cap="flat">
              <a:round/>
            </a:ln>
          </p:spPr>
          <p:style>
            <a:lnRef idx="0">
              <a:srgbClr val="000000">
                <a:alpha val="0"/>
              </a:srgbClr>
            </a:lnRef>
            <a:fillRef idx="1">
              <a:srgbClr val="121312"/>
            </a:fillRef>
            <a:effectRef idx="0">
              <a:scrgbClr r="0" g="0" b="0"/>
            </a:effectRef>
            <a:fontRef idx="none"/>
          </p:style>
          <p:txBody>
            <a:bodyPr/>
            <a:lstStyle/>
            <a:p>
              <a:endParaRPr lang="en-GB"/>
            </a:p>
          </p:txBody>
        </p:sp>
        <p:sp>
          <p:nvSpPr>
            <p:cNvPr id="20" name="Rectangle 19">
              <a:extLst>
                <a:ext uri="{FF2B5EF4-FFF2-40B4-BE49-F238E27FC236}">
                  <a16:creationId xmlns:a16="http://schemas.microsoft.com/office/drawing/2014/main" id="{DBD64E10-27B2-29C6-D8A4-A23C0E4ECE3D}"/>
                </a:ext>
              </a:extLst>
            </p:cNvPr>
            <p:cNvSpPr/>
            <p:nvPr/>
          </p:nvSpPr>
          <p:spPr>
            <a:xfrm>
              <a:off x="167231" y="1206081"/>
              <a:ext cx="675640" cy="126210"/>
            </a:xfrm>
            <a:prstGeom prst="rect">
              <a:avLst/>
            </a:prstGeom>
            <a:ln>
              <a:noFill/>
            </a:ln>
          </p:spPr>
          <p:txBody>
            <a:bodyPr vert="horz" lIns="0" tIns="0" rIns="0" bIns="0" rtlCol="0">
              <a:noAutofit/>
            </a:bodyPr>
            <a:lstStyle/>
            <a:p>
              <a:pPr marL="5715" marR="1270" indent="-5715" algn="ctr">
                <a:lnSpc>
                  <a:spcPct val="107000"/>
                </a:lnSpc>
                <a:spcAft>
                  <a:spcPts val="800"/>
                </a:spcAft>
                <a:buNone/>
              </a:pPr>
              <a:r>
                <a:rPr lang="en-GB" sz="2000" b="1" kern="100" dirty="0">
                  <a:solidFill>
                    <a:srgbClr val="131413"/>
                  </a:solidFill>
                  <a:latin typeface="Times New Roman" panose="02020603050405020304" pitchFamily="18" charset="0"/>
                  <a:ea typeface="Times New Roman" panose="02020603050405020304" pitchFamily="18" charset="0"/>
                </a:rPr>
                <a:t>R</a:t>
              </a:r>
              <a:r>
                <a:rPr lang="en-GB" sz="2000" b="1" kern="100" dirty="0">
                  <a:solidFill>
                    <a:srgbClr val="131413"/>
                  </a:solidFill>
                  <a:effectLst/>
                  <a:latin typeface="Times New Roman" panose="02020603050405020304" pitchFamily="18" charset="0"/>
                  <a:ea typeface="Times New Roman" panose="02020603050405020304" pitchFamily="18" charset="0"/>
                </a:rPr>
                <a:t>esearcher’s </a:t>
              </a:r>
              <a:r>
                <a:rPr lang="en-GB" sz="2000" b="1" kern="100" dirty="0">
                  <a:solidFill>
                    <a:srgbClr val="131413"/>
                  </a:solidFill>
                  <a:latin typeface="Times New Roman" panose="02020603050405020304" pitchFamily="18" charset="0"/>
                  <a:ea typeface="Times New Roman" panose="02020603050405020304" pitchFamily="18" charset="0"/>
                </a:rPr>
                <a:t>I</a:t>
              </a:r>
              <a:r>
                <a:rPr lang="en-GB" sz="2000" b="1" kern="100" dirty="0">
                  <a:solidFill>
                    <a:srgbClr val="131413"/>
                  </a:solidFill>
                  <a:effectLst/>
                  <a:latin typeface="Times New Roman" panose="02020603050405020304" pitchFamily="18" charset="0"/>
                  <a:ea typeface="Times New Roman" panose="02020603050405020304" pitchFamily="18" charset="0"/>
                </a:rPr>
                <a:t>nterpretation</a:t>
              </a:r>
              <a:endParaRPr lang="en-GB" sz="2000" b="1" kern="100" dirty="0">
                <a:solidFill>
                  <a:srgbClr val="000000"/>
                </a:solidFill>
                <a:effectLst/>
                <a:latin typeface="Times New Roman" panose="02020603050405020304" pitchFamily="18" charset="0"/>
                <a:ea typeface="Times New Roman" panose="02020603050405020304" pitchFamily="18" charset="0"/>
              </a:endParaRPr>
            </a:p>
          </p:txBody>
        </p:sp>
      </p:grpSp>
      <p:sp>
        <p:nvSpPr>
          <p:cNvPr id="22" name="TextBox 21">
            <a:extLst>
              <a:ext uri="{FF2B5EF4-FFF2-40B4-BE49-F238E27FC236}">
                <a16:creationId xmlns:a16="http://schemas.microsoft.com/office/drawing/2014/main" id="{F284767E-F63A-7228-B111-3BE8DADC8A29}"/>
              </a:ext>
            </a:extLst>
          </p:cNvPr>
          <p:cNvSpPr txBox="1"/>
          <p:nvPr/>
        </p:nvSpPr>
        <p:spPr>
          <a:xfrm>
            <a:off x="-43107" y="-74311"/>
            <a:ext cx="4536730" cy="646331"/>
          </a:xfrm>
          <a:prstGeom prst="rect">
            <a:avLst/>
          </a:prstGeom>
          <a:noFill/>
        </p:spPr>
        <p:txBody>
          <a:bodyPr wrap="square">
            <a:spAutoFit/>
          </a:bodyPr>
          <a:lstStyle/>
          <a:p>
            <a:r>
              <a:rPr lang="en-GB" sz="3600" b="1" dirty="0">
                <a:solidFill>
                  <a:srgbClr val="000000"/>
                </a:solidFill>
                <a:effectLst/>
                <a:highlight>
                  <a:srgbClr val="FFFF00"/>
                </a:highlight>
                <a:latin typeface="Aptos" panose="020B0004020202020204" pitchFamily="34" charset="0"/>
                <a:ea typeface="Times New Roman" panose="02020603050405020304" pitchFamily="18" charset="0"/>
              </a:rPr>
              <a:t>The field of </a:t>
            </a:r>
            <a:r>
              <a:rPr lang="en-GB" sz="3600" b="1" dirty="0">
                <a:solidFill>
                  <a:srgbClr val="FF0000"/>
                </a:solidFill>
                <a:effectLst/>
                <a:highlight>
                  <a:srgbClr val="FFFF00"/>
                </a:highlight>
                <a:latin typeface="Aptos" panose="020B0004020202020204" pitchFamily="34" charset="0"/>
                <a:ea typeface="Times New Roman" panose="02020603050405020304" pitchFamily="18" charset="0"/>
              </a:rPr>
              <a:t>R</a:t>
            </a:r>
            <a:endParaRPr lang="en-GB" sz="3600" b="1" dirty="0">
              <a:solidFill>
                <a:srgbClr val="FF0000"/>
              </a:solidFill>
              <a:highlight>
                <a:srgbClr val="FFFF00"/>
              </a:highlight>
              <a:latin typeface="Aptos" panose="020B0004020202020204" pitchFamily="34" charset="0"/>
            </a:endParaRPr>
          </a:p>
        </p:txBody>
      </p:sp>
    </p:spTree>
    <p:extLst>
      <p:ext uri="{BB962C8B-B14F-4D97-AF65-F5344CB8AC3E}">
        <p14:creationId xmlns:p14="http://schemas.microsoft.com/office/powerpoint/2010/main" val="11912151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7CBB86-ADE9-E754-DD3E-9717D16A1370}"/>
              </a:ext>
            </a:extLst>
          </p:cNvPr>
          <p:cNvPicPr>
            <a:picLocks noChangeAspect="1"/>
          </p:cNvPicPr>
          <p:nvPr/>
        </p:nvPicPr>
        <p:blipFill>
          <a:blip r:embed="rId3"/>
          <a:srcRect l="20339" t="32797" r="24126" b="22831"/>
          <a:stretch>
            <a:fillRect/>
          </a:stretch>
        </p:blipFill>
        <p:spPr>
          <a:xfrm>
            <a:off x="0" y="111034"/>
            <a:ext cx="12246429" cy="6746966"/>
          </a:xfrm>
          <a:prstGeom prst="rect">
            <a:avLst/>
          </a:prstGeom>
        </p:spPr>
      </p:pic>
    </p:spTree>
    <p:extLst>
      <p:ext uri="{BB962C8B-B14F-4D97-AF65-F5344CB8AC3E}">
        <p14:creationId xmlns:p14="http://schemas.microsoft.com/office/powerpoint/2010/main" val="30334127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0F1599-37E3-E505-0F90-BDFF7EBD98CE}"/>
              </a:ext>
            </a:extLst>
          </p:cNvPr>
          <p:cNvPicPr>
            <a:picLocks noChangeAspect="1"/>
          </p:cNvPicPr>
          <p:nvPr/>
        </p:nvPicPr>
        <p:blipFill>
          <a:blip r:embed="rId2"/>
          <a:srcRect l="25754" t="30762" r="21389" b="22667"/>
          <a:stretch>
            <a:fillRect/>
          </a:stretch>
        </p:blipFill>
        <p:spPr>
          <a:xfrm>
            <a:off x="880109" y="842553"/>
            <a:ext cx="9263199" cy="4859383"/>
          </a:xfrm>
          <a:prstGeom prst="rect">
            <a:avLst/>
          </a:prstGeom>
        </p:spPr>
      </p:pic>
      <p:sp>
        <p:nvSpPr>
          <p:cNvPr id="7" name="TextBox 6">
            <a:extLst>
              <a:ext uri="{FF2B5EF4-FFF2-40B4-BE49-F238E27FC236}">
                <a16:creationId xmlns:a16="http://schemas.microsoft.com/office/drawing/2014/main" id="{A8217B78-759B-0904-C9AA-5D0B2DCAD7D0}"/>
              </a:ext>
            </a:extLst>
          </p:cNvPr>
          <p:cNvSpPr txBox="1"/>
          <p:nvPr/>
        </p:nvSpPr>
        <p:spPr>
          <a:xfrm>
            <a:off x="507818" y="83123"/>
            <a:ext cx="7885068" cy="646331"/>
          </a:xfrm>
          <a:prstGeom prst="rect">
            <a:avLst/>
          </a:prstGeom>
          <a:noFill/>
        </p:spPr>
        <p:txBody>
          <a:bodyPr wrap="square">
            <a:spAutoFit/>
          </a:bodyPr>
          <a:lstStyle/>
          <a:p>
            <a:r>
              <a:rPr lang="en-GB" sz="3600" b="1" dirty="0">
                <a:solidFill>
                  <a:srgbClr val="000000"/>
                </a:solidFill>
                <a:effectLst/>
                <a:highlight>
                  <a:srgbClr val="FFFF00"/>
                </a:highlight>
                <a:latin typeface="Aptos" panose="020B0004020202020204" pitchFamily="34" charset="0"/>
                <a:ea typeface="Times New Roman" panose="02020603050405020304" pitchFamily="18" charset="0"/>
              </a:rPr>
              <a:t>Research and researching : steps</a:t>
            </a:r>
            <a:endParaRPr lang="en-GB" sz="3600" b="1" dirty="0">
              <a:highlight>
                <a:srgbClr val="FFFF00"/>
              </a:highlight>
              <a:latin typeface="Aptos" panose="020B0004020202020204" pitchFamily="34" charset="0"/>
            </a:endParaRPr>
          </a:p>
        </p:txBody>
      </p:sp>
    </p:spTree>
    <p:extLst>
      <p:ext uri="{BB962C8B-B14F-4D97-AF65-F5344CB8AC3E}">
        <p14:creationId xmlns:p14="http://schemas.microsoft.com/office/powerpoint/2010/main" val="27806804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76C3C62-71B9-DF7A-80E2-EA8431B7B0A9}"/>
              </a:ext>
            </a:extLst>
          </p:cNvPr>
          <p:cNvSpPr txBox="1"/>
          <p:nvPr/>
        </p:nvSpPr>
        <p:spPr>
          <a:xfrm>
            <a:off x="122582" y="133263"/>
            <a:ext cx="11946835" cy="5340693"/>
          </a:xfrm>
          <a:prstGeom prst="rect">
            <a:avLst/>
          </a:prstGeom>
          <a:noFill/>
        </p:spPr>
        <p:txBody>
          <a:bodyPr wrap="square">
            <a:spAutoFit/>
          </a:bodyPr>
          <a:lstStyle/>
          <a:p>
            <a:pPr marL="6350" indent="-6350">
              <a:lnSpc>
                <a:spcPct val="107000"/>
              </a:lnSpc>
              <a:spcAft>
                <a:spcPts val="1050"/>
              </a:spcAft>
              <a:buNone/>
            </a:pPr>
            <a:r>
              <a:rPr lang="en-GB" sz="2000" b="1" kern="100" dirty="0">
                <a:solidFill>
                  <a:srgbClr val="000000"/>
                </a:solidFill>
                <a:effectLst/>
                <a:highlight>
                  <a:srgbClr val="FFFF00"/>
                </a:highlight>
                <a:latin typeface="Aptos" panose="020B0004020202020204" pitchFamily="34" charset="0"/>
                <a:ea typeface="Times New Roman" panose="02020603050405020304" pitchFamily="18" charset="0"/>
              </a:rPr>
              <a:t>Objectives of DBA R</a:t>
            </a:r>
            <a:r>
              <a:rPr lang="en-GB" sz="2000" b="1" kern="100" dirty="0">
                <a:solidFill>
                  <a:srgbClr val="000000"/>
                </a:solidFill>
                <a:highlight>
                  <a:srgbClr val="FFFF00"/>
                </a:highlight>
                <a:latin typeface="Aptos" panose="020B0004020202020204" pitchFamily="34" charset="0"/>
                <a:ea typeface="Times New Roman" panose="02020603050405020304" pitchFamily="18" charset="0"/>
              </a:rPr>
              <a:t> could be </a:t>
            </a:r>
            <a:r>
              <a:rPr lang="en-GB" sz="2000" kern="100" dirty="0">
                <a:solidFill>
                  <a:srgbClr val="000000"/>
                </a:solidFill>
                <a:effectLst/>
                <a:latin typeface="Aptos" panose="020B0004020202020204" pitchFamily="34" charset="0"/>
                <a:ea typeface="Times New Roman" panose="02020603050405020304" pitchFamily="18" charset="0"/>
              </a:rPr>
              <a:t>to use RM for solving the problem and: </a:t>
            </a:r>
          </a:p>
          <a:p>
            <a:pPr marL="285750" indent="-285750">
              <a:lnSpc>
                <a:spcPct val="107000"/>
              </a:lnSpc>
              <a:spcAft>
                <a:spcPts val="1050"/>
              </a:spcAft>
              <a:buFontTx/>
              <a:buChar char="-"/>
            </a:pPr>
            <a:r>
              <a:rPr lang="en-GB" sz="2000" kern="100" dirty="0">
                <a:solidFill>
                  <a:srgbClr val="000000"/>
                </a:solidFill>
                <a:latin typeface="Aptos" panose="020B0004020202020204" pitchFamily="34" charset="0"/>
                <a:ea typeface="Times New Roman" panose="02020603050405020304" pitchFamily="18" charset="0"/>
              </a:rPr>
              <a:t>R </a:t>
            </a:r>
            <a:r>
              <a:rPr lang="en-GB" sz="2000" kern="100" dirty="0">
                <a:solidFill>
                  <a:srgbClr val="000000"/>
                </a:solidFill>
                <a:effectLst/>
                <a:latin typeface="Aptos" panose="020B0004020202020204" pitchFamily="34" charset="0"/>
                <a:ea typeface="Times New Roman" panose="02020603050405020304" pitchFamily="18" charset="0"/>
              </a:rPr>
              <a:t>should be logical or systematic</a:t>
            </a:r>
            <a:r>
              <a:rPr lang="en-GB" sz="2000" kern="100" dirty="0">
                <a:solidFill>
                  <a:srgbClr val="000000"/>
                </a:solidFill>
                <a:latin typeface="Aptos" panose="020B0004020202020204" pitchFamily="34" charset="0"/>
                <a:ea typeface="Times New Roman" panose="02020603050405020304" pitchFamily="18" charset="0"/>
              </a:rPr>
              <a:t>;</a:t>
            </a:r>
            <a:endParaRPr lang="en-GB" sz="2000" kern="100" dirty="0">
              <a:solidFill>
                <a:srgbClr val="000000"/>
              </a:solidFill>
              <a:effectLst/>
              <a:latin typeface="Aptos" panose="020B0004020202020204" pitchFamily="34" charset="0"/>
              <a:ea typeface="Times New Roman" panose="02020603050405020304" pitchFamily="18" charset="0"/>
            </a:endParaRPr>
          </a:p>
          <a:p>
            <a:pPr marL="285750" indent="-285750">
              <a:lnSpc>
                <a:spcPct val="107000"/>
              </a:lnSpc>
              <a:spcAft>
                <a:spcPts val="1050"/>
              </a:spcAft>
              <a:buFontTx/>
              <a:buChar char="-"/>
            </a:pPr>
            <a:r>
              <a:rPr lang="en-GB" sz="2000" kern="100" dirty="0">
                <a:solidFill>
                  <a:srgbClr val="000000"/>
                </a:solidFill>
                <a:latin typeface="Aptos" panose="020B0004020202020204" pitchFamily="34" charset="0"/>
                <a:ea typeface="Times New Roman" panose="02020603050405020304" pitchFamily="18" charset="0"/>
              </a:rPr>
              <a:t>Aimed </a:t>
            </a:r>
            <a:r>
              <a:rPr lang="en-GB" sz="2000" kern="100" dirty="0">
                <a:solidFill>
                  <a:srgbClr val="000000"/>
                </a:solidFill>
                <a:effectLst/>
                <a:latin typeface="Aptos" panose="020B0004020202020204" pitchFamily="34" charset="0"/>
                <a:ea typeface="Times New Roman" panose="02020603050405020304" pitchFamily="18" charset="0"/>
              </a:rPr>
              <a:t>to search answers to questions through the applications of scientific procedures. </a:t>
            </a:r>
          </a:p>
          <a:p>
            <a:pPr>
              <a:lnSpc>
                <a:spcPct val="107000"/>
              </a:lnSpc>
              <a:spcAft>
                <a:spcPts val="1050"/>
              </a:spcAft>
            </a:pPr>
            <a:r>
              <a:rPr lang="en-GB" sz="2000" kern="100" dirty="0">
                <a:solidFill>
                  <a:srgbClr val="000000"/>
                </a:solidFill>
                <a:latin typeface="Aptos" panose="020B0004020202020204" pitchFamily="34" charset="0"/>
                <a:ea typeface="Times New Roman" panose="02020603050405020304" pitchFamily="18" charset="0"/>
              </a:rPr>
              <a:t>Main aim R </a:t>
            </a:r>
            <a:r>
              <a:rPr lang="en-GB" sz="2000" kern="100" dirty="0">
                <a:solidFill>
                  <a:srgbClr val="000000"/>
                </a:solidFill>
                <a:effectLst/>
                <a:latin typeface="Aptos" panose="020B0004020202020204" pitchFamily="34" charset="0"/>
                <a:ea typeface="Times New Roman" panose="02020603050405020304" pitchFamily="18" charset="0"/>
              </a:rPr>
              <a:t>is to find out the truth which is hidden and which has not been discovered as yet!</a:t>
            </a:r>
          </a:p>
          <a:p>
            <a:pPr>
              <a:lnSpc>
                <a:spcPct val="107000"/>
              </a:lnSpc>
              <a:spcAft>
                <a:spcPts val="1050"/>
              </a:spcAft>
            </a:pPr>
            <a:r>
              <a:rPr lang="en-GB" sz="2000" kern="100" dirty="0">
                <a:solidFill>
                  <a:srgbClr val="000000"/>
                </a:solidFill>
                <a:latin typeface="Aptos" panose="020B0004020202020204" pitchFamily="34" charset="0"/>
                <a:ea typeface="Times New Roman" panose="02020603050405020304" pitchFamily="18" charset="0"/>
              </a:rPr>
              <a:t>- </a:t>
            </a:r>
            <a:r>
              <a:rPr lang="en-GB" sz="2000" kern="100" dirty="0">
                <a:solidFill>
                  <a:srgbClr val="000000"/>
                </a:solidFill>
                <a:effectLst/>
                <a:latin typeface="Aptos" panose="020B0004020202020204" pitchFamily="34" charset="0"/>
                <a:ea typeface="Times New Roman" panose="02020603050405020304" pitchFamily="18" charset="0"/>
              </a:rPr>
              <a:t>each R study has its own specific purpose but </a:t>
            </a:r>
            <a:r>
              <a:rPr lang="en-GB" sz="2000" b="1" kern="100" dirty="0">
                <a:solidFill>
                  <a:srgbClr val="FF0000"/>
                </a:solidFill>
                <a:effectLst/>
                <a:latin typeface="Aptos" panose="020B0004020202020204" pitchFamily="34" charset="0"/>
                <a:ea typeface="Times New Roman" panose="02020603050405020304" pitchFamily="18" charset="0"/>
              </a:rPr>
              <a:t>DBA related R objectives falls into certain gro</a:t>
            </a:r>
            <a:r>
              <a:rPr lang="en-GB" sz="2000" b="1" kern="100" dirty="0">
                <a:solidFill>
                  <a:srgbClr val="FF0000"/>
                </a:solidFill>
                <a:latin typeface="Aptos" panose="020B0004020202020204" pitchFamily="34" charset="0"/>
                <a:ea typeface="Times New Roman" panose="02020603050405020304" pitchFamily="18" charset="0"/>
              </a:rPr>
              <a:t>upings</a:t>
            </a:r>
            <a:r>
              <a:rPr lang="en-GB" sz="2000" kern="100" dirty="0">
                <a:solidFill>
                  <a:srgbClr val="000000"/>
                </a:solidFill>
                <a:effectLst/>
                <a:latin typeface="Aptos" panose="020B0004020202020204" pitchFamily="34" charset="0"/>
                <a:ea typeface="Times New Roman" panose="02020603050405020304" pitchFamily="18" charset="0"/>
              </a:rPr>
              <a:t>: </a:t>
            </a:r>
          </a:p>
          <a:p>
            <a:pPr marL="342900" marR="2540" indent="-342900" algn="just" fontAlgn="base">
              <a:lnSpc>
                <a:spcPct val="112000"/>
              </a:lnSpc>
              <a:spcAft>
                <a:spcPts val="350"/>
              </a:spcAft>
              <a:buClr>
                <a:srgbClr val="000000"/>
              </a:buClr>
              <a:buSzPts val="1000"/>
              <a:buFont typeface="+mj-lt"/>
              <a:buAutoNum type="arabicPeriod"/>
            </a:pP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To gain familiarity with a phenomenon or to achieve new insights into it </a:t>
            </a:r>
            <a:r>
              <a:rPr lang="en-GB" sz="2000" dirty="0">
                <a:latin typeface="Aptos" panose="020B0004020202020204" pitchFamily="34" charset="0"/>
              </a:rPr>
              <a:t>(studies with this object in view are termed as </a:t>
            </a:r>
            <a:r>
              <a:rPr lang="en-GB" sz="2000" i="1" dirty="0">
                <a:latin typeface="Aptos" panose="020B0004020202020204" pitchFamily="34" charset="0"/>
              </a:rPr>
              <a:t>exploratory </a:t>
            </a:r>
            <a:r>
              <a:rPr lang="en-GB" sz="2000" dirty="0">
                <a:latin typeface="Aptos" panose="020B0004020202020204" pitchFamily="34" charset="0"/>
              </a:rPr>
              <a:t>or </a:t>
            </a:r>
            <a:r>
              <a:rPr lang="en-GB" sz="2000" i="1" dirty="0">
                <a:latin typeface="Aptos" panose="020B0004020202020204" pitchFamily="34" charset="0"/>
              </a:rPr>
              <a:t>formulative R </a:t>
            </a:r>
            <a:r>
              <a:rPr lang="en-GB" sz="2000" dirty="0">
                <a:latin typeface="Aptos" panose="020B0004020202020204" pitchFamily="34" charset="0"/>
              </a:rPr>
              <a:t>studies); </a:t>
            </a:r>
          </a:p>
          <a:p>
            <a:pPr marL="342900" marR="2540" lvl="0" indent="-342900" algn="just" fontAlgn="base">
              <a:lnSpc>
                <a:spcPct val="112000"/>
              </a:lnSpc>
              <a:spcAft>
                <a:spcPts val="350"/>
              </a:spcAft>
              <a:buClr>
                <a:srgbClr val="000000"/>
              </a:buClr>
              <a:buSzPts val="1000"/>
              <a:buFont typeface="+mj-lt"/>
              <a:buAutoNum type="arabicPeriod"/>
            </a:pP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To portray accurately the characteristics of a particular situation or a group (studies with this object in view are known as </a:t>
            </a:r>
            <a:r>
              <a:rPr lang="en-GB" sz="2000" i="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descriptive R</a:t>
            </a: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 studies); </a:t>
            </a:r>
          </a:p>
          <a:p>
            <a:pPr marL="342900" marR="2540" lvl="0" indent="-342900" algn="just" fontAlgn="base">
              <a:lnSpc>
                <a:spcPct val="112000"/>
              </a:lnSpc>
              <a:spcAft>
                <a:spcPts val="350"/>
              </a:spcAft>
              <a:buClr>
                <a:srgbClr val="000000"/>
              </a:buClr>
              <a:buSzPts val="1000"/>
              <a:buFont typeface="+mj-lt"/>
              <a:buAutoNum type="arabicPeriod"/>
            </a:pP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To determine the frequency with which something occurs or with which it is associated with something else (studies with this object in view are known as </a:t>
            </a:r>
            <a:r>
              <a:rPr lang="en-GB" sz="2000" i="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diagnostic R </a:t>
            </a: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studies); </a:t>
            </a:r>
          </a:p>
          <a:p>
            <a:pPr marL="342900" marR="2540" lvl="0" indent="-342900" algn="just" fontAlgn="base">
              <a:lnSpc>
                <a:spcPct val="112000"/>
              </a:lnSpc>
              <a:spcAft>
                <a:spcPts val="1035"/>
              </a:spcAft>
              <a:buClr>
                <a:srgbClr val="000000"/>
              </a:buClr>
              <a:buSzPts val="1000"/>
              <a:buFont typeface="+mj-lt"/>
              <a:buAutoNum type="arabicPeriod"/>
            </a:pP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To test a hypothesis of a causal relationship between variables (such studies are known as </a:t>
            </a:r>
            <a:r>
              <a:rPr lang="en-GB" sz="2000" i="1"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hypothesis testing </a:t>
            </a: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research studies). </a:t>
            </a:r>
          </a:p>
        </p:txBody>
      </p:sp>
    </p:spTree>
    <p:extLst>
      <p:ext uri="{BB962C8B-B14F-4D97-AF65-F5344CB8AC3E}">
        <p14:creationId xmlns:p14="http://schemas.microsoft.com/office/powerpoint/2010/main" val="36154475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2568DA-03EF-F7FA-07F0-658773BC926C}"/>
              </a:ext>
            </a:extLst>
          </p:cNvPr>
          <p:cNvSpPr txBox="1"/>
          <p:nvPr/>
        </p:nvSpPr>
        <p:spPr>
          <a:xfrm>
            <a:off x="0" y="102457"/>
            <a:ext cx="12192000" cy="4221733"/>
          </a:xfrm>
          <a:prstGeom prst="rect">
            <a:avLst/>
          </a:prstGeom>
          <a:noFill/>
        </p:spPr>
        <p:txBody>
          <a:bodyPr wrap="square">
            <a:spAutoFit/>
          </a:bodyPr>
          <a:lstStyle/>
          <a:p>
            <a:pPr marL="6350" marR="2540" indent="-6350" algn="just">
              <a:lnSpc>
                <a:spcPct val="112000"/>
              </a:lnSpc>
              <a:spcAft>
                <a:spcPts val="1325"/>
              </a:spcAft>
              <a:buNone/>
            </a:pPr>
            <a:r>
              <a:rPr lang="en-GB" sz="3200" b="1" kern="100" dirty="0">
                <a:solidFill>
                  <a:srgbClr val="000000"/>
                </a:solidFill>
                <a:effectLst/>
                <a:highlight>
                  <a:srgbClr val="FFFF00"/>
                </a:highlight>
                <a:latin typeface="Aptos" panose="020B0004020202020204" pitchFamily="34" charset="0"/>
                <a:ea typeface="Times New Roman" panose="02020603050405020304" pitchFamily="18" charset="0"/>
              </a:rPr>
              <a:t>Your DBA R therefore should cover the following elements: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State the R problem, which is often referred to as the purpose of the study.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Provide the context &amp; set the stage for your RQs show necessity and importance.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Present the rationale of your proposed study &amp; indicate why it is worth doing.  </a:t>
            </a:r>
          </a:p>
          <a:p>
            <a:pPr marL="342900" marR="2540" lvl="0" indent="-342900" algn="just" fontAlgn="base">
              <a:lnSpc>
                <a:spcPct val="112000"/>
              </a:lnSpc>
              <a:spcAft>
                <a:spcPts val="350"/>
              </a:spcAft>
              <a:buClr>
                <a:srgbClr val="000000"/>
              </a:buClr>
              <a:buSzPts val="1000"/>
              <a:buFont typeface="Arial" panose="020B0604020202020204" pitchFamily="34" charset="0"/>
              <a:buChar char="•"/>
            </a:pPr>
            <a:r>
              <a:rPr lang="en-GB" sz="2400" kern="100" dirty="0">
                <a:solidFill>
                  <a:srgbClr val="000000"/>
                </a:solidFill>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D</a:t>
            </a: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escribe the key issues and sub-problems to be addressed by your R  </a:t>
            </a:r>
          </a:p>
          <a:p>
            <a:pPr marL="342900" marR="2540" lvl="0" indent="-342900" algn="just" fontAlgn="base">
              <a:lnSpc>
                <a:spcPct val="112000"/>
              </a:lnSpc>
              <a:spcAft>
                <a:spcPts val="330"/>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State your H (hypothesis) / assumptions   </a:t>
            </a:r>
          </a:p>
          <a:p>
            <a:pPr marL="342900" marR="2540" lvl="0" indent="-342900" algn="just" fontAlgn="base">
              <a:lnSpc>
                <a:spcPct val="143000"/>
              </a:lnSpc>
              <a:spcAft>
                <a:spcPts val="725"/>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Set the delimitation or boundaries of your proposed R </a:t>
            </a:r>
          </a:p>
          <a:p>
            <a:pPr marL="342900" marR="2540" lvl="0" indent="-342900" algn="just" fontAlgn="base">
              <a:lnSpc>
                <a:spcPct val="143000"/>
              </a:lnSpc>
              <a:spcAft>
                <a:spcPts val="725"/>
              </a:spcAft>
              <a:buClr>
                <a:srgbClr val="000000"/>
              </a:buClr>
              <a:buSzPts val="1000"/>
              <a:buFont typeface="Arial" panose="020B0604020202020204" pitchFamily="34" charset="0"/>
              <a:buChar char="•"/>
            </a:pPr>
            <a:r>
              <a:rPr lang="en-GB" sz="24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Provide a clear focus. </a:t>
            </a:r>
          </a:p>
        </p:txBody>
      </p:sp>
    </p:spTree>
    <p:extLst>
      <p:ext uri="{BB962C8B-B14F-4D97-AF65-F5344CB8AC3E}">
        <p14:creationId xmlns:p14="http://schemas.microsoft.com/office/powerpoint/2010/main" val="31228328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A7D0337-D927-E316-9865-213358DFDD7F}"/>
              </a:ext>
            </a:extLst>
          </p:cNvPr>
          <p:cNvSpPr txBox="1"/>
          <p:nvPr/>
        </p:nvSpPr>
        <p:spPr>
          <a:xfrm>
            <a:off x="152399" y="75276"/>
            <a:ext cx="11847443" cy="4718086"/>
          </a:xfrm>
          <a:prstGeom prst="rect">
            <a:avLst/>
          </a:prstGeom>
          <a:noFill/>
        </p:spPr>
        <p:txBody>
          <a:bodyPr wrap="square">
            <a:spAutoFit/>
          </a:bodyPr>
          <a:lstStyle/>
          <a:p>
            <a:pPr marL="6350" marR="635" indent="-6350">
              <a:lnSpc>
                <a:spcPct val="107000"/>
              </a:lnSpc>
              <a:spcAft>
                <a:spcPts val="1050"/>
              </a:spcAft>
            </a:pPr>
            <a:r>
              <a:rPr lang="en-GB" sz="3200" b="1" kern="100" dirty="0">
                <a:solidFill>
                  <a:srgbClr val="000000"/>
                </a:solidFill>
                <a:effectLst/>
                <a:highlight>
                  <a:srgbClr val="FFFF00"/>
                </a:highlight>
                <a:latin typeface="Aptos" panose="020B0004020202020204" pitchFamily="34" charset="0"/>
                <a:ea typeface="Times New Roman" panose="02020603050405020304" pitchFamily="18" charset="0"/>
              </a:rPr>
              <a:t>You &amp; Your topic AND </a:t>
            </a:r>
            <a:r>
              <a:rPr lang="en-GB" sz="3200" kern="100" dirty="0">
                <a:solidFill>
                  <a:srgbClr val="000000"/>
                </a:solidFill>
                <a:highlight>
                  <a:srgbClr val="FFFF00"/>
                </a:highligh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not "</a:t>
            </a:r>
            <a:r>
              <a:rPr lang="en-GB" sz="3200" b="1" kern="100" dirty="0">
                <a:solidFill>
                  <a:srgbClr val="FF0000"/>
                </a:solidFill>
                <a:highlight>
                  <a:srgbClr val="FFFF00"/>
                </a:highligh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reinventing the wheel</a:t>
            </a:r>
            <a:r>
              <a:rPr lang="en-GB" sz="3200" kern="100" dirty="0">
                <a:solidFill>
                  <a:srgbClr val="000000"/>
                </a:solidFill>
                <a:highlight>
                  <a:srgbClr val="FFFF00"/>
                </a:highligh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a:t>
            </a:r>
            <a:r>
              <a:rPr lang="en-GB" sz="3200" b="1" kern="100" dirty="0">
                <a:solidFill>
                  <a:srgbClr val="000000"/>
                </a:solidFill>
                <a:effectLst/>
                <a:highlight>
                  <a:srgbClr val="FFFF00"/>
                </a:highlight>
                <a:latin typeface="Aptos" panose="020B0004020202020204" pitchFamily="34" charset="0"/>
                <a:ea typeface="Times New Roman" panose="02020603050405020304" pitchFamily="18" charset="0"/>
              </a:rPr>
              <a:t> </a:t>
            </a:r>
            <a:endParaRPr lang="en-GB" sz="3200" kern="100" dirty="0">
              <a:solidFill>
                <a:srgbClr val="000000"/>
              </a:solidFill>
              <a:effectLst/>
              <a:highlight>
                <a:srgbClr val="FFFF00"/>
              </a:highlight>
              <a:latin typeface="Aptos" panose="020B0004020202020204" pitchFamily="34" charset="0"/>
              <a:ea typeface="Times New Roman" panose="02020603050405020304" pitchFamily="18" charset="0"/>
            </a:endParaRPr>
          </a:p>
          <a:p>
            <a:pPr marL="6350" marR="2540" indent="-6350" algn="just">
              <a:lnSpc>
                <a:spcPct val="112000"/>
              </a:lnSpc>
              <a:spcAft>
                <a:spcPts val="1345"/>
              </a:spcAft>
              <a:buNone/>
            </a:pPr>
            <a:r>
              <a:rPr lang="en-GB" sz="2000" kern="100" dirty="0">
                <a:solidFill>
                  <a:srgbClr val="000000"/>
                </a:solidFill>
                <a:effectLst/>
                <a:latin typeface="Aptos" panose="020B0004020202020204" pitchFamily="34" charset="0"/>
                <a:ea typeface="Times New Roman" panose="02020603050405020304" pitchFamily="18" charset="0"/>
              </a:rPr>
              <a:t>The LR serves several important functions:  </a:t>
            </a:r>
          </a:p>
          <a:p>
            <a:pPr marL="342900" marR="2540" lvl="0" indent="-342900" algn="just" fontAlgn="base">
              <a:lnSpc>
                <a:spcPct val="112000"/>
              </a:lnSpc>
              <a:spcAft>
                <a:spcPts val="350"/>
              </a:spcAft>
              <a:buClr>
                <a:srgbClr val="000000"/>
              </a:buClr>
              <a:buSzPts val="1000"/>
              <a:buFont typeface="+mj-lt"/>
              <a:buAutoNum type="arabicPeriod"/>
            </a:pP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Ensures that you are not "</a:t>
            </a:r>
            <a:r>
              <a:rPr lang="en-GB" sz="2000" u="none" strike="noStrike" kern="100" dirty="0">
                <a:solidFill>
                  <a:srgbClr val="000000"/>
                </a:solidFill>
                <a:effectLst/>
                <a:highlight>
                  <a:srgbClr val="FFFF00"/>
                </a:highligh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reinventing the wheel</a:t>
            </a: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  </a:t>
            </a:r>
          </a:p>
          <a:p>
            <a:pPr marL="342900" marR="2540" lvl="0" indent="-342900" algn="just" fontAlgn="base">
              <a:lnSpc>
                <a:spcPct val="112000"/>
              </a:lnSpc>
              <a:spcAft>
                <a:spcPts val="350"/>
              </a:spcAft>
              <a:buClr>
                <a:srgbClr val="000000"/>
              </a:buClr>
              <a:buSzPts val="1000"/>
              <a:buFont typeface="+mj-lt"/>
              <a:buAutoNum type="arabicPeriod"/>
            </a:pP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Gives credits to those who have laid the groundwork for your R  </a:t>
            </a:r>
          </a:p>
          <a:p>
            <a:pPr marL="342900" marR="2540" lvl="0" indent="-342900" algn="just" fontAlgn="base">
              <a:lnSpc>
                <a:spcPct val="112000"/>
              </a:lnSpc>
              <a:spcAft>
                <a:spcPts val="350"/>
              </a:spcAft>
              <a:buClr>
                <a:srgbClr val="000000"/>
              </a:buClr>
              <a:buSzPts val="1000"/>
              <a:buFont typeface="+mj-lt"/>
              <a:buAutoNum type="arabicPeriod"/>
            </a:pP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Demonstrates your knowledge of the R problem </a:t>
            </a:r>
          </a:p>
          <a:p>
            <a:pPr marL="342900" marR="2540" lvl="0" indent="-342900" algn="just" fontAlgn="base">
              <a:lnSpc>
                <a:spcPct val="112000"/>
              </a:lnSpc>
              <a:spcAft>
                <a:spcPts val="350"/>
              </a:spcAft>
              <a:buClr>
                <a:srgbClr val="000000"/>
              </a:buClr>
              <a:buSzPts val="1000"/>
              <a:buFont typeface="+mj-lt"/>
              <a:buAutoNum type="arabicPeriod"/>
            </a:pP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Demonstrates your understanding of the theoretical &amp; R issues related to your RQ  </a:t>
            </a:r>
          </a:p>
          <a:p>
            <a:pPr marL="342900" marR="2540" lvl="0" indent="-342900" algn="just" fontAlgn="base">
              <a:lnSpc>
                <a:spcPct val="112000"/>
              </a:lnSpc>
              <a:spcAft>
                <a:spcPts val="350"/>
              </a:spcAft>
              <a:buClr>
                <a:srgbClr val="000000"/>
              </a:buClr>
              <a:buSzPts val="1000"/>
              <a:buFont typeface="+mj-lt"/>
              <a:buAutoNum type="arabicPeriod"/>
            </a:pP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Shows your ability to critically evaluate relevant literature information.  </a:t>
            </a:r>
          </a:p>
          <a:p>
            <a:pPr marL="342900" marR="2540" lvl="0" indent="-342900" algn="just" fontAlgn="base">
              <a:lnSpc>
                <a:spcPct val="112000"/>
              </a:lnSpc>
              <a:spcAft>
                <a:spcPts val="350"/>
              </a:spcAft>
              <a:buClr>
                <a:srgbClr val="000000"/>
              </a:buClr>
              <a:buSzPts val="1000"/>
              <a:buFont typeface="+mj-lt"/>
              <a:buAutoNum type="arabicPeriod"/>
            </a:pP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Indicates your ability to integrate and synthesize the existing literature. </a:t>
            </a:r>
          </a:p>
          <a:p>
            <a:pPr marL="342900" marR="2540" lvl="0" indent="-342900" algn="just" fontAlgn="base">
              <a:lnSpc>
                <a:spcPct val="112000"/>
              </a:lnSpc>
              <a:spcAft>
                <a:spcPts val="350"/>
              </a:spcAft>
              <a:buClr>
                <a:srgbClr val="000000"/>
              </a:buClr>
              <a:buSzPts val="1000"/>
              <a:buFont typeface="+mj-lt"/>
              <a:buAutoNum type="arabicPeriod"/>
            </a:pP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Provides new insights or develops a new model as the conceptual framework for your R  </a:t>
            </a:r>
          </a:p>
          <a:p>
            <a:pPr marL="342900" marR="2540" lvl="0" indent="-342900" algn="just" fontAlgn="base">
              <a:lnSpc>
                <a:spcPct val="112000"/>
              </a:lnSpc>
              <a:spcAft>
                <a:spcPts val="1010"/>
              </a:spcAft>
              <a:buClr>
                <a:srgbClr val="000000"/>
              </a:buClr>
              <a:buSzPts val="1000"/>
              <a:buFont typeface="+mj-lt"/>
              <a:buAutoNum type="arabicPeriod"/>
            </a:pPr>
            <a:r>
              <a:rPr lang="en-GB" sz="2000" u="none" strike="noStrike" kern="100" dirty="0">
                <a:solidFill>
                  <a:srgbClr val="000000"/>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Convince others your R will make a significant / substantial contribution to the literature (i.e., resolving an important theoretical issue or filling a major gap in the literature).  </a:t>
            </a:r>
          </a:p>
        </p:txBody>
      </p:sp>
    </p:spTree>
    <p:extLst>
      <p:ext uri="{BB962C8B-B14F-4D97-AF65-F5344CB8AC3E}">
        <p14:creationId xmlns:p14="http://schemas.microsoft.com/office/powerpoint/2010/main" val="35065442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7B965A-4422-3691-40CF-8C28C1D4073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0D2B8EC-0AE7-A113-7FE0-E646CEA60119}"/>
              </a:ext>
            </a:extLst>
          </p:cNvPr>
          <p:cNvSpPr txBox="1"/>
          <p:nvPr/>
        </p:nvSpPr>
        <p:spPr>
          <a:xfrm>
            <a:off x="94129" y="655325"/>
            <a:ext cx="11878235" cy="4695131"/>
          </a:xfrm>
          <a:prstGeom prst="rect">
            <a:avLst/>
          </a:prstGeom>
          <a:noFill/>
        </p:spPr>
        <p:txBody>
          <a:bodyPr wrap="square">
            <a:spAutoFit/>
          </a:bodyPr>
          <a:lstStyle/>
          <a:p>
            <a:pPr marL="1270" marR="9525" indent="5715" algn="just">
              <a:lnSpc>
                <a:spcPct val="107000"/>
              </a:lnSpc>
              <a:spcAft>
                <a:spcPts val="670"/>
              </a:spcAft>
              <a:buNone/>
            </a:pPr>
            <a:r>
              <a:rPr lang="en-GB" sz="2800" kern="100" dirty="0">
                <a:solidFill>
                  <a:srgbClr val="181717"/>
                </a:solidFill>
                <a:latin typeface="Times New Roman" panose="02020603050405020304" pitchFamily="18" charset="0"/>
                <a:ea typeface="Times New Roman" panose="02020603050405020304" pitchFamily="18" charset="0"/>
              </a:rPr>
              <a:t>T</a:t>
            </a:r>
            <a:r>
              <a:rPr lang="en-GB" sz="2800" kern="100" dirty="0">
                <a:solidFill>
                  <a:srgbClr val="181717"/>
                </a:solidFill>
                <a:effectLst/>
                <a:latin typeface="Times New Roman" panose="02020603050405020304" pitchFamily="18" charset="0"/>
                <a:ea typeface="Times New Roman" panose="02020603050405020304" pitchFamily="18" charset="0"/>
              </a:rPr>
              <a:t>he task of defining the R problem is the preparation of the design of the Research project, popularly known as the RD. Decisions regarding what, where, when, how much, by what means concerning an inquiry or a research study constitute a RD</a:t>
            </a:r>
          </a:p>
          <a:p>
            <a:pPr marL="1270" marR="9525" indent="5715" algn="just">
              <a:lnSpc>
                <a:spcPct val="107000"/>
              </a:lnSpc>
              <a:spcAft>
                <a:spcPts val="670"/>
              </a:spcAft>
              <a:buNone/>
            </a:pPr>
            <a:endParaRPr lang="en-GB" sz="2800" kern="100" dirty="0">
              <a:solidFill>
                <a:srgbClr val="181717"/>
              </a:solidFill>
              <a:latin typeface="Times New Roman" panose="02020603050405020304" pitchFamily="18" charset="0"/>
              <a:ea typeface="Times New Roman" panose="02020603050405020304" pitchFamily="18" charset="0"/>
            </a:endParaRPr>
          </a:p>
          <a:p>
            <a:pPr marL="1270" marR="9525" indent="5715" algn="just">
              <a:lnSpc>
                <a:spcPct val="107000"/>
              </a:lnSpc>
              <a:spcAft>
                <a:spcPts val="670"/>
              </a:spcAft>
              <a:buNone/>
            </a:pPr>
            <a:r>
              <a:rPr lang="en-GB" sz="2800" kern="100" dirty="0">
                <a:solidFill>
                  <a:srgbClr val="181717"/>
                </a:solidFill>
                <a:effectLst/>
                <a:latin typeface="Times New Roman" panose="02020603050405020304" pitchFamily="18" charset="0"/>
                <a:ea typeface="Times New Roman" panose="02020603050405020304" pitchFamily="18" charset="0"/>
              </a:rPr>
              <a:t>RD is the arrangement of conditions for collection and analysis of data in a manner that aims to combine relevance to the research purpose with economy in procedure.  RD is what you will do from writing the hypothesis and its operational implications to the final analysis of data</a:t>
            </a:r>
            <a:r>
              <a:rPr lang="en-GB" sz="2800" kern="100" dirty="0">
                <a:solidFill>
                  <a:srgbClr val="181717"/>
                </a:solidFill>
                <a:latin typeface="Times New Roman" panose="02020603050405020304" pitchFamily="18" charset="0"/>
                <a:ea typeface="Times New Roman" panose="02020603050405020304" pitchFamily="18" charset="0"/>
              </a:rPr>
              <a:t> and you need to be clear!</a:t>
            </a:r>
            <a:endParaRPr lang="en-GB" sz="2800" kern="100" dirty="0">
              <a:solidFill>
                <a:srgbClr val="181717"/>
              </a:solidFill>
              <a:effectLst/>
              <a:latin typeface="Times New Roman" panose="02020603050405020304" pitchFamily="18" charset="0"/>
              <a:ea typeface="Times New Roman" panose="02020603050405020304" pitchFamily="18" charset="0"/>
            </a:endParaRPr>
          </a:p>
          <a:p>
            <a:pPr marL="152400">
              <a:lnSpc>
                <a:spcPct val="107000"/>
              </a:lnSpc>
              <a:buNone/>
            </a:pPr>
            <a:endParaRPr lang="en-GB" sz="1200" kern="100" dirty="0">
              <a:solidFill>
                <a:srgbClr val="181717"/>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D612B264-AAA3-F3ED-9523-414786F7D63C}"/>
              </a:ext>
            </a:extLst>
          </p:cNvPr>
          <p:cNvSpPr txBox="1"/>
          <p:nvPr/>
        </p:nvSpPr>
        <p:spPr>
          <a:xfrm>
            <a:off x="70788" y="0"/>
            <a:ext cx="7885068" cy="646331"/>
          </a:xfrm>
          <a:prstGeom prst="rect">
            <a:avLst/>
          </a:prstGeom>
          <a:noFill/>
        </p:spPr>
        <p:txBody>
          <a:bodyPr wrap="square">
            <a:spAutoFit/>
          </a:bodyPr>
          <a:lstStyle/>
          <a:p>
            <a:r>
              <a:rPr lang="en-GB" sz="3600" b="1" dirty="0">
                <a:solidFill>
                  <a:srgbClr val="000000"/>
                </a:solidFill>
                <a:effectLst/>
                <a:highlight>
                  <a:srgbClr val="FFFF00"/>
                </a:highlight>
                <a:latin typeface="Aptos" panose="020B0004020202020204" pitchFamily="34" charset="0"/>
                <a:ea typeface="Times New Roman" panose="02020603050405020304" pitchFamily="18" charset="0"/>
              </a:rPr>
              <a:t>Research Design (RD)</a:t>
            </a:r>
            <a:endParaRPr lang="en-GB" sz="3600" b="1" dirty="0">
              <a:highlight>
                <a:srgbClr val="FFFF00"/>
              </a:highlight>
              <a:latin typeface="Aptos" panose="020B0004020202020204" pitchFamily="34" charset="0"/>
            </a:endParaRPr>
          </a:p>
        </p:txBody>
      </p:sp>
    </p:spTree>
    <p:extLst>
      <p:ext uri="{BB962C8B-B14F-4D97-AF65-F5344CB8AC3E}">
        <p14:creationId xmlns:p14="http://schemas.microsoft.com/office/powerpoint/2010/main" val="31562190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61F317-7D21-0155-7A6A-66F25144BADC}"/>
              </a:ext>
            </a:extLst>
          </p:cNvPr>
          <p:cNvSpPr txBox="1"/>
          <p:nvPr/>
        </p:nvSpPr>
        <p:spPr>
          <a:xfrm>
            <a:off x="80682" y="655325"/>
            <a:ext cx="11974606" cy="4630883"/>
          </a:xfrm>
          <a:prstGeom prst="rect">
            <a:avLst/>
          </a:prstGeom>
          <a:noFill/>
        </p:spPr>
        <p:txBody>
          <a:bodyPr wrap="square">
            <a:spAutoFit/>
          </a:bodyPr>
          <a:lstStyle/>
          <a:p>
            <a:pPr marL="1270" marR="9525" indent="5715" algn="just">
              <a:lnSpc>
                <a:spcPct val="107000"/>
              </a:lnSpc>
              <a:spcAft>
                <a:spcPts val="670"/>
              </a:spcAft>
            </a:pPr>
            <a:r>
              <a:rPr lang="en-GB" sz="2400" kern="100" dirty="0">
                <a:solidFill>
                  <a:srgbClr val="181717"/>
                </a:solidFill>
                <a:effectLst/>
                <a:latin typeface="Aptos" panose="020B0004020202020204" pitchFamily="34" charset="0"/>
                <a:ea typeface="Times New Roman" panose="02020603050405020304" pitchFamily="18" charset="0"/>
              </a:rPr>
              <a:t>Yes, RD is what you will do and m</a:t>
            </a:r>
            <a:r>
              <a:rPr lang="en-GB" sz="2400" kern="100" dirty="0">
                <a:solidFill>
                  <a:srgbClr val="181717"/>
                </a:solidFill>
                <a:latin typeface="Aptos" panose="020B0004020202020204" pitchFamily="34" charset="0"/>
                <a:ea typeface="Times New Roman" panose="02020603050405020304" pitchFamily="18" charset="0"/>
              </a:rPr>
              <a:t>ore explicitly, you will have to state: </a:t>
            </a:r>
            <a:endParaRPr lang="en-GB" sz="2400" kern="100" dirty="0">
              <a:solidFill>
                <a:srgbClr val="181717"/>
              </a:solidFill>
              <a:effectLst/>
              <a:latin typeface="Aptos" panose="020B0004020202020204" pitchFamily="34" charset="0"/>
              <a:ea typeface="Times New Roman" panose="02020603050405020304" pitchFamily="18" charset="0"/>
            </a:endParaRPr>
          </a:p>
          <a:p>
            <a:pPr marL="457200" marR="9525" lvl="0" indent="-457200" algn="just" fontAlgn="base">
              <a:lnSpc>
                <a:spcPct val="107000"/>
              </a:lnSpc>
              <a:spcAft>
                <a:spcPts val="140"/>
              </a:spcAft>
              <a:buClr>
                <a:srgbClr val="181717"/>
              </a:buClr>
              <a:buSzPts val="1100"/>
              <a:buFont typeface="+mj-lt"/>
              <a:buAutoNum type="arabicParenR"/>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What is the study about?</a:t>
            </a:r>
          </a:p>
          <a:p>
            <a:pPr marL="457200" marR="9525" lvl="0" indent="-457200" algn="just" fontAlgn="base">
              <a:lnSpc>
                <a:spcPct val="107000"/>
              </a:lnSpc>
              <a:spcAft>
                <a:spcPts val="140"/>
              </a:spcAft>
              <a:buClr>
                <a:srgbClr val="181717"/>
              </a:buClr>
              <a:buSzPts val="1100"/>
              <a:buFont typeface="+mj-lt"/>
              <a:buAutoNum type="arabicParenR"/>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Why is the study being made?</a:t>
            </a:r>
          </a:p>
          <a:p>
            <a:pPr marL="457200" marR="9525" lvl="0" indent="-457200" algn="just" fontAlgn="base">
              <a:lnSpc>
                <a:spcPct val="107000"/>
              </a:lnSpc>
              <a:spcAft>
                <a:spcPts val="140"/>
              </a:spcAft>
              <a:buClr>
                <a:srgbClr val="181717"/>
              </a:buClr>
              <a:buSzPts val="1100"/>
              <a:buFont typeface="+mj-lt"/>
              <a:buAutoNum type="arabicParenR"/>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Where will the study be carried out?</a:t>
            </a:r>
          </a:p>
          <a:p>
            <a:pPr marL="457200" marR="9525" lvl="0" indent="-457200" algn="just" fontAlgn="base">
              <a:lnSpc>
                <a:spcPct val="107000"/>
              </a:lnSpc>
              <a:spcAft>
                <a:spcPts val="140"/>
              </a:spcAft>
              <a:buClr>
                <a:srgbClr val="181717"/>
              </a:buClr>
              <a:buSzPts val="1100"/>
              <a:buFont typeface="+mj-lt"/>
              <a:buAutoNum type="arabicParenR"/>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What type of data is required?</a:t>
            </a:r>
          </a:p>
          <a:p>
            <a:pPr marL="457200" marR="9525" lvl="0" indent="-457200" algn="just" fontAlgn="base">
              <a:lnSpc>
                <a:spcPct val="107000"/>
              </a:lnSpc>
              <a:spcAft>
                <a:spcPts val="140"/>
              </a:spcAft>
              <a:buClr>
                <a:srgbClr val="181717"/>
              </a:buClr>
              <a:buSzPts val="1100"/>
              <a:buFont typeface="+mj-lt"/>
              <a:buAutoNum type="arabicParenR"/>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Where can the required data be found?</a:t>
            </a:r>
          </a:p>
          <a:p>
            <a:pPr marL="457200" marR="9525" lvl="0" indent="-457200" algn="just" fontAlgn="base">
              <a:lnSpc>
                <a:spcPct val="107000"/>
              </a:lnSpc>
              <a:spcAft>
                <a:spcPts val="140"/>
              </a:spcAft>
              <a:buClr>
                <a:srgbClr val="181717"/>
              </a:buClr>
              <a:buSzPts val="1100"/>
              <a:buFont typeface="+mj-lt"/>
              <a:buAutoNum type="arabicParenR"/>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What periods of time will the study include?</a:t>
            </a:r>
          </a:p>
          <a:p>
            <a:pPr marL="457200" marR="9525" lvl="0" indent="-457200" algn="just" fontAlgn="base">
              <a:lnSpc>
                <a:spcPct val="107000"/>
              </a:lnSpc>
              <a:spcAft>
                <a:spcPts val="140"/>
              </a:spcAft>
              <a:buClr>
                <a:srgbClr val="181717"/>
              </a:buClr>
              <a:buSzPts val="1100"/>
              <a:buFont typeface="+mj-lt"/>
              <a:buAutoNum type="arabicParenR"/>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What will be the sample design?</a:t>
            </a:r>
          </a:p>
          <a:p>
            <a:pPr marL="457200" marR="9525" lvl="0" indent="-457200" algn="just" fontAlgn="base">
              <a:lnSpc>
                <a:spcPct val="107000"/>
              </a:lnSpc>
              <a:spcAft>
                <a:spcPts val="140"/>
              </a:spcAft>
              <a:buClr>
                <a:srgbClr val="181717"/>
              </a:buClr>
              <a:buSzPts val="1100"/>
              <a:buFont typeface="+mj-lt"/>
              <a:buAutoNum type="arabicParenR"/>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What techniques of data collection will be used?</a:t>
            </a:r>
          </a:p>
          <a:p>
            <a:pPr marL="457200" marR="9525" lvl="0" indent="-457200" algn="just" fontAlgn="base">
              <a:lnSpc>
                <a:spcPct val="107000"/>
              </a:lnSpc>
              <a:spcAft>
                <a:spcPts val="140"/>
              </a:spcAft>
              <a:buClr>
                <a:srgbClr val="181717"/>
              </a:buClr>
              <a:buSzPts val="1100"/>
              <a:buFont typeface="+mj-lt"/>
              <a:buAutoNum type="arabicParenR"/>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How will the data be analysed?</a:t>
            </a:r>
          </a:p>
          <a:p>
            <a:pPr marL="457200" marR="9525" lvl="0" indent="-457200" algn="just" fontAlgn="base">
              <a:lnSpc>
                <a:spcPct val="107000"/>
              </a:lnSpc>
              <a:spcAft>
                <a:spcPts val="640"/>
              </a:spcAft>
              <a:buClr>
                <a:srgbClr val="181717"/>
              </a:buClr>
              <a:buSzPts val="1100"/>
              <a:buFont typeface="+mj-lt"/>
              <a:buAutoNum type="arabicParenR"/>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In what style will the report be prepared?</a:t>
            </a:r>
            <a:endParaRPr lang="en-GB" sz="18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E765B3A-E588-852B-472E-B6F10ECD7BCF}"/>
              </a:ext>
            </a:extLst>
          </p:cNvPr>
          <p:cNvSpPr txBox="1"/>
          <p:nvPr/>
        </p:nvSpPr>
        <p:spPr>
          <a:xfrm>
            <a:off x="507818" y="83123"/>
            <a:ext cx="7885068" cy="646331"/>
          </a:xfrm>
          <a:prstGeom prst="rect">
            <a:avLst/>
          </a:prstGeom>
          <a:noFill/>
        </p:spPr>
        <p:txBody>
          <a:bodyPr wrap="square">
            <a:spAutoFit/>
          </a:bodyPr>
          <a:lstStyle/>
          <a:p>
            <a:r>
              <a:rPr lang="en-GB" sz="3600" b="1" dirty="0">
                <a:solidFill>
                  <a:srgbClr val="000000"/>
                </a:solidFill>
                <a:effectLst/>
                <a:highlight>
                  <a:srgbClr val="FFFF00"/>
                </a:highlight>
                <a:latin typeface="Aptos" panose="020B0004020202020204" pitchFamily="34" charset="0"/>
                <a:ea typeface="Times New Roman" panose="02020603050405020304" pitchFamily="18" charset="0"/>
              </a:rPr>
              <a:t>Research &amp; Research Design (RD)</a:t>
            </a:r>
            <a:endParaRPr lang="en-GB" sz="3600" b="1" dirty="0">
              <a:highlight>
                <a:srgbClr val="FFFF00"/>
              </a:highlight>
              <a:latin typeface="Aptos" panose="020B0004020202020204" pitchFamily="34" charset="0"/>
            </a:endParaRPr>
          </a:p>
        </p:txBody>
      </p:sp>
    </p:spTree>
    <p:extLst>
      <p:ext uri="{BB962C8B-B14F-4D97-AF65-F5344CB8AC3E}">
        <p14:creationId xmlns:p14="http://schemas.microsoft.com/office/powerpoint/2010/main" val="5523449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13B68F-7050-B2BC-CDDF-B7B3519186C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8BDA855-3776-E59A-154D-95EC32F57F7A}"/>
              </a:ext>
            </a:extLst>
          </p:cNvPr>
          <p:cNvSpPr txBox="1"/>
          <p:nvPr/>
        </p:nvSpPr>
        <p:spPr>
          <a:xfrm>
            <a:off x="70788" y="0"/>
            <a:ext cx="7885068" cy="646331"/>
          </a:xfrm>
          <a:prstGeom prst="rect">
            <a:avLst/>
          </a:prstGeom>
          <a:noFill/>
        </p:spPr>
        <p:txBody>
          <a:bodyPr wrap="square">
            <a:spAutoFit/>
          </a:bodyPr>
          <a:lstStyle/>
          <a:p>
            <a:r>
              <a:rPr lang="en-GB" sz="3600" b="1" dirty="0">
                <a:solidFill>
                  <a:srgbClr val="000000"/>
                </a:solidFill>
                <a:effectLst/>
                <a:highlight>
                  <a:srgbClr val="FFFF00"/>
                </a:highlight>
                <a:latin typeface="Aptos" panose="020B0004020202020204" pitchFamily="34" charset="0"/>
                <a:ea typeface="Times New Roman" panose="02020603050405020304" pitchFamily="18" charset="0"/>
              </a:rPr>
              <a:t>Research Design (RD)</a:t>
            </a:r>
            <a:endParaRPr lang="en-GB" sz="3600" b="1" dirty="0">
              <a:highlight>
                <a:srgbClr val="FFFF00"/>
              </a:highlight>
              <a:latin typeface="Aptos" panose="020B0004020202020204" pitchFamily="34" charset="0"/>
            </a:endParaRPr>
          </a:p>
        </p:txBody>
      </p:sp>
      <p:sp>
        <p:nvSpPr>
          <p:cNvPr id="5" name="TextBox 4">
            <a:extLst>
              <a:ext uri="{FF2B5EF4-FFF2-40B4-BE49-F238E27FC236}">
                <a16:creationId xmlns:a16="http://schemas.microsoft.com/office/drawing/2014/main" id="{66B9A23C-DFE0-DCD0-0128-FB0DB74603FA}"/>
              </a:ext>
            </a:extLst>
          </p:cNvPr>
          <p:cNvSpPr txBox="1"/>
          <p:nvPr/>
        </p:nvSpPr>
        <p:spPr>
          <a:xfrm>
            <a:off x="115948" y="651019"/>
            <a:ext cx="11960103" cy="4130490"/>
          </a:xfrm>
          <a:prstGeom prst="rect">
            <a:avLst/>
          </a:prstGeom>
          <a:noFill/>
        </p:spPr>
        <p:txBody>
          <a:bodyPr wrap="square">
            <a:spAutoFit/>
          </a:bodyPr>
          <a:lstStyle/>
          <a:p>
            <a:pPr marL="1270" marR="9525" indent="228600" algn="just">
              <a:lnSpc>
                <a:spcPct val="107000"/>
              </a:lnSpc>
              <a:spcAft>
                <a:spcPts val="720"/>
              </a:spcAft>
              <a:buNone/>
            </a:pPr>
            <a:r>
              <a:rPr lang="en-GB" sz="2400" kern="100" dirty="0">
                <a:solidFill>
                  <a:srgbClr val="181717"/>
                </a:solidFill>
                <a:latin typeface="Times New Roman" panose="02020603050405020304" pitchFamily="18" charset="0"/>
                <a:ea typeface="Times New Roman" panose="02020603050405020304" pitchFamily="18" charset="0"/>
              </a:rPr>
              <a:t>The s</a:t>
            </a:r>
            <a:r>
              <a:rPr lang="en-GB" sz="2400" kern="100" dirty="0">
                <a:solidFill>
                  <a:srgbClr val="181717"/>
                </a:solidFill>
                <a:effectLst/>
                <a:latin typeface="Times New Roman" panose="02020603050405020304" pitchFamily="18" charset="0"/>
                <a:ea typeface="Times New Roman" panose="02020603050405020304" pitchFamily="18" charset="0"/>
              </a:rPr>
              <a:t>tated design decisions, can be split into overall RD as follows:</a:t>
            </a:r>
          </a:p>
          <a:p>
            <a:pPr marL="342900" marR="9525" lvl="0" indent="-342900" algn="just" fontAlgn="base">
              <a:lnSpc>
                <a:spcPct val="107000"/>
              </a:lnSpc>
              <a:spcAft>
                <a:spcPts val="140"/>
              </a:spcAft>
              <a:buClr>
                <a:srgbClr val="181717"/>
              </a:buClr>
              <a:buSzPts val="1100"/>
              <a:buFont typeface="+mj-lt"/>
              <a:buAutoNum type="alphaLcParenBoth"/>
            </a:pPr>
            <a:r>
              <a:rPr lang="en-GB" sz="2400" i="1" u="none" strike="noStrike" kern="100" dirty="0">
                <a:solidFill>
                  <a:srgbClr val="181717"/>
                </a:solidFill>
                <a:effectLst/>
                <a:uFill>
                  <a:solidFill>
                    <a:srgbClr val="000000"/>
                  </a:solidFill>
                </a:uFill>
                <a:latin typeface="Times New Roman" panose="02020603050405020304" pitchFamily="18" charset="0"/>
                <a:ea typeface="Times New Roman" panose="02020603050405020304" pitchFamily="18" charset="0"/>
                <a:cs typeface="Times New Roman" panose="02020603050405020304" pitchFamily="18" charset="0"/>
              </a:rPr>
              <a:t>the sampling design</a:t>
            </a:r>
            <a:r>
              <a:rPr lang="en-GB" sz="2400" u="none" strike="noStrike" kern="100" dirty="0">
                <a:solidFill>
                  <a:srgbClr val="181717"/>
                </a:solidFill>
                <a:effectLst/>
                <a:uFill>
                  <a:solidFill>
                    <a:srgbClr val="000000"/>
                  </a:solidFill>
                </a:uFill>
                <a:latin typeface="Times New Roman" panose="02020603050405020304" pitchFamily="18" charset="0"/>
                <a:ea typeface="Times New Roman" panose="02020603050405020304" pitchFamily="18" charset="0"/>
                <a:cs typeface="Times New Roman" panose="02020603050405020304" pitchFamily="18" charset="0"/>
              </a:rPr>
              <a:t> which deals with the method of selecting items to be observed for the given study;</a:t>
            </a:r>
          </a:p>
          <a:p>
            <a:pPr marL="342900" marR="9525" lvl="0" indent="-342900" algn="just" fontAlgn="base">
              <a:lnSpc>
                <a:spcPct val="107000"/>
              </a:lnSpc>
              <a:spcAft>
                <a:spcPts val="140"/>
              </a:spcAft>
              <a:buClr>
                <a:srgbClr val="181717"/>
              </a:buClr>
              <a:buSzPts val="1100"/>
              <a:buFont typeface="+mj-lt"/>
              <a:buAutoNum type="alphaLcParenBoth"/>
            </a:pPr>
            <a:r>
              <a:rPr lang="en-GB" sz="2400" i="1" u="none" strike="noStrike" kern="100" dirty="0">
                <a:solidFill>
                  <a:srgbClr val="181717"/>
                </a:solidFill>
                <a:effectLst/>
                <a:uFill>
                  <a:solidFill>
                    <a:srgbClr val="000000"/>
                  </a:solidFill>
                </a:uFill>
                <a:latin typeface="Times New Roman" panose="02020603050405020304" pitchFamily="18" charset="0"/>
                <a:ea typeface="Times New Roman" panose="02020603050405020304" pitchFamily="18" charset="0"/>
                <a:cs typeface="Times New Roman" panose="02020603050405020304" pitchFamily="18" charset="0"/>
              </a:rPr>
              <a:t>the observational design</a:t>
            </a:r>
            <a:r>
              <a:rPr lang="en-GB" sz="2400" u="none" strike="noStrike" kern="100" dirty="0">
                <a:solidFill>
                  <a:srgbClr val="181717"/>
                </a:solidFill>
                <a:effectLst/>
                <a:uFill>
                  <a:solidFill>
                    <a:srgbClr val="000000"/>
                  </a:solidFill>
                </a:uFill>
                <a:latin typeface="Times New Roman" panose="02020603050405020304" pitchFamily="18" charset="0"/>
                <a:ea typeface="Times New Roman" panose="02020603050405020304" pitchFamily="18" charset="0"/>
                <a:cs typeface="Times New Roman" panose="02020603050405020304" pitchFamily="18" charset="0"/>
              </a:rPr>
              <a:t> which relates to the conditions under which the observations are to be made;</a:t>
            </a:r>
          </a:p>
          <a:p>
            <a:pPr marL="342900" marR="9525" lvl="0" indent="-342900" algn="just" fontAlgn="base">
              <a:lnSpc>
                <a:spcPct val="107000"/>
              </a:lnSpc>
              <a:spcAft>
                <a:spcPts val="140"/>
              </a:spcAft>
              <a:buClr>
                <a:srgbClr val="181717"/>
              </a:buClr>
              <a:buSzPts val="1100"/>
              <a:buFont typeface="+mj-lt"/>
              <a:buAutoNum type="alphaLcParenBoth"/>
            </a:pPr>
            <a:r>
              <a:rPr lang="en-GB" sz="2400" i="1" u="none" strike="noStrike" kern="100" dirty="0">
                <a:solidFill>
                  <a:srgbClr val="181717"/>
                </a:solidFill>
                <a:effectLst/>
                <a:uFill>
                  <a:solidFill>
                    <a:srgbClr val="000000"/>
                  </a:solidFill>
                </a:uFill>
                <a:latin typeface="Times New Roman" panose="02020603050405020304" pitchFamily="18" charset="0"/>
                <a:ea typeface="Times New Roman" panose="02020603050405020304" pitchFamily="18" charset="0"/>
                <a:cs typeface="Times New Roman" panose="02020603050405020304" pitchFamily="18" charset="0"/>
              </a:rPr>
              <a:t>the statistical design</a:t>
            </a:r>
            <a:r>
              <a:rPr lang="en-GB" sz="2400" u="none" strike="noStrike" kern="100" dirty="0">
                <a:solidFill>
                  <a:srgbClr val="181717"/>
                </a:solidFill>
                <a:effectLst/>
                <a:uFill>
                  <a:solidFill>
                    <a:srgbClr val="000000"/>
                  </a:solidFill>
                </a:uFill>
                <a:latin typeface="Times New Roman" panose="02020603050405020304" pitchFamily="18" charset="0"/>
                <a:ea typeface="Times New Roman" panose="02020603050405020304" pitchFamily="18" charset="0"/>
                <a:cs typeface="Times New Roman" panose="02020603050405020304" pitchFamily="18" charset="0"/>
              </a:rPr>
              <a:t> which concerns with the question of how many items are to be observed and how the information and data gathered are to be analysed; and</a:t>
            </a:r>
          </a:p>
          <a:p>
            <a:pPr marL="342900" marR="9525" lvl="0" indent="-342900" algn="just" fontAlgn="base">
              <a:lnSpc>
                <a:spcPct val="107000"/>
              </a:lnSpc>
              <a:spcAft>
                <a:spcPts val="645"/>
              </a:spcAft>
              <a:buClr>
                <a:srgbClr val="181717"/>
              </a:buClr>
              <a:buSzPts val="1100"/>
              <a:buFont typeface="+mj-lt"/>
              <a:buAutoNum type="alphaLcParenBoth"/>
            </a:pPr>
            <a:r>
              <a:rPr lang="en-GB" sz="2400" i="1" u="none" strike="noStrike" kern="100" dirty="0">
                <a:solidFill>
                  <a:srgbClr val="181717"/>
                </a:solidFill>
                <a:effectLst/>
                <a:uFill>
                  <a:solidFill>
                    <a:srgbClr val="000000"/>
                  </a:solidFill>
                </a:uFill>
                <a:latin typeface="Times New Roman" panose="02020603050405020304" pitchFamily="18" charset="0"/>
                <a:ea typeface="Times New Roman" panose="02020603050405020304" pitchFamily="18" charset="0"/>
                <a:cs typeface="Times New Roman" panose="02020603050405020304" pitchFamily="18" charset="0"/>
              </a:rPr>
              <a:t>the operational design</a:t>
            </a:r>
            <a:r>
              <a:rPr lang="en-GB" sz="2400" u="none" strike="noStrike" kern="100" dirty="0">
                <a:solidFill>
                  <a:srgbClr val="181717"/>
                </a:solidFill>
                <a:effectLst/>
                <a:uFill>
                  <a:solidFill>
                    <a:srgbClr val="000000"/>
                  </a:solidFill>
                </a:uFill>
                <a:latin typeface="Times New Roman" panose="02020603050405020304" pitchFamily="18" charset="0"/>
                <a:ea typeface="Times New Roman" panose="02020603050405020304" pitchFamily="18" charset="0"/>
                <a:cs typeface="Times New Roman" panose="02020603050405020304" pitchFamily="18" charset="0"/>
              </a:rPr>
              <a:t> which deals with the techniques by which the procedures specified in the sampling, statistical and observational designs can be carried out.</a:t>
            </a:r>
          </a:p>
          <a:p>
            <a:pPr marL="1270" marR="9525" indent="228600" algn="just">
              <a:lnSpc>
                <a:spcPct val="107000"/>
              </a:lnSpc>
              <a:spcAft>
                <a:spcPts val="670"/>
              </a:spcAft>
              <a:buNone/>
            </a:pPr>
            <a:endParaRPr lang="en-GB" sz="1800" kern="100" dirty="0">
              <a:solidFill>
                <a:srgbClr val="181717"/>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706015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4C63ED-621F-1A8F-319F-5E208D8131D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0CF6E0B-3C8A-9254-1136-CF3092E7ABF1}"/>
              </a:ext>
            </a:extLst>
          </p:cNvPr>
          <p:cNvSpPr txBox="1"/>
          <p:nvPr/>
        </p:nvSpPr>
        <p:spPr>
          <a:xfrm>
            <a:off x="70788" y="0"/>
            <a:ext cx="7885068" cy="646331"/>
          </a:xfrm>
          <a:prstGeom prst="rect">
            <a:avLst/>
          </a:prstGeom>
          <a:noFill/>
        </p:spPr>
        <p:txBody>
          <a:bodyPr wrap="square">
            <a:spAutoFit/>
          </a:bodyPr>
          <a:lstStyle/>
          <a:p>
            <a:r>
              <a:rPr lang="en-GB" sz="3600" b="1" dirty="0">
                <a:solidFill>
                  <a:srgbClr val="000000"/>
                </a:solidFill>
                <a:effectLst/>
                <a:highlight>
                  <a:srgbClr val="FFFF00"/>
                </a:highlight>
                <a:latin typeface="Aptos" panose="020B0004020202020204" pitchFamily="34" charset="0"/>
                <a:ea typeface="Times New Roman" panose="02020603050405020304" pitchFamily="18" charset="0"/>
              </a:rPr>
              <a:t>Research Design (RD)</a:t>
            </a:r>
            <a:endParaRPr lang="en-GB" sz="3600" b="1" dirty="0">
              <a:highlight>
                <a:srgbClr val="FFFF00"/>
              </a:highlight>
              <a:latin typeface="Aptos" panose="020B0004020202020204" pitchFamily="34" charset="0"/>
            </a:endParaRPr>
          </a:p>
        </p:txBody>
      </p:sp>
      <p:sp>
        <p:nvSpPr>
          <p:cNvPr id="5" name="TextBox 4">
            <a:extLst>
              <a:ext uri="{FF2B5EF4-FFF2-40B4-BE49-F238E27FC236}">
                <a16:creationId xmlns:a16="http://schemas.microsoft.com/office/drawing/2014/main" id="{25F3E709-B261-9973-32E2-11F73C348A19}"/>
              </a:ext>
            </a:extLst>
          </p:cNvPr>
          <p:cNvSpPr txBox="1"/>
          <p:nvPr/>
        </p:nvSpPr>
        <p:spPr>
          <a:xfrm>
            <a:off x="115948" y="651019"/>
            <a:ext cx="11960103" cy="5965479"/>
          </a:xfrm>
          <a:prstGeom prst="rect">
            <a:avLst/>
          </a:prstGeom>
          <a:noFill/>
        </p:spPr>
        <p:txBody>
          <a:bodyPr wrap="square">
            <a:spAutoFit/>
          </a:bodyPr>
          <a:lstStyle/>
          <a:p>
            <a:pPr marL="1270" marR="9525" indent="228600" algn="just">
              <a:lnSpc>
                <a:spcPct val="107000"/>
              </a:lnSpc>
              <a:spcAft>
                <a:spcPts val="670"/>
              </a:spcAft>
              <a:buNone/>
            </a:pPr>
            <a:r>
              <a:rPr lang="en-GB" sz="2400" kern="100" dirty="0">
                <a:solidFill>
                  <a:srgbClr val="181717"/>
                </a:solidFill>
                <a:effectLst/>
                <a:latin typeface="Aptos" panose="020B0004020202020204" pitchFamily="34" charset="0"/>
                <a:ea typeface="Times New Roman" panose="02020603050405020304" pitchFamily="18" charset="0"/>
              </a:rPr>
              <a:t>From what has been stated above, we can state the important features of a RD is:</a:t>
            </a:r>
          </a:p>
          <a:p>
            <a:pPr marL="342900" marR="9525" lvl="0" indent="-342900" algn="just" fontAlgn="base">
              <a:lnSpc>
                <a:spcPct val="107000"/>
              </a:lnSpc>
              <a:spcAft>
                <a:spcPts val="140"/>
              </a:spcAft>
              <a:buClr>
                <a:srgbClr val="181717"/>
              </a:buClr>
              <a:buSzPts val="1100"/>
              <a:buFont typeface="+mj-lt"/>
              <a:buAutoNum type="romanLcParenBoth"/>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It is a plan that specifies the sources &amp; types of information relevant to the R  problem.</a:t>
            </a:r>
          </a:p>
          <a:p>
            <a:pPr marL="342900" marR="9525" lvl="0" indent="-342900" algn="just" fontAlgn="base">
              <a:lnSpc>
                <a:spcPct val="112000"/>
              </a:lnSpc>
              <a:spcAft>
                <a:spcPts val="140"/>
              </a:spcAft>
              <a:buClr>
                <a:srgbClr val="181717"/>
              </a:buClr>
              <a:buSzPts val="1100"/>
              <a:buFont typeface="+mj-lt"/>
              <a:buAutoNum type="romanLcParenBoth"/>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It is a strategy specifying which approach will be used for gathering </a:t>
            </a:r>
            <a:r>
              <a:rPr lang="en-GB" sz="2400" kern="100" dirty="0">
                <a:solidFill>
                  <a:srgbClr val="181717"/>
                </a:solidFill>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&amp; </a:t>
            </a: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analysing the data</a:t>
            </a:r>
          </a:p>
          <a:p>
            <a:pPr marL="342900" marR="9525" lvl="0" indent="-342900" algn="just" fontAlgn="base">
              <a:lnSpc>
                <a:spcPct val="107000"/>
              </a:lnSpc>
              <a:spcAft>
                <a:spcPts val="645"/>
              </a:spcAft>
              <a:buClr>
                <a:srgbClr val="181717"/>
              </a:buClr>
              <a:buSzPts val="1100"/>
              <a:buFont typeface="+mj-lt"/>
              <a:buAutoNum type="romanLcParenBoth"/>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It also includes the time &amp; cost budgets since most studies are done under these two constraints. </a:t>
            </a:r>
          </a:p>
          <a:p>
            <a:pPr marR="9525" lvl="0" algn="just" fontAlgn="base">
              <a:lnSpc>
                <a:spcPct val="107000"/>
              </a:lnSpc>
              <a:spcAft>
                <a:spcPts val="645"/>
              </a:spcAft>
              <a:buClr>
                <a:srgbClr val="181717"/>
              </a:buClr>
              <a:buSzPts val="1100"/>
            </a:pPr>
            <a:endPar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endParaRPr>
          </a:p>
          <a:p>
            <a:pPr marR="9525" lvl="0" algn="just" fontAlgn="base">
              <a:lnSpc>
                <a:spcPct val="107000"/>
              </a:lnSpc>
              <a:spcAft>
                <a:spcPts val="645"/>
              </a:spcAft>
              <a:buClr>
                <a:srgbClr val="181717"/>
              </a:buClr>
              <a:buSzPts val="1100"/>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In summary RD is:  </a:t>
            </a:r>
          </a:p>
          <a:p>
            <a:pPr marL="342900" marR="9525" lvl="0" indent="-342900" algn="just" fontAlgn="base">
              <a:lnSpc>
                <a:spcPct val="107000"/>
              </a:lnSpc>
              <a:spcAft>
                <a:spcPts val="645"/>
              </a:spcAft>
              <a:buClr>
                <a:srgbClr val="181717"/>
              </a:buClr>
              <a:buSzPts val="1100"/>
              <a:buFont typeface="+mj-lt"/>
              <a:buAutoNum type="romanLcParenBoth"/>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a clear statement of the R problem; </a:t>
            </a:r>
          </a:p>
          <a:p>
            <a:pPr marL="342900" marR="9525" lvl="0" indent="-342900" algn="just" fontAlgn="base">
              <a:lnSpc>
                <a:spcPct val="107000"/>
              </a:lnSpc>
              <a:spcAft>
                <a:spcPts val="645"/>
              </a:spcAft>
              <a:buClr>
                <a:srgbClr val="181717"/>
              </a:buClr>
              <a:buSzPts val="1100"/>
              <a:buFont typeface="+mj-lt"/>
              <a:buAutoNum type="romanLcParenBoth"/>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Procedures &amp; techniques to be used for gathering information; </a:t>
            </a:r>
          </a:p>
          <a:p>
            <a:pPr marL="342900" marR="9525" lvl="0" indent="-342900" algn="just" fontAlgn="base">
              <a:lnSpc>
                <a:spcPct val="107000"/>
              </a:lnSpc>
              <a:spcAft>
                <a:spcPts val="645"/>
              </a:spcAft>
              <a:buClr>
                <a:srgbClr val="181717"/>
              </a:buClr>
              <a:buSzPts val="1100"/>
              <a:buFont typeface="+mj-lt"/>
              <a:buAutoNum type="romanLcParenBoth"/>
            </a:pPr>
            <a:r>
              <a:rPr lang="en-GB" sz="2400" u="none" strike="noStrike" kern="100" dirty="0">
                <a:solidFill>
                  <a:srgbClr val="181717"/>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rPr>
              <a:t>the population to be studied; and </a:t>
            </a:r>
          </a:p>
          <a:p>
            <a:pPr marL="342900" marR="9525" indent="-342900" algn="just" fontAlgn="base">
              <a:lnSpc>
                <a:spcPct val="107000"/>
              </a:lnSpc>
              <a:spcAft>
                <a:spcPts val="645"/>
              </a:spcAft>
              <a:buClr>
                <a:srgbClr val="181717"/>
              </a:buClr>
              <a:buSzPts val="1100"/>
              <a:buFont typeface="+mj-lt"/>
              <a:buAutoNum type="romanLcParenBoth"/>
            </a:pPr>
            <a:r>
              <a:rPr lang="en-GB" sz="2400" dirty="0"/>
              <a:t>methods to be used in processing and analysing data.</a:t>
            </a:r>
          </a:p>
          <a:p>
            <a:pPr marL="342900" marR="9525" lvl="0" indent="-342900" algn="just" fontAlgn="base">
              <a:lnSpc>
                <a:spcPct val="107000"/>
              </a:lnSpc>
              <a:spcAft>
                <a:spcPts val="645"/>
              </a:spcAft>
              <a:buClr>
                <a:srgbClr val="181717"/>
              </a:buClr>
              <a:buSzPts val="1100"/>
              <a:buFont typeface="+mj-lt"/>
              <a:buAutoNum type="romanLcParenBoth"/>
            </a:pPr>
            <a:endParaRPr lang="en-GB" sz="2400" kern="100" dirty="0">
              <a:solidFill>
                <a:srgbClr val="181717"/>
              </a:solidFill>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endParaRPr>
          </a:p>
          <a:p>
            <a:pPr marL="342900" marR="9525" lvl="0" indent="-342900" algn="just" fontAlgn="base">
              <a:lnSpc>
                <a:spcPct val="107000"/>
              </a:lnSpc>
              <a:spcAft>
                <a:spcPts val="645"/>
              </a:spcAft>
              <a:buClr>
                <a:srgbClr val="181717"/>
              </a:buClr>
              <a:buSzPts val="1100"/>
              <a:buFont typeface="+mj-lt"/>
              <a:buAutoNum type="romanLcParenBoth"/>
            </a:pPr>
            <a:endParaRPr lang="en-GB" sz="2400" kern="100" dirty="0">
              <a:solidFill>
                <a:srgbClr val="181717"/>
              </a:solidFill>
              <a:latin typeface="Aptos" panose="020B0004020202020204" pitchFamily="34" charset="0"/>
              <a:ea typeface="Times New Roman" panose="02020603050405020304" pitchFamily="18" charset="0"/>
            </a:endParaRPr>
          </a:p>
        </p:txBody>
      </p:sp>
    </p:spTree>
    <p:extLst>
      <p:ext uri="{BB962C8B-B14F-4D97-AF65-F5344CB8AC3E}">
        <p14:creationId xmlns:p14="http://schemas.microsoft.com/office/powerpoint/2010/main" val="6435135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94">
            <a:extLst>
              <a:ext uri="{FF2B5EF4-FFF2-40B4-BE49-F238E27FC236}">
                <a16:creationId xmlns:a16="http://schemas.microsoft.com/office/drawing/2014/main" id="{2D3129A5-72C8-D18C-A49E-4F9423DE58B8}"/>
              </a:ext>
            </a:extLst>
          </p:cNvPr>
          <p:cNvSpPr>
            <a:spLocks noChangeArrowheads="1"/>
          </p:cNvSpPr>
          <p:nvPr/>
        </p:nvSpPr>
        <p:spPr bwMode="auto">
          <a:xfrm>
            <a:off x="231936" y="100719"/>
            <a:ext cx="2036135"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indent="6350"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6350" algn="l" defTabSz="914400" rtl="0" eaLnBrk="0" fontAlgn="base" latinLnBrk="0" hangingPunct="0">
              <a:lnSpc>
                <a:spcPct val="100000"/>
              </a:lnSpc>
              <a:spcBef>
                <a:spcPct val="0"/>
              </a:spcBef>
              <a:spcAft>
                <a:spcPct val="0"/>
              </a:spcAft>
              <a:buClrTx/>
              <a:buSzTx/>
              <a:buFontTx/>
              <a:buNone/>
              <a:tabLst/>
            </a:pPr>
            <a:r>
              <a:rPr lang="en-GB" altLang="en-US" sz="3200" b="1" dirty="0">
                <a:ea typeface="Times New Roman" panose="02020603050405020304" pitchFamily="18" charset="0"/>
              </a:rPr>
              <a:t>Sampling</a:t>
            </a:r>
            <a:endParaRPr kumimoji="0" lang="en-GB" altLang="en-US" sz="4800" b="1" i="0" u="none" strike="noStrike" cap="none" normalizeH="0" baseline="0" dirty="0">
              <a:ln>
                <a:noFill/>
              </a:ln>
              <a:effectLst/>
              <a:latin typeface="Arial" panose="020B0604020202020204" pitchFamily="34" charset="0"/>
            </a:endParaRPr>
          </a:p>
        </p:txBody>
      </p:sp>
      <p:grpSp>
        <p:nvGrpSpPr>
          <p:cNvPr id="3" name="Group 2">
            <a:extLst>
              <a:ext uri="{FF2B5EF4-FFF2-40B4-BE49-F238E27FC236}">
                <a16:creationId xmlns:a16="http://schemas.microsoft.com/office/drawing/2014/main" id="{3296BA84-0AEE-C737-6A2C-F47EFF7CB568}"/>
              </a:ext>
            </a:extLst>
          </p:cNvPr>
          <p:cNvGrpSpPr/>
          <p:nvPr/>
        </p:nvGrpSpPr>
        <p:grpSpPr>
          <a:xfrm>
            <a:off x="0" y="637881"/>
            <a:ext cx="12834257" cy="6220115"/>
            <a:chOff x="0" y="0"/>
            <a:chExt cx="3808030" cy="5396332"/>
          </a:xfrm>
        </p:grpSpPr>
        <p:sp>
          <p:nvSpPr>
            <p:cNvPr id="4" name="Shape 789885">
              <a:extLst>
                <a:ext uri="{FF2B5EF4-FFF2-40B4-BE49-F238E27FC236}">
                  <a16:creationId xmlns:a16="http://schemas.microsoft.com/office/drawing/2014/main" id="{7F5C0D44-CBE0-13FB-160A-CF83B7A149DC}"/>
                </a:ext>
              </a:extLst>
            </p:cNvPr>
            <p:cNvSpPr/>
            <p:nvPr/>
          </p:nvSpPr>
          <p:spPr>
            <a:xfrm>
              <a:off x="0" y="0"/>
              <a:ext cx="3615297" cy="5396332"/>
            </a:xfrm>
            <a:custGeom>
              <a:avLst/>
              <a:gdLst/>
              <a:ahLst/>
              <a:cxnLst/>
              <a:rect l="0" t="0" r="0" b="0"/>
              <a:pathLst>
                <a:path w="3615297" h="5396332">
                  <a:moveTo>
                    <a:pt x="0" y="0"/>
                  </a:moveTo>
                  <a:lnTo>
                    <a:pt x="3615297" y="0"/>
                  </a:lnTo>
                  <a:lnTo>
                    <a:pt x="3615297" y="5396332"/>
                  </a:lnTo>
                  <a:lnTo>
                    <a:pt x="0" y="5396332"/>
                  </a:lnTo>
                  <a:lnTo>
                    <a:pt x="0" y="0"/>
                  </a:lnTo>
                </a:path>
              </a:pathLst>
            </a:custGeom>
            <a:ln w="0" cap="flat">
              <a:miter lim="12700000"/>
            </a:ln>
          </p:spPr>
          <p:style>
            <a:lnRef idx="0">
              <a:srgbClr val="000000">
                <a:alpha val="0"/>
              </a:srgbClr>
            </a:lnRef>
            <a:fillRef idx="1">
              <a:srgbClr val="D2E9F6"/>
            </a:fillRef>
            <a:effectRef idx="0">
              <a:scrgbClr r="0" g="0" b="0"/>
            </a:effectRef>
            <a:fontRef idx="none"/>
          </p:style>
          <p:txBody>
            <a:bodyPr/>
            <a:lstStyle/>
            <a:p>
              <a:endParaRPr lang="en-GB"/>
            </a:p>
          </p:txBody>
        </p:sp>
        <p:sp>
          <p:nvSpPr>
            <p:cNvPr id="5" name="Shape 4042">
              <a:extLst>
                <a:ext uri="{FF2B5EF4-FFF2-40B4-BE49-F238E27FC236}">
                  <a16:creationId xmlns:a16="http://schemas.microsoft.com/office/drawing/2014/main" id="{4C60CAE9-FB6F-A058-BEBB-1761C7BD4EB6}"/>
                </a:ext>
              </a:extLst>
            </p:cNvPr>
            <p:cNvSpPr/>
            <p:nvPr/>
          </p:nvSpPr>
          <p:spPr>
            <a:xfrm>
              <a:off x="0" y="0"/>
              <a:ext cx="3615297" cy="5396332"/>
            </a:xfrm>
            <a:custGeom>
              <a:avLst/>
              <a:gdLst/>
              <a:ahLst/>
              <a:cxnLst/>
              <a:rect l="0" t="0" r="0" b="0"/>
              <a:pathLst>
                <a:path w="3615297" h="5396332">
                  <a:moveTo>
                    <a:pt x="0" y="5396332"/>
                  </a:moveTo>
                  <a:lnTo>
                    <a:pt x="3615297" y="5396332"/>
                  </a:lnTo>
                  <a:lnTo>
                    <a:pt x="3615297" y="0"/>
                  </a:lnTo>
                  <a:lnTo>
                    <a:pt x="0" y="0"/>
                  </a:lnTo>
                  <a:close/>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6" name="Rectangle 5">
              <a:extLst>
                <a:ext uri="{FF2B5EF4-FFF2-40B4-BE49-F238E27FC236}">
                  <a16:creationId xmlns:a16="http://schemas.microsoft.com/office/drawing/2014/main" id="{B973BFF0-1A4B-F9A4-85C5-5EBF64C941B3}"/>
                </a:ext>
              </a:extLst>
            </p:cNvPr>
            <p:cNvSpPr/>
            <p:nvPr/>
          </p:nvSpPr>
          <p:spPr>
            <a:xfrm>
              <a:off x="333908" y="264211"/>
              <a:ext cx="631879"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Population</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7" name="Rectangle 6">
              <a:extLst>
                <a:ext uri="{FF2B5EF4-FFF2-40B4-BE49-F238E27FC236}">
                  <a16:creationId xmlns:a16="http://schemas.microsoft.com/office/drawing/2014/main" id="{4E94F7F1-1948-A580-F4A7-6D09E4F2FF54}"/>
                </a:ext>
              </a:extLst>
            </p:cNvPr>
            <p:cNvSpPr/>
            <p:nvPr/>
          </p:nvSpPr>
          <p:spPr>
            <a:xfrm>
              <a:off x="352710" y="381661"/>
              <a:ext cx="45009"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8" name="Rectangle 7">
              <a:extLst>
                <a:ext uri="{FF2B5EF4-FFF2-40B4-BE49-F238E27FC236}">
                  <a16:creationId xmlns:a16="http://schemas.microsoft.com/office/drawing/2014/main" id="{21E3EB16-3058-0F57-4EAB-926E8BF527EA}"/>
                </a:ext>
              </a:extLst>
            </p:cNvPr>
            <p:cNvSpPr/>
            <p:nvPr/>
          </p:nvSpPr>
          <p:spPr>
            <a:xfrm>
              <a:off x="386552" y="381661"/>
              <a:ext cx="536863"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Available</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9" name="Rectangle 8">
              <a:extLst>
                <a:ext uri="{FF2B5EF4-FFF2-40B4-BE49-F238E27FC236}">
                  <a16:creationId xmlns:a16="http://schemas.microsoft.com/office/drawing/2014/main" id="{E9291828-270E-FD8E-8646-87B083E20B64}"/>
                </a:ext>
              </a:extLst>
            </p:cNvPr>
            <p:cNvSpPr/>
            <p:nvPr/>
          </p:nvSpPr>
          <p:spPr>
            <a:xfrm>
              <a:off x="361144" y="499111"/>
              <a:ext cx="559297"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for study)</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10" name="Rectangle 9">
              <a:extLst>
                <a:ext uri="{FF2B5EF4-FFF2-40B4-BE49-F238E27FC236}">
                  <a16:creationId xmlns:a16="http://schemas.microsoft.com/office/drawing/2014/main" id="{7BFF3CF2-502F-7AA4-EA2E-C02514B609C5}"/>
                </a:ext>
              </a:extLst>
            </p:cNvPr>
            <p:cNvSpPr/>
            <p:nvPr/>
          </p:nvSpPr>
          <p:spPr>
            <a:xfrm>
              <a:off x="2527493" y="205791"/>
              <a:ext cx="631880"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Population</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11" name="Rectangle 10">
              <a:extLst>
                <a:ext uri="{FF2B5EF4-FFF2-40B4-BE49-F238E27FC236}">
                  <a16:creationId xmlns:a16="http://schemas.microsoft.com/office/drawing/2014/main" id="{780C70D8-CB82-770A-D3E3-32B5561C926A}"/>
                </a:ext>
              </a:extLst>
            </p:cNvPr>
            <p:cNvSpPr/>
            <p:nvPr/>
          </p:nvSpPr>
          <p:spPr>
            <a:xfrm>
              <a:off x="2523631" y="323242"/>
              <a:ext cx="687162"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Available to</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12" name="Rectangle 11">
              <a:extLst>
                <a:ext uri="{FF2B5EF4-FFF2-40B4-BE49-F238E27FC236}">
                  <a16:creationId xmlns:a16="http://schemas.microsoft.com/office/drawing/2014/main" id="{53D4DAB3-DCEB-01F9-D4C2-CC0EA289CADD}"/>
                </a:ext>
              </a:extLst>
            </p:cNvPr>
            <p:cNvSpPr/>
            <p:nvPr/>
          </p:nvSpPr>
          <p:spPr>
            <a:xfrm>
              <a:off x="2489789" y="323242"/>
              <a:ext cx="45009"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13" name="Rectangle 12">
              <a:extLst>
                <a:ext uri="{FF2B5EF4-FFF2-40B4-BE49-F238E27FC236}">
                  <a16:creationId xmlns:a16="http://schemas.microsoft.com/office/drawing/2014/main" id="{5C06E5DD-5AF2-2C7B-E685-0758DE5A8729}"/>
                </a:ext>
              </a:extLst>
            </p:cNvPr>
            <p:cNvSpPr/>
            <p:nvPr/>
          </p:nvSpPr>
          <p:spPr>
            <a:xfrm>
              <a:off x="2587049" y="440692"/>
              <a:ext cx="473337"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conduct</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14" name="Rectangle 13">
              <a:extLst>
                <a:ext uri="{FF2B5EF4-FFF2-40B4-BE49-F238E27FC236}">
                  <a16:creationId xmlns:a16="http://schemas.microsoft.com/office/drawing/2014/main" id="{EB2616A6-E1A3-AEAF-3D0E-61DBE2F29F63}"/>
                </a:ext>
              </a:extLst>
            </p:cNvPr>
            <p:cNvSpPr/>
            <p:nvPr/>
          </p:nvSpPr>
          <p:spPr>
            <a:xfrm>
              <a:off x="2507981" y="558142"/>
              <a:ext cx="683513"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treatments)</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15" name="Shape 4050">
              <a:extLst>
                <a:ext uri="{FF2B5EF4-FFF2-40B4-BE49-F238E27FC236}">
                  <a16:creationId xmlns:a16="http://schemas.microsoft.com/office/drawing/2014/main" id="{77415029-A39D-F07E-3D09-16734980946E}"/>
                </a:ext>
              </a:extLst>
            </p:cNvPr>
            <p:cNvSpPr/>
            <p:nvPr/>
          </p:nvSpPr>
          <p:spPr>
            <a:xfrm>
              <a:off x="209461" y="159398"/>
              <a:ext cx="717372" cy="543889"/>
            </a:xfrm>
            <a:custGeom>
              <a:avLst/>
              <a:gdLst/>
              <a:ahLst/>
              <a:cxnLst/>
              <a:rect l="0" t="0" r="0" b="0"/>
              <a:pathLst>
                <a:path w="717372" h="543889">
                  <a:moveTo>
                    <a:pt x="0" y="0"/>
                  </a:moveTo>
                  <a:lnTo>
                    <a:pt x="717372" y="0"/>
                  </a:lnTo>
                  <a:lnTo>
                    <a:pt x="717372" y="543889"/>
                  </a:lnTo>
                  <a:lnTo>
                    <a:pt x="0" y="543889"/>
                  </a:lnTo>
                  <a:lnTo>
                    <a:pt x="0" y="0"/>
                  </a:lnTo>
                  <a:close/>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16" name="Shape 4051">
              <a:extLst>
                <a:ext uri="{FF2B5EF4-FFF2-40B4-BE49-F238E27FC236}">
                  <a16:creationId xmlns:a16="http://schemas.microsoft.com/office/drawing/2014/main" id="{1675ED2B-4DC9-0005-4BCF-DA1F86CA6553}"/>
                </a:ext>
              </a:extLst>
            </p:cNvPr>
            <p:cNvSpPr/>
            <p:nvPr/>
          </p:nvSpPr>
          <p:spPr>
            <a:xfrm>
              <a:off x="209461" y="1753718"/>
              <a:ext cx="717372" cy="543890"/>
            </a:xfrm>
            <a:custGeom>
              <a:avLst/>
              <a:gdLst/>
              <a:ahLst/>
              <a:cxnLst/>
              <a:rect l="0" t="0" r="0" b="0"/>
              <a:pathLst>
                <a:path w="717372" h="543890">
                  <a:moveTo>
                    <a:pt x="0" y="0"/>
                  </a:moveTo>
                  <a:lnTo>
                    <a:pt x="717372" y="0"/>
                  </a:lnTo>
                  <a:lnTo>
                    <a:pt x="717372" y="543890"/>
                  </a:lnTo>
                  <a:lnTo>
                    <a:pt x="0" y="543890"/>
                  </a:lnTo>
                  <a:lnTo>
                    <a:pt x="0" y="0"/>
                  </a:lnTo>
                  <a:close/>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17" name="Shape 4052">
              <a:extLst>
                <a:ext uri="{FF2B5EF4-FFF2-40B4-BE49-F238E27FC236}">
                  <a16:creationId xmlns:a16="http://schemas.microsoft.com/office/drawing/2014/main" id="{D52DC29D-7439-1424-7CD2-1B54D356089C}"/>
                </a:ext>
              </a:extLst>
            </p:cNvPr>
            <p:cNvSpPr/>
            <p:nvPr/>
          </p:nvSpPr>
          <p:spPr>
            <a:xfrm>
              <a:off x="2405418" y="1746935"/>
              <a:ext cx="717373" cy="543891"/>
            </a:xfrm>
            <a:custGeom>
              <a:avLst/>
              <a:gdLst/>
              <a:ahLst/>
              <a:cxnLst/>
              <a:rect l="0" t="0" r="0" b="0"/>
              <a:pathLst>
                <a:path w="717373" h="543891">
                  <a:moveTo>
                    <a:pt x="0" y="0"/>
                  </a:moveTo>
                  <a:lnTo>
                    <a:pt x="717373" y="0"/>
                  </a:lnTo>
                  <a:lnTo>
                    <a:pt x="717373" y="543891"/>
                  </a:lnTo>
                  <a:lnTo>
                    <a:pt x="0" y="543891"/>
                  </a:lnTo>
                  <a:lnTo>
                    <a:pt x="0" y="0"/>
                  </a:lnTo>
                  <a:close/>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18" name="Shape 4053">
              <a:extLst>
                <a:ext uri="{FF2B5EF4-FFF2-40B4-BE49-F238E27FC236}">
                  <a16:creationId xmlns:a16="http://schemas.microsoft.com/office/drawing/2014/main" id="{963EC521-6197-9D68-C97C-A8AD7D5C2C14}"/>
                </a:ext>
              </a:extLst>
            </p:cNvPr>
            <p:cNvSpPr/>
            <p:nvPr/>
          </p:nvSpPr>
          <p:spPr>
            <a:xfrm>
              <a:off x="2404643" y="159398"/>
              <a:ext cx="717372" cy="543889"/>
            </a:xfrm>
            <a:custGeom>
              <a:avLst/>
              <a:gdLst/>
              <a:ahLst/>
              <a:cxnLst/>
              <a:rect l="0" t="0" r="0" b="0"/>
              <a:pathLst>
                <a:path w="717372" h="543889">
                  <a:moveTo>
                    <a:pt x="0" y="0"/>
                  </a:moveTo>
                  <a:lnTo>
                    <a:pt x="717372" y="0"/>
                  </a:lnTo>
                  <a:lnTo>
                    <a:pt x="717372" y="543889"/>
                  </a:lnTo>
                  <a:lnTo>
                    <a:pt x="0" y="543889"/>
                  </a:lnTo>
                  <a:lnTo>
                    <a:pt x="0" y="0"/>
                  </a:lnTo>
                  <a:close/>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19" name="Rectangle 18">
              <a:extLst>
                <a:ext uri="{FF2B5EF4-FFF2-40B4-BE49-F238E27FC236}">
                  <a16:creationId xmlns:a16="http://schemas.microsoft.com/office/drawing/2014/main" id="{685E3B6A-80B6-D112-251D-9CDF1BC6B3D9}"/>
                </a:ext>
              </a:extLst>
            </p:cNvPr>
            <p:cNvSpPr/>
            <p:nvPr/>
          </p:nvSpPr>
          <p:spPr>
            <a:xfrm>
              <a:off x="162725" y="1197432"/>
              <a:ext cx="1081700"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dirty="0">
                  <a:solidFill>
                    <a:srgbClr val="181717"/>
                  </a:solidFill>
                  <a:effectLst/>
                  <a:latin typeface="Arial" panose="020B0604020202020204" pitchFamily="34" charset="0"/>
                  <a:ea typeface="Arial" panose="020B0604020202020204" pitchFamily="34" charset="0"/>
                </a:rPr>
                <a:t>Random selection</a:t>
              </a:r>
              <a:endParaRPr lang="en-GB" sz="1100" kern="100" dirty="0">
                <a:solidFill>
                  <a:srgbClr val="181717"/>
                </a:solidFill>
                <a:effectLst/>
                <a:latin typeface="Times New Roman" panose="02020603050405020304" pitchFamily="18" charset="0"/>
                <a:ea typeface="Times New Roman" panose="02020603050405020304" pitchFamily="18" charset="0"/>
              </a:endParaRPr>
            </a:p>
          </p:txBody>
        </p:sp>
        <p:sp>
          <p:nvSpPr>
            <p:cNvPr id="20" name="Rectangle 19">
              <a:extLst>
                <a:ext uri="{FF2B5EF4-FFF2-40B4-BE49-F238E27FC236}">
                  <a16:creationId xmlns:a16="http://schemas.microsoft.com/office/drawing/2014/main" id="{26BE4E75-46D4-49FC-14F3-33E357BE5E07}"/>
                </a:ext>
              </a:extLst>
            </p:cNvPr>
            <p:cNvSpPr/>
            <p:nvPr/>
          </p:nvSpPr>
          <p:spPr>
            <a:xfrm>
              <a:off x="2364033" y="1194381"/>
              <a:ext cx="1081700"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Random selection</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21" name="Rectangle 20">
              <a:extLst>
                <a:ext uri="{FF2B5EF4-FFF2-40B4-BE49-F238E27FC236}">
                  <a16:creationId xmlns:a16="http://schemas.microsoft.com/office/drawing/2014/main" id="{8DAEBFFB-2355-9646-CB1A-585EE9A91207}"/>
                </a:ext>
              </a:extLst>
            </p:cNvPr>
            <p:cNvSpPr/>
            <p:nvPr/>
          </p:nvSpPr>
          <p:spPr>
            <a:xfrm>
              <a:off x="399309" y="1918688"/>
              <a:ext cx="458198"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Sample</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22" name="Rectangle 21">
              <a:extLst>
                <a:ext uri="{FF2B5EF4-FFF2-40B4-BE49-F238E27FC236}">
                  <a16:creationId xmlns:a16="http://schemas.microsoft.com/office/drawing/2014/main" id="{5602A6F4-4288-E7C9-C829-F6A4AB899D4E}"/>
                </a:ext>
              </a:extLst>
            </p:cNvPr>
            <p:cNvSpPr/>
            <p:nvPr/>
          </p:nvSpPr>
          <p:spPr>
            <a:xfrm>
              <a:off x="235999" y="2036138"/>
              <a:ext cx="45009"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23" name="Rectangle 22">
              <a:extLst>
                <a:ext uri="{FF2B5EF4-FFF2-40B4-BE49-F238E27FC236}">
                  <a16:creationId xmlns:a16="http://schemas.microsoft.com/office/drawing/2014/main" id="{4ADF8230-CE44-1D41-1802-43BE23F399B3}"/>
                </a:ext>
              </a:extLst>
            </p:cNvPr>
            <p:cNvSpPr/>
            <p:nvPr/>
          </p:nvSpPr>
          <p:spPr>
            <a:xfrm>
              <a:off x="269841" y="2036138"/>
              <a:ext cx="802728"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To be studied</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24" name="Rectangle 23">
              <a:extLst>
                <a:ext uri="{FF2B5EF4-FFF2-40B4-BE49-F238E27FC236}">
                  <a16:creationId xmlns:a16="http://schemas.microsoft.com/office/drawing/2014/main" id="{3F143407-A202-CAD6-093B-11A29D49F069}"/>
                </a:ext>
              </a:extLst>
            </p:cNvPr>
            <p:cNvSpPr/>
            <p:nvPr/>
          </p:nvSpPr>
          <p:spPr>
            <a:xfrm>
              <a:off x="873395" y="2036138"/>
              <a:ext cx="45009"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25" name="Rectangle 24">
              <a:extLst>
                <a:ext uri="{FF2B5EF4-FFF2-40B4-BE49-F238E27FC236}">
                  <a16:creationId xmlns:a16="http://schemas.microsoft.com/office/drawing/2014/main" id="{DBEB80AB-26BA-B4BA-9280-0FA450E00C1C}"/>
                </a:ext>
              </a:extLst>
            </p:cNvPr>
            <p:cNvSpPr/>
            <p:nvPr/>
          </p:nvSpPr>
          <p:spPr>
            <a:xfrm>
              <a:off x="2592896" y="1853159"/>
              <a:ext cx="458198"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Sample</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26" name="Rectangle 25">
              <a:extLst>
                <a:ext uri="{FF2B5EF4-FFF2-40B4-BE49-F238E27FC236}">
                  <a16:creationId xmlns:a16="http://schemas.microsoft.com/office/drawing/2014/main" id="{03455C0A-9C6C-D660-DCA5-CE72466B8D4B}"/>
                </a:ext>
              </a:extLst>
            </p:cNvPr>
            <p:cNvSpPr/>
            <p:nvPr/>
          </p:nvSpPr>
          <p:spPr>
            <a:xfrm>
              <a:off x="2502954" y="1970609"/>
              <a:ext cx="45009"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27" name="Rectangle 26">
              <a:extLst>
                <a:ext uri="{FF2B5EF4-FFF2-40B4-BE49-F238E27FC236}">
                  <a16:creationId xmlns:a16="http://schemas.microsoft.com/office/drawing/2014/main" id="{B926C696-03F0-B8B1-4053-E2F9746D786D}"/>
                </a:ext>
              </a:extLst>
            </p:cNvPr>
            <p:cNvSpPr/>
            <p:nvPr/>
          </p:nvSpPr>
          <p:spPr>
            <a:xfrm>
              <a:off x="2536795" y="1970609"/>
              <a:ext cx="652428"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To conduct</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28" name="Rectangle 27">
              <a:extLst>
                <a:ext uri="{FF2B5EF4-FFF2-40B4-BE49-F238E27FC236}">
                  <a16:creationId xmlns:a16="http://schemas.microsoft.com/office/drawing/2014/main" id="{2CB40EAB-1E49-2505-B68B-C76056E13CB7}"/>
                </a:ext>
              </a:extLst>
            </p:cNvPr>
            <p:cNvSpPr/>
            <p:nvPr/>
          </p:nvSpPr>
          <p:spPr>
            <a:xfrm>
              <a:off x="2508138" y="2088059"/>
              <a:ext cx="683513"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treatments)</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29" name="Rectangle 28">
              <a:extLst>
                <a:ext uri="{FF2B5EF4-FFF2-40B4-BE49-F238E27FC236}">
                  <a16:creationId xmlns:a16="http://schemas.microsoft.com/office/drawing/2014/main" id="{F25B8039-3E65-FCE2-E04C-D66EFEF46E5E}"/>
                </a:ext>
              </a:extLst>
            </p:cNvPr>
            <p:cNvSpPr/>
            <p:nvPr/>
          </p:nvSpPr>
          <p:spPr>
            <a:xfrm>
              <a:off x="320245" y="2737485"/>
              <a:ext cx="510776"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Random</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30" name="Rectangle 29">
              <a:extLst>
                <a:ext uri="{FF2B5EF4-FFF2-40B4-BE49-F238E27FC236}">
                  <a16:creationId xmlns:a16="http://schemas.microsoft.com/office/drawing/2014/main" id="{4E125771-F1A3-0CDC-1A65-42BA292A53F8}"/>
                </a:ext>
              </a:extLst>
            </p:cNvPr>
            <p:cNvSpPr/>
            <p:nvPr/>
          </p:nvSpPr>
          <p:spPr>
            <a:xfrm>
              <a:off x="252458" y="2854935"/>
              <a:ext cx="691082"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assignment</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31" name="Rectangle 30">
              <a:extLst>
                <a:ext uri="{FF2B5EF4-FFF2-40B4-BE49-F238E27FC236}">
                  <a16:creationId xmlns:a16="http://schemas.microsoft.com/office/drawing/2014/main" id="{DC1CA453-29E9-39A8-E344-101FF3831CEC}"/>
                </a:ext>
              </a:extLst>
            </p:cNvPr>
            <p:cNvSpPr/>
            <p:nvPr/>
          </p:nvSpPr>
          <p:spPr>
            <a:xfrm>
              <a:off x="2570534" y="2748558"/>
              <a:ext cx="510776"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Random</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32" name="Rectangle 31">
              <a:extLst>
                <a:ext uri="{FF2B5EF4-FFF2-40B4-BE49-F238E27FC236}">
                  <a16:creationId xmlns:a16="http://schemas.microsoft.com/office/drawing/2014/main" id="{ACC8B730-826D-69BF-59EA-82C158517C23}"/>
                </a:ext>
              </a:extLst>
            </p:cNvPr>
            <p:cNvSpPr/>
            <p:nvPr/>
          </p:nvSpPr>
          <p:spPr>
            <a:xfrm>
              <a:off x="2502748" y="2866008"/>
              <a:ext cx="691082"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assignment</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33" name="Rectangle 32">
              <a:extLst>
                <a:ext uri="{FF2B5EF4-FFF2-40B4-BE49-F238E27FC236}">
                  <a16:creationId xmlns:a16="http://schemas.microsoft.com/office/drawing/2014/main" id="{ED958A68-7CB5-0193-0D46-CD90AC1C1DD9}"/>
                </a:ext>
              </a:extLst>
            </p:cNvPr>
            <p:cNvSpPr/>
            <p:nvPr/>
          </p:nvSpPr>
          <p:spPr>
            <a:xfrm>
              <a:off x="1368712" y="2813075"/>
              <a:ext cx="728792"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Group 1    E</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34" name="Rectangle 33">
              <a:extLst>
                <a:ext uri="{FF2B5EF4-FFF2-40B4-BE49-F238E27FC236}">
                  <a16:creationId xmlns:a16="http://schemas.microsoft.com/office/drawing/2014/main" id="{D89F4E65-D6B9-DBEF-699A-96E4463AE3CA}"/>
                </a:ext>
              </a:extLst>
            </p:cNvPr>
            <p:cNvSpPr/>
            <p:nvPr/>
          </p:nvSpPr>
          <p:spPr>
            <a:xfrm>
              <a:off x="1368712" y="2995955"/>
              <a:ext cx="728792"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Group 2    E</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35" name="Rectangle 34">
              <a:extLst>
                <a:ext uri="{FF2B5EF4-FFF2-40B4-BE49-F238E27FC236}">
                  <a16:creationId xmlns:a16="http://schemas.microsoft.com/office/drawing/2014/main" id="{059EF16A-D4DB-6687-FA4A-021DAC7FDDA8}"/>
                </a:ext>
              </a:extLst>
            </p:cNvPr>
            <p:cNvSpPr/>
            <p:nvPr/>
          </p:nvSpPr>
          <p:spPr>
            <a:xfrm>
              <a:off x="1368712" y="3178835"/>
              <a:ext cx="728792"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Group 3    E</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36" name="Rectangle 35">
              <a:extLst>
                <a:ext uri="{FF2B5EF4-FFF2-40B4-BE49-F238E27FC236}">
                  <a16:creationId xmlns:a16="http://schemas.microsoft.com/office/drawing/2014/main" id="{AD7F6270-1606-2BC2-1892-4045B06CC12C}"/>
                </a:ext>
              </a:extLst>
            </p:cNvPr>
            <p:cNvSpPr/>
            <p:nvPr/>
          </p:nvSpPr>
          <p:spPr>
            <a:xfrm>
              <a:off x="1368712" y="3361715"/>
              <a:ext cx="728792"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dirty="0">
                  <a:solidFill>
                    <a:srgbClr val="181717"/>
                  </a:solidFill>
                  <a:effectLst/>
                  <a:latin typeface="Arial" panose="020B0604020202020204" pitchFamily="34" charset="0"/>
                  <a:ea typeface="Arial" panose="020B0604020202020204" pitchFamily="34" charset="0"/>
                </a:rPr>
                <a:t>Group 4    E</a:t>
              </a:r>
              <a:endParaRPr lang="en-GB" sz="1100" kern="100" dirty="0">
                <a:solidFill>
                  <a:srgbClr val="181717"/>
                </a:solidFill>
                <a:effectLst/>
                <a:latin typeface="Times New Roman" panose="02020603050405020304" pitchFamily="18" charset="0"/>
                <a:ea typeface="Times New Roman" panose="02020603050405020304" pitchFamily="18" charset="0"/>
              </a:endParaRPr>
            </a:p>
          </p:txBody>
        </p:sp>
        <p:sp>
          <p:nvSpPr>
            <p:cNvPr id="37" name="Rectangle 36">
              <a:extLst>
                <a:ext uri="{FF2B5EF4-FFF2-40B4-BE49-F238E27FC236}">
                  <a16:creationId xmlns:a16="http://schemas.microsoft.com/office/drawing/2014/main" id="{2D0D0193-2CEE-7362-8B5F-F7448B3044F7}"/>
                </a:ext>
              </a:extLst>
            </p:cNvPr>
            <p:cNvSpPr/>
            <p:nvPr/>
          </p:nvSpPr>
          <p:spPr>
            <a:xfrm>
              <a:off x="1368712" y="3636035"/>
              <a:ext cx="736226"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Group 5    C</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38" name="Rectangle 37">
              <a:extLst>
                <a:ext uri="{FF2B5EF4-FFF2-40B4-BE49-F238E27FC236}">
                  <a16:creationId xmlns:a16="http://schemas.microsoft.com/office/drawing/2014/main" id="{274E67DA-C0FD-6395-8828-29DC4C5D8D1E}"/>
                </a:ext>
              </a:extLst>
            </p:cNvPr>
            <p:cNvSpPr/>
            <p:nvPr/>
          </p:nvSpPr>
          <p:spPr>
            <a:xfrm>
              <a:off x="1368712" y="3818915"/>
              <a:ext cx="736226"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Group 6    C</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39" name="Rectangle 38">
              <a:extLst>
                <a:ext uri="{FF2B5EF4-FFF2-40B4-BE49-F238E27FC236}">
                  <a16:creationId xmlns:a16="http://schemas.microsoft.com/office/drawing/2014/main" id="{5365FA50-E441-A2DC-EC24-B16193F5C353}"/>
                </a:ext>
              </a:extLst>
            </p:cNvPr>
            <p:cNvSpPr/>
            <p:nvPr/>
          </p:nvSpPr>
          <p:spPr>
            <a:xfrm>
              <a:off x="1368712" y="4001795"/>
              <a:ext cx="736226"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Group 7    C</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40" name="Rectangle 39">
              <a:extLst>
                <a:ext uri="{FF2B5EF4-FFF2-40B4-BE49-F238E27FC236}">
                  <a16:creationId xmlns:a16="http://schemas.microsoft.com/office/drawing/2014/main" id="{1234990C-4F0C-03A9-011D-9AD731226C51}"/>
                </a:ext>
              </a:extLst>
            </p:cNvPr>
            <p:cNvSpPr/>
            <p:nvPr/>
          </p:nvSpPr>
          <p:spPr>
            <a:xfrm>
              <a:off x="1368712" y="4184675"/>
              <a:ext cx="736226"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Group 8    C</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41" name="Rectangle 40">
              <a:extLst>
                <a:ext uri="{FF2B5EF4-FFF2-40B4-BE49-F238E27FC236}">
                  <a16:creationId xmlns:a16="http://schemas.microsoft.com/office/drawing/2014/main" id="{B16E8554-0E46-AD36-D9AA-C59815AF4AC0}"/>
                </a:ext>
              </a:extLst>
            </p:cNvPr>
            <p:cNvSpPr/>
            <p:nvPr/>
          </p:nvSpPr>
          <p:spPr>
            <a:xfrm>
              <a:off x="2391266" y="3769132"/>
              <a:ext cx="1416764"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E = Experimental group</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42" name="Rectangle 41">
              <a:extLst>
                <a:ext uri="{FF2B5EF4-FFF2-40B4-BE49-F238E27FC236}">
                  <a16:creationId xmlns:a16="http://schemas.microsoft.com/office/drawing/2014/main" id="{D504DB96-6299-F9BD-FA62-8A2765B33D7F}"/>
                </a:ext>
              </a:extLst>
            </p:cNvPr>
            <p:cNvSpPr/>
            <p:nvPr/>
          </p:nvSpPr>
          <p:spPr>
            <a:xfrm>
              <a:off x="2391266" y="3886577"/>
              <a:ext cx="1069133"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C = Control group</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43" name="Rectangle 42">
              <a:extLst>
                <a:ext uri="{FF2B5EF4-FFF2-40B4-BE49-F238E27FC236}">
                  <a16:creationId xmlns:a16="http://schemas.microsoft.com/office/drawing/2014/main" id="{4446D69D-0155-EFB5-A28A-BB45D956B583}"/>
                </a:ext>
              </a:extLst>
            </p:cNvPr>
            <p:cNvSpPr/>
            <p:nvPr/>
          </p:nvSpPr>
          <p:spPr>
            <a:xfrm>
              <a:off x="2214741" y="4555312"/>
              <a:ext cx="599711"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Treatment</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44" name="Rectangle 43">
              <a:extLst>
                <a:ext uri="{FF2B5EF4-FFF2-40B4-BE49-F238E27FC236}">
                  <a16:creationId xmlns:a16="http://schemas.microsoft.com/office/drawing/2014/main" id="{F5CB03D3-AE3D-3992-0405-058711CC69D7}"/>
                </a:ext>
              </a:extLst>
            </p:cNvPr>
            <p:cNvSpPr/>
            <p:nvPr/>
          </p:nvSpPr>
          <p:spPr>
            <a:xfrm>
              <a:off x="2689266" y="4555160"/>
              <a:ext cx="117707"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B</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45" name="Rectangle 44">
              <a:extLst>
                <a:ext uri="{FF2B5EF4-FFF2-40B4-BE49-F238E27FC236}">
                  <a16:creationId xmlns:a16="http://schemas.microsoft.com/office/drawing/2014/main" id="{624D611A-9D16-B26C-202B-7C50BEBDBD08}"/>
                </a:ext>
              </a:extLst>
            </p:cNvPr>
            <p:cNvSpPr/>
            <p:nvPr/>
          </p:nvSpPr>
          <p:spPr>
            <a:xfrm>
              <a:off x="590499" y="4555160"/>
              <a:ext cx="599711"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Treatment</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46" name="Rectangle 45">
              <a:extLst>
                <a:ext uri="{FF2B5EF4-FFF2-40B4-BE49-F238E27FC236}">
                  <a16:creationId xmlns:a16="http://schemas.microsoft.com/office/drawing/2014/main" id="{B19DB53E-1493-5E3B-C01B-A88A948AF9EC}"/>
                </a:ext>
              </a:extLst>
            </p:cNvPr>
            <p:cNvSpPr/>
            <p:nvPr/>
          </p:nvSpPr>
          <p:spPr>
            <a:xfrm>
              <a:off x="1064948" y="4555160"/>
              <a:ext cx="117707"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A</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47" name="Shape 4079">
              <a:extLst>
                <a:ext uri="{FF2B5EF4-FFF2-40B4-BE49-F238E27FC236}">
                  <a16:creationId xmlns:a16="http://schemas.microsoft.com/office/drawing/2014/main" id="{522E00BD-F607-D000-09C9-E38D6506867A}"/>
                </a:ext>
              </a:extLst>
            </p:cNvPr>
            <p:cNvSpPr/>
            <p:nvPr/>
          </p:nvSpPr>
          <p:spPr>
            <a:xfrm>
              <a:off x="561137" y="703301"/>
              <a:ext cx="0" cy="353771"/>
            </a:xfrm>
            <a:custGeom>
              <a:avLst/>
              <a:gdLst/>
              <a:ahLst/>
              <a:cxnLst/>
              <a:rect l="0" t="0" r="0" b="0"/>
              <a:pathLst>
                <a:path h="353771">
                  <a:moveTo>
                    <a:pt x="0" y="0"/>
                  </a:moveTo>
                  <a:lnTo>
                    <a:pt x="0" y="353771"/>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48" name="Shape 4080">
              <a:extLst>
                <a:ext uri="{FF2B5EF4-FFF2-40B4-BE49-F238E27FC236}">
                  <a16:creationId xmlns:a16="http://schemas.microsoft.com/office/drawing/2014/main" id="{A349C811-DA4A-5F33-C8DE-4148D85C3A37}"/>
                </a:ext>
              </a:extLst>
            </p:cNvPr>
            <p:cNvSpPr/>
            <p:nvPr/>
          </p:nvSpPr>
          <p:spPr>
            <a:xfrm>
              <a:off x="527672" y="1051802"/>
              <a:ext cx="66942" cy="60833"/>
            </a:xfrm>
            <a:custGeom>
              <a:avLst/>
              <a:gdLst/>
              <a:ahLst/>
              <a:cxnLst/>
              <a:rect l="0" t="0" r="0" b="0"/>
              <a:pathLst>
                <a:path w="66942" h="60833">
                  <a:moveTo>
                    <a:pt x="0" y="0"/>
                  </a:moveTo>
                  <a:lnTo>
                    <a:pt x="66942" y="0"/>
                  </a:lnTo>
                  <a:lnTo>
                    <a:pt x="33464" y="60833"/>
                  </a:lnTo>
                  <a:lnTo>
                    <a:pt x="0" y="0"/>
                  </a:lnTo>
                  <a:close/>
                </a:path>
              </a:pathLst>
            </a:custGeom>
            <a:ln w="0" cap="flat">
              <a:miter lim="100000"/>
            </a:ln>
          </p:spPr>
          <p:style>
            <a:lnRef idx="0">
              <a:srgbClr val="000000">
                <a:alpha val="0"/>
              </a:srgbClr>
            </a:lnRef>
            <a:fillRef idx="1">
              <a:srgbClr val="181717"/>
            </a:fillRef>
            <a:effectRef idx="0">
              <a:scrgbClr r="0" g="0" b="0"/>
            </a:effectRef>
            <a:fontRef idx="none"/>
          </p:style>
          <p:txBody>
            <a:bodyPr/>
            <a:lstStyle/>
            <a:p>
              <a:endParaRPr lang="en-GB"/>
            </a:p>
          </p:txBody>
        </p:sp>
        <p:sp>
          <p:nvSpPr>
            <p:cNvPr id="49" name="Shape 4081">
              <a:extLst>
                <a:ext uri="{FF2B5EF4-FFF2-40B4-BE49-F238E27FC236}">
                  <a16:creationId xmlns:a16="http://schemas.microsoft.com/office/drawing/2014/main" id="{4F6CBB0D-F6F6-BD73-08D9-A485EB31B1EA}"/>
                </a:ext>
              </a:extLst>
            </p:cNvPr>
            <p:cNvSpPr/>
            <p:nvPr/>
          </p:nvSpPr>
          <p:spPr>
            <a:xfrm>
              <a:off x="2762491" y="700215"/>
              <a:ext cx="0" cy="353784"/>
            </a:xfrm>
            <a:custGeom>
              <a:avLst/>
              <a:gdLst/>
              <a:ahLst/>
              <a:cxnLst/>
              <a:rect l="0" t="0" r="0" b="0"/>
              <a:pathLst>
                <a:path h="353784">
                  <a:moveTo>
                    <a:pt x="0" y="0"/>
                  </a:moveTo>
                  <a:lnTo>
                    <a:pt x="0" y="353784"/>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50" name="Shape 4082">
              <a:extLst>
                <a:ext uri="{FF2B5EF4-FFF2-40B4-BE49-F238E27FC236}">
                  <a16:creationId xmlns:a16="http://schemas.microsoft.com/office/drawing/2014/main" id="{6AAF9715-F62D-94CB-19A8-268A9CFAE2CC}"/>
                </a:ext>
              </a:extLst>
            </p:cNvPr>
            <p:cNvSpPr/>
            <p:nvPr/>
          </p:nvSpPr>
          <p:spPr>
            <a:xfrm>
              <a:off x="2729014" y="1048715"/>
              <a:ext cx="66942" cy="60833"/>
            </a:xfrm>
            <a:custGeom>
              <a:avLst/>
              <a:gdLst/>
              <a:ahLst/>
              <a:cxnLst/>
              <a:rect l="0" t="0" r="0" b="0"/>
              <a:pathLst>
                <a:path w="66942" h="60833">
                  <a:moveTo>
                    <a:pt x="0" y="0"/>
                  </a:moveTo>
                  <a:lnTo>
                    <a:pt x="66942" y="0"/>
                  </a:lnTo>
                  <a:lnTo>
                    <a:pt x="33477" y="60833"/>
                  </a:lnTo>
                  <a:lnTo>
                    <a:pt x="0" y="0"/>
                  </a:lnTo>
                  <a:close/>
                </a:path>
              </a:pathLst>
            </a:custGeom>
            <a:ln w="0" cap="flat">
              <a:miter lim="100000"/>
            </a:ln>
          </p:spPr>
          <p:style>
            <a:lnRef idx="0">
              <a:srgbClr val="000000">
                <a:alpha val="0"/>
              </a:srgbClr>
            </a:lnRef>
            <a:fillRef idx="1">
              <a:srgbClr val="181717"/>
            </a:fillRef>
            <a:effectRef idx="0">
              <a:scrgbClr r="0" g="0" b="0"/>
            </a:effectRef>
            <a:fontRef idx="none"/>
          </p:style>
          <p:txBody>
            <a:bodyPr/>
            <a:lstStyle/>
            <a:p>
              <a:endParaRPr lang="en-GB"/>
            </a:p>
          </p:txBody>
        </p:sp>
        <p:sp>
          <p:nvSpPr>
            <p:cNvPr id="51" name="Shape 4083">
              <a:extLst>
                <a:ext uri="{FF2B5EF4-FFF2-40B4-BE49-F238E27FC236}">
                  <a16:creationId xmlns:a16="http://schemas.microsoft.com/office/drawing/2014/main" id="{23E3A81F-262C-620C-CC51-4FC495888DBE}"/>
                </a:ext>
              </a:extLst>
            </p:cNvPr>
            <p:cNvSpPr/>
            <p:nvPr/>
          </p:nvSpPr>
          <p:spPr>
            <a:xfrm>
              <a:off x="561137" y="1343381"/>
              <a:ext cx="0" cy="353771"/>
            </a:xfrm>
            <a:custGeom>
              <a:avLst/>
              <a:gdLst/>
              <a:ahLst/>
              <a:cxnLst/>
              <a:rect l="0" t="0" r="0" b="0"/>
              <a:pathLst>
                <a:path h="353771">
                  <a:moveTo>
                    <a:pt x="0" y="0"/>
                  </a:moveTo>
                  <a:lnTo>
                    <a:pt x="0" y="353771"/>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52" name="Shape 4084">
              <a:extLst>
                <a:ext uri="{FF2B5EF4-FFF2-40B4-BE49-F238E27FC236}">
                  <a16:creationId xmlns:a16="http://schemas.microsoft.com/office/drawing/2014/main" id="{F906774D-D8A2-4462-9B18-0DF20F175E6D}"/>
                </a:ext>
              </a:extLst>
            </p:cNvPr>
            <p:cNvSpPr/>
            <p:nvPr/>
          </p:nvSpPr>
          <p:spPr>
            <a:xfrm>
              <a:off x="527672" y="1691881"/>
              <a:ext cx="66942" cy="60833"/>
            </a:xfrm>
            <a:custGeom>
              <a:avLst/>
              <a:gdLst/>
              <a:ahLst/>
              <a:cxnLst/>
              <a:rect l="0" t="0" r="0" b="0"/>
              <a:pathLst>
                <a:path w="66942" h="60833">
                  <a:moveTo>
                    <a:pt x="0" y="0"/>
                  </a:moveTo>
                  <a:lnTo>
                    <a:pt x="66942" y="0"/>
                  </a:lnTo>
                  <a:lnTo>
                    <a:pt x="33464" y="60833"/>
                  </a:lnTo>
                  <a:lnTo>
                    <a:pt x="0" y="0"/>
                  </a:lnTo>
                  <a:close/>
                </a:path>
              </a:pathLst>
            </a:custGeom>
            <a:ln w="0" cap="flat">
              <a:miter lim="100000"/>
            </a:ln>
          </p:spPr>
          <p:style>
            <a:lnRef idx="0">
              <a:srgbClr val="000000">
                <a:alpha val="0"/>
              </a:srgbClr>
            </a:lnRef>
            <a:fillRef idx="1">
              <a:srgbClr val="181717"/>
            </a:fillRef>
            <a:effectRef idx="0">
              <a:scrgbClr r="0" g="0" b="0"/>
            </a:effectRef>
            <a:fontRef idx="none"/>
          </p:style>
          <p:txBody>
            <a:bodyPr/>
            <a:lstStyle/>
            <a:p>
              <a:endParaRPr lang="en-GB"/>
            </a:p>
          </p:txBody>
        </p:sp>
        <p:sp>
          <p:nvSpPr>
            <p:cNvPr id="53" name="Shape 4085">
              <a:extLst>
                <a:ext uri="{FF2B5EF4-FFF2-40B4-BE49-F238E27FC236}">
                  <a16:creationId xmlns:a16="http://schemas.microsoft.com/office/drawing/2014/main" id="{89802028-A8A6-E7F3-78D9-E9396AA50B9E}"/>
                </a:ext>
              </a:extLst>
            </p:cNvPr>
            <p:cNvSpPr/>
            <p:nvPr/>
          </p:nvSpPr>
          <p:spPr>
            <a:xfrm>
              <a:off x="559422" y="2295563"/>
              <a:ext cx="0" cy="353771"/>
            </a:xfrm>
            <a:custGeom>
              <a:avLst/>
              <a:gdLst/>
              <a:ahLst/>
              <a:cxnLst/>
              <a:rect l="0" t="0" r="0" b="0"/>
              <a:pathLst>
                <a:path h="353771">
                  <a:moveTo>
                    <a:pt x="0" y="0"/>
                  </a:moveTo>
                  <a:lnTo>
                    <a:pt x="0" y="353771"/>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54" name="Shape 4086">
              <a:extLst>
                <a:ext uri="{FF2B5EF4-FFF2-40B4-BE49-F238E27FC236}">
                  <a16:creationId xmlns:a16="http://schemas.microsoft.com/office/drawing/2014/main" id="{FCC04F32-02E1-B47F-5DFC-5C2B293C60A5}"/>
                </a:ext>
              </a:extLst>
            </p:cNvPr>
            <p:cNvSpPr/>
            <p:nvPr/>
          </p:nvSpPr>
          <p:spPr>
            <a:xfrm>
              <a:off x="525958" y="2644064"/>
              <a:ext cx="66942" cy="60833"/>
            </a:xfrm>
            <a:custGeom>
              <a:avLst/>
              <a:gdLst/>
              <a:ahLst/>
              <a:cxnLst/>
              <a:rect l="0" t="0" r="0" b="0"/>
              <a:pathLst>
                <a:path w="66942" h="60833">
                  <a:moveTo>
                    <a:pt x="0" y="0"/>
                  </a:moveTo>
                  <a:lnTo>
                    <a:pt x="66942" y="0"/>
                  </a:lnTo>
                  <a:lnTo>
                    <a:pt x="33465" y="60833"/>
                  </a:lnTo>
                  <a:lnTo>
                    <a:pt x="0" y="0"/>
                  </a:lnTo>
                  <a:close/>
                </a:path>
              </a:pathLst>
            </a:custGeom>
            <a:ln w="0" cap="flat">
              <a:miter lim="100000"/>
            </a:ln>
          </p:spPr>
          <p:style>
            <a:lnRef idx="0">
              <a:srgbClr val="000000">
                <a:alpha val="0"/>
              </a:srgbClr>
            </a:lnRef>
            <a:fillRef idx="1">
              <a:srgbClr val="181717"/>
            </a:fillRef>
            <a:effectRef idx="0">
              <a:scrgbClr r="0" g="0" b="0"/>
            </a:effectRef>
            <a:fontRef idx="none"/>
          </p:style>
          <p:txBody>
            <a:bodyPr/>
            <a:lstStyle/>
            <a:p>
              <a:endParaRPr lang="en-GB"/>
            </a:p>
          </p:txBody>
        </p:sp>
        <p:sp>
          <p:nvSpPr>
            <p:cNvPr id="55" name="Shape 4087">
              <a:extLst>
                <a:ext uri="{FF2B5EF4-FFF2-40B4-BE49-F238E27FC236}">
                  <a16:creationId xmlns:a16="http://schemas.microsoft.com/office/drawing/2014/main" id="{C198A82F-759F-CB6D-9783-424DF3BF01F8}"/>
                </a:ext>
              </a:extLst>
            </p:cNvPr>
            <p:cNvSpPr/>
            <p:nvPr/>
          </p:nvSpPr>
          <p:spPr>
            <a:xfrm>
              <a:off x="559422" y="3027083"/>
              <a:ext cx="0" cy="509448"/>
            </a:xfrm>
            <a:custGeom>
              <a:avLst/>
              <a:gdLst/>
              <a:ahLst/>
              <a:cxnLst/>
              <a:rect l="0" t="0" r="0" b="0"/>
              <a:pathLst>
                <a:path h="509448">
                  <a:moveTo>
                    <a:pt x="0" y="0"/>
                  </a:moveTo>
                  <a:lnTo>
                    <a:pt x="0" y="509448"/>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56" name="Shape 4088">
              <a:extLst>
                <a:ext uri="{FF2B5EF4-FFF2-40B4-BE49-F238E27FC236}">
                  <a16:creationId xmlns:a16="http://schemas.microsoft.com/office/drawing/2014/main" id="{87576089-BB8F-0652-48AF-59EF2EF8C5B0}"/>
                </a:ext>
              </a:extLst>
            </p:cNvPr>
            <p:cNvSpPr/>
            <p:nvPr/>
          </p:nvSpPr>
          <p:spPr>
            <a:xfrm>
              <a:off x="555688" y="3537814"/>
              <a:ext cx="345999" cy="0"/>
            </a:xfrm>
            <a:custGeom>
              <a:avLst/>
              <a:gdLst/>
              <a:ahLst/>
              <a:cxnLst/>
              <a:rect l="0" t="0" r="0" b="0"/>
              <a:pathLst>
                <a:path w="345999">
                  <a:moveTo>
                    <a:pt x="0" y="0"/>
                  </a:moveTo>
                  <a:lnTo>
                    <a:pt x="345999" y="0"/>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57" name="Shape 4089">
              <a:extLst>
                <a:ext uri="{FF2B5EF4-FFF2-40B4-BE49-F238E27FC236}">
                  <a16:creationId xmlns:a16="http://schemas.microsoft.com/office/drawing/2014/main" id="{849153C2-01F8-0E1B-F845-37A6449BE626}"/>
                </a:ext>
              </a:extLst>
            </p:cNvPr>
            <p:cNvSpPr/>
            <p:nvPr/>
          </p:nvSpPr>
          <p:spPr>
            <a:xfrm>
              <a:off x="896417" y="3504362"/>
              <a:ext cx="60846" cy="66916"/>
            </a:xfrm>
            <a:custGeom>
              <a:avLst/>
              <a:gdLst/>
              <a:ahLst/>
              <a:cxnLst/>
              <a:rect l="0" t="0" r="0" b="0"/>
              <a:pathLst>
                <a:path w="60846" h="66916">
                  <a:moveTo>
                    <a:pt x="0" y="0"/>
                  </a:moveTo>
                  <a:lnTo>
                    <a:pt x="60846" y="33451"/>
                  </a:lnTo>
                  <a:lnTo>
                    <a:pt x="0" y="66916"/>
                  </a:lnTo>
                  <a:lnTo>
                    <a:pt x="0" y="0"/>
                  </a:lnTo>
                  <a:close/>
                </a:path>
              </a:pathLst>
            </a:custGeom>
            <a:ln w="0" cap="flat">
              <a:miter lim="100000"/>
            </a:ln>
          </p:spPr>
          <p:style>
            <a:lnRef idx="0">
              <a:srgbClr val="000000">
                <a:alpha val="0"/>
              </a:srgbClr>
            </a:lnRef>
            <a:fillRef idx="1">
              <a:srgbClr val="181717"/>
            </a:fillRef>
            <a:effectRef idx="0">
              <a:scrgbClr r="0" g="0" b="0"/>
            </a:effectRef>
            <a:fontRef idx="none"/>
          </p:style>
          <p:txBody>
            <a:bodyPr/>
            <a:lstStyle/>
            <a:p>
              <a:endParaRPr lang="en-GB"/>
            </a:p>
          </p:txBody>
        </p:sp>
        <p:sp>
          <p:nvSpPr>
            <p:cNvPr id="58" name="Shape 4090">
              <a:extLst>
                <a:ext uri="{FF2B5EF4-FFF2-40B4-BE49-F238E27FC236}">
                  <a16:creationId xmlns:a16="http://schemas.microsoft.com/office/drawing/2014/main" id="{854AAAD8-062A-8517-67B8-8C6AE2B1C866}"/>
                </a:ext>
              </a:extLst>
            </p:cNvPr>
            <p:cNvSpPr/>
            <p:nvPr/>
          </p:nvSpPr>
          <p:spPr>
            <a:xfrm>
              <a:off x="2762148" y="3027083"/>
              <a:ext cx="0" cy="509448"/>
            </a:xfrm>
            <a:custGeom>
              <a:avLst/>
              <a:gdLst/>
              <a:ahLst/>
              <a:cxnLst/>
              <a:rect l="0" t="0" r="0" b="0"/>
              <a:pathLst>
                <a:path h="509448">
                  <a:moveTo>
                    <a:pt x="0" y="0"/>
                  </a:moveTo>
                  <a:lnTo>
                    <a:pt x="0" y="509448"/>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59" name="Shape 4091">
              <a:extLst>
                <a:ext uri="{FF2B5EF4-FFF2-40B4-BE49-F238E27FC236}">
                  <a16:creationId xmlns:a16="http://schemas.microsoft.com/office/drawing/2014/main" id="{627019A6-A754-D9BB-FF19-0DAEF78EFE94}"/>
                </a:ext>
              </a:extLst>
            </p:cNvPr>
            <p:cNvSpPr/>
            <p:nvPr/>
          </p:nvSpPr>
          <p:spPr>
            <a:xfrm>
              <a:off x="2419884" y="3537814"/>
              <a:ext cx="346011" cy="0"/>
            </a:xfrm>
            <a:custGeom>
              <a:avLst/>
              <a:gdLst/>
              <a:ahLst/>
              <a:cxnLst/>
              <a:rect l="0" t="0" r="0" b="0"/>
              <a:pathLst>
                <a:path w="346011">
                  <a:moveTo>
                    <a:pt x="346011" y="0"/>
                  </a:moveTo>
                  <a:lnTo>
                    <a:pt x="0" y="0"/>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60" name="Shape 4092">
              <a:extLst>
                <a:ext uri="{FF2B5EF4-FFF2-40B4-BE49-F238E27FC236}">
                  <a16:creationId xmlns:a16="http://schemas.microsoft.com/office/drawing/2014/main" id="{A6B750D3-6216-9F2E-BADC-0F218F00E6C1}"/>
                </a:ext>
              </a:extLst>
            </p:cNvPr>
            <p:cNvSpPr/>
            <p:nvPr/>
          </p:nvSpPr>
          <p:spPr>
            <a:xfrm>
              <a:off x="2364308" y="3504362"/>
              <a:ext cx="60858" cy="66916"/>
            </a:xfrm>
            <a:custGeom>
              <a:avLst/>
              <a:gdLst/>
              <a:ahLst/>
              <a:cxnLst/>
              <a:rect l="0" t="0" r="0" b="0"/>
              <a:pathLst>
                <a:path w="60858" h="66916">
                  <a:moveTo>
                    <a:pt x="60858" y="0"/>
                  </a:moveTo>
                  <a:lnTo>
                    <a:pt x="60858" y="66916"/>
                  </a:lnTo>
                  <a:lnTo>
                    <a:pt x="0" y="33451"/>
                  </a:lnTo>
                  <a:lnTo>
                    <a:pt x="60858" y="0"/>
                  </a:lnTo>
                  <a:close/>
                </a:path>
              </a:pathLst>
            </a:custGeom>
            <a:ln w="0" cap="flat">
              <a:miter lim="100000"/>
            </a:ln>
          </p:spPr>
          <p:style>
            <a:lnRef idx="0">
              <a:srgbClr val="000000">
                <a:alpha val="0"/>
              </a:srgbClr>
            </a:lnRef>
            <a:fillRef idx="1">
              <a:srgbClr val="181717"/>
            </a:fillRef>
            <a:effectRef idx="0">
              <a:scrgbClr r="0" g="0" b="0"/>
            </a:effectRef>
            <a:fontRef idx="none"/>
          </p:style>
          <p:txBody>
            <a:bodyPr/>
            <a:lstStyle/>
            <a:p>
              <a:endParaRPr lang="en-GB"/>
            </a:p>
          </p:txBody>
        </p:sp>
        <p:sp>
          <p:nvSpPr>
            <p:cNvPr id="61" name="Shape 4093">
              <a:extLst>
                <a:ext uri="{FF2B5EF4-FFF2-40B4-BE49-F238E27FC236}">
                  <a16:creationId xmlns:a16="http://schemas.microsoft.com/office/drawing/2014/main" id="{C191F5A5-916F-A89E-18D0-8B2BEB9EB8C6}"/>
                </a:ext>
              </a:extLst>
            </p:cNvPr>
            <p:cNvSpPr/>
            <p:nvPr/>
          </p:nvSpPr>
          <p:spPr>
            <a:xfrm>
              <a:off x="2762491" y="1340294"/>
              <a:ext cx="0" cy="353771"/>
            </a:xfrm>
            <a:custGeom>
              <a:avLst/>
              <a:gdLst/>
              <a:ahLst/>
              <a:cxnLst/>
              <a:rect l="0" t="0" r="0" b="0"/>
              <a:pathLst>
                <a:path h="353771">
                  <a:moveTo>
                    <a:pt x="0" y="0"/>
                  </a:moveTo>
                  <a:lnTo>
                    <a:pt x="0" y="353771"/>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62" name="Shape 4094">
              <a:extLst>
                <a:ext uri="{FF2B5EF4-FFF2-40B4-BE49-F238E27FC236}">
                  <a16:creationId xmlns:a16="http://schemas.microsoft.com/office/drawing/2014/main" id="{B07C7C5A-08DC-8A0B-4932-7BA00B47E405}"/>
                </a:ext>
              </a:extLst>
            </p:cNvPr>
            <p:cNvSpPr/>
            <p:nvPr/>
          </p:nvSpPr>
          <p:spPr>
            <a:xfrm>
              <a:off x="2729014" y="1688795"/>
              <a:ext cx="66942" cy="60833"/>
            </a:xfrm>
            <a:custGeom>
              <a:avLst/>
              <a:gdLst/>
              <a:ahLst/>
              <a:cxnLst/>
              <a:rect l="0" t="0" r="0" b="0"/>
              <a:pathLst>
                <a:path w="66942" h="60833">
                  <a:moveTo>
                    <a:pt x="0" y="0"/>
                  </a:moveTo>
                  <a:lnTo>
                    <a:pt x="66942" y="0"/>
                  </a:lnTo>
                  <a:lnTo>
                    <a:pt x="33477" y="60833"/>
                  </a:lnTo>
                  <a:lnTo>
                    <a:pt x="0" y="0"/>
                  </a:lnTo>
                  <a:close/>
                </a:path>
              </a:pathLst>
            </a:custGeom>
            <a:ln w="0" cap="flat">
              <a:miter lim="100000"/>
            </a:ln>
          </p:spPr>
          <p:style>
            <a:lnRef idx="0">
              <a:srgbClr val="000000">
                <a:alpha val="0"/>
              </a:srgbClr>
            </a:lnRef>
            <a:fillRef idx="1">
              <a:srgbClr val="181717"/>
            </a:fillRef>
            <a:effectRef idx="0">
              <a:scrgbClr r="0" g="0" b="0"/>
            </a:effectRef>
            <a:fontRef idx="none"/>
          </p:style>
          <p:txBody>
            <a:bodyPr/>
            <a:lstStyle/>
            <a:p>
              <a:endParaRPr lang="en-GB"/>
            </a:p>
          </p:txBody>
        </p:sp>
        <p:sp>
          <p:nvSpPr>
            <p:cNvPr id="63" name="Shape 4095">
              <a:extLst>
                <a:ext uri="{FF2B5EF4-FFF2-40B4-BE49-F238E27FC236}">
                  <a16:creationId xmlns:a16="http://schemas.microsoft.com/office/drawing/2014/main" id="{474503E9-7042-F003-6FFB-3C908CE7FF4A}"/>
                </a:ext>
              </a:extLst>
            </p:cNvPr>
            <p:cNvSpPr/>
            <p:nvPr/>
          </p:nvSpPr>
          <p:spPr>
            <a:xfrm>
              <a:off x="2760777" y="2292477"/>
              <a:ext cx="0" cy="353771"/>
            </a:xfrm>
            <a:custGeom>
              <a:avLst/>
              <a:gdLst/>
              <a:ahLst/>
              <a:cxnLst/>
              <a:rect l="0" t="0" r="0" b="0"/>
              <a:pathLst>
                <a:path h="353771">
                  <a:moveTo>
                    <a:pt x="0" y="0"/>
                  </a:moveTo>
                  <a:lnTo>
                    <a:pt x="0" y="353771"/>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64" name="Shape 4096">
              <a:extLst>
                <a:ext uri="{FF2B5EF4-FFF2-40B4-BE49-F238E27FC236}">
                  <a16:creationId xmlns:a16="http://schemas.microsoft.com/office/drawing/2014/main" id="{19A2C98F-160F-AA66-C06A-08181D56BBBB}"/>
                </a:ext>
              </a:extLst>
            </p:cNvPr>
            <p:cNvSpPr/>
            <p:nvPr/>
          </p:nvSpPr>
          <p:spPr>
            <a:xfrm>
              <a:off x="2727300" y="2640978"/>
              <a:ext cx="66942" cy="60833"/>
            </a:xfrm>
            <a:custGeom>
              <a:avLst/>
              <a:gdLst/>
              <a:ahLst/>
              <a:cxnLst/>
              <a:rect l="0" t="0" r="0" b="0"/>
              <a:pathLst>
                <a:path w="66942" h="60833">
                  <a:moveTo>
                    <a:pt x="0" y="0"/>
                  </a:moveTo>
                  <a:lnTo>
                    <a:pt x="66942" y="0"/>
                  </a:lnTo>
                  <a:lnTo>
                    <a:pt x="33477" y="60833"/>
                  </a:lnTo>
                  <a:lnTo>
                    <a:pt x="0" y="0"/>
                  </a:lnTo>
                  <a:close/>
                </a:path>
              </a:pathLst>
            </a:custGeom>
            <a:ln w="0" cap="flat">
              <a:miter lim="100000"/>
            </a:ln>
          </p:spPr>
          <p:style>
            <a:lnRef idx="0">
              <a:srgbClr val="000000">
                <a:alpha val="0"/>
              </a:srgbClr>
            </a:lnRef>
            <a:fillRef idx="1">
              <a:srgbClr val="181717"/>
            </a:fillRef>
            <a:effectRef idx="0">
              <a:scrgbClr r="0" g="0" b="0"/>
            </a:effectRef>
            <a:fontRef idx="none"/>
          </p:style>
          <p:txBody>
            <a:bodyPr/>
            <a:lstStyle/>
            <a:p>
              <a:endParaRPr lang="en-GB"/>
            </a:p>
          </p:txBody>
        </p:sp>
        <p:sp>
          <p:nvSpPr>
            <p:cNvPr id="65" name="Shape 4097">
              <a:extLst>
                <a:ext uri="{FF2B5EF4-FFF2-40B4-BE49-F238E27FC236}">
                  <a16:creationId xmlns:a16="http://schemas.microsoft.com/office/drawing/2014/main" id="{C0E23A79-E614-C953-0CD7-79F910D8866F}"/>
                </a:ext>
              </a:extLst>
            </p:cNvPr>
            <p:cNvSpPr/>
            <p:nvPr/>
          </p:nvSpPr>
          <p:spPr>
            <a:xfrm>
              <a:off x="919581" y="3422218"/>
              <a:ext cx="111290" cy="231559"/>
            </a:xfrm>
            <a:custGeom>
              <a:avLst/>
              <a:gdLst/>
              <a:ahLst/>
              <a:cxnLst/>
              <a:rect l="0" t="0" r="0" b="0"/>
              <a:pathLst>
                <a:path w="111290" h="231559">
                  <a:moveTo>
                    <a:pt x="2261" y="0"/>
                  </a:moveTo>
                  <a:cubicBezTo>
                    <a:pt x="63335" y="3163"/>
                    <a:pt x="111290" y="54724"/>
                    <a:pt x="111290" y="115786"/>
                  </a:cubicBezTo>
                  <a:cubicBezTo>
                    <a:pt x="111290" y="177749"/>
                    <a:pt x="61976" y="229298"/>
                    <a:pt x="0" y="231559"/>
                  </a:cubicBez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66" name="Shape 4098">
              <a:extLst>
                <a:ext uri="{FF2B5EF4-FFF2-40B4-BE49-F238E27FC236}">
                  <a16:creationId xmlns:a16="http://schemas.microsoft.com/office/drawing/2014/main" id="{19389517-C93E-E83C-A359-61AD7CD7C53C}"/>
                </a:ext>
              </a:extLst>
            </p:cNvPr>
            <p:cNvSpPr/>
            <p:nvPr/>
          </p:nvSpPr>
          <p:spPr>
            <a:xfrm>
              <a:off x="2291563" y="3422218"/>
              <a:ext cx="111290" cy="231559"/>
            </a:xfrm>
            <a:custGeom>
              <a:avLst/>
              <a:gdLst/>
              <a:ahLst/>
              <a:cxnLst/>
              <a:rect l="0" t="0" r="0" b="0"/>
              <a:pathLst>
                <a:path w="111290" h="231559">
                  <a:moveTo>
                    <a:pt x="109029" y="231559"/>
                  </a:moveTo>
                  <a:cubicBezTo>
                    <a:pt x="47955" y="228397"/>
                    <a:pt x="0" y="176835"/>
                    <a:pt x="0" y="115773"/>
                  </a:cubicBezTo>
                  <a:cubicBezTo>
                    <a:pt x="0" y="53822"/>
                    <a:pt x="49314" y="2261"/>
                    <a:pt x="111290" y="0"/>
                  </a:cubicBez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67" name="Shape 4099">
              <a:extLst>
                <a:ext uri="{FF2B5EF4-FFF2-40B4-BE49-F238E27FC236}">
                  <a16:creationId xmlns:a16="http://schemas.microsoft.com/office/drawing/2014/main" id="{529C633E-59E3-F0AA-6A41-88A90C5143CA}"/>
                </a:ext>
              </a:extLst>
            </p:cNvPr>
            <p:cNvSpPr/>
            <p:nvPr/>
          </p:nvSpPr>
          <p:spPr>
            <a:xfrm>
              <a:off x="954151" y="2858287"/>
              <a:ext cx="391999" cy="570700"/>
            </a:xfrm>
            <a:custGeom>
              <a:avLst/>
              <a:gdLst/>
              <a:ahLst/>
              <a:cxnLst/>
              <a:rect l="0" t="0" r="0" b="0"/>
              <a:pathLst>
                <a:path w="391999" h="570700">
                  <a:moveTo>
                    <a:pt x="0" y="570700"/>
                  </a:moveTo>
                  <a:lnTo>
                    <a:pt x="391999" y="0"/>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68" name="Shape 4100">
              <a:extLst>
                <a:ext uri="{FF2B5EF4-FFF2-40B4-BE49-F238E27FC236}">
                  <a16:creationId xmlns:a16="http://schemas.microsoft.com/office/drawing/2014/main" id="{50147102-A444-662D-F45B-4027AC3D5398}"/>
                </a:ext>
              </a:extLst>
            </p:cNvPr>
            <p:cNvSpPr/>
            <p:nvPr/>
          </p:nvSpPr>
          <p:spPr>
            <a:xfrm>
              <a:off x="944410" y="3647377"/>
              <a:ext cx="398501" cy="573951"/>
            </a:xfrm>
            <a:custGeom>
              <a:avLst/>
              <a:gdLst/>
              <a:ahLst/>
              <a:cxnLst/>
              <a:rect l="0" t="0" r="0" b="0"/>
              <a:pathLst>
                <a:path w="398501" h="573951">
                  <a:moveTo>
                    <a:pt x="0" y="0"/>
                  </a:moveTo>
                  <a:lnTo>
                    <a:pt x="398501" y="573951"/>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69" name="Shape 4101">
              <a:extLst>
                <a:ext uri="{FF2B5EF4-FFF2-40B4-BE49-F238E27FC236}">
                  <a16:creationId xmlns:a16="http://schemas.microsoft.com/office/drawing/2014/main" id="{F20A116A-6731-48DC-E9B6-8BAC0E30C6C5}"/>
                </a:ext>
              </a:extLst>
            </p:cNvPr>
            <p:cNvSpPr/>
            <p:nvPr/>
          </p:nvSpPr>
          <p:spPr>
            <a:xfrm>
              <a:off x="992429" y="3033586"/>
              <a:ext cx="352984" cy="416662"/>
            </a:xfrm>
            <a:custGeom>
              <a:avLst/>
              <a:gdLst/>
              <a:ahLst/>
              <a:cxnLst/>
              <a:rect l="0" t="0" r="0" b="0"/>
              <a:pathLst>
                <a:path w="352984" h="416662">
                  <a:moveTo>
                    <a:pt x="0" y="416662"/>
                  </a:moveTo>
                  <a:lnTo>
                    <a:pt x="352984" y="0"/>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70" name="Shape 4102">
              <a:extLst>
                <a:ext uri="{FF2B5EF4-FFF2-40B4-BE49-F238E27FC236}">
                  <a16:creationId xmlns:a16="http://schemas.microsoft.com/office/drawing/2014/main" id="{BE60DF22-F36F-C818-7CDC-219A9DAD61B6}"/>
                </a:ext>
              </a:extLst>
            </p:cNvPr>
            <p:cNvSpPr/>
            <p:nvPr/>
          </p:nvSpPr>
          <p:spPr>
            <a:xfrm>
              <a:off x="982675" y="3630994"/>
              <a:ext cx="361112" cy="411785"/>
            </a:xfrm>
            <a:custGeom>
              <a:avLst/>
              <a:gdLst/>
              <a:ahLst/>
              <a:cxnLst/>
              <a:rect l="0" t="0" r="0" b="0"/>
              <a:pathLst>
                <a:path w="361112" h="411785">
                  <a:moveTo>
                    <a:pt x="0" y="0"/>
                  </a:moveTo>
                  <a:lnTo>
                    <a:pt x="361112" y="411785"/>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71" name="Shape 4103">
              <a:extLst>
                <a:ext uri="{FF2B5EF4-FFF2-40B4-BE49-F238E27FC236}">
                  <a16:creationId xmlns:a16="http://schemas.microsoft.com/office/drawing/2014/main" id="{2DD0D1DB-DC04-A986-8BEF-3AC12E19A38C}"/>
                </a:ext>
              </a:extLst>
            </p:cNvPr>
            <p:cNvSpPr/>
            <p:nvPr/>
          </p:nvSpPr>
          <p:spPr>
            <a:xfrm>
              <a:off x="1016572" y="3224911"/>
              <a:ext cx="327470" cy="255092"/>
            </a:xfrm>
            <a:custGeom>
              <a:avLst/>
              <a:gdLst/>
              <a:ahLst/>
              <a:cxnLst/>
              <a:rect l="0" t="0" r="0" b="0"/>
              <a:pathLst>
                <a:path w="327470" h="255092">
                  <a:moveTo>
                    <a:pt x="0" y="255092"/>
                  </a:moveTo>
                  <a:lnTo>
                    <a:pt x="327470" y="0"/>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72" name="Shape 4104">
              <a:extLst>
                <a:ext uri="{FF2B5EF4-FFF2-40B4-BE49-F238E27FC236}">
                  <a16:creationId xmlns:a16="http://schemas.microsoft.com/office/drawing/2014/main" id="{CF73B536-879F-387C-C6B2-D7D2C1832E7F}"/>
                </a:ext>
              </a:extLst>
            </p:cNvPr>
            <p:cNvSpPr/>
            <p:nvPr/>
          </p:nvSpPr>
          <p:spPr>
            <a:xfrm>
              <a:off x="1005205" y="3606102"/>
              <a:ext cx="338836" cy="251854"/>
            </a:xfrm>
            <a:custGeom>
              <a:avLst/>
              <a:gdLst/>
              <a:ahLst/>
              <a:cxnLst/>
              <a:rect l="0" t="0" r="0" b="0"/>
              <a:pathLst>
                <a:path w="338836" h="251854">
                  <a:moveTo>
                    <a:pt x="0" y="0"/>
                  </a:moveTo>
                  <a:lnTo>
                    <a:pt x="338836" y="251854"/>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73" name="Shape 4105">
              <a:extLst>
                <a:ext uri="{FF2B5EF4-FFF2-40B4-BE49-F238E27FC236}">
                  <a16:creationId xmlns:a16="http://schemas.microsoft.com/office/drawing/2014/main" id="{EEE263AC-7997-FD5F-89DB-CC48E8FC7E56}"/>
                </a:ext>
              </a:extLst>
            </p:cNvPr>
            <p:cNvSpPr/>
            <p:nvPr/>
          </p:nvSpPr>
          <p:spPr>
            <a:xfrm>
              <a:off x="1030199" y="3409379"/>
              <a:ext cx="310452" cy="110541"/>
            </a:xfrm>
            <a:custGeom>
              <a:avLst/>
              <a:gdLst/>
              <a:ahLst/>
              <a:cxnLst/>
              <a:rect l="0" t="0" r="0" b="0"/>
              <a:pathLst>
                <a:path w="310452" h="110541">
                  <a:moveTo>
                    <a:pt x="0" y="110541"/>
                  </a:moveTo>
                  <a:lnTo>
                    <a:pt x="310452" y="0"/>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74" name="Shape 4106">
              <a:extLst>
                <a:ext uri="{FF2B5EF4-FFF2-40B4-BE49-F238E27FC236}">
                  <a16:creationId xmlns:a16="http://schemas.microsoft.com/office/drawing/2014/main" id="{07E461D9-4D14-D5C1-C921-DF1C35C8CB9F}"/>
                </a:ext>
              </a:extLst>
            </p:cNvPr>
            <p:cNvSpPr/>
            <p:nvPr/>
          </p:nvSpPr>
          <p:spPr>
            <a:xfrm>
              <a:off x="1026947" y="3572675"/>
              <a:ext cx="316954" cy="107290"/>
            </a:xfrm>
            <a:custGeom>
              <a:avLst/>
              <a:gdLst/>
              <a:ahLst/>
              <a:cxnLst/>
              <a:rect l="0" t="0" r="0" b="0"/>
              <a:pathLst>
                <a:path w="316954" h="107290">
                  <a:moveTo>
                    <a:pt x="0" y="0"/>
                  </a:moveTo>
                  <a:lnTo>
                    <a:pt x="316954" y="107290"/>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75" name="Shape 4107">
              <a:extLst>
                <a:ext uri="{FF2B5EF4-FFF2-40B4-BE49-F238E27FC236}">
                  <a16:creationId xmlns:a16="http://schemas.microsoft.com/office/drawing/2014/main" id="{A2084F5C-DD1A-5E76-E4DF-5AE71722EF3A}"/>
                </a:ext>
              </a:extLst>
            </p:cNvPr>
            <p:cNvSpPr/>
            <p:nvPr/>
          </p:nvSpPr>
          <p:spPr>
            <a:xfrm>
              <a:off x="1944510" y="2852090"/>
              <a:ext cx="421703" cy="580568"/>
            </a:xfrm>
            <a:custGeom>
              <a:avLst/>
              <a:gdLst/>
              <a:ahLst/>
              <a:cxnLst/>
              <a:rect l="0" t="0" r="0" b="0"/>
              <a:pathLst>
                <a:path w="421703" h="580568">
                  <a:moveTo>
                    <a:pt x="421703" y="580568"/>
                  </a:moveTo>
                  <a:lnTo>
                    <a:pt x="0" y="0"/>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76" name="Shape 4108">
              <a:extLst>
                <a:ext uri="{FF2B5EF4-FFF2-40B4-BE49-F238E27FC236}">
                  <a16:creationId xmlns:a16="http://schemas.microsoft.com/office/drawing/2014/main" id="{C5737776-3FD0-A141-22B7-299A4BA80BBD}"/>
                </a:ext>
              </a:extLst>
            </p:cNvPr>
            <p:cNvSpPr/>
            <p:nvPr/>
          </p:nvSpPr>
          <p:spPr>
            <a:xfrm>
              <a:off x="1944649" y="3651568"/>
              <a:ext cx="442138" cy="566966"/>
            </a:xfrm>
            <a:custGeom>
              <a:avLst/>
              <a:gdLst/>
              <a:ahLst/>
              <a:cxnLst/>
              <a:rect l="0" t="0" r="0" b="0"/>
              <a:pathLst>
                <a:path w="442138" h="566966">
                  <a:moveTo>
                    <a:pt x="442138" y="0"/>
                  </a:moveTo>
                  <a:lnTo>
                    <a:pt x="0" y="566966"/>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77" name="Shape 4109">
              <a:extLst>
                <a:ext uri="{FF2B5EF4-FFF2-40B4-BE49-F238E27FC236}">
                  <a16:creationId xmlns:a16="http://schemas.microsoft.com/office/drawing/2014/main" id="{D95838C6-CA0F-A063-651A-927318A9EA30}"/>
                </a:ext>
              </a:extLst>
            </p:cNvPr>
            <p:cNvSpPr/>
            <p:nvPr/>
          </p:nvSpPr>
          <p:spPr>
            <a:xfrm>
              <a:off x="1941970" y="3037256"/>
              <a:ext cx="385979" cy="416662"/>
            </a:xfrm>
            <a:custGeom>
              <a:avLst/>
              <a:gdLst/>
              <a:ahLst/>
              <a:cxnLst/>
              <a:rect l="0" t="0" r="0" b="0"/>
              <a:pathLst>
                <a:path w="385979" h="416662">
                  <a:moveTo>
                    <a:pt x="385979" y="416662"/>
                  </a:moveTo>
                  <a:lnTo>
                    <a:pt x="0" y="0"/>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78" name="Shape 4110">
              <a:extLst>
                <a:ext uri="{FF2B5EF4-FFF2-40B4-BE49-F238E27FC236}">
                  <a16:creationId xmlns:a16="http://schemas.microsoft.com/office/drawing/2014/main" id="{08DAFF84-5930-40F6-968A-36A8C8B9936E}"/>
                </a:ext>
              </a:extLst>
            </p:cNvPr>
            <p:cNvSpPr/>
            <p:nvPr/>
          </p:nvSpPr>
          <p:spPr>
            <a:xfrm>
              <a:off x="1944878" y="3635159"/>
              <a:ext cx="398793" cy="403771"/>
            </a:xfrm>
            <a:custGeom>
              <a:avLst/>
              <a:gdLst/>
              <a:ahLst/>
              <a:cxnLst/>
              <a:rect l="0" t="0" r="0" b="0"/>
              <a:pathLst>
                <a:path w="398793" h="403771">
                  <a:moveTo>
                    <a:pt x="398793" y="0"/>
                  </a:moveTo>
                  <a:lnTo>
                    <a:pt x="0" y="403771"/>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79" name="Shape 4111">
              <a:extLst>
                <a:ext uri="{FF2B5EF4-FFF2-40B4-BE49-F238E27FC236}">
                  <a16:creationId xmlns:a16="http://schemas.microsoft.com/office/drawing/2014/main" id="{18DDEB32-215F-631D-3081-3A76F73CF6A8}"/>
                </a:ext>
              </a:extLst>
            </p:cNvPr>
            <p:cNvSpPr/>
            <p:nvPr/>
          </p:nvSpPr>
          <p:spPr>
            <a:xfrm>
              <a:off x="1946326" y="3216580"/>
              <a:ext cx="357467" cy="267094"/>
            </a:xfrm>
            <a:custGeom>
              <a:avLst/>
              <a:gdLst/>
              <a:ahLst/>
              <a:cxnLst/>
              <a:rect l="0" t="0" r="0" b="0"/>
              <a:pathLst>
                <a:path w="357467" h="267094">
                  <a:moveTo>
                    <a:pt x="357467" y="267094"/>
                  </a:moveTo>
                  <a:lnTo>
                    <a:pt x="0" y="0"/>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80" name="Shape 4112">
              <a:extLst>
                <a:ext uri="{FF2B5EF4-FFF2-40B4-BE49-F238E27FC236}">
                  <a16:creationId xmlns:a16="http://schemas.microsoft.com/office/drawing/2014/main" id="{AA0E45F6-9254-9B1E-B47D-ED689B4BBCD2}"/>
                </a:ext>
              </a:extLst>
            </p:cNvPr>
            <p:cNvSpPr/>
            <p:nvPr/>
          </p:nvSpPr>
          <p:spPr>
            <a:xfrm>
              <a:off x="1946466" y="3611436"/>
              <a:ext cx="370637" cy="242608"/>
            </a:xfrm>
            <a:custGeom>
              <a:avLst/>
              <a:gdLst/>
              <a:ahLst/>
              <a:cxnLst/>
              <a:rect l="0" t="0" r="0" b="0"/>
              <a:pathLst>
                <a:path w="370637" h="242608">
                  <a:moveTo>
                    <a:pt x="370637" y="0"/>
                  </a:moveTo>
                  <a:lnTo>
                    <a:pt x="0" y="242608"/>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81" name="Shape 4113">
              <a:extLst>
                <a:ext uri="{FF2B5EF4-FFF2-40B4-BE49-F238E27FC236}">
                  <a16:creationId xmlns:a16="http://schemas.microsoft.com/office/drawing/2014/main" id="{E84A75CD-6E64-28DC-9B60-4322DDF24D0D}"/>
                </a:ext>
              </a:extLst>
            </p:cNvPr>
            <p:cNvSpPr/>
            <p:nvPr/>
          </p:nvSpPr>
          <p:spPr>
            <a:xfrm>
              <a:off x="1946719" y="3398063"/>
              <a:ext cx="343446" cy="125540"/>
            </a:xfrm>
            <a:custGeom>
              <a:avLst/>
              <a:gdLst/>
              <a:ahLst/>
              <a:cxnLst/>
              <a:rect l="0" t="0" r="0" b="0"/>
              <a:pathLst>
                <a:path w="343446" h="125540">
                  <a:moveTo>
                    <a:pt x="343446" y="125540"/>
                  </a:moveTo>
                  <a:lnTo>
                    <a:pt x="0" y="0"/>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82" name="Shape 4114">
              <a:extLst>
                <a:ext uri="{FF2B5EF4-FFF2-40B4-BE49-F238E27FC236}">
                  <a16:creationId xmlns:a16="http://schemas.microsoft.com/office/drawing/2014/main" id="{1873F46A-FB8D-28E1-4CFD-C74443647121}"/>
                </a:ext>
              </a:extLst>
            </p:cNvPr>
            <p:cNvSpPr/>
            <p:nvPr/>
          </p:nvSpPr>
          <p:spPr>
            <a:xfrm>
              <a:off x="1944091" y="3577565"/>
              <a:ext cx="354546" cy="100558"/>
            </a:xfrm>
            <a:custGeom>
              <a:avLst/>
              <a:gdLst/>
              <a:ahLst/>
              <a:cxnLst/>
              <a:rect l="0" t="0" r="0" b="0"/>
              <a:pathLst>
                <a:path w="354546" h="100558">
                  <a:moveTo>
                    <a:pt x="354546" y="0"/>
                  </a:moveTo>
                  <a:lnTo>
                    <a:pt x="0" y="100558"/>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83" name="Shape 4115">
              <a:extLst>
                <a:ext uri="{FF2B5EF4-FFF2-40B4-BE49-F238E27FC236}">
                  <a16:creationId xmlns:a16="http://schemas.microsoft.com/office/drawing/2014/main" id="{99EBB9B8-BD96-4275-F53D-694DE631F90D}"/>
                </a:ext>
              </a:extLst>
            </p:cNvPr>
            <p:cNvSpPr/>
            <p:nvPr/>
          </p:nvSpPr>
          <p:spPr>
            <a:xfrm>
              <a:off x="1751927" y="3619894"/>
              <a:ext cx="50698" cy="650901"/>
            </a:xfrm>
            <a:custGeom>
              <a:avLst/>
              <a:gdLst/>
              <a:ahLst/>
              <a:cxnLst/>
              <a:rect l="0" t="0" r="0" b="0"/>
              <a:pathLst>
                <a:path w="50698" h="650901">
                  <a:moveTo>
                    <a:pt x="0" y="0"/>
                  </a:moveTo>
                  <a:lnTo>
                    <a:pt x="50698" y="0"/>
                  </a:lnTo>
                  <a:lnTo>
                    <a:pt x="50698" y="650901"/>
                  </a:lnTo>
                  <a:lnTo>
                    <a:pt x="0" y="650901"/>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84" name="Shape 4116">
              <a:extLst>
                <a:ext uri="{FF2B5EF4-FFF2-40B4-BE49-F238E27FC236}">
                  <a16:creationId xmlns:a16="http://schemas.microsoft.com/office/drawing/2014/main" id="{73D3BAA6-38A9-BEC7-5E76-BBDD63F4AC55}"/>
                </a:ext>
              </a:extLst>
            </p:cNvPr>
            <p:cNvSpPr/>
            <p:nvPr/>
          </p:nvSpPr>
          <p:spPr>
            <a:xfrm>
              <a:off x="1751927" y="2800935"/>
              <a:ext cx="50698" cy="650901"/>
            </a:xfrm>
            <a:custGeom>
              <a:avLst/>
              <a:gdLst/>
              <a:ahLst/>
              <a:cxnLst/>
              <a:rect l="0" t="0" r="0" b="0"/>
              <a:pathLst>
                <a:path w="50698" h="650901">
                  <a:moveTo>
                    <a:pt x="0" y="0"/>
                  </a:moveTo>
                  <a:lnTo>
                    <a:pt x="50698" y="0"/>
                  </a:lnTo>
                  <a:lnTo>
                    <a:pt x="50698" y="650901"/>
                  </a:lnTo>
                  <a:lnTo>
                    <a:pt x="0" y="650901"/>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85" name="Shape 4117">
              <a:extLst>
                <a:ext uri="{FF2B5EF4-FFF2-40B4-BE49-F238E27FC236}">
                  <a16:creationId xmlns:a16="http://schemas.microsoft.com/office/drawing/2014/main" id="{5A1DEB0F-9C8A-75D2-0A5C-AA97AA258326}"/>
                </a:ext>
              </a:extLst>
            </p:cNvPr>
            <p:cNvSpPr/>
            <p:nvPr/>
          </p:nvSpPr>
          <p:spPr>
            <a:xfrm>
              <a:off x="858139" y="2633930"/>
              <a:ext cx="639737" cy="1881759"/>
            </a:xfrm>
            <a:custGeom>
              <a:avLst/>
              <a:gdLst/>
              <a:ahLst/>
              <a:cxnLst/>
              <a:rect l="0" t="0" r="0" b="0"/>
              <a:pathLst>
                <a:path w="639737" h="1881759">
                  <a:moveTo>
                    <a:pt x="0" y="1881759"/>
                  </a:moveTo>
                  <a:lnTo>
                    <a:pt x="0" y="0"/>
                  </a:lnTo>
                  <a:lnTo>
                    <a:pt x="639737" y="0"/>
                  </a:lnTo>
                  <a:lnTo>
                    <a:pt x="639737" y="65964"/>
                  </a:lnTo>
                </a:path>
              </a:pathLst>
            </a:custGeom>
            <a:ln w="6350" cap="flat">
              <a:custDash>
                <a:ds d="250000" sp="150000"/>
              </a:custDash>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86" name="Shape 4118">
              <a:extLst>
                <a:ext uri="{FF2B5EF4-FFF2-40B4-BE49-F238E27FC236}">
                  <a16:creationId xmlns:a16="http://schemas.microsoft.com/office/drawing/2014/main" id="{F3642D30-3852-605D-AD00-FE93161234FA}"/>
                </a:ext>
              </a:extLst>
            </p:cNvPr>
            <p:cNvSpPr/>
            <p:nvPr/>
          </p:nvSpPr>
          <p:spPr>
            <a:xfrm>
              <a:off x="1464399" y="2694622"/>
              <a:ext cx="66942" cy="60833"/>
            </a:xfrm>
            <a:custGeom>
              <a:avLst/>
              <a:gdLst/>
              <a:ahLst/>
              <a:cxnLst/>
              <a:rect l="0" t="0" r="0" b="0"/>
              <a:pathLst>
                <a:path w="66942" h="60833">
                  <a:moveTo>
                    <a:pt x="0" y="0"/>
                  </a:moveTo>
                  <a:lnTo>
                    <a:pt x="66942" y="0"/>
                  </a:lnTo>
                  <a:lnTo>
                    <a:pt x="33477" y="60833"/>
                  </a:lnTo>
                  <a:lnTo>
                    <a:pt x="0" y="0"/>
                  </a:lnTo>
                  <a:close/>
                </a:path>
              </a:pathLst>
            </a:custGeom>
            <a:ln w="0" cap="flat">
              <a:custDash>
                <a:ds d="250000" sp="150000"/>
              </a:custDash>
              <a:miter lim="100000"/>
            </a:ln>
          </p:spPr>
          <p:style>
            <a:lnRef idx="0">
              <a:srgbClr val="000000">
                <a:alpha val="0"/>
              </a:srgbClr>
            </a:lnRef>
            <a:fillRef idx="1">
              <a:srgbClr val="181717"/>
            </a:fillRef>
            <a:effectRef idx="0">
              <a:scrgbClr r="0" g="0" b="0"/>
            </a:effectRef>
            <a:fontRef idx="none"/>
          </p:style>
          <p:txBody>
            <a:bodyPr/>
            <a:lstStyle/>
            <a:p>
              <a:endParaRPr lang="en-GB"/>
            </a:p>
          </p:txBody>
        </p:sp>
        <p:sp>
          <p:nvSpPr>
            <p:cNvPr id="87" name="Shape 4119">
              <a:extLst>
                <a:ext uri="{FF2B5EF4-FFF2-40B4-BE49-F238E27FC236}">
                  <a16:creationId xmlns:a16="http://schemas.microsoft.com/office/drawing/2014/main" id="{134A183D-7E8E-8A3E-80EF-01FE5114A960}"/>
                </a:ext>
              </a:extLst>
            </p:cNvPr>
            <p:cNvSpPr/>
            <p:nvPr/>
          </p:nvSpPr>
          <p:spPr>
            <a:xfrm>
              <a:off x="1634020" y="4391140"/>
              <a:ext cx="813638" cy="142926"/>
            </a:xfrm>
            <a:custGeom>
              <a:avLst/>
              <a:gdLst/>
              <a:ahLst/>
              <a:cxnLst/>
              <a:rect l="0" t="0" r="0" b="0"/>
              <a:pathLst>
                <a:path w="813638" h="142926">
                  <a:moveTo>
                    <a:pt x="0" y="0"/>
                  </a:moveTo>
                  <a:lnTo>
                    <a:pt x="0" y="43688"/>
                  </a:lnTo>
                  <a:lnTo>
                    <a:pt x="813638" y="43688"/>
                  </a:lnTo>
                  <a:lnTo>
                    <a:pt x="813638" y="142926"/>
                  </a:lnTo>
                </a:path>
              </a:pathLst>
            </a:custGeom>
            <a:ln w="6350" cap="flat">
              <a:custDash>
                <a:ds d="250000" sp="150000"/>
              </a:custDash>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88" name="Shape 4120">
              <a:extLst>
                <a:ext uri="{FF2B5EF4-FFF2-40B4-BE49-F238E27FC236}">
                  <a16:creationId xmlns:a16="http://schemas.microsoft.com/office/drawing/2014/main" id="{CE73ECCA-066C-1319-4487-288C28164F83}"/>
                </a:ext>
              </a:extLst>
            </p:cNvPr>
            <p:cNvSpPr/>
            <p:nvPr/>
          </p:nvSpPr>
          <p:spPr>
            <a:xfrm>
              <a:off x="1600556" y="4335590"/>
              <a:ext cx="66942" cy="60820"/>
            </a:xfrm>
            <a:custGeom>
              <a:avLst/>
              <a:gdLst/>
              <a:ahLst/>
              <a:cxnLst/>
              <a:rect l="0" t="0" r="0" b="0"/>
              <a:pathLst>
                <a:path w="66942" h="60820">
                  <a:moveTo>
                    <a:pt x="33465" y="0"/>
                  </a:moveTo>
                  <a:lnTo>
                    <a:pt x="66942" y="60820"/>
                  </a:lnTo>
                  <a:lnTo>
                    <a:pt x="0" y="60820"/>
                  </a:lnTo>
                  <a:lnTo>
                    <a:pt x="33465" y="0"/>
                  </a:lnTo>
                  <a:close/>
                </a:path>
              </a:pathLst>
            </a:custGeom>
            <a:ln w="0" cap="flat">
              <a:custDash>
                <a:ds d="250000" sp="150000"/>
              </a:custDash>
              <a:miter lim="100000"/>
            </a:ln>
          </p:spPr>
          <p:style>
            <a:lnRef idx="0">
              <a:srgbClr val="000000">
                <a:alpha val="0"/>
              </a:srgbClr>
            </a:lnRef>
            <a:fillRef idx="1">
              <a:srgbClr val="181717"/>
            </a:fillRef>
            <a:effectRef idx="0">
              <a:scrgbClr r="0" g="0" b="0"/>
            </a:effectRef>
            <a:fontRef idx="none"/>
          </p:style>
          <p:txBody>
            <a:bodyPr/>
            <a:lstStyle/>
            <a:p>
              <a:endParaRPr lang="en-GB"/>
            </a:p>
          </p:txBody>
        </p:sp>
        <p:sp>
          <p:nvSpPr>
            <p:cNvPr id="89" name="Rectangle 88">
              <a:extLst>
                <a:ext uri="{FF2B5EF4-FFF2-40B4-BE49-F238E27FC236}">
                  <a16:creationId xmlns:a16="http://schemas.microsoft.com/office/drawing/2014/main" id="{D1EDDA15-DCBA-9B2B-1115-6CB006E4A95D}"/>
                </a:ext>
              </a:extLst>
            </p:cNvPr>
            <p:cNvSpPr/>
            <p:nvPr/>
          </p:nvSpPr>
          <p:spPr>
            <a:xfrm>
              <a:off x="1170280" y="4973231"/>
              <a:ext cx="1258224"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Independent variable</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90" name="Rectangle 89">
              <a:extLst>
                <a:ext uri="{FF2B5EF4-FFF2-40B4-BE49-F238E27FC236}">
                  <a16:creationId xmlns:a16="http://schemas.microsoft.com/office/drawing/2014/main" id="{D1C5A79B-DB6A-4122-BF17-32A254474509}"/>
                </a:ext>
              </a:extLst>
            </p:cNvPr>
            <p:cNvSpPr/>
            <p:nvPr/>
          </p:nvSpPr>
          <p:spPr>
            <a:xfrm>
              <a:off x="1246599" y="5090681"/>
              <a:ext cx="1055071" cy="129588"/>
            </a:xfrm>
            <a:prstGeom prst="rect">
              <a:avLst/>
            </a:prstGeom>
            <a:ln>
              <a:noFill/>
            </a:ln>
          </p:spPr>
          <p:txBody>
            <a:bodyPr vert="horz" lIns="0" tIns="0" rIns="0" bIns="0" rtlCol="0">
              <a:noAutofit/>
            </a:bodyPr>
            <a:lstStyle/>
            <a:p>
              <a:pPr marR="3810" indent="5715" algn="l">
                <a:lnSpc>
                  <a:spcPct val="107000"/>
                </a:lnSpc>
                <a:spcAft>
                  <a:spcPts val="800"/>
                </a:spcAft>
                <a:buNone/>
              </a:pPr>
              <a:r>
                <a:rPr lang="en-GB" sz="800" kern="100">
                  <a:solidFill>
                    <a:srgbClr val="181717"/>
                  </a:solidFill>
                  <a:effectLst/>
                  <a:latin typeface="Arial" panose="020B0604020202020204" pitchFamily="34" charset="0"/>
                  <a:ea typeface="Arial" panose="020B0604020202020204" pitchFamily="34" charset="0"/>
                </a:rPr>
                <a:t>or causal variable</a:t>
              </a:r>
              <a:endParaRPr lang="en-GB" sz="1100" kern="100">
                <a:solidFill>
                  <a:srgbClr val="181717"/>
                </a:solidFill>
                <a:effectLst/>
                <a:latin typeface="Times New Roman" panose="02020603050405020304" pitchFamily="18" charset="0"/>
                <a:ea typeface="Times New Roman" panose="02020603050405020304" pitchFamily="18" charset="0"/>
              </a:endParaRPr>
            </a:p>
          </p:txBody>
        </p:sp>
        <p:sp>
          <p:nvSpPr>
            <p:cNvPr id="91" name="Shape 4123">
              <a:extLst>
                <a:ext uri="{FF2B5EF4-FFF2-40B4-BE49-F238E27FC236}">
                  <a16:creationId xmlns:a16="http://schemas.microsoft.com/office/drawing/2014/main" id="{C2968968-C934-18E4-83E7-80855B6C8B39}"/>
                </a:ext>
              </a:extLst>
            </p:cNvPr>
            <p:cNvSpPr/>
            <p:nvPr/>
          </p:nvSpPr>
          <p:spPr>
            <a:xfrm>
              <a:off x="847116" y="4906125"/>
              <a:ext cx="1588300" cy="330809"/>
            </a:xfrm>
            <a:custGeom>
              <a:avLst/>
              <a:gdLst/>
              <a:ahLst/>
              <a:cxnLst/>
              <a:rect l="0" t="0" r="0" b="0"/>
              <a:pathLst>
                <a:path w="1588300" h="330809">
                  <a:moveTo>
                    <a:pt x="0" y="0"/>
                  </a:moveTo>
                  <a:lnTo>
                    <a:pt x="1588300" y="0"/>
                  </a:lnTo>
                  <a:lnTo>
                    <a:pt x="1588300" y="330809"/>
                  </a:lnTo>
                  <a:lnTo>
                    <a:pt x="0" y="330809"/>
                  </a:lnTo>
                  <a:lnTo>
                    <a:pt x="0" y="0"/>
                  </a:lnTo>
                  <a:close/>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92" name="Shape 4124">
              <a:extLst>
                <a:ext uri="{FF2B5EF4-FFF2-40B4-BE49-F238E27FC236}">
                  <a16:creationId xmlns:a16="http://schemas.microsoft.com/office/drawing/2014/main" id="{46E91F23-54F3-6E14-2648-72CAA3FFA8AB}"/>
                </a:ext>
              </a:extLst>
            </p:cNvPr>
            <p:cNvSpPr/>
            <p:nvPr/>
          </p:nvSpPr>
          <p:spPr>
            <a:xfrm>
              <a:off x="847433" y="4752823"/>
              <a:ext cx="0" cy="156414"/>
            </a:xfrm>
            <a:custGeom>
              <a:avLst/>
              <a:gdLst/>
              <a:ahLst/>
              <a:cxnLst/>
              <a:rect l="0" t="0" r="0" b="0"/>
              <a:pathLst>
                <a:path h="156414">
                  <a:moveTo>
                    <a:pt x="0" y="0"/>
                  </a:moveTo>
                  <a:lnTo>
                    <a:pt x="0" y="156414"/>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93" name="Shape 4125">
              <a:extLst>
                <a:ext uri="{FF2B5EF4-FFF2-40B4-BE49-F238E27FC236}">
                  <a16:creationId xmlns:a16="http://schemas.microsoft.com/office/drawing/2014/main" id="{CCE4EAE1-6FB9-28AD-646E-CE7B4DF0888D}"/>
                </a:ext>
              </a:extLst>
            </p:cNvPr>
            <p:cNvSpPr/>
            <p:nvPr/>
          </p:nvSpPr>
          <p:spPr>
            <a:xfrm>
              <a:off x="813956" y="4697260"/>
              <a:ext cx="66942" cy="60833"/>
            </a:xfrm>
            <a:custGeom>
              <a:avLst/>
              <a:gdLst/>
              <a:ahLst/>
              <a:cxnLst/>
              <a:rect l="0" t="0" r="0" b="0"/>
              <a:pathLst>
                <a:path w="66942" h="60833">
                  <a:moveTo>
                    <a:pt x="33477" y="0"/>
                  </a:moveTo>
                  <a:lnTo>
                    <a:pt x="66942" y="60833"/>
                  </a:lnTo>
                  <a:lnTo>
                    <a:pt x="0" y="60833"/>
                  </a:lnTo>
                  <a:lnTo>
                    <a:pt x="33477" y="0"/>
                  </a:lnTo>
                  <a:close/>
                </a:path>
              </a:pathLst>
            </a:custGeom>
            <a:ln w="0" cap="flat">
              <a:miter lim="100000"/>
            </a:ln>
          </p:spPr>
          <p:style>
            <a:lnRef idx="0">
              <a:srgbClr val="000000">
                <a:alpha val="0"/>
              </a:srgbClr>
            </a:lnRef>
            <a:fillRef idx="1">
              <a:srgbClr val="181717"/>
            </a:fillRef>
            <a:effectRef idx="0">
              <a:scrgbClr r="0" g="0" b="0"/>
            </a:effectRef>
            <a:fontRef idx="none"/>
          </p:style>
          <p:txBody>
            <a:bodyPr/>
            <a:lstStyle/>
            <a:p>
              <a:endParaRPr lang="en-GB"/>
            </a:p>
          </p:txBody>
        </p:sp>
        <p:sp>
          <p:nvSpPr>
            <p:cNvPr id="94" name="Shape 4126">
              <a:extLst>
                <a:ext uri="{FF2B5EF4-FFF2-40B4-BE49-F238E27FC236}">
                  <a16:creationId xmlns:a16="http://schemas.microsoft.com/office/drawing/2014/main" id="{E640EC08-37CA-FA8E-FEC8-4C1E35A9D944}"/>
                </a:ext>
              </a:extLst>
            </p:cNvPr>
            <p:cNvSpPr/>
            <p:nvPr/>
          </p:nvSpPr>
          <p:spPr>
            <a:xfrm>
              <a:off x="2433638" y="4751311"/>
              <a:ext cx="0" cy="156414"/>
            </a:xfrm>
            <a:custGeom>
              <a:avLst/>
              <a:gdLst/>
              <a:ahLst/>
              <a:cxnLst/>
              <a:rect l="0" t="0" r="0" b="0"/>
              <a:pathLst>
                <a:path h="156414">
                  <a:moveTo>
                    <a:pt x="0" y="0"/>
                  </a:moveTo>
                  <a:lnTo>
                    <a:pt x="0" y="156414"/>
                  </a:lnTo>
                </a:path>
              </a:pathLst>
            </a:custGeom>
            <a:ln w="6350" cap="flat">
              <a:miter lim="100000"/>
            </a:ln>
          </p:spPr>
          <p:style>
            <a:lnRef idx="1">
              <a:srgbClr val="181717"/>
            </a:lnRef>
            <a:fillRef idx="0">
              <a:srgbClr val="000000">
                <a:alpha val="0"/>
              </a:srgbClr>
            </a:fillRef>
            <a:effectRef idx="0">
              <a:scrgbClr r="0" g="0" b="0"/>
            </a:effectRef>
            <a:fontRef idx="none"/>
          </p:style>
          <p:txBody>
            <a:bodyPr/>
            <a:lstStyle/>
            <a:p>
              <a:endParaRPr lang="en-GB"/>
            </a:p>
          </p:txBody>
        </p:sp>
        <p:sp>
          <p:nvSpPr>
            <p:cNvPr id="95" name="Shape 4127">
              <a:extLst>
                <a:ext uri="{FF2B5EF4-FFF2-40B4-BE49-F238E27FC236}">
                  <a16:creationId xmlns:a16="http://schemas.microsoft.com/office/drawing/2014/main" id="{DD624075-4102-3DD2-9F12-0012582A0138}"/>
                </a:ext>
              </a:extLst>
            </p:cNvPr>
            <p:cNvSpPr/>
            <p:nvPr/>
          </p:nvSpPr>
          <p:spPr>
            <a:xfrm>
              <a:off x="2400160" y="4695749"/>
              <a:ext cx="66942" cy="60833"/>
            </a:xfrm>
            <a:custGeom>
              <a:avLst/>
              <a:gdLst/>
              <a:ahLst/>
              <a:cxnLst/>
              <a:rect l="0" t="0" r="0" b="0"/>
              <a:pathLst>
                <a:path w="66942" h="60833">
                  <a:moveTo>
                    <a:pt x="33477" y="0"/>
                  </a:moveTo>
                  <a:lnTo>
                    <a:pt x="66942" y="60833"/>
                  </a:lnTo>
                  <a:lnTo>
                    <a:pt x="0" y="60833"/>
                  </a:lnTo>
                  <a:lnTo>
                    <a:pt x="33477" y="0"/>
                  </a:lnTo>
                  <a:close/>
                </a:path>
              </a:pathLst>
            </a:custGeom>
            <a:ln w="0" cap="flat">
              <a:miter lim="100000"/>
            </a:ln>
          </p:spPr>
          <p:style>
            <a:lnRef idx="0">
              <a:srgbClr val="000000">
                <a:alpha val="0"/>
              </a:srgbClr>
            </a:lnRef>
            <a:fillRef idx="1">
              <a:srgbClr val="181717"/>
            </a:fillRef>
            <a:effectRef idx="0">
              <a:scrgbClr r="0" g="0" b="0"/>
            </a:effectRef>
            <a:fontRef idx="none"/>
          </p:style>
          <p:txBody>
            <a:bodyPr/>
            <a:lstStyle/>
            <a:p>
              <a:endParaRPr lang="en-GB"/>
            </a:p>
          </p:txBody>
        </p:sp>
      </p:grpSp>
      <p:sp>
        <p:nvSpPr>
          <p:cNvPr id="96" name="Rectangle 134">
            <a:extLst>
              <a:ext uri="{FF2B5EF4-FFF2-40B4-BE49-F238E27FC236}">
                <a16:creationId xmlns:a16="http://schemas.microsoft.com/office/drawing/2014/main" id="{416B4C41-853B-911F-B910-E3029982B552}"/>
              </a:ext>
            </a:extLst>
          </p:cNvPr>
          <p:cNvSpPr>
            <a:spLocks noChangeArrowheads="1"/>
          </p:cNvSpPr>
          <p:nvPr/>
        </p:nvSpPr>
        <p:spPr bwMode="auto">
          <a:xfrm>
            <a:off x="4209630" y="8900091"/>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a:ln>
                <a:noFill/>
              </a:ln>
              <a:solidFill>
                <a:srgbClr val="000000"/>
              </a:solidFill>
              <a:effectLst/>
              <a:latin typeface="Arial" panose="020B0604020202020204" pitchFamily="34" charset="0"/>
              <a:ea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Arial" panose="020B0604020202020204" pitchFamily="34" charset="0"/>
                <a:ea typeface="Calibri" panose="020F0502020204030204" pitchFamily="34" charset="0"/>
              </a:rPr>
              <a:t>	</a:t>
            </a:r>
            <a:r>
              <a:rPr kumimoji="0" lang="en-GB" altLang="en-US" sz="500" b="0" i="0" u="none" strike="noStrike" cap="none" normalizeH="0" baseline="0">
                <a:ln>
                  <a:noFill/>
                </a:ln>
                <a:solidFill>
                  <a:schemeClr val="tx1"/>
                </a:solidFill>
                <a:effectLst/>
                <a:latin typeface="Arial" panose="020B0604020202020204" pitchFamily="34" charset="0"/>
              </a:rPr>
              <a:t>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601528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38">
            <a:extLst>
              <a:ext uri="{FF2B5EF4-FFF2-40B4-BE49-F238E27FC236}">
                <a16:creationId xmlns:a16="http://schemas.microsoft.com/office/drawing/2014/main" id="{14CFBE52-52BC-1B54-8FF5-302183DF603B}"/>
              </a:ext>
            </a:extLst>
          </p:cNvPr>
          <p:cNvPicPr>
            <a:picLocks noChangeAspect="1"/>
          </p:cNvPicPr>
          <p:nvPr/>
        </p:nvPicPr>
        <p:blipFill>
          <a:blip r:embed="rId2"/>
          <a:srcRect l="30693" t="31594" r="33146" b="29441"/>
          <a:stretch>
            <a:fillRect/>
          </a:stretch>
        </p:blipFill>
        <p:spPr>
          <a:xfrm>
            <a:off x="3599778" y="160788"/>
            <a:ext cx="6636123" cy="5364801"/>
          </a:xfrm>
          <a:prstGeom prst="rect">
            <a:avLst/>
          </a:prstGeom>
        </p:spPr>
      </p:pic>
      <p:sp>
        <p:nvSpPr>
          <p:cNvPr id="40" name="TextBox 39">
            <a:extLst>
              <a:ext uri="{FF2B5EF4-FFF2-40B4-BE49-F238E27FC236}">
                <a16:creationId xmlns:a16="http://schemas.microsoft.com/office/drawing/2014/main" id="{2D1A6A4B-53A2-3985-D23F-C2F5BA346578}"/>
              </a:ext>
            </a:extLst>
          </p:cNvPr>
          <p:cNvSpPr txBox="1"/>
          <p:nvPr/>
        </p:nvSpPr>
        <p:spPr>
          <a:xfrm>
            <a:off x="282067" y="104893"/>
            <a:ext cx="11763103" cy="642227"/>
          </a:xfrm>
          <a:prstGeom prst="rect">
            <a:avLst/>
          </a:prstGeom>
          <a:noFill/>
        </p:spPr>
        <p:txBody>
          <a:bodyPr wrap="square">
            <a:spAutoFit/>
          </a:bodyPr>
          <a:lstStyle/>
          <a:p>
            <a:pPr marL="5715" marR="930275" indent="-5715" algn="l">
              <a:lnSpc>
                <a:spcPct val="103000"/>
              </a:lnSpc>
              <a:spcAft>
                <a:spcPts val="595"/>
              </a:spcAft>
              <a:buNone/>
            </a:pPr>
            <a:r>
              <a:rPr lang="en-GB" sz="3600" b="1" kern="100" dirty="0">
                <a:highlight>
                  <a:srgbClr val="FFFF00"/>
                </a:highlight>
              </a:rPr>
              <a:t>The R pyramid</a:t>
            </a:r>
            <a:endParaRPr lang="en-GB" sz="3200" dirty="0">
              <a:highlight>
                <a:srgbClr val="FFFF00"/>
              </a:highlight>
            </a:endParaRPr>
          </a:p>
        </p:txBody>
      </p:sp>
    </p:spTree>
    <p:extLst>
      <p:ext uri="{BB962C8B-B14F-4D97-AF65-F5344CB8AC3E}">
        <p14:creationId xmlns:p14="http://schemas.microsoft.com/office/powerpoint/2010/main" val="17464797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17EF19-82FD-896D-9DE9-8E70508DBAD0}"/>
              </a:ext>
            </a:extLst>
          </p:cNvPr>
          <p:cNvPicPr>
            <a:picLocks noChangeAspect="1"/>
          </p:cNvPicPr>
          <p:nvPr/>
        </p:nvPicPr>
        <p:blipFill>
          <a:blip r:embed="rId2"/>
          <a:srcRect l="19114" t="37524" r="29577" b="26571"/>
          <a:stretch>
            <a:fillRect/>
          </a:stretch>
        </p:blipFill>
        <p:spPr>
          <a:xfrm>
            <a:off x="796834" y="679269"/>
            <a:ext cx="9228909" cy="4996542"/>
          </a:xfrm>
          <a:prstGeom prst="rect">
            <a:avLst/>
          </a:prstGeom>
        </p:spPr>
      </p:pic>
      <p:sp>
        <p:nvSpPr>
          <p:cNvPr id="4" name="TextBox 3">
            <a:extLst>
              <a:ext uri="{FF2B5EF4-FFF2-40B4-BE49-F238E27FC236}">
                <a16:creationId xmlns:a16="http://schemas.microsoft.com/office/drawing/2014/main" id="{E7FABA49-90E8-5439-DDEF-BC36BC0C45DB}"/>
              </a:ext>
            </a:extLst>
          </p:cNvPr>
          <p:cNvSpPr txBox="1"/>
          <p:nvPr/>
        </p:nvSpPr>
        <p:spPr>
          <a:xfrm>
            <a:off x="507818" y="83123"/>
            <a:ext cx="7885068" cy="646331"/>
          </a:xfrm>
          <a:prstGeom prst="rect">
            <a:avLst/>
          </a:prstGeom>
          <a:noFill/>
        </p:spPr>
        <p:txBody>
          <a:bodyPr wrap="square">
            <a:spAutoFit/>
          </a:bodyPr>
          <a:lstStyle/>
          <a:p>
            <a:r>
              <a:rPr lang="en-GB" sz="3600" b="1" dirty="0">
                <a:solidFill>
                  <a:srgbClr val="000000"/>
                </a:solidFill>
                <a:effectLst/>
                <a:highlight>
                  <a:srgbClr val="FFFF00"/>
                </a:highlight>
                <a:latin typeface="Aptos" panose="020B0004020202020204" pitchFamily="34" charset="0"/>
                <a:ea typeface="Times New Roman" panose="02020603050405020304" pitchFamily="18" charset="0"/>
              </a:rPr>
              <a:t>From Problem to Answer</a:t>
            </a:r>
            <a:endParaRPr lang="en-GB" sz="3600" b="1" dirty="0">
              <a:highlight>
                <a:srgbClr val="FFFF00"/>
              </a:highlight>
              <a:latin typeface="Aptos" panose="020B0004020202020204" pitchFamily="34" charset="0"/>
            </a:endParaRPr>
          </a:p>
        </p:txBody>
      </p:sp>
    </p:spTree>
    <p:extLst>
      <p:ext uri="{BB962C8B-B14F-4D97-AF65-F5344CB8AC3E}">
        <p14:creationId xmlns:p14="http://schemas.microsoft.com/office/powerpoint/2010/main" val="17336496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AF5F5E-1002-F3F4-0A8E-A52DCFAFC2DD}"/>
              </a:ext>
            </a:extLst>
          </p:cNvPr>
          <p:cNvSpPr txBox="1"/>
          <p:nvPr/>
        </p:nvSpPr>
        <p:spPr>
          <a:xfrm>
            <a:off x="0" y="0"/>
            <a:ext cx="12191999" cy="5604611"/>
          </a:xfrm>
          <a:prstGeom prst="rect">
            <a:avLst/>
          </a:prstGeom>
          <a:noFill/>
        </p:spPr>
        <p:txBody>
          <a:bodyPr wrap="square">
            <a:spAutoFit/>
          </a:bodyPr>
          <a:lstStyle/>
          <a:p>
            <a:pPr marL="6350" indent="-6350">
              <a:lnSpc>
                <a:spcPct val="105000"/>
              </a:lnSpc>
              <a:spcAft>
                <a:spcPts val="1350"/>
              </a:spcAft>
              <a:buNone/>
              <a:tabLst>
                <a:tab pos="1477645" algn="ctr"/>
              </a:tabLst>
            </a:pPr>
            <a:r>
              <a:rPr lang="en-GB" sz="3200" b="1" i="1" kern="100" dirty="0">
                <a:solidFill>
                  <a:srgbClr val="000000"/>
                </a:solidFill>
                <a:effectLst/>
                <a:latin typeface="Aptos" panose="020B0004020202020204" pitchFamily="34" charset="0"/>
                <a:ea typeface="Times New Roman" panose="02020603050405020304" pitchFamily="18" charset="0"/>
              </a:rPr>
              <a:t>The Origins of Problems</a:t>
            </a:r>
          </a:p>
          <a:p>
            <a:pPr marL="5715" marR="1270" indent="-5715" algn="just">
              <a:lnSpc>
                <a:spcPct val="108000"/>
              </a:lnSpc>
              <a:spcAft>
                <a:spcPts val="630"/>
              </a:spcAft>
              <a:buNone/>
            </a:pPr>
            <a:r>
              <a:rPr lang="en-GB" sz="2800" kern="100" dirty="0">
                <a:solidFill>
                  <a:srgbClr val="000000"/>
                </a:solidFill>
                <a:effectLst/>
                <a:latin typeface="Aptos" panose="020B0004020202020204" pitchFamily="34" charset="0"/>
                <a:ea typeface="Times New Roman" panose="02020603050405020304" pitchFamily="18" charset="0"/>
              </a:rPr>
              <a:t>The essence of </a:t>
            </a:r>
            <a:r>
              <a:rPr lang="en-GB" sz="2800" b="1" kern="100" dirty="0">
                <a:solidFill>
                  <a:srgbClr val="FF0000"/>
                </a:solidFill>
                <a:effectLst/>
                <a:latin typeface="Aptos" panose="020B0004020202020204" pitchFamily="34" charset="0"/>
                <a:ea typeface="Times New Roman" panose="02020603050405020304" pitchFamily="18" charset="0"/>
              </a:rPr>
              <a:t>DBA</a:t>
            </a:r>
            <a:r>
              <a:rPr lang="en-GB" sz="2800" kern="100" dirty="0">
                <a:solidFill>
                  <a:srgbClr val="000000"/>
                </a:solidFill>
                <a:effectLst/>
                <a:latin typeface="Aptos" panose="020B0004020202020204" pitchFamily="34" charset="0"/>
                <a:ea typeface="Times New Roman" panose="02020603050405020304" pitchFamily="18" charset="0"/>
              </a:rPr>
              <a:t> (applied research) is and will be the researcher investigating a particular problem in an organisation that only occurs there and is, thus, of a unique contextualised significance. </a:t>
            </a:r>
          </a:p>
          <a:p>
            <a:pPr marL="5715" marR="1270" indent="-5715" algn="just">
              <a:lnSpc>
                <a:spcPct val="108000"/>
              </a:lnSpc>
              <a:spcAft>
                <a:spcPts val="630"/>
              </a:spcAft>
              <a:buNone/>
            </a:pPr>
            <a:endParaRPr lang="en-GB" sz="2800" kern="100" dirty="0">
              <a:solidFill>
                <a:srgbClr val="000000"/>
              </a:solidFill>
              <a:latin typeface="Aptos" panose="020B0004020202020204" pitchFamily="34" charset="0"/>
              <a:ea typeface="Times New Roman" panose="02020603050405020304" pitchFamily="18" charset="0"/>
            </a:endParaRPr>
          </a:p>
          <a:p>
            <a:pPr marL="5715" marR="1270" indent="-5715" algn="just">
              <a:lnSpc>
                <a:spcPct val="108000"/>
              </a:lnSpc>
              <a:spcAft>
                <a:spcPts val="630"/>
              </a:spcAft>
              <a:buNone/>
            </a:pPr>
            <a:r>
              <a:rPr lang="en-GB" sz="2800" kern="100" dirty="0">
                <a:solidFill>
                  <a:srgbClr val="000000"/>
                </a:solidFill>
                <a:effectLst/>
                <a:latin typeface="Aptos" panose="020B0004020202020204" pitchFamily="34" charset="0"/>
                <a:ea typeface="Times New Roman" panose="02020603050405020304" pitchFamily="18" charset="0"/>
              </a:rPr>
              <a:t>Essential to the kind of problems we address is that that they always occur in a social situation, in contrast to a laboratory experiment for instance. A social situation can be categorised in the following research ‘areas’: </a:t>
            </a:r>
            <a:r>
              <a:rPr lang="en-GB" sz="2800" i="1" kern="100" dirty="0">
                <a:solidFill>
                  <a:srgbClr val="000000"/>
                </a:solidFill>
                <a:effectLst/>
                <a:latin typeface="Aptos" panose="020B0004020202020204" pitchFamily="34" charset="0"/>
                <a:ea typeface="Times New Roman" panose="02020603050405020304" pitchFamily="18" charset="0"/>
              </a:rPr>
              <a:t>ns </a:t>
            </a:r>
            <a:r>
              <a:rPr lang="en-GB" sz="2800" kern="100" dirty="0">
                <a:solidFill>
                  <a:srgbClr val="000000"/>
                </a:solidFill>
                <a:effectLst/>
                <a:latin typeface="Aptos" panose="020B0004020202020204" pitchFamily="34" charset="0"/>
                <a:ea typeface="Times New Roman" panose="02020603050405020304" pitchFamily="18" charset="0"/>
              </a:rPr>
              <a:t>of people’s actions at a certain place and at a certain moment.</a:t>
            </a:r>
          </a:p>
          <a:p>
            <a:pPr>
              <a:buNone/>
            </a:pPr>
            <a:r>
              <a:rPr lang="en-GB" sz="2800" dirty="0">
                <a:solidFill>
                  <a:srgbClr val="000000"/>
                </a:solidFill>
                <a:effectLst/>
                <a:highlight>
                  <a:srgbClr val="FFFF00"/>
                </a:highlight>
                <a:latin typeface="Aptos" panose="020B0004020202020204" pitchFamily="34" charset="0"/>
                <a:ea typeface="Times New Roman" panose="02020603050405020304" pitchFamily="18" charset="0"/>
              </a:rPr>
              <a:t>A</a:t>
            </a:r>
            <a:r>
              <a:rPr lang="en-GB" sz="2800" dirty="0">
                <a:solidFill>
                  <a:srgbClr val="000000"/>
                </a:solidFill>
                <a:highlight>
                  <a:srgbClr val="FFFF00"/>
                </a:highlight>
                <a:latin typeface="Aptos" panose="020B0004020202020204" pitchFamily="34" charset="0"/>
                <a:ea typeface="Times New Roman" panose="02020603050405020304" pitchFamily="18" charset="0"/>
              </a:rPr>
              <a:t>ll DBA candidates reading my note should </a:t>
            </a:r>
            <a:r>
              <a:rPr lang="en-GB" sz="2800" dirty="0">
                <a:solidFill>
                  <a:srgbClr val="000000"/>
                </a:solidFill>
                <a:effectLst/>
                <a:highlight>
                  <a:srgbClr val="FFFF00"/>
                </a:highlight>
                <a:latin typeface="Aptos" panose="020B0004020202020204" pitchFamily="34" charset="0"/>
                <a:ea typeface="Times New Roman" panose="02020603050405020304" pitchFamily="18" charset="0"/>
              </a:rPr>
              <a:t>realise that applied Rh focusing on problems is by definition embedded in the social side of an organisation</a:t>
            </a:r>
            <a:endParaRPr lang="en-GB" sz="2800" dirty="0">
              <a:highlight>
                <a:srgbClr val="FFFF00"/>
              </a:highlight>
              <a:latin typeface="Aptos" panose="020B0004020202020204" pitchFamily="34" charset="0"/>
            </a:endParaRPr>
          </a:p>
        </p:txBody>
      </p:sp>
    </p:spTree>
    <p:extLst>
      <p:ext uri="{BB962C8B-B14F-4D97-AF65-F5344CB8AC3E}">
        <p14:creationId xmlns:p14="http://schemas.microsoft.com/office/powerpoint/2010/main" val="9258652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CFD25B-49F1-A1D8-2B5B-A268D2C46F8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2355188-24EC-066F-C9DB-B0A791BAEE2E}"/>
              </a:ext>
            </a:extLst>
          </p:cNvPr>
          <p:cNvSpPr txBox="1"/>
          <p:nvPr/>
        </p:nvSpPr>
        <p:spPr>
          <a:xfrm>
            <a:off x="137161" y="131412"/>
            <a:ext cx="11874136" cy="6180282"/>
          </a:xfrm>
          <a:prstGeom prst="rect">
            <a:avLst/>
          </a:prstGeom>
          <a:noFill/>
        </p:spPr>
        <p:txBody>
          <a:bodyPr wrap="square">
            <a:spAutoFit/>
          </a:bodyPr>
          <a:lstStyle/>
          <a:p>
            <a:pPr marL="6350" indent="-6350">
              <a:lnSpc>
                <a:spcPct val="105000"/>
              </a:lnSpc>
              <a:spcAft>
                <a:spcPts val="1350"/>
              </a:spcAft>
              <a:buNone/>
              <a:tabLst>
                <a:tab pos="1477645" algn="ctr"/>
              </a:tabLst>
            </a:pPr>
            <a:r>
              <a:rPr lang="en-GB" sz="3600" b="1" i="1" kern="100" dirty="0">
                <a:solidFill>
                  <a:srgbClr val="000000"/>
                </a:solidFill>
                <a:effectLst/>
                <a:highlight>
                  <a:srgbClr val="FFFF00"/>
                </a:highlight>
                <a:latin typeface="Aptos" panose="020B0004020202020204" pitchFamily="34" charset="0"/>
                <a:ea typeface="Times New Roman" panose="02020603050405020304" pitchFamily="18" charset="0"/>
              </a:rPr>
              <a:t>Social situation</a:t>
            </a:r>
            <a:r>
              <a:rPr lang="en-GB" sz="3600" b="1" i="1" kern="100" dirty="0">
                <a:solidFill>
                  <a:srgbClr val="000000"/>
                </a:solidFill>
                <a:effectLst/>
                <a:latin typeface="Aptos" panose="020B0004020202020204" pitchFamily="34" charset="0"/>
                <a:ea typeface="Times New Roman" panose="02020603050405020304" pitchFamily="18" charset="0"/>
              </a:rPr>
              <a:t>: can be </a:t>
            </a:r>
            <a:r>
              <a:rPr lang="en-GB" sz="3600" kern="100" dirty="0">
                <a:solidFill>
                  <a:srgbClr val="000000"/>
                </a:solidFill>
                <a:effectLst/>
                <a:latin typeface="Aptos" panose="020B0004020202020204" pitchFamily="34" charset="0"/>
                <a:ea typeface="Times New Roman" panose="02020603050405020304" pitchFamily="18" charset="0"/>
              </a:rPr>
              <a:t>categorised : </a:t>
            </a:r>
          </a:p>
          <a:p>
            <a:pPr marL="143510" marR="1270" indent="-152400" algn="just">
              <a:lnSpc>
                <a:spcPct val="108000"/>
              </a:lnSpc>
              <a:spcAft>
                <a:spcPts val="25"/>
              </a:spcAft>
              <a:buNone/>
            </a:pPr>
            <a:r>
              <a:rPr lang="en-GB" sz="800" kern="100" baseline="30000" dirty="0">
                <a:solidFill>
                  <a:srgbClr val="000000"/>
                </a:solidFill>
                <a:effectLst/>
                <a:latin typeface="Aptos" panose="020B0004020202020204" pitchFamily="34" charset="0"/>
                <a:ea typeface="Courier New" panose="02070309020205020404" pitchFamily="49" charset="0"/>
              </a:rPr>
              <a:t>l </a:t>
            </a:r>
            <a:r>
              <a:rPr lang="en-GB" sz="3200" kern="100" dirty="0">
                <a:solidFill>
                  <a:srgbClr val="000000"/>
                </a:solidFill>
                <a:effectLst/>
                <a:latin typeface="Aptos" panose="020B0004020202020204" pitchFamily="34" charset="0"/>
                <a:ea typeface="Times New Roman" panose="02020603050405020304" pitchFamily="18" charset="0"/>
              </a:rPr>
              <a:t>The </a:t>
            </a:r>
            <a:r>
              <a:rPr lang="en-GB" sz="3200" b="1" i="1" kern="100" dirty="0">
                <a:solidFill>
                  <a:srgbClr val="FF0000"/>
                </a:solidFill>
                <a:effectLst/>
                <a:latin typeface="Aptos" panose="020B0004020202020204" pitchFamily="34" charset="0"/>
                <a:ea typeface="Times New Roman" panose="02020603050405020304" pitchFamily="18" charset="0"/>
              </a:rPr>
              <a:t>people</a:t>
            </a:r>
            <a:r>
              <a:rPr lang="en-GB" sz="3200" i="1" kern="100" dirty="0">
                <a:solidFill>
                  <a:srgbClr val="000000"/>
                </a:solidFill>
                <a:effectLst/>
                <a:latin typeface="Aptos" panose="020B0004020202020204" pitchFamily="34" charset="0"/>
                <a:ea typeface="Times New Roman" panose="02020603050405020304" pitchFamily="18" charset="0"/>
              </a:rPr>
              <a:t> </a:t>
            </a:r>
            <a:r>
              <a:rPr lang="en-GB" sz="3200" kern="100" dirty="0">
                <a:solidFill>
                  <a:srgbClr val="000000"/>
                </a:solidFill>
                <a:effectLst/>
                <a:latin typeface="Aptos" panose="020B0004020202020204" pitchFamily="34" charset="0"/>
                <a:ea typeface="Times New Roman" panose="02020603050405020304" pitchFamily="18" charset="0"/>
              </a:rPr>
              <a:t>involved (the actors or stakeholders); who form the focus of attention in this research?</a:t>
            </a:r>
          </a:p>
          <a:p>
            <a:pPr marL="143510" marR="1270" indent="-152400" algn="just">
              <a:lnSpc>
                <a:spcPct val="108000"/>
              </a:lnSpc>
              <a:spcAft>
                <a:spcPts val="25"/>
              </a:spcAft>
              <a:buNone/>
            </a:pPr>
            <a:r>
              <a:rPr lang="en-GB" sz="1100" kern="100" baseline="30000" dirty="0">
                <a:solidFill>
                  <a:srgbClr val="000000"/>
                </a:solidFill>
                <a:effectLst/>
                <a:latin typeface="Aptos" panose="020B0004020202020204" pitchFamily="34" charset="0"/>
                <a:ea typeface="Courier New" panose="02070309020205020404" pitchFamily="49" charset="0"/>
              </a:rPr>
              <a:t>l </a:t>
            </a:r>
          </a:p>
          <a:p>
            <a:pPr marL="143510" marR="1270" indent="-152400" algn="just">
              <a:lnSpc>
                <a:spcPct val="108000"/>
              </a:lnSpc>
              <a:spcAft>
                <a:spcPts val="25"/>
              </a:spcAft>
              <a:buNone/>
            </a:pPr>
            <a:r>
              <a:rPr lang="en-GB" sz="3200" kern="100" dirty="0">
                <a:solidFill>
                  <a:srgbClr val="000000"/>
                </a:solidFill>
                <a:effectLst/>
                <a:latin typeface="Aptos" panose="020B0004020202020204" pitchFamily="34" charset="0"/>
                <a:ea typeface="Times New Roman" panose="02020603050405020304" pitchFamily="18" charset="0"/>
              </a:rPr>
              <a:t>The </a:t>
            </a:r>
            <a:r>
              <a:rPr lang="en-GB" sz="3200" b="1" i="1" kern="100" dirty="0">
                <a:solidFill>
                  <a:srgbClr val="FF0000"/>
                </a:solidFill>
                <a:effectLst/>
                <a:latin typeface="Aptos" panose="020B0004020202020204" pitchFamily="34" charset="0"/>
                <a:ea typeface="Times New Roman" panose="02020603050405020304" pitchFamily="18" charset="0"/>
              </a:rPr>
              <a:t>actions</a:t>
            </a:r>
            <a:r>
              <a:rPr lang="en-GB" sz="3200" i="1" kern="100" dirty="0">
                <a:solidFill>
                  <a:srgbClr val="000000"/>
                </a:solidFill>
                <a:effectLst/>
                <a:latin typeface="Aptos" panose="020B0004020202020204" pitchFamily="34" charset="0"/>
                <a:ea typeface="Times New Roman" panose="02020603050405020304" pitchFamily="18" charset="0"/>
              </a:rPr>
              <a:t> </a:t>
            </a:r>
            <a:r>
              <a:rPr lang="en-GB" sz="3200" kern="100" dirty="0">
                <a:solidFill>
                  <a:srgbClr val="000000"/>
                </a:solidFill>
                <a:effectLst/>
                <a:latin typeface="Aptos" panose="020B0004020202020204" pitchFamily="34" charset="0"/>
                <a:ea typeface="Times New Roman" panose="02020603050405020304" pitchFamily="18" charset="0"/>
              </a:rPr>
              <a:t>themselves; which kind of activities or events does this research focus on – decisions, operations, R&amp;D?</a:t>
            </a:r>
          </a:p>
          <a:p>
            <a:pPr marL="143510" marR="1270" indent="-152400" algn="just">
              <a:lnSpc>
                <a:spcPct val="108000"/>
              </a:lnSpc>
              <a:spcAft>
                <a:spcPts val="25"/>
              </a:spcAft>
              <a:buNone/>
            </a:pPr>
            <a:endParaRPr lang="en-GB" sz="1100" kern="100" baseline="30000" dirty="0">
              <a:solidFill>
                <a:srgbClr val="000000"/>
              </a:solidFill>
              <a:effectLst/>
              <a:latin typeface="Aptos" panose="020B0004020202020204" pitchFamily="34" charset="0"/>
              <a:ea typeface="Courier New" panose="02070309020205020404" pitchFamily="49" charset="0"/>
            </a:endParaRPr>
          </a:p>
          <a:p>
            <a:pPr marL="143510" marR="1270" indent="-152400" algn="just">
              <a:lnSpc>
                <a:spcPct val="108000"/>
              </a:lnSpc>
              <a:spcAft>
                <a:spcPts val="25"/>
              </a:spcAft>
              <a:buNone/>
            </a:pPr>
            <a:r>
              <a:rPr lang="en-GB" sz="1100" kern="100" baseline="30000" dirty="0">
                <a:solidFill>
                  <a:srgbClr val="000000"/>
                </a:solidFill>
                <a:effectLst/>
                <a:latin typeface="Aptos" panose="020B0004020202020204" pitchFamily="34" charset="0"/>
                <a:ea typeface="Courier New" panose="02070309020205020404" pitchFamily="49" charset="0"/>
              </a:rPr>
              <a:t>l </a:t>
            </a:r>
            <a:r>
              <a:rPr lang="en-GB" sz="3200" kern="100" dirty="0">
                <a:solidFill>
                  <a:srgbClr val="000000"/>
                </a:solidFill>
                <a:effectLst/>
                <a:latin typeface="Aptos" panose="020B0004020202020204" pitchFamily="34" charset="0"/>
                <a:ea typeface="Times New Roman" panose="02020603050405020304" pitchFamily="18" charset="0"/>
              </a:rPr>
              <a:t>The </a:t>
            </a:r>
            <a:r>
              <a:rPr lang="en-GB" sz="3200" b="1" i="1" kern="100" dirty="0">
                <a:solidFill>
                  <a:srgbClr val="FF0000"/>
                </a:solidFill>
                <a:effectLst/>
                <a:latin typeface="Aptos" panose="020B0004020202020204" pitchFamily="34" charset="0"/>
                <a:ea typeface="Times New Roman" panose="02020603050405020304" pitchFamily="18" charset="0"/>
              </a:rPr>
              <a:t>place</a:t>
            </a:r>
            <a:r>
              <a:rPr lang="en-GB" sz="3200" i="1" kern="100" dirty="0">
                <a:solidFill>
                  <a:srgbClr val="000000"/>
                </a:solidFill>
                <a:effectLst/>
                <a:latin typeface="Aptos" panose="020B0004020202020204" pitchFamily="34" charset="0"/>
                <a:ea typeface="Times New Roman" panose="02020603050405020304" pitchFamily="18" charset="0"/>
              </a:rPr>
              <a:t> </a:t>
            </a:r>
            <a:r>
              <a:rPr lang="en-GB" sz="3200" kern="100" dirty="0">
                <a:solidFill>
                  <a:srgbClr val="000000"/>
                </a:solidFill>
                <a:effectLst/>
                <a:latin typeface="Aptos" panose="020B0004020202020204" pitchFamily="34" charset="0"/>
                <a:ea typeface="Times New Roman" panose="02020603050405020304" pitchFamily="18" charset="0"/>
              </a:rPr>
              <a:t>where it all happens; does it revolve around activities that take place at the headquarters or in the business units? Does it concern the observation of all possible situations or the same situation, but at different locations?</a:t>
            </a:r>
          </a:p>
          <a:p>
            <a:pPr marL="5715" marR="4445" indent="-6350" algn="just">
              <a:lnSpc>
                <a:spcPct val="106000"/>
              </a:lnSpc>
              <a:spcAft>
                <a:spcPts val="1415"/>
              </a:spcAft>
              <a:buNone/>
            </a:pPr>
            <a:endParaRPr lang="en-GB" sz="3200" kern="100" dirty="0">
              <a:solidFill>
                <a:srgbClr val="000000"/>
              </a:solidFill>
              <a:effectLst/>
              <a:latin typeface="Times New Roman" panose="02020603050405020304" pitchFamily="18" charset="0"/>
              <a:ea typeface="Times New Roman" panose="02020603050405020304" pitchFamily="18" charset="0"/>
            </a:endParaRPr>
          </a:p>
          <a:p>
            <a:pPr marL="143510" marR="1270" indent="-152400" algn="just">
              <a:lnSpc>
                <a:spcPct val="108000"/>
              </a:lnSpc>
              <a:spcAft>
                <a:spcPts val="25"/>
              </a:spcAft>
              <a:buNone/>
            </a:pPr>
            <a:r>
              <a:rPr lang="en-GB" sz="800" kern="100" baseline="30000" dirty="0">
                <a:solidFill>
                  <a:srgbClr val="000000"/>
                </a:solidFill>
                <a:effectLst/>
                <a:latin typeface="Courier New" panose="02070309020205020404" pitchFamily="49" charset="0"/>
                <a:ea typeface="Courier New" panose="02070309020205020404" pitchFamily="49" charset="0"/>
              </a:rPr>
              <a:t>l</a:t>
            </a:r>
            <a:endParaRPr lang="en-GB" dirty="0"/>
          </a:p>
        </p:txBody>
      </p:sp>
    </p:spTree>
    <p:extLst>
      <p:ext uri="{BB962C8B-B14F-4D97-AF65-F5344CB8AC3E}">
        <p14:creationId xmlns:p14="http://schemas.microsoft.com/office/powerpoint/2010/main" val="21149247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45D3D7-ACBC-6AB1-D075-6856266315F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D92C0D8-8B54-72BB-6A59-999AD31B61B5}"/>
              </a:ext>
            </a:extLst>
          </p:cNvPr>
          <p:cNvSpPr txBox="1"/>
          <p:nvPr/>
        </p:nvSpPr>
        <p:spPr>
          <a:xfrm>
            <a:off x="137161" y="131412"/>
            <a:ext cx="11874136" cy="1113446"/>
          </a:xfrm>
          <a:prstGeom prst="rect">
            <a:avLst/>
          </a:prstGeom>
          <a:noFill/>
        </p:spPr>
        <p:txBody>
          <a:bodyPr wrap="square">
            <a:spAutoFit/>
          </a:bodyPr>
          <a:lstStyle/>
          <a:p>
            <a:pPr marL="6350" indent="-6350">
              <a:lnSpc>
                <a:spcPct val="105000"/>
              </a:lnSpc>
              <a:spcAft>
                <a:spcPts val="1350"/>
              </a:spcAft>
              <a:buNone/>
              <a:tabLst>
                <a:tab pos="1477645" algn="ctr"/>
              </a:tabLst>
            </a:pPr>
            <a:r>
              <a:rPr lang="en-GB" sz="3600" b="1" i="1" kern="100" dirty="0">
                <a:solidFill>
                  <a:srgbClr val="000000"/>
                </a:solidFill>
                <a:effectLst/>
                <a:highlight>
                  <a:srgbClr val="FFFF00"/>
                </a:highlight>
                <a:latin typeface="Aptos" panose="020B0004020202020204" pitchFamily="34" charset="0"/>
                <a:ea typeface="Times New Roman" panose="02020603050405020304" pitchFamily="18" charset="0"/>
              </a:rPr>
              <a:t>Social situation</a:t>
            </a:r>
            <a:r>
              <a:rPr lang="en-GB" sz="3600" b="1" i="1" kern="100" dirty="0">
                <a:solidFill>
                  <a:srgbClr val="000000"/>
                </a:solidFill>
                <a:effectLst/>
                <a:latin typeface="Aptos" panose="020B0004020202020204" pitchFamily="34" charset="0"/>
                <a:ea typeface="Times New Roman" panose="02020603050405020304" pitchFamily="18" charset="0"/>
              </a:rPr>
              <a:t>: can be </a:t>
            </a:r>
            <a:r>
              <a:rPr lang="en-GB" sz="3600" kern="100" dirty="0">
                <a:solidFill>
                  <a:srgbClr val="000000"/>
                </a:solidFill>
                <a:effectLst/>
                <a:latin typeface="Aptos" panose="020B0004020202020204" pitchFamily="34" charset="0"/>
                <a:ea typeface="Times New Roman" panose="02020603050405020304" pitchFamily="18" charset="0"/>
              </a:rPr>
              <a:t>categorised : </a:t>
            </a:r>
          </a:p>
          <a:p>
            <a:pPr marL="143510" marR="1270" indent="-152400" algn="just">
              <a:lnSpc>
                <a:spcPct val="108000"/>
              </a:lnSpc>
              <a:spcAft>
                <a:spcPts val="25"/>
              </a:spcAft>
              <a:buNone/>
            </a:pPr>
            <a:r>
              <a:rPr lang="en-GB" sz="800" kern="100" baseline="30000" dirty="0">
                <a:solidFill>
                  <a:srgbClr val="000000"/>
                </a:solidFill>
                <a:effectLst/>
                <a:latin typeface="Aptos" panose="020B0004020202020204" pitchFamily="34" charset="0"/>
                <a:ea typeface="Courier New" panose="02070309020205020404" pitchFamily="49" charset="0"/>
              </a:rPr>
              <a:t>l</a:t>
            </a:r>
            <a:endParaRPr lang="en-GB" sz="3200" kern="100" dirty="0">
              <a:solidFill>
                <a:srgbClr val="000000"/>
              </a:solidFill>
              <a:effectLst/>
              <a:latin typeface="Aptos" panose="020B0004020202020204" pitchFamily="34" charset="0"/>
              <a:ea typeface="Times New Roman" panose="02020603050405020304" pitchFamily="18" charset="0"/>
            </a:endParaRPr>
          </a:p>
          <a:p>
            <a:pPr marL="143510" marR="1270" indent="-152400" algn="just">
              <a:lnSpc>
                <a:spcPct val="108000"/>
              </a:lnSpc>
              <a:spcAft>
                <a:spcPts val="25"/>
              </a:spcAft>
              <a:buNone/>
            </a:pPr>
            <a:r>
              <a:rPr lang="en-GB" sz="800" kern="100" baseline="30000" dirty="0">
                <a:solidFill>
                  <a:srgbClr val="000000"/>
                </a:solidFill>
                <a:effectLst/>
                <a:latin typeface="Aptos" panose="020B0004020202020204" pitchFamily="34" charset="0"/>
                <a:ea typeface="Courier New" panose="02070309020205020404" pitchFamily="49" charset="0"/>
              </a:rPr>
              <a:t>l</a:t>
            </a:r>
            <a:endParaRPr lang="en-GB" dirty="0">
              <a:latin typeface="Aptos" panose="020B0004020202020204" pitchFamily="34" charset="0"/>
            </a:endParaRPr>
          </a:p>
        </p:txBody>
      </p:sp>
      <p:sp>
        <p:nvSpPr>
          <p:cNvPr id="4" name="TextBox 3">
            <a:extLst>
              <a:ext uri="{FF2B5EF4-FFF2-40B4-BE49-F238E27FC236}">
                <a16:creationId xmlns:a16="http://schemas.microsoft.com/office/drawing/2014/main" id="{9A0A82FE-5D84-E625-F0C8-72509C54EEDB}"/>
              </a:ext>
            </a:extLst>
          </p:cNvPr>
          <p:cNvSpPr txBox="1"/>
          <p:nvPr/>
        </p:nvSpPr>
        <p:spPr>
          <a:xfrm>
            <a:off x="180703" y="917479"/>
            <a:ext cx="11874135" cy="4854662"/>
          </a:xfrm>
          <a:prstGeom prst="rect">
            <a:avLst/>
          </a:prstGeom>
          <a:noFill/>
        </p:spPr>
        <p:txBody>
          <a:bodyPr wrap="square">
            <a:spAutoFit/>
          </a:bodyPr>
          <a:lstStyle/>
          <a:p>
            <a:pPr marL="6350" indent="-6350">
              <a:lnSpc>
                <a:spcPct val="105000"/>
              </a:lnSpc>
              <a:spcAft>
                <a:spcPts val="1350"/>
              </a:spcAft>
              <a:buNone/>
              <a:tabLst>
                <a:tab pos="1477645" algn="ctr"/>
              </a:tabLst>
            </a:pPr>
            <a:r>
              <a:rPr lang="en-GB" sz="2800" kern="100" dirty="0">
                <a:solidFill>
                  <a:srgbClr val="000000"/>
                </a:solidFill>
                <a:effectLst/>
                <a:latin typeface="Aptos" panose="020B0004020202020204" pitchFamily="34" charset="0"/>
                <a:ea typeface="Times New Roman" panose="02020603050405020304" pitchFamily="18" charset="0"/>
              </a:rPr>
              <a:t>The </a:t>
            </a:r>
            <a:r>
              <a:rPr lang="en-GB" sz="2800" b="1" i="1" kern="100" dirty="0">
                <a:solidFill>
                  <a:srgbClr val="FF0000"/>
                </a:solidFill>
                <a:effectLst/>
                <a:latin typeface="Aptos" panose="020B0004020202020204" pitchFamily="34" charset="0"/>
                <a:ea typeface="Times New Roman" panose="02020603050405020304" pitchFamily="18" charset="0"/>
              </a:rPr>
              <a:t>time</a:t>
            </a:r>
            <a:r>
              <a:rPr lang="en-GB" sz="2800" i="1" kern="100" dirty="0">
                <a:solidFill>
                  <a:srgbClr val="000000"/>
                </a:solidFill>
                <a:effectLst/>
                <a:latin typeface="Aptos" panose="020B0004020202020204" pitchFamily="34" charset="0"/>
                <a:ea typeface="Times New Roman" panose="02020603050405020304" pitchFamily="18" charset="0"/>
              </a:rPr>
              <a:t> </a:t>
            </a:r>
            <a:r>
              <a:rPr lang="en-GB" sz="2800" kern="100" dirty="0">
                <a:solidFill>
                  <a:srgbClr val="000000"/>
                </a:solidFill>
                <a:effectLst/>
                <a:latin typeface="Aptos" panose="020B0004020202020204" pitchFamily="34" charset="0"/>
                <a:ea typeface="Times New Roman" panose="02020603050405020304" pitchFamily="18" charset="0"/>
              </a:rPr>
              <a:t>when things happen; to what extent will attention (need to) be paid to time or moment? Is it relevant to observe something over the years or will the focus fall on the distinction between day and night?</a:t>
            </a:r>
          </a:p>
          <a:p>
            <a:pPr marL="143510" marR="1270" indent="-152400" algn="just">
              <a:lnSpc>
                <a:spcPct val="108000"/>
              </a:lnSpc>
              <a:spcAft>
                <a:spcPts val="25"/>
              </a:spcAft>
              <a:buNone/>
            </a:pPr>
            <a:r>
              <a:rPr lang="en-GB" sz="1050" kern="100" baseline="30000" dirty="0">
                <a:solidFill>
                  <a:srgbClr val="000000"/>
                </a:solidFill>
                <a:effectLst/>
                <a:latin typeface="Aptos" panose="020B0004020202020204" pitchFamily="34" charset="0"/>
                <a:ea typeface="Courier New" panose="02070309020205020404" pitchFamily="49" charset="0"/>
              </a:rPr>
              <a:t>l </a:t>
            </a:r>
            <a:r>
              <a:rPr lang="en-GB" sz="2800" kern="100" dirty="0">
                <a:solidFill>
                  <a:srgbClr val="000000"/>
                </a:solidFill>
                <a:effectLst/>
                <a:latin typeface="Aptos" panose="020B0004020202020204" pitchFamily="34" charset="0"/>
                <a:ea typeface="Times New Roman" panose="02020603050405020304" pitchFamily="18" charset="0"/>
              </a:rPr>
              <a:t>The used ‘</a:t>
            </a:r>
            <a:r>
              <a:rPr lang="en-GB" sz="2800" b="1" i="1" kern="100" dirty="0">
                <a:solidFill>
                  <a:srgbClr val="FF0000"/>
                </a:solidFill>
                <a:effectLst/>
                <a:latin typeface="Aptos" panose="020B0004020202020204" pitchFamily="34" charset="0"/>
                <a:ea typeface="Times New Roman" panose="02020603050405020304" pitchFamily="18" charset="0"/>
              </a:rPr>
              <a:t>objects</a:t>
            </a:r>
            <a:r>
              <a:rPr lang="en-GB" sz="2800" i="1" kern="100" dirty="0">
                <a:solidFill>
                  <a:srgbClr val="000000"/>
                </a:solidFill>
                <a:effectLst/>
                <a:latin typeface="Aptos" panose="020B0004020202020204" pitchFamily="34" charset="0"/>
                <a:ea typeface="Times New Roman" panose="02020603050405020304" pitchFamily="18" charset="0"/>
              </a:rPr>
              <a:t>’ </a:t>
            </a:r>
            <a:r>
              <a:rPr lang="en-GB" sz="2800" kern="100" dirty="0">
                <a:solidFill>
                  <a:srgbClr val="000000"/>
                </a:solidFill>
                <a:effectLst/>
                <a:latin typeface="Aptos" panose="020B0004020202020204" pitchFamily="34" charset="0"/>
                <a:ea typeface="Times New Roman" panose="02020603050405020304" pitchFamily="18" charset="0"/>
              </a:rPr>
              <a:t>(and) (or) </a:t>
            </a:r>
            <a:r>
              <a:rPr lang="en-GB" sz="2800" b="1" i="1" kern="100" dirty="0">
                <a:solidFill>
                  <a:srgbClr val="FF0000"/>
                </a:solidFill>
                <a:effectLst/>
                <a:latin typeface="Aptos" panose="020B0004020202020204" pitchFamily="34" charset="0"/>
                <a:ea typeface="Times New Roman" panose="02020603050405020304" pitchFamily="18" charset="0"/>
              </a:rPr>
              <a:t>knowledge</a:t>
            </a:r>
            <a:r>
              <a:rPr lang="en-GB" sz="2800" kern="100" dirty="0">
                <a:solidFill>
                  <a:srgbClr val="000000"/>
                </a:solidFill>
                <a:effectLst/>
                <a:latin typeface="Aptos" panose="020B0004020202020204" pitchFamily="34" charset="0"/>
                <a:ea typeface="Times New Roman" panose="02020603050405020304" pitchFamily="18" charset="0"/>
              </a:rPr>
              <a:t>; does the problem revolve around the right use of certain rules, procedures, regulations at the proper moment and to what extent is this machine-related?</a:t>
            </a:r>
          </a:p>
          <a:p>
            <a:pPr marL="143510" marR="1270" indent="-152400" algn="just">
              <a:lnSpc>
                <a:spcPct val="108000"/>
              </a:lnSpc>
              <a:spcAft>
                <a:spcPts val="25"/>
              </a:spcAft>
              <a:buNone/>
            </a:pPr>
            <a:r>
              <a:rPr lang="en-GB" sz="1050" kern="100" baseline="30000" dirty="0">
                <a:solidFill>
                  <a:srgbClr val="000000"/>
                </a:solidFill>
                <a:effectLst/>
                <a:latin typeface="Aptos" panose="020B0004020202020204" pitchFamily="34" charset="0"/>
                <a:ea typeface="Courier New" panose="02070309020205020404" pitchFamily="49" charset="0"/>
              </a:rPr>
              <a:t>l </a:t>
            </a:r>
            <a:r>
              <a:rPr lang="en-GB" sz="2800" kern="100" dirty="0">
                <a:solidFill>
                  <a:srgbClr val="000000"/>
                </a:solidFill>
                <a:effectLst/>
                <a:latin typeface="Aptos" panose="020B0004020202020204" pitchFamily="34" charset="0"/>
                <a:ea typeface="Times New Roman" panose="02020603050405020304" pitchFamily="18" charset="0"/>
              </a:rPr>
              <a:t>The nature of the produced </a:t>
            </a:r>
            <a:r>
              <a:rPr lang="en-GB" sz="2800" b="1" i="1" kern="100" dirty="0">
                <a:solidFill>
                  <a:srgbClr val="FF0000"/>
                </a:solidFill>
                <a:effectLst/>
                <a:latin typeface="Aptos" panose="020B0004020202020204" pitchFamily="34" charset="0"/>
                <a:ea typeface="Times New Roman" panose="02020603050405020304" pitchFamily="18" charset="0"/>
              </a:rPr>
              <a:t>goods </a:t>
            </a:r>
            <a:r>
              <a:rPr lang="en-GB" sz="2800" b="1" kern="100" dirty="0">
                <a:solidFill>
                  <a:srgbClr val="FF0000"/>
                </a:solidFill>
                <a:effectLst/>
                <a:latin typeface="Aptos" panose="020B0004020202020204" pitchFamily="34" charset="0"/>
                <a:ea typeface="Times New Roman" panose="02020603050405020304" pitchFamily="18" charset="0"/>
              </a:rPr>
              <a:t>or </a:t>
            </a:r>
            <a:r>
              <a:rPr lang="en-GB" sz="2800" b="1" i="1" kern="100" dirty="0">
                <a:solidFill>
                  <a:srgbClr val="FF0000"/>
                </a:solidFill>
                <a:effectLst/>
                <a:latin typeface="Aptos" panose="020B0004020202020204" pitchFamily="34" charset="0"/>
                <a:ea typeface="Times New Roman" panose="02020603050405020304" pitchFamily="18" charset="0"/>
              </a:rPr>
              <a:t>services</a:t>
            </a:r>
            <a:r>
              <a:rPr lang="en-GB" sz="2800" kern="100" dirty="0">
                <a:solidFill>
                  <a:srgbClr val="000000"/>
                </a:solidFill>
                <a:effectLst/>
                <a:latin typeface="Aptos" panose="020B0004020202020204" pitchFamily="34" charset="0"/>
                <a:ea typeface="Times New Roman" panose="02020603050405020304" pitchFamily="18" charset="0"/>
              </a:rPr>
              <a:t>; to what extent might it be useful to make a distinction between tangible or intangible goods?</a:t>
            </a:r>
          </a:p>
          <a:p>
            <a:pPr marL="143510" marR="1270" indent="-152400" algn="just">
              <a:lnSpc>
                <a:spcPct val="108000"/>
              </a:lnSpc>
              <a:spcAft>
                <a:spcPts val="545"/>
              </a:spcAft>
              <a:buNone/>
            </a:pPr>
            <a:r>
              <a:rPr lang="en-GB" sz="1050" kern="100" baseline="30000" dirty="0">
                <a:solidFill>
                  <a:srgbClr val="000000"/>
                </a:solidFill>
                <a:effectLst/>
                <a:latin typeface="Aptos" panose="020B0004020202020204" pitchFamily="34" charset="0"/>
                <a:ea typeface="Courier New" panose="02070309020205020404" pitchFamily="49" charset="0"/>
              </a:rPr>
              <a:t>l </a:t>
            </a:r>
            <a:r>
              <a:rPr lang="en-GB" sz="2800" kern="100" dirty="0">
                <a:solidFill>
                  <a:srgbClr val="000000"/>
                </a:solidFill>
                <a:effectLst/>
                <a:latin typeface="Aptos" panose="020B0004020202020204" pitchFamily="34" charset="0"/>
                <a:ea typeface="Times New Roman" panose="02020603050405020304" pitchFamily="18" charset="0"/>
              </a:rPr>
              <a:t>The meaning and </a:t>
            </a:r>
            <a:r>
              <a:rPr lang="en-GB" sz="2800" b="1" i="1" kern="100" dirty="0">
                <a:solidFill>
                  <a:srgbClr val="FF0000"/>
                </a:solidFill>
                <a:effectLst/>
                <a:latin typeface="Aptos" panose="020B0004020202020204" pitchFamily="34" charset="0"/>
                <a:ea typeface="Times New Roman" panose="02020603050405020304" pitchFamily="18" charset="0"/>
              </a:rPr>
              <a:t>intentions</a:t>
            </a:r>
            <a:r>
              <a:rPr lang="en-GB" sz="2800" i="1" kern="100" dirty="0">
                <a:solidFill>
                  <a:srgbClr val="000000"/>
                </a:solidFill>
                <a:effectLst/>
                <a:latin typeface="Aptos" panose="020B0004020202020204" pitchFamily="34" charset="0"/>
                <a:ea typeface="Times New Roman" panose="02020603050405020304" pitchFamily="18" charset="0"/>
              </a:rPr>
              <a:t> </a:t>
            </a:r>
            <a:r>
              <a:rPr lang="en-GB" sz="2800" kern="100" dirty="0">
                <a:solidFill>
                  <a:srgbClr val="000000"/>
                </a:solidFill>
                <a:effectLst/>
                <a:latin typeface="Aptos" panose="020B0004020202020204" pitchFamily="34" charset="0"/>
                <a:ea typeface="Times New Roman" panose="02020603050405020304" pitchFamily="18" charset="0"/>
              </a:rPr>
              <a:t>of people’s actions at a certain place and at a certain moment.</a:t>
            </a:r>
          </a:p>
        </p:txBody>
      </p:sp>
    </p:spTree>
    <p:extLst>
      <p:ext uri="{BB962C8B-B14F-4D97-AF65-F5344CB8AC3E}">
        <p14:creationId xmlns:p14="http://schemas.microsoft.com/office/powerpoint/2010/main" val="31390727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21C852-E9AB-E838-E963-0ED07F731B8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C5AA45A-3444-B7B0-FA8E-624DA874646F}"/>
              </a:ext>
            </a:extLst>
          </p:cNvPr>
          <p:cNvSpPr txBox="1"/>
          <p:nvPr/>
        </p:nvSpPr>
        <p:spPr>
          <a:xfrm>
            <a:off x="430135" y="73448"/>
            <a:ext cx="11702230" cy="5088381"/>
          </a:xfrm>
          <a:prstGeom prst="rect">
            <a:avLst/>
          </a:prstGeom>
          <a:noFill/>
        </p:spPr>
        <p:txBody>
          <a:bodyPr wrap="square">
            <a:spAutoFit/>
          </a:bodyPr>
          <a:lstStyle/>
          <a:p>
            <a:pPr marL="5715" marR="1270" indent="-5715" algn="just">
              <a:lnSpc>
                <a:spcPct val="108000"/>
              </a:lnSpc>
              <a:spcAft>
                <a:spcPts val="435"/>
              </a:spcAft>
              <a:buNone/>
            </a:pPr>
            <a:r>
              <a:rPr lang="en-GB" sz="2800" b="1" kern="100" dirty="0">
                <a:solidFill>
                  <a:srgbClr val="000000"/>
                </a:solidFill>
                <a:effectLst/>
                <a:highlight>
                  <a:srgbClr val="FFFF00"/>
                </a:highlight>
                <a:latin typeface="Aptos" panose="020B0004020202020204" pitchFamily="34" charset="0"/>
                <a:ea typeface="Times New Roman" panose="02020603050405020304" pitchFamily="18" charset="0"/>
              </a:rPr>
              <a:t>YOU &amp; qualitative research QL</a:t>
            </a:r>
            <a:r>
              <a:rPr lang="en-GB" sz="2800" kern="100" dirty="0">
                <a:solidFill>
                  <a:srgbClr val="000000"/>
                </a:solidFill>
                <a:effectLst/>
                <a:highlight>
                  <a:srgbClr val="FFFF00"/>
                </a:highlight>
                <a:latin typeface="Aptos" panose="020B0004020202020204" pitchFamily="34" charset="0"/>
                <a:ea typeface="Times New Roman" panose="02020603050405020304" pitchFamily="18" charset="0"/>
              </a:rPr>
              <a:t>: </a:t>
            </a:r>
          </a:p>
          <a:p>
            <a:pPr marR="1270" algn="just">
              <a:lnSpc>
                <a:spcPct val="108000"/>
              </a:lnSpc>
              <a:spcAft>
                <a:spcPts val="435"/>
              </a:spcAft>
            </a:pPr>
            <a:r>
              <a:rPr lang="en-GB" sz="2800" kern="100" dirty="0">
                <a:solidFill>
                  <a:srgbClr val="000000"/>
                </a:solidFill>
                <a:effectLst/>
                <a:latin typeface="Aptos" panose="020B0004020202020204" pitchFamily="34" charset="0"/>
                <a:ea typeface="Times New Roman" panose="02020603050405020304" pitchFamily="18" charset="0"/>
              </a:rPr>
              <a:t>when the researcher:</a:t>
            </a:r>
          </a:p>
          <a:p>
            <a:pPr marL="457200" marR="1270" indent="-457200" algn="just">
              <a:lnSpc>
                <a:spcPct val="108000"/>
              </a:lnSpc>
              <a:spcAft>
                <a:spcPts val="435"/>
              </a:spcAft>
              <a:buFontTx/>
              <a:buChar char="-"/>
            </a:pPr>
            <a:r>
              <a:rPr lang="en-GB" sz="2800" kern="100" dirty="0">
                <a:solidFill>
                  <a:srgbClr val="000000"/>
                </a:solidFill>
                <a:effectLst/>
                <a:latin typeface="Aptos" panose="020B0004020202020204" pitchFamily="34" charset="0"/>
                <a:ea typeface="Times New Roman" panose="02020603050405020304" pitchFamily="18" charset="0"/>
              </a:rPr>
              <a:t>tries to understand / to explain) how people experience specific situation</a:t>
            </a:r>
            <a:endParaRPr lang="en-GB" sz="2800" kern="100" dirty="0">
              <a:solidFill>
                <a:srgbClr val="000000"/>
              </a:solidFill>
              <a:latin typeface="Aptos" panose="020B0004020202020204" pitchFamily="34" charset="0"/>
              <a:ea typeface="Times New Roman" panose="02020603050405020304" pitchFamily="18" charset="0"/>
            </a:endParaRPr>
          </a:p>
          <a:p>
            <a:pPr marL="457200" marR="1270" indent="-457200" algn="just">
              <a:lnSpc>
                <a:spcPct val="108000"/>
              </a:lnSpc>
              <a:spcAft>
                <a:spcPts val="435"/>
              </a:spcAft>
              <a:buFontTx/>
              <a:buChar char="-"/>
            </a:pPr>
            <a:r>
              <a:rPr lang="en-GB" sz="2800" kern="100" dirty="0">
                <a:solidFill>
                  <a:srgbClr val="000000"/>
                </a:solidFill>
                <a:effectLst/>
                <a:latin typeface="Aptos" panose="020B0004020202020204" pitchFamily="34" charset="0"/>
                <a:ea typeface="Times New Roman" panose="02020603050405020304" pitchFamily="18" charset="0"/>
              </a:rPr>
              <a:t>aimed at discovering characteristics in a particular situation and is initiated by an open question.</a:t>
            </a:r>
          </a:p>
          <a:p>
            <a:pPr marL="457200" marR="1270" indent="-457200" algn="just">
              <a:lnSpc>
                <a:spcPct val="108000"/>
              </a:lnSpc>
              <a:spcAft>
                <a:spcPts val="435"/>
              </a:spcAft>
              <a:buFontTx/>
              <a:buChar char="-"/>
            </a:pPr>
            <a:r>
              <a:rPr lang="en-GB" sz="2800" kern="100" dirty="0">
                <a:solidFill>
                  <a:srgbClr val="000000"/>
                </a:solidFill>
                <a:latin typeface="Aptos" panose="020B0004020202020204" pitchFamily="34" charset="0"/>
                <a:ea typeface="Times New Roman" panose="02020603050405020304" pitchFamily="18" charset="0"/>
              </a:rPr>
              <a:t>needs to </a:t>
            </a:r>
            <a:r>
              <a:rPr lang="en-GB" sz="2800" kern="100" dirty="0">
                <a:solidFill>
                  <a:srgbClr val="000000"/>
                </a:solidFill>
                <a:effectLst/>
                <a:latin typeface="Aptos" panose="020B0004020202020204" pitchFamily="34" charset="0"/>
                <a:ea typeface="Times New Roman" panose="02020603050405020304" pitchFamily="18" charset="0"/>
              </a:rPr>
              <a:t>justify the role of those involved in the research activities.</a:t>
            </a:r>
          </a:p>
          <a:p>
            <a:pPr marL="457200" marR="1270" indent="-457200" algn="just">
              <a:lnSpc>
                <a:spcPct val="108000"/>
              </a:lnSpc>
              <a:spcAft>
                <a:spcPts val="435"/>
              </a:spcAft>
              <a:buFontTx/>
              <a:buChar char="-"/>
            </a:pPr>
            <a:r>
              <a:rPr lang="en-GB" sz="2800" kern="100" dirty="0">
                <a:solidFill>
                  <a:srgbClr val="000000"/>
                </a:solidFill>
                <a:effectLst/>
                <a:latin typeface="Aptos" panose="020B0004020202020204" pitchFamily="34" charset="0"/>
                <a:ea typeface="Times New Roman" panose="02020603050405020304" pitchFamily="18" charset="0"/>
              </a:rPr>
              <a:t>involved in a R that can easily result in uncontrollable subjectivity.</a:t>
            </a:r>
          </a:p>
          <a:p>
            <a:pPr marL="457200" marR="1270" indent="-457200" algn="just">
              <a:lnSpc>
                <a:spcPct val="108000"/>
              </a:lnSpc>
              <a:spcAft>
                <a:spcPts val="435"/>
              </a:spcAft>
              <a:buFontTx/>
              <a:buChar char="-"/>
            </a:pPr>
            <a:r>
              <a:rPr lang="en-GB" sz="2800" kern="100" dirty="0">
                <a:solidFill>
                  <a:srgbClr val="000000"/>
                </a:solidFill>
                <a:latin typeface="Aptos" panose="020B0004020202020204" pitchFamily="34" charset="0"/>
                <a:ea typeface="Times New Roman" panose="02020603050405020304" pitchFamily="18" charset="0"/>
              </a:rPr>
              <a:t>have </a:t>
            </a:r>
            <a:r>
              <a:rPr lang="en-GB" sz="2800" kern="100" dirty="0">
                <a:solidFill>
                  <a:srgbClr val="000000"/>
                </a:solidFill>
                <a:effectLst/>
                <a:latin typeface="Aptos" panose="020B0004020202020204" pitchFamily="34" charset="0"/>
                <a:ea typeface="Times New Roman" panose="02020603050405020304" pitchFamily="18" charset="0"/>
              </a:rPr>
              <a:t>the freedom to contribute own interpretation to the methodological elaboration of his research.</a:t>
            </a:r>
          </a:p>
          <a:p>
            <a:pPr marL="143510" marR="1270" indent="-152400" algn="just">
              <a:lnSpc>
                <a:spcPct val="108000"/>
              </a:lnSpc>
              <a:spcAft>
                <a:spcPts val="25"/>
              </a:spcAft>
              <a:buNone/>
            </a:pPr>
            <a:endParaRPr lang="en-GB" sz="2800" kern="100" dirty="0">
              <a:solidFill>
                <a:srgbClr val="000000"/>
              </a:solidFill>
              <a:effectLst/>
              <a:latin typeface="Aptos" panose="020B0004020202020204" pitchFamily="34" charset="0"/>
              <a:ea typeface="Times New Roman" panose="02020603050405020304" pitchFamily="18" charset="0"/>
            </a:endParaRPr>
          </a:p>
        </p:txBody>
      </p:sp>
    </p:spTree>
    <p:extLst>
      <p:ext uri="{BB962C8B-B14F-4D97-AF65-F5344CB8AC3E}">
        <p14:creationId xmlns:p14="http://schemas.microsoft.com/office/powerpoint/2010/main" val="8416272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6EA628-3958-67E4-C9FC-9EB087C83840}"/>
              </a:ext>
            </a:extLst>
          </p:cNvPr>
          <p:cNvSpPr txBox="1"/>
          <p:nvPr/>
        </p:nvSpPr>
        <p:spPr>
          <a:xfrm>
            <a:off x="0" y="73448"/>
            <a:ext cx="12132365" cy="6001643"/>
          </a:xfrm>
          <a:prstGeom prst="rect">
            <a:avLst/>
          </a:prstGeom>
          <a:noFill/>
        </p:spPr>
        <p:txBody>
          <a:bodyPr wrap="square">
            <a:spAutoFit/>
          </a:bodyPr>
          <a:lstStyle/>
          <a:p>
            <a:r>
              <a:rPr lang="en-GB" sz="3200" b="1" dirty="0"/>
              <a:t>Qual &amp; Quants approach to R </a:t>
            </a:r>
          </a:p>
          <a:p>
            <a:r>
              <a:rPr lang="en-GB" sz="3200" i="1" dirty="0">
                <a:highlight>
                  <a:srgbClr val="00FF00"/>
                </a:highlight>
              </a:rPr>
              <a:t>Qualitative Researcher</a:t>
            </a:r>
            <a:endParaRPr lang="en-GB" sz="3200" dirty="0">
              <a:highlight>
                <a:srgbClr val="00FF00"/>
              </a:highlight>
            </a:endParaRPr>
          </a:p>
          <a:p>
            <a:r>
              <a:rPr lang="en-GB" sz="3200" dirty="0"/>
              <a:t>Many DBA candidates are not clear with their R intention &amp; they are ...”</a:t>
            </a:r>
          </a:p>
          <a:p>
            <a:endParaRPr lang="en-GB" sz="3200" b="1" i="1" dirty="0"/>
          </a:p>
          <a:p>
            <a:r>
              <a:rPr lang="en-GB" sz="3200" b="1" i="1" dirty="0">
                <a:highlight>
                  <a:srgbClr val="FFFF00"/>
                </a:highlight>
              </a:rPr>
              <a:t>Quantitative Researcher (Interrupted &amp; asked)</a:t>
            </a:r>
          </a:p>
          <a:p>
            <a:r>
              <a:rPr lang="en-GB" sz="3200" dirty="0"/>
              <a:t>Which people? How many of them? Where did they come from? What do they do? How long have they felt this way? What are their needs? When don’t they feel excited? Which ...?”</a:t>
            </a:r>
            <a:r>
              <a:rPr lang="en-GB" sz="3200" i="1" dirty="0"/>
              <a:t> </a:t>
            </a:r>
          </a:p>
          <a:p>
            <a:endParaRPr lang="en-GB" sz="3200" i="1" dirty="0"/>
          </a:p>
          <a:p>
            <a:r>
              <a:rPr lang="en-GB" sz="3200" i="1" dirty="0">
                <a:highlight>
                  <a:srgbClr val="00FF00"/>
                </a:highlight>
              </a:rPr>
              <a:t>Qualitative Researcher (replied)</a:t>
            </a:r>
            <a:endParaRPr lang="en-GB" sz="3200" dirty="0">
              <a:highlight>
                <a:srgbClr val="00FF00"/>
              </a:highlight>
            </a:endParaRPr>
          </a:p>
          <a:p>
            <a:r>
              <a:rPr lang="en-GB" sz="3200" b="1" dirty="0">
                <a:solidFill>
                  <a:srgbClr val="FF0000"/>
                </a:solidFill>
              </a:rPr>
              <a:t>Never mind</a:t>
            </a:r>
          </a:p>
          <a:p>
            <a:endParaRPr lang="en-GB" sz="3200" dirty="0"/>
          </a:p>
        </p:txBody>
      </p:sp>
    </p:spTree>
    <p:extLst>
      <p:ext uri="{BB962C8B-B14F-4D97-AF65-F5344CB8AC3E}">
        <p14:creationId xmlns:p14="http://schemas.microsoft.com/office/powerpoint/2010/main" val="3599700240"/>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55AC00B7-894A-4FF9-8954-5C11DD8B84A2}">
  <ds:schemaRefs>
    <ds:schemaRef ds:uri="http://schemas.openxmlformats.org/package/2006/metadata/core-properties"/>
    <ds:schemaRef ds:uri="http://purl.org/dc/dcmitype/"/>
    <ds:schemaRef ds:uri="58fca413-3b36-4298-af2b-d24aa1f4750f"/>
    <ds:schemaRef ds:uri="http://schemas.microsoft.com/office/2006/documentManagement/types"/>
    <ds:schemaRef ds:uri="http://purl.org/dc/terms/"/>
    <ds:schemaRef ds:uri="http://schemas.microsoft.com/office/2006/metadata/properties"/>
    <ds:schemaRef ds:uri="http://purl.org/dc/elements/1.1/"/>
    <ds:schemaRef ds:uri="http://schemas.microsoft.com/office/infopath/2007/PartnerControls"/>
    <ds:schemaRef ds:uri="1084fe36-8241-4751-a893-1fa9f44ff207"/>
    <ds:schemaRef ds:uri="http://www.w3.org/XML/1998/namespace"/>
  </ds:schemaRefs>
</ds:datastoreItem>
</file>

<file path=customXml/itemProps3.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Induction Slides DBA Oct 23 intake</Template>
  <TotalTime>12661</TotalTime>
  <Words>2885</Words>
  <Application>Microsoft Office PowerPoint</Application>
  <PresentationFormat>Widescreen</PresentationFormat>
  <Paragraphs>292</Paragraphs>
  <Slides>37</Slides>
  <Notes>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37</vt:i4>
      </vt:variant>
    </vt:vector>
  </HeadingPairs>
  <TitlesOfParts>
    <vt:vector size="45" baseType="lpstr">
      <vt:lpstr>Aptos</vt:lpstr>
      <vt:lpstr>Arial</vt:lpstr>
      <vt:lpstr>Calibri</vt:lpstr>
      <vt:lpstr>Calibri Light</vt:lpstr>
      <vt:lpstr>Courier New</vt:lpstr>
      <vt:lpstr>Times New Roman</vt:lpstr>
      <vt:lpstr>UWTSD 200_Title Page</vt:lpstr>
      <vt:lpstr>UWTSD 200_Text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Amare Desta</cp:lastModifiedBy>
  <cp:revision>34</cp:revision>
  <dcterms:created xsi:type="dcterms:W3CDTF">2023-10-08T18:11:10Z</dcterms:created>
  <dcterms:modified xsi:type="dcterms:W3CDTF">2026-03-18T08:38:15Z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