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6.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8"/>
  </p:notesMasterIdLst>
  <p:handoutMasterIdLst>
    <p:handoutMasterId r:id="rId19"/>
  </p:handoutMasterIdLst>
  <p:sldIdLst>
    <p:sldId id="256" r:id="rId2"/>
    <p:sldId id="257" r:id="rId3"/>
    <p:sldId id="265" r:id="rId4"/>
    <p:sldId id="266" r:id="rId5"/>
    <p:sldId id="267" r:id="rId6"/>
    <p:sldId id="272" r:id="rId7"/>
    <p:sldId id="269" r:id="rId8"/>
    <p:sldId id="270" r:id="rId9"/>
    <p:sldId id="271" r:id="rId10"/>
    <p:sldId id="258" r:id="rId11"/>
    <p:sldId id="259" r:id="rId12"/>
    <p:sldId id="260" r:id="rId13"/>
    <p:sldId id="261" r:id="rId14"/>
    <p:sldId id="262" r:id="rId15"/>
    <p:sldId id="268" r:id="rId16"/>
    <p:sldId id="263" r:id="rId17"/>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5482" autoAdjust="0"/>
  </p:normalViewPr>
  <p:slideViewPr>
    <p:cSldViewPr snapToGrid="0" snapToObjects="1">
      <p:cViewPr varScale="1">
        <p:scale>
          <a:sx n="70" d="100"/>
          <a:sy n="70" d="100"/>
        </p:scale>
        <p:origin x="-1548" y="-90"/>
      </p:cViewPr>
      <p:guideLst>
        <p:guide orient="horz" pos="2160"/>
        <p:guide pos="2880"/>
      </p:guideLst>
    </p:cSldViewPr>
  </p:slideViewPr>
  <p:notesTextViewPr>
    <p:cViewPr>
      <p:scale>
        <a:sx n="100" d="100"/>
        <a:sy n="100" d="100"/>
      </p:scale>
      <p:origin x="0" y="0"/>
    </p:cViewPr>
  </p:notesTextViewPr>
  <p:sorterViewPr>
    <p:cViewPr>
      <p:scale>
        <a:sx n="115" d="100"/>
        <a:sy n="115"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C734D262-3136-486D-BD74-C6585D88BB53}" type="datetimeFigureOut">
              <a:rPr lang="en-GB" smtClean="0"/>
              <a:t>14/02/2012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5D49D6E0-7CB9-4873-A1AB-83EC4A75EDCB}" type="slidenum">
              <a:rPr lang="en-GB" smtClean="0"/>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EAE7F99-C8B3-AD4B-B65E-F107350BA4FE}" type="datetimeFigureOut">
              <a:rPr lang="en-US" smtClean="0"/>
              <a:pPr/>
              <a:t>2/14/2012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2ACA3A9-4897-9D4E-A52F-5C5CA18728A5}" type="slidenum">
              <a:rPr lang="en-US" smtClean="0"/>
              <a:pPr/>
              <a:t>‹#›</a:t>
            </a:fld>
            <a:endParaRPr lang="en-US"/>
          </a:p>
        </p:txBody>
      </p:sp>
    </p:spTree>
    <p:extLst>
      <p:ext uri="{BB962C8B-B14F-4D97-AF65-F5344CB8AC3E}">
        <p14:creationId xmlns:p14="http://schemas.microsoft.com/office/powerpoint/2010/main" xmlns="" val="3062122999"/>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renown</a:t>
            </a:r>
          </a:p>
          <a:p>
            <a:r>
              <a:rPr lang="en-US" dirty="0" smtClean="0"/>
              <a:t>Knowledge keepers – stories, mythology, spells, magic, sorcery, tradition, science</a:t>
            </a:r>
            <a:endParaRPr lang="en-US" dirty="0"/>
          </a:p>
        </p:txBody>
      </p:sp>
      <p:sp>
        <p:nvSpPr>
          <p:cNvPr id="4" name="Slide Number Placeholder 3"/>
          <p:cNvSpPr>
            <a:spLocks noGrp="1"/>
          </p:cNvSpPr>
          <p:nvPr>
            <p:ph type="sldNum" sz="quarter" idx="10"/>
          </p:nvPr>
        </p:nvSpPr>
        <p:spPr/>
        <p:txBody>
          <a:bodyPr/>
          <a:lstStyle/>
          <a:p>
            <a:fld id="{F2ACA3A9-4897-9D4E-A52F-5C5CA18728A5}" type="slidenum">
              <a:rPr lang="en-US" smtClean="0"/>
              <a:pPr/>
              <a:t>4</a:t>
            </a:fld>
            <a:endParaRPr lang="en-US"/>
          </a:p>
        </p:txBody>
      </p:sp>
    </p:spTree>
    <p:extLst>
      <p:ext uri="{BB962C8B-B14F-4D97-AF65-F5344CB8AC3E}">
        <p14:creationId xmlns:p14="http://schemas.microsoft.com/office/powerpoint/2010/main" xmlns="" val="38812953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Tradition – because it has always been this way</a:t>
            </a:r>
          </a:p>
          <a:p>
            <a:r>
              <a:rPr lang="en-US" dirty="0" smtClean="0"/>
              <a:t>Reciprocity – the spirit of the gift – I gave to you, now you give to me</a:t>
            </a:r>
          </a:p>
          <a:p>
            <a:r>
              <a:rPr lang="en-US" dirty="0" smtClean="0"/>
              <a:t>Purchase – exchange</a:t>
            </a:r>
          </a:p>
          <a:p>
            <a:r>
              <a:rPr lang="en-US" dirty="0" smtClean="0"/>
              <a:t>Law – social contract</a:t>
            </a:r>
            <a:endParaRPr lang="en-US" dirty="0"/>
          </a:p>
        </p:txBody>
      </p:sp>
      <p:sp>
        <p:nvSpPr>
          <p:cNvPr id="4" name="Slide Number Placeholder 3"/>
          <p:cNvSpPr>
            <a:spLocks noGrp="1"/>
          </p:cNvSpPr>
          <p:nvPr>
            <p:ph type="sldNum" sz="quarter" idx="10"/>
          </p:nvPr>
        </p:nvSpPr>
        <p:spPr/>
        <p:txBody>
          <a:bodyPr/>
          <a:lstStyle/>
          <a:p>
            <a:fld id="{F2ACA3A9-4897-9D4E-A52F-5C5CA18728A5}" type="slidenum">
              <a:rPr lang="en-US" smtClean="0"/>
              <a:pPr/>
              <a:t>5</a:t>
            </a:fld>
            <a:endParaRPr lang="en-US"/>
          </a:p>
        </p:txBody>
      </p:sp>
    </p:spTree>
    <p:extLst>
      <p:ext uri="{BB962C8B-B14F-4D97-AF65-F5344CB8AC3E}">
        <p14:creationId xmlns:p14="http://schemas.microsoft.com/office/powerpoint/2010/main" xmlns="" val="11641667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Ownership not</a:t>
            </a:r>
            <a:r>
              <a:rPr lang="en-US" baseline="0" dirty="0" smtClean="0"/>
              <a:t> conceived of in the same way as it is in the west. Songs can be owned but land usually isn’t. Certainly the notion of individual ownership is problematic – because the individual doesn’t have an identity as distinctly separate as it might be in the west. The community, group or band identity is what is important and is the idea that ‘functions’.</a:t>
            </a:r>
            <a:endParaRPr lang="en-US" dirty="0"/>
          </a:p>
        </p:txBody>
      </p:sp>
      <p:sp>
        <p:nvSpPr>
          <p:cNvPr id="4" name="Slide Number Placeholder 3"/>
          <p:cNvSpPr>
            <a:spLocks noGrp="1"/>
          </p:cNvSpPr>
          <p:nvPr>
            <p:ph type="sldNum" sz="quarter" idx="10"/>
          </p:nvPr>
        </p:nvSpPr>
        <p:spPr/>
        <p:txBody>
          <a:bodyPr/>
          <a:lstStyle/>
          <a:p>
            <a:fld id="{F2ACA3A9-4897-9D4E-A52F-5C5CA18728A5}" type="slidenum">
              <a:rPr lang="en-US" smtClean="0"/>
              <a:pPr/>
              <a:t>11</a:t>
            </a:fld>
            <a:endParaRPr lang="en-US"/>
          </a:p>
        </p:txBody>
      </p:sp>
    </p:spTree>
    <p:extLst>
      <p:ext uri="{BB962C8B-B14F-4D97-AF65-F5344CB8AC3E}">
        <p14:creationId xmlns:p14="http://schemas.microsoft.com/office/powerpoint/2010/main" xmlns="" val="13677444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smtClean="0"/>
              <a:t>Nuer</a:t>
            </a:r>
            <a:r>
              <a:rPr lang="en-US" dirty="0" smtClean="0"/>
              <a:t> </a:t>
            </a:r>
            <a:r>
              <a:rPr lang="en-US" dirty="0" err="1" smtClean="0"/>
              <a:t>segementary</a:t>
            </a:r>
            <a:r>
              <a:rPr lang="en-US" baseline="0" dirty="0" smtClean="0"/>
              <a:t> lineage system – alliance and opposition</a:t>
            </a:r>
            <a:endParaRPr lang="en-US" dirty="0"/>
          </a:p>
        </p:txBody>
      </p:sp>
      <p:sp>
        <p:nvSpPr>
          <p:cNvPr id="4" name="Slide Number Placeholder 3"/>
          <p:cNvSpPr>
            <a:spLocks noGrp="1"/>
          </p:cNvSpPr>
          <p:nvPr>
            <p:ph type="sldNum" sz="quarter" idx="10"/>
          </p:nvPr>
        </p:nvSpPr>
        <p:spPr/>
        <p:txBody>
          <a:bodyPr/>
          <a:lstStyle/>
          <a:p>
            <a:fld id="{F2ACA3A9-4897-9D4E-A52F-5C5CA18728A5}" type="slidenum">
              <a:rPr lang="en-US" smtClean="0"/>
              <a:pPr/>
              <a:t>12</a:t>
            </a:fld>
            <a:endParaRPr lang="en-US"/>
          </a:p>
        </p:txBody>
      </p:sp>
    </p:spTree>
    <p:extLst>
      <p:ext uri="{BB962C8B-B14F-4D97-AF65-F5344CB8AC3E}">
        <p14:creationId xmlns:p14="http://schemas.microsoft.com/office/powerpoint/2010/main" xmlns="" val="26839681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Property now held</a:t>
            </a:r>
            <a:r>
              <a:rPr lang="en-US" baseline="0" dirty="0" smtClean="0"/>
              <a:t> by both the state and by the free</a:t>
            </a:r>
            <a:endParaRPr lang="en-US" dirty="0"/>
          </a:p>
        </p:txBody>
      </p:sp>
      <p:sp>
        <p:nvSpPr>
          <p:cNvPr id="4" name="Slide Number Placeholder 3"/>
          <p:cNvSpPr>
            <a:spLocks noGrp="1"/>
          </p:cNvSpPr>
          <p:nvPr>
            <p:ph type="sldNum" sz="quarter" idx="10"/>
          </p:nvPr>
        </p:nvSpPr>
        <p:spPr/>
        <p:txBody>
          <a:bodyPr/>
          <a:lstStyle/>
          <a:p>
            <a:fld id="{F2ACA3A9-4897-9D4E-A52F-5C5CA18728A5}" type="slidenum">
              <a:rPr lang="en-US" smtClean="0"/>
              <a:pPr/>
              <a:t>14</a:t>
            </a:fld>
            <a:endParaRPr lang="en-US"/>
          </a:p>
        </p:txBody>
      </p:sp>
    </p:spTree>
    <p:extLst>
      <p:ext uri="{BB962C8B-B14F-4D97-AF65-F5344CB8AC3E}">
        <p14:creationId xmlns:p14="http://schemas.microsoft.com/office/powerpoint/2010/main" xmlns="" val="15549592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Hijab as sign of ownership</a:t>
            </a:r>
            <a:r>
              <a:rPr lang="en-US" baseline="0" dirty="0" smtClean="0"/>
              <a:t> – fence around a field</a:t>
            </a:r>
            <a:endParaRPr lang="en-US" dirty="0"/>
          </a:p>
        </p:txBody>
      </p:sp>
      <p:sp>
        <p:nvSpPr>
          <p:cNvPr id="4" name="Slide Number Placeholder 3"/>
          <p:cNvSpPr>
            <a:spLocks noGrp="1"/>
          </p:cNvSpPr>
          <p:nvPr>
            <p:ph type="sldNum" sz="quarter" idx="10"/>
          </p:nvPr>
        </p:nvSpPr>
        <p:spPr/>
        <p:txBody>
          <a:bodyPr/>
          <a:lstStyle/>
          <a:p>
            <a:fld id="{F2ACA3A9-4897-9D4E-A52F-5C5CA18728A5}" type="slidenum">
              <a:rPr lang="en-US" smtClean="0"/>
              <a:pPr/>
              <a:t>15</a:t>
            </a:fld>
            <a:endParaRPr lang="en-US"/>
          </a:p>
        </p:txBody>
      </p:sp>
    </p:spTree>
    <p:extLst>
      <p:ext uri="{BB962C8B-B14F-4D97-AF65-F5344CB8AC3E}">
        <p14:creationId xmlns:p14="http://schemas.microsoft.com/office/powerpoint/2010/main" xmlns="" val="1279587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E27A306A-6318-6641-B637-3946B2D80E9F}" type="datetimeFigureOut">
              <a:rPr lang="en-US" smtClean="0"/>
              <a:pPr/>
              <a:t>2/14/2012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3DE8B3F-5AC5-544D-AA10-1AC9A5B20748}" type="slidenum">
              <a:rPr lang="en-US" smtClean="0"/>
              <a:pPr/>
              <a:t>‹#›</a:t>
            </a:fld>
            <a:endParaRPr lang="en-US"/>
          </a:p>
        </p:txBody>
      </p:sp>
    </p:spTree>
    <p:extLst>
      <p:ext uri="{BB962C8B-B14F-4D97-AF65-F5344CB8AC3E}">
        <p14:creationId xmlns:p14="http://schemas.microsoft.com/office/powerpoint/2010/main" xmlns="" val="2702019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E27A306A-6318-6641-B637-3946B2D80E9F}" type="datetimeFigureOut">
              <a:rPr lang="en-US" smtClean="0"/>
              <a:pPr/>
              <a:t>2/14/2012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3DE8B3F-5AC5-544D-AA10-1AC9A5B20748}" type="slidenum">
              <a:rPr lang="en-US" smtClean="0"/>
              <a:pPr/>
              <a:t>‹#›</a:t>
            </a:fld>
            <a:endParaRPr lang="en-US"/>
          </a:p>
        </p:txBody>
      </p:sp>
    </p:spTree>
    <p:extLst>
      <p:ext uri="{BB962C8B-B14F-4D97-AF65-F5344CB8AC3E}">
        <p14:creationId xmlns:p14="http://schemas.microsoft.com/office/powerpoint/2010/main" xmlns="" val="22759333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E27A306A-6318-6641-B637-3946B2D80E9F}" type="datetimeFigureOut">
              <a:rPr lang="en-US" smtClean="0"/>
              <a:pPr/>
              <a:t>2/14/2012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3DE8B3F-5AC5-544D-AA10-1AC9A5B20748}" type="slidenum">
              <a:rPr lang="en-US" smtClean="0"/>
              <a:pPr/>
              <a:t>‹#›</a:t>
            </a:fld>
            <a:endParaRPr lang="en-US"/>
          </a:p>
        </p:txBody>
      </p:sp>
    </p:spTree>
    <p:extLst>
      <p:ext uri="{BB962C8B-B14F-4D97-AF65-F5344CB8AC3E}">
        <p14:creationId xmlns:p14="http://schemas.microsoft.com/office/powerpoint/2010/main" xmlns="" val="17989526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E27A306A-6318-6641-B637-3946B2D80E9F}" type="datetimeFigureOut">
              <a:rPr lang="en-US" smtClean="0"/>
              <a:pPr/>
              <a:t>2/14/2012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3DE8B3F-5AC5-544D-AA10-1AC9A5B20748}" type="slidenum">
              <a:rPr lang="en-US" smtClean="0"/>
              <a:pPr/>
              <a:t>‹#›</a:t>
            </a:fld>
            <a:endParaRPr lang="en-US"/>
          </a:p>
        </p:txBody>
      </p:sp>
    </p:spTree>
    <p:extLst>
      <p:ext uri="{BB962C8B-B14F-4D97-AF65-F5344CB8AC3E}">
        <p14:creationId xmlns:p14="http://schemas.microsoft.com/office/powerpoint/2010/main" xmlns="" val="10343016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E27A306A-6318-6641-B637-3946B2D80E9F}" type="datetimeFigureOut">
              <a:rPr lang="en-US" smtClean="0"/>
              <a:pPr/>
              <a:t>2/14/2012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3DE8B3F-5AC5-544D-AA10-1AC9A5B20748}" type="slidenum">
              <a:rPr lang="en-US" smtClean="0"/>
              <a:pPr/>
              <a:t>‹#›</a:t>
            </a:fld>
            <a:endParaRPr lang="en-US"/>
          </a:p>
        </p:txBody>
      </p:sp>
    </p:spTree>
    <p:extLst>
      <p:ext uri="{BB962C8B-B14F-4D97-AF65-F5344CB8AC3E}">
        <p14:creationId xmlns:p14="http://schemas.microsoft.com/office/powerpoint/2010/main" xmlns="" val="14179409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E27A306A-6318-6641-B637-3946B2D80E9F}" type="datetimeFigureOut">
              <a:rPr lang="en-US" smtClean="0"/>
              <a:pPr/>
              <a:t>2/14/2012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3DE8B3F-5AC5-544D-AA10-1AC9A5B20748}" type="slidenum">
              <a:rPr lang="en-US" smtClean="0"/>
              <a:pPr/>
              <a:t>‹#›</a:t>
            </a:fld>
            <a:endParaRPr lang="en-US"/>
          </a:p>
        </p:txBody>
      </p:sp>
    </p:spTree>
    <p:extLst>
      <p:ext uri="{BB962C8B-B14F-4D97-AF65-F5344CB8AC3E}">
        <p14:creationId xmlns:p14="http://schemas.microsoft.com/office/powerpoint/2010/main" xmlns="" val="6560677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27A306A-6318-6641-B637-3946B2D80E9F}" type="datetimeFigureOut">
              <a:rPr lang="en-US" smtClean="0"/>
              <a:pPr/>
              <a:t>2/14/2012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3DE8B3F-5AC5-544D-AA10-1AC9A5B20748}" type="slidenum">
              <a:rPr lang="en-US" smtClean="0"/>
              <a:pPr/>
              <a:t>‹#›</a:t>
            </a:fld>
            <a:endParaRPr lang="en-US"/>
          </a:p>
        </p:txBody>
      </p:sp>
    </p:spTree>
    <p:extLst>
      <p:ext uri="{BB962C8B-B14F-4D97-AF65-F5344CB8AC3E}">
        <p14:creationId xmlns:p14="http://schemas.microsoft.com/office/powerpoint/2010/main" xmlns="" val="12491287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E27A306A-6318-6641-B637-3946B2D80E9F}" type="datetimeFigureOut">
              <a:rPr lang="en-US" smtClean="0"/>
              <a:pPr/>
              <a:t>2/14/2012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3DE8B3F-5AC5-544D-AA10-1AC9A5B20748}" type="slidenum">
              <a:rPr lang="en-US" smtClean="0"/>
              <a:pPr/>
              <a:t>‹#›</a:t>
            </a:fld>
            <a:endParaRPr lang="en-US"/>
          </a:p>
        </p:txBody>
      </p:sp>
    </p:spTree>
    <p:extLst>
      <p:ext uri="{BB962C8B-B14F-4D97-AF65-F5344CB8AC3E}">
        <p14:creationId xmlns:p14="http://schemas.microsoft.com/office/powerpoint/2010/main" xmlns="" val="27301161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E27A306A-6318-6641-B637-3946B2D80E9F}" type="datetimeFigureOut">
              <a:rPr lang="en-US" smtClean="0"/>
              <a:pPr/>
              <a:t>2/14/2012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3DE8B3F-5AC5-544D-AA10-1AC9A5B20748}" type="slidenum">
              <a:rPr lang="en-US" smtClean="0"/>
              <a:pPr/>
              <a:t>‹#›</a:t>
            </a:fld>
            <a:endParaRPr lang="en-US"/>
          </a:p>
        </p:txBody>
      </p:sp>
    </p:spTree>
    <p:extLst>
      <p:ext uri="{BB962C8B-B14F-4D97-AF65-F5344CB8AC3E}">
        <p14:creationId xmlns:p14="http://schemas.microsoft.com/office/powerpoint/2010/main" xmlns="" val="5065745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E27A306A-6318-6641-B637-3946B2D80E9F}" type="datetimeFigureOut">
              <a:rPr lang="en-US" smtClean="0"/>
              <a:pPr/>
              <a:t>2/14/2012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3DE8B3F-5AC5-544D-AA10-1AC9A5B20748}" type="slidenum">
              <a:rPr lang="en-US" smtClean="0"/>
              <a:pPr/>
              <a:t>‹#›</a:t>
            </a:fld>
            <a:endParaRPr lang="en-US"/>
          </a:p>
        </p:txBody>
      </p:sp>
    </p:spTree>
    <p:extLst>
      <p:ext uri="{BB962C8B-B14F-4D97-AF65-F5344CB8AC3E}">
        <p14:creationId xmlns:p14="http://schemas.microsoft.com/office/powerpoint/2010/main" xmlns="" val="29494982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E27A306A-6318-6641-B637-3946B2D80E9F}" type="datetimeFigureOut">
              <a:rPr lang="en-US" smtClean="0"/>
              <a:pPr/>
              <a:t>2/14/2012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3DE8B3F-5AC5-544D-AA10-1AC9A5B20748}" type="slidenum">
              <a:rPr lang="en-US" smtClean="0"/>
              <a:pPr/>
              <a:t>‹#›</a:t>
            </a:fld>
            <a:endParaRPr lang="en-US"/>
          </a:p>
        </p:txBody>
      </p:sp>
    </p:spTree>
    <p:extLst>
      <p:ext uri="{BB962C8B-B14F-4D97-AF65-F5344CB8AC3E}">
        <p14:creationId xmlns:p14="http://schemas.microsoft.com/office/powerpoint/2010/main" xmlns="" val="14279412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27A306A-6318-6641-B637-3946B2D80E9F}" type="datetimeFigureOut">
              <a:rPr lang="en-US" smtClean="0"/>
              <a:pPr/>
              <a:t>2/14/2012</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3DE8B3F-5AC5-544D-AA10-1AC9A5B20748}" type="slidenum">
              <a:rPr lang="en-US" smtClean="0"/>
              <a:pPr/>
              <a:t>‹#›</a:t>
            </a:fld>
            <a:endParaRPr lang="en-US"/>
          </a:p>
        </p:txBody>
      </p:sp>
    </p:spTree>
    <p:extLst>
      <p:ext uri="{BB962C8B-B14F-4D97-AF65-F5344CB8AC3E}">
        <p14:creationId xmlns:p14="http://schemas.microsoft.com/office/powerpoint/2010/main" xmlns="" val="255771123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5.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1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Modes of production and status</a:t>
            </a:r>
            <a:endParaRPr lang="en-US" dirty="0"/>
          </a:p>
        </p:txBody>
      </p:sp>
      <p:sp>
        <p:nvSpPr>
          <p:cNvPr id="3" name="Subtitle 2"/>
          <p:cNvSpPr>
            <a:spLocks noGrp="1"/>
          </p:cNvSpPr>
          <p:nvPr>
            <p:ph type="subTitle" idx="1"/>
          </p:nvPr>
        </p:nvSpPr>
        <p:spPr>
          <a:xfrm>
            <a:off x="1371600" y="3258207"/>
            <a:ext cx="6400800" cy="1752600"/>
          </a:xfrm>
        </p:spPr>
        <p:txBody>
          <a:bodyPr/>
          <a:lstStyle/>
          <a:p>
            <a:r>
              <a:rPr lang="en-US" dirty="0" smtClean="0"/>
              <a:t>Inequality and social stratification</a:t>
            </a:r>
            <a:endParaRPr lang="en-US" dirty="0"/>
          </a:p>
        </p:txBody>
      </p:sp>
      <p:pic>
        <p:nvPicPr>
          <p:cNvPr id="4" name="Content Placeholder 7"/>
          <p:cNvPicPr>
            <a:picLocks noGrp="1" noChangeAspect="1"/>
          </p:cNvPicPr>
          <p:nvPr>
            <p:ph sz="half" idx="2"/>
          </p:nvPr>
        </p:nvPicPr>
        <p:blipFill>
          <a:blip r:embed="rId2" cstate="screen">
            <a:extLst>
              <a:ext uri="{28A0092B-C50C-407E-A947-70E740481C1C}">
                <a14:useLocalDpi xmlns:a14="http://schemas.microsoft.com/office/drawing/2010/main" xmlns=""/>
              </a:ext>
            </a:extLst>
          </a:blip>
          <a:srcRect/>
          <a:stretch>
            <a:fillRect/>
          </a:stretch>
        </p:blipFill>
        <p:spPr>
          <a:xfrm>
            <a:off x="3779185" y="3506317"/>
            <a:ext cx="1902854" cy="2132483"/>
          </a:xfrm>
        </p:spPr>
      </p:pic>
      <p:pic>
        <p:nvPicPr>
          <p:cNvPr id="23554" name="Picture 2" descr="http://thedearlove.com/wp-content/uploads/2011/07/257489533_206e127bb7.jpg"/>
          <p:cNvPicPr>
            <a:picLocks noChangeAspect="1" noChangeArrowheads="1"/>
          </p:cNvPicPr>
          <p:nvPr/>
        </p:nvPicPr>
        <p:blipFill>
          <a:blip r:embed="rId3"/>
          <a:srcRect/>
          <a:stretch>
            <a:fillRect/>
          </a:stretch>
        </p:blipFill>
        <p:spPr bwMode="auto">
          <a:xfrm>
            <a:off x="3398898" y="3937385"/>
            <a:ext cx="2781185" cy="2536440"/>
          </a:xfrm>
          <a:prstGeom prst="rect">
            <a:avLst/>
          </a:prstGeom>
          <a:noFill/>
        </p:spPr>
      </p:pic>
    </p:spTree>
    <p:extLst>
      <p:ext uri="{BB962C8B-B14F-4D97-AF65-F5344CB8AC3E}">
        <p14:creationId xmlns:p14="http://schemas.microsoft.com/office/powerpoint/2010/main" xmlns="" val="115479272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Today’s class</a:t>
            </a:r>
            <a:endParaRPr lang="en-US" dirty="0"/>
          </a:p>
        </p:txBody>
      </p:sp>
      <p:sp>
        <p:nvSpPr>
          <p:cNvPr id="5" name="Content Placeholder 4"/>
          <p:cNvSpPr>
            <a:spLocks noGrp="1"/>
          </p:cNvSpPr>
          <p:nvPr>
            <p:ph sz="half" idx="1"/>
          </p:nvPr>
        </p:nvSpPr>
        <p:spPr/>
        <p:txBody>
          <a:bodyPr/>
          <a:lstStyle/>
          <a:p>
            <a:r>
              <a:rPr lang="en-US" dirty="0" smtClean="0"/>
              <a:t>What is status?</a:t>
            </a:r>
          </a:p>
          <a:p>
            <a:pPr lvl="1"/>
            <a:r>
              <a:rPr lang="en-US" dirty="0" smtClean="0"/>
              <a:t>Influence and power</a:t>
            </a:r>
          </a:p>
          <a:p>
            <a:pPr lvl="1"/>
            <a:r>
              <a:rPr lang="en-US" dirty="0" smtClean="0"/>
              <a:t>Inequality </a:t>
            </a:r>
          </a:p>
          <a:p>
            <a:r>
              <a:rPr lang="en-US" dirty="0"/>
              <a:t>Revisit modes of production</a:t>
            </a:r>
          </a:p>
          <a:p>
            <a:r>
              <a:rPr lang="en-US" dirty="0" smtClean="0"/>
              <a:t>Status and wealth</a:t>
            </a:r>
          </a:p>
          <a:p>
            <a:pPr lvl="1"/>
            <a:r>
              <a:rPr lang="en-US" dirty="0" smtClean="0"/>
              <a:t>How are they linked?</a:t>
            </a:r>
          </a:p>
          <a:p>
            <a:pPr lvl="1"/>
            <a:r>
              <a:rPr lang="en-US" dirty="0" smtClean="0"/>
              <a:t>Why are they linked?</a:t>
            </a:r>
            <a:endParaRPr lang="en-US" dirty="0"/>
          </a:p>
          <a:p>
            <a:endParaRPr lang="en-US" dirty="0"/>
          </a:p>
        </p:txBody>
      </p:sp>
      <p:pic>
        <p:nvPicPr>
          <p:cNvPr id="8" name="Content Placeholder 7"/>
          <p:cNvPicPr>
            <a:picLocks noGrp="1" noChangeAspect="1"/>
          </p:cNvPicPr>
          <p:nvPr>
            <p:ph sz="half" idx="2"/>
          </p:nvPr>
        </p:nvPicPr>
        <p:blipFill>
          <a:blip r:embed="rId2" cstate="screen">
            <a:extLst>
              <a:ext uri="{28A0092B-C50C-407E-A947-70E740481C1C}">
                <a14:useLocalDpi xmlns:a14="http://schemas.microsoft.com/office/drawing/2010/main" xmlns=""/>
              </a:ext>
            </a:extLst>
          </a:blip>
          <a:srcRect/>
          <a:stretch>
            <a:fillRect/>
          </a:stretch>
        </p:blipFill>
        <p:spPr/>
      </p:pic>
    </p:spTree>
    <p:extLst>
      <p:ext uri="{BB962C8B-B14F-4D97-AF65-F5344CB8AC3E}">
        <p14:creationId xmlns:p14="http://schemas.microsoft.com/office/powerpoint/2010/main" xmlns="" val="134730110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is status</a:t>
            </a:r>
            <a:endParaRPr lang="en-US" dirty="0"/>
          </a:p>
        </p:txBody>
      </p:sp>
      <p:sp>
        <p:nvSpPr>
          <p:cNvPr id="3" name="Content Placeholder 2"/>
          <p:cNvSpPr>
            <a:spLocks noGrp="1"/>
          </p:cNvSpPr>
          <p:nvPr>
            <p:ph sz="half" idx="1"/>
          </p:nvPr>
        </p:nvSpPr>
        <p:spPr/>
        <p:txBody>
          <a:bodyPr/>
          <a:lstStyle/>
          <a:p>
            <a:r>
              <a:rPr lang="en-US" dirty="0" smtClean="0"/>
              <a:t>The value we put on people</a:t>
            </a:r>
          </a:p>
          <a:p>
            <a:r>
              <a:rPr lang="en-US" dirty="0" smtClean="0"/>
              <a:t>One’s social position (class, standing)</a:t>
            </a:r>
          </a:p>
          <a:p>
            <a:r>
              <a:rPr lang="en-US" dirty="0" smtClean="0"/>
              <a:t>Attributed  to status is</a:t>
            </a:r>
          </a:p>
          <a:p>
            <a:pPr lvl="1"/>
            <a:r>
              <a:rPr lang="en-US" dirty="0" smtClean="0"/>
              <a:t>Worth, value </a:t>
            </a:r>
          </a:p>
          <a:p>
            <a:pPr lvl="1"/>
            <a:r>
              <a:rPr lang="en-US" dirty="0" smtClean="0"/>
              <a:t>Rights</a:t>
            </a:r>
          </a:p>
          <a:p>
            <a:pPr lvl="1"/>
            <a:r>
              <a:rPr lang="en-US" dirty="0" smtClean="0"/>
              <a:t>Expectations (</a:t>
            </a:r>
            <a:r>
              <a:rPr lang="en-US" dirty="0" err="1" smtClean="0"/>
              <a:t>behavioural</a:t>
            </a:r>
            <a:r>
              <a:rPr lang="en-US" dirty="0" smtClean="0"/>
              <a:t> norms) </a:t>
            </a:r>
            <a:endParaRPr lang="en-US" dirty="0"/>
          </a:p>
        </p:txBody>
      </p:sp>
      <p:pic>
        <p:nvPicPr>
          <p:cNvPr id="5" name="Content Placeholder 4"/>
          <p:cNvPicPr>
            <a:picLocks noGrp="1" noChangeAspect="1"/>
          </p:cNvPicPr>
          <p:nvPr>
            <p:ph sz="half" idx="2"/>
          </p:nvPr>
        </p:nvPicPr>
        <p:blipFill>
          <a:blip r:embed="rId2" cstate="screen">
            <a:extLst>
              <a:ext uri="{28A0092B-C50C-407E-A947-70E740481C1C}">
                <a14:useLocalDpi xmlns:a14="http://schemas.microsoft.com/office/drawing/2010/main" xmlns=""/>
              </a:ext>
            </a:extLst>
          </a:blip>
          <a:srcRect/>
          <a:stretch>
            <a:fillRect/>
          </a:stretch>
        </p:blipFill>
        <p:spPr/>
      </p:pic>
    </p:spTree>
    <p:extLst>
      <p:ext uri="{BB962C8B-B14F-4D97-AF65-F5344CB8AC3E}">
        <p14:creationId xmlns:p14="http://schemas.microsoft.com/office/powerpoint/2010/main" xmlns="" val="64031814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Types of social status</a:t>
            </a:r>
            <a:endParaRPr lang="en-US" dirty="0"/>
          </a:p>
        </p:txBody>
      </p:sp>
      <p:sp>
        <p:nvSpPr>
          <p:cNvPr id="5" name="Text Placeholder 4"/>
          <p:cNvSpPr>
            <a:spLocks noGrp="1"/>
          </p:cNvSpPr>
          <p:nvPr>
            <p:ph type="body" idx="1"/>
          </p:nvPr>
        </p:nvSpPr>
        <p:spPr/>
        <p:txBody>
          <a:bodyPr/>
          <a:lstStyle/>
          <a:p>
            <a:r>
              <a:rPr lang="en-US" dirty="0" smtClean="0"/>
              <a:t>ASCRIBED STATUS</a:t>
            </a:r>
            <a:endParaRPr lang="en-US" dirty="0"/>
          </a:p>
        </p:txBody>
      </p:sp>
      <p:sp>
        <p:nvSpPr>
          <p:cNvPr id="6" name="Content Placeholder 5"/>
          <p:cNvSpPr>
            <a:spLocks noGrp="1"/>
          </p:cNvSpPr>
          <p:nvPr>
            <p:ph sz="half" idx="2"/>
          </p:nvPr>
        </p:nvSpPr>
        <p:spPr/>
        <p:txBody>
          <a:bodyPr/>
          <a:lstStyle/>
          <a:p>
            <a:endParaRPr lang="en-US" dirty="0" smtClean="0"/>
          </a:p>
          <a:p>
            <a:r>
              <a:rPr lang="en-US" dirty="0" smtClean="0"/>
              <a:t>Birth (blood ties)</a:t>
            </a:r>
          </a:p>
          <a:p>
            <a:r>
              <a:rPr lang="en-US" dirty="0" smtClean="0"/>
              <a:t>Race (ism)</a:t>
            </a:r>
          </a:p>
          <a:p>
            <a:r>
              <a:rPr lang="en-US" dirty="0" smtClean="0"/>
              <a:t>Caste</a:t>
            </a:r>
          </a:p>
          <a:p>
            <a:r>
              <a:rPr lang="en-US" dirty="0" smtClean="0"/>
              <a:t>Gender</a:t>
            </a:r>
          </a:p>
          <a:p>
            <a:r>
              <a:rPr lang="en-US" dirty="0" smtClean="0"/>
              <a:t>Marriage (familial ties)</a:t>
            </a:r>
            <a:endParaRPr lang="en-US" dirty="0"/>
          </a:p>
        </p:txBody>
      </p:sp>
      <p:sp>
        <p:nvSpPr>
          <p:cNvPr id="7" name="Text Placeholder 6"/>
          <p:cNvSpPr>
            <a:spLocks noGrp="1"/>
          </p:cNvSpPr>
          <p:nvPr>
            <p:ph type="body" sz="quarter" idx="3"/>
          </p:nvPr>
        </p:nvSpPr>
        <p:spPr/>
        <p:txBody>
          <a:bodyPr/>
          <a:lstStyle/>
          <a:p>
            <a:r>
              <a:rPr lang="en-US" dirty="0" smtClean="0"/>
              <a:t>ACHIEVED STATUS</a:t>
            </a:r>
            <a:endParaRPr lang="en-US" dirty="0"/>
          </a:p>
        </p:txBody>
      </p:sp>
      <p:sp>
        <p:nvSpPr>
          <p:cNvPr id="8" name="Content Placeholder 7"/>
          <p:cNvSpPr>
            <a:spLocks noGrp="1"/>
          </p:cNvSpPr>
          <p:nvPr>
            <p:ph sz="quarter" idx="4"/>
          </p:nvPr>
        </p:nvSpPr>
        <p:spPr/>
        <p:txBody>
          <a:bodyPr/>
          <a:lstStyle/>
          <a:p>
            <a:endParaRPr lang="en-US" dirty="0" smtClean="0"/>
          </a:p>
          <a:p>
            <a:r>
              <a:rPr lang="en-US" dirty="0" smtClean="0"/>
              <a:t>Renown – (fame)</a:t>
            </a:r>
          </a:p>
          <a:p>
            <a:pPr lvl="1"/>
            <a:r>
              <a:rPr lang="en-US" dirty="0" smtClean="0"/>
              <a:t>Exchange – big people</a:t>
            </a:r>
          </a:p>
          <a:p>
            <a:pPr lvl="1"/>
            <a:r>
              <a:rPr lang="en-US" dirty="0" smtClean="0"/>
              <a:t>Conspicuous consumption</a:t>
            </a:r>
          </a:p>
          <a:p>
            <a:r>
              <a:rPr lang="en-US" dirty="0" smtClean="0"/>
              <a:t>Income – ability to consume</a:t>
            </a:r>
          </a:p>
          <a:p>
            <a:r>
              <a:rPr lang="en-US" dirty="0" smtClean="0"/>
              <a:t>Education </a:t>
            </a:r>
          </a:p>
          <a:p>
            <a:pPr lvl="1"/>
            <a:r>
              <a:rPr lang="en-US" dirty="0" smtClean="0"/>
              <a:t>Knowledge </a:t>
            </a:r>
            <a:endParaRPr lang="en-US" dirty="0"/>
          </a:p>
        </p:txBody>
      </p:sp>
      <p:pic>
        <p:nvPicPr>
          <p:cNvPr id="9" name="Picture 8"/>
          <p:cNvPicPr>
            <a:picLocks noChangeAspect="1"/>
          </p:cNvPicPr>
          <p:nvPr/>
        </p:nvPicPr>
        <p:blipFill>
          <a:blip r:embed="rId3" cstate="screen">
            <a:extLst>
              <a:ext uri="{28A0092B-C50C-407E-A947-70E740481C1C}">
                <a14:useLocalDpi xmlns:a14="http://schemas.microsoft.com/office/drawing/2010/main" xmlns=""/>
              </a:ext>
            </a:extLst>
          </a:blip>
          <a:stretch>
            <a:fillRect/>
          </a:stretch>
        </p:blipFill>
        <p:spPr>
          <a:xfrm>
            <a:off x="2478005" y="5227677"/>
            <a:ext cx="2021301" cy="1435124"/>
          </a:xfrm>
          <a:prstGeom prst="rect">
            <a:avLst/>
          </a:prstGeom>
        </p:spPr>
      </p:pic>
      <p:pic>
        <p:nvPicPr>
          <p:cNvPr id="10" name="Picture 9"/>
          <p:cNvPicPr>
            <a:picLocks noChangeAspect="1"/>
          </p:cNvPicPr>
          <p:nvPr/>
        </p:nvPicPr>
        <p:blipFill>
          <a:blip r:embed="rId4" cstate="screen">
            <a:extLst>
              <a:ext uri="{28A0092B-C50C-407E-A947-70E740481C1C}">
                <a14:useLocalDpi xmlns:a14="http://schemas.microsoft.com/office/drawing/2010/main" xmlns=""/>
              </a:ext>
            </a:extLst>
          </a:blip>
          <a:stretch>
            <a:fillRect/>
          </a:stretch>
        </p:blipFill>
        <p:spPr>
          <a:xfrm>
            <a:off x="4520123" y="5227677"/>
            <a:ext cx="1522482" cy="1435124"/>
          </a:xfrm>
          <a:prstGeom prst="rect">
            <a:avLst/>
          </a:prstGeom>
        </p:spPr>
      </p:pic>
      <p:pic>
        <p:nvPicPr>
          <p:cNvPr id="11" name="Picture 10"/>
          <p:cNvPicPr>
            <a:picLocks noChangeAspect="1"/>
          </p:cNvPicPr>
          <p:nvPr/>
        </p:nvPicPr>
        <p:blipFill rotWithShape="1">
          <a:blip r:embed="rId5" cstate="screen">
            <a:extLst>
              <a:ext uri="{28A0092B-C50C-407E-A947-70E740481C1C}">
                <a14:useLocalDpi xmlns:a14="http://schemas.microsoft.com/office/drawing/2010/main" xmlns=""/>
              </a:ext>
            </a:extLst>
          </a:blip>
          <a:srcRect b="-10054"/>
          <a:stretch/>
        </p:blipFill>
        <p:spPr>
          <a:xfrm flipH="1">
            <a:off x="6000971" y="5227677"/>
            <a:ext cx="1184554" cy="1579405"/>
          </a:xfrm>
          <a:prstGeom prst="rect">
            <a:avLst/>
          </a:prstGeom>
        </p:spPr>
      </p:pic>
      <p:pic>
        <p:nvPicPr>
          <p:cNvPr id="12" name="Picture 11"/>
          <p:cNvPicPr>
            <a:picLocks noChangeAspect="1"/>
          </p:cNvPicPr>
          <p:nvPr/>
        </p:nvPicPr>
        <p:blipFill>
          <a:blip r:embed="rId6" cstate="screen">
            <a:extLst>
              <a:ext uri="{28A0092B-C50C-407E-A947-70E740481C1C}">
                <a14:useLocalDpi xmlns:a14="http://schemas.microsoft.com/office/drawing/2010/main" xmlns=""/>
              </a:ext>
            </a:extLst>
          </a:blip>
          <a:stretch>
            <a:fillRect/>
          </a:stretch>
        </p:blipFill>
        <p:spPr>
          <a:xfrm>
            <a:off x="209100" y="5227677"/>
            <a:ext cx="2227271" cy="1388490"/>
          </a:xfrm>
          <a:prstGeom prst="rect">
            <a:avLst/>
          </a:prstGeom>
        </p:spPr>
      </p:pic>
      <p:pic>
        <p:nvPicPr>
          <p:cNvPr id="13" name="Picture 12"/>
          <p:cNvPicPr>
            <a:picLocks noChangeAspect="1"/>
          </p:cNvPicPr>
          <p:nvPr/>
        </p:nvPicPr>
        <p:blipFill>
          <a:blip r:embed="rId7" cstate="screen">
            <a:extLst>
              <a:ext uri="{28A0092B-C50C-407E-A947-70E740481C1C}">
                <a14:useLocalDpi xmlns:a14="http://schemas.microsoft.com/office/drawing/2010/main" xmlns=""/>
              </a:ext>
            </a:extLst>
          </a:blip>
          <a:stretch>
            <a:fillRect/>
          </a:stretch>
        </p:blipFill>
        <p:spPr>
          <a:xfrm>
            <a:off x="7098656" y="5227677"/>
            <a:ext cx="1913498" cy="1435124"/>
          </a:xfrm>
          <a:prstGeom prst="rect">
            <a:avLst/>
          </a:prstGeom>
        </p:spPr>
      </p:pic>
    </p:spTree>
    <p:extLst>
      <p:ext uri="{BB962C8B-B14F-4D97-AF65-F5344CB8AC3E}">
        <p14:creationId xmlns:p14="http://schemas.microsoft.com/office/powerpoint/2010/main" xmlns="" val="52949633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Status, power and economics</a:t>
            </a:r>
            <a:br>
              <a:rPr lang="en-US" dirty="0" smtClean="0"/>
            </a:br>
            <a:r>
              <a:rPr lang="en-US" sz="3600" dirty="0" smtClean="0"/>
              <a:t>Power </a:t>
            </a:r>
            <a:r>
              <a:rPr lang="en-US" sz="3600" dirty="0"/>
              <a:t>= the ability to control (influence) others</a:t>
            </a:r>
            <a:br>
              <a:rPr lang="en-US" sz="3600" dirty="0"/>
            </a:br>
            <a:endParaRPr lang="en-US" sz="3600" dirty="0"/>
          </a:p>
        </p:txBody>
      </p:sp>
      <p:sp>
        <p:nvSpPr>
          <p:cNvPr id="3" name="Content Placeholder 2"/>
          <p:cNvSpPr>
            <a:spLocks noGrp="1"/>
          </p:cNvSpPr>
          <p:nvPr>
            <p:ph sz="half" idx="1"/>
          </p:nvPr>
        </p:nvSpPr>
        <p:spPr/>
        <p:txBody>
          <a:bodyPr/>
          <a:lstStyle/>
          <a:p>
            <a:r>
              <a:rPr lang="en-US" dirty="0" smtClean="0"/>
              <a:t>Influence through</a:t>
            </a:r>
          </a:p>
          <a:p>
            <a:pPr lvl="1"/>
            <a:r>
              <a:rPr lang="en-US" dirty="0" smtClean="0"/>
              <a:t>Tradition </a:t>
            </a:r>
          </a:p>
          <a:p>
            <a:pPr lvl="1"/>
            <a:r>
              <a:rPr lang="en-US" dirty="0" smtClean="0"/>
              <a:t>Reciprocity</a:t>
            </a:r>
          </a:p>
          <a:p>
            <a:pPr lvl="1"/>
            <a:r>
              <a:rPr lang="en-US" dirty="0" smtClean="0"/>
              <a:t>Knowledge</a:t>
            </a:r>
          </a:p>
          <a:p>
            <a:pPr lvl="1"/>
            <a:r>
              <a:rPr lang="en-US" dirty="0" smtClean="0"/>
              <a:t>Purchase  (money)</a:t>
            </a:r>
          </a:p>
          <a:p>
            <a:pPr lvl="1"/>
            <a:r>
              <a:rPr lang="en-US" dirty="0" smtClean="0"/>
              <a:t>Law  (social contract)</a:t>
            </a:r>
          </a:p>
        </p:txBody>
      </p:sp>
      <p:pic>
        <p:nvPicPr>
          <p:cNvPr id="6" name="Content Placeholder 5"/>
          <p:cNvPicPr>
            <a:picLocks noGrp="1" noChangeAspect="1"/>
          </p:cNvPicPr>
          <p:nvPr>
            <p:ph sz="half" idx="2"/>
          </p:nvPr>
        </p:nvPicPr>
        <p:blipFill>
          <a:blip r:embed="rId3" cstate="screen">
            <a:extLst>
              <a:ext uri="{28A0092B-C50C-407E-A947-70E740481C1C}">
                <a14:useLocalDpi xmlns:a14="http://schemas.microsoft.com/office/drawing/2010/main" xmlns=""/>
              </a:ext>
            </a:extLst>
          </a:blip>
          <a:srcRect/>
          <a:stretch>
            <a:fillRect/>
          </a:stretch>
        </p:blipFill>
        <p:spPr/>
      </p:pic>
    </p:spTree>
    <p:extLst>
      <p:ext uri="{BB962C8B-B14F-4D97-AF65-F5344CB8AC3E}">
        <p14:creationId xmlns:p14="http://schemas.microsoft.com/office/powerpoint/2010/main" xmlns="" val="363229603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dirty="0" smtClean="0"/>
              <a:t>Kwok-fu Wong.2003. </a:t>
            </a:r>
            <a:br>
              <a:rPr lang="en-GB" sz="3600" dirty="0" smtClean="0"/>
            </a:br>
            <a:r>
              <a:rPr lang="en-GB" sz="3600" i="1" dirty="0" smtClean="0"/>
              <a:t>Empowerment as a panacea for poverty</a:t>
            </a:r>
            <a:endParaRPr lang="en-GB" sz="3600" i="1" dirty="0"/>
          </a:p>
        </p:txBody>
      </p:sp>
      <p:sp>
        <p:nvSpPr>
          <p:cNvPr id="3" name="Content Placeholder 2"/>
          <p:cNvSpPr>
            <a:spLocks noGrp="1"/>
          </p:cNvSpPr>
          <p:nvPr>
            <p:ph sz="half" idx="1"/>
          </p:nvPr>
        </p:nvSpPr>
        <p:spPr/>
        <p:txBody>
          <a:bodyPr/>
          <a:lstStyle/>
          <a:p>
            <a:r>
              <a:rPr lang="en-GB" dirty="0" smtClean="0"/>
              <a:t>Power isn’t one thing, it can be used differently</a:t>
            </a:r>
          </a:p>
          <a:p>
            <a:r>
              <a:rPr lang="en-GB" dirty="0" smtClean="0"/>
              <a:t>4 types</a:t>
            </a:r>
          </a:p>
          <a:p>
            <a:pPr lvl="1"/>
            <a:r>
              <a:rPr lang="en-GB" dirty="0" smtClean="0"/>
              <a:t>Power over</a:t>
            </a:r>
          </a:p>
          <a:p>
            <a:pPr lvl="1"/>
            <a:r>
              <a:rPr lang="en-GB" dirty="0" smtClean="0"/>
              <a:t>Power with</a:t>
            </a:r>
          </a:p>
          <a:p>
            <a:pPr lvl="1"/>
            <a:r>
              <a:rPr lang="en-GB" dirty="0" smtClean="0"/>
              <a:t>Power to</a:t>
            </a:r>
          </a:p>
          <a:p>
            <a:pPr lvl="1"/>
            <a:r>
              <a:rPr lang="en-GB" dirty="0" smtClean="0"/>
              <a:t>Power from within</a:t>
            </a:r>
            <a:endParaRPr lang="en-GB" dirty="0"/>
          </a:p>
        </p:txBody>
      </p:sp>
      <p:sp>
        <p:nvSpPr>
          <p:cNvPr id="4" name="Content Placeholder 3"/>
          <p:cNvSpPr>
            <a:spLocks noGrp="1"/>
          </p:cNvSpPr>
          <p:nvPr>
            <p:ph sz="half" idx="2"/>
          </p:nvPr>
        </p:nvSpPr>
        <p:spPr/>
        <p:txBody>
          <a:bodyPr/>
          <a:lstStyle/>
          <a:p>
            <a:pPr>
              <a:buNone/>
            </a:pPr>
            <a:endParaRPr lang="en-GB" dirty="0"/>
          </a:p>
        </p:txBody>
      </p:sp>
      <p:pic>
        <p:nvPicPr>
          <p:cNvPr id="37896" name="Picture 8" descr="Red Power Button Clip Art"/>
          <p:cNvPicPr>
            <a:picLocks noChangeAspect="1" noChangeArrowheads="1"/>
          </p:cNvPicPr>
          <p:nvPr/>
        </p:nvPicPr>
        <p:blipFill>
          <a:blip r:embed="rId2"/>
          <a:srcRect/>
          <a:stretch>
            <a:fillRect/>
          </a:stretch>
        </p:blipFill>
        <p:spPr bwMode="auto">
          <a:xfrm>
            <a:off x="118354475" y="-26046113"/>
            <a:ext cx="2857500" cy="2857500"/>
          </a:xfrm>
          <a:prstGeom prst="rect">
            <a:avLst/>
          </a:prstGeom>
          <a:noFill/>
        </p:spPr>
      </p:pic>
      <p:pic>
        <p:nvPicPr>
          <p:cNvPr id="37898" name="Picture 10" descr="Red Power Button Clip Art"/>
          <p:cNvPicPr>
            <a:picLocks noChangeAspect="1" noChangeArrowheads="1"/>
          </p:cNvPicPr>
          <p:nvPr/>
        </p:nvPicPr>
        <p:blipFill>
          <a:blip r:embed="rId2"/>
          <a:srcRect/>
          <a:stretch>
            <a:fillRect/>
          </a:stretch>
        </p:blipFill>
        <p:spPr bwMode="auto">
          <a:xfrm>
            <a:off x="118354475" y="-26046113"/>
            <a:ext cx="2857500" cy="2857500"/>
          </a:xfrm>
          <a:prstGeom prst="rect">
            <a:avLst/>
          </a:prstGeom>
          <a:noFill/>
        </p:spPr>
      </p:pic>
      <p:pic>
        <p:nvPicPr>
          <p:cNvPr id="37900" name="Picture 12" descr="http://www.jumpthecurve.net/wp-content/uploads/2012/01/FuturePower.jpg"/>
          <p:cNvPicPr>
            <a:picLocks noChangeAspect="1" noChangeArrowheads="1"/>
          </p:cNvPicPr>
          <p:nvPr/>
        </p:nvPicPr>
        <p:blipFill>
          <a:blip r:embed="rId3"/>
          <a:srcRect/>
          <a:stretch>
            <a:fillRect/>
          </a:stretch>
        </p:blipFill>
        <p:spPr bwMode="auto">
          <a:xfrm>
            <a:off x="4850405" y="1764120"/>
            <a:ext cx="3686270" cy="4239211"/>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Stratification and inequality</a:t>
            </a:r>
            <a:endParaRPr lang="en-US" dirty="0"/>
          </a:p>
        </p:txBody>
      </p:sp>
      <p:sp>
        <p:nvSpPr>
          <p:cNvPr id="3" name="Content Placeholder 2"/>
          <p:cNvSpPr>
            <a:spLocks noGrp="1"/>
          </p:cNvSpPr>
          <p:nvPr>
            <p:ph sz="half" idx="1"/>
          </p:nvPr>
        </p:nvSpPr>
        <p:spPr/>
        <p:txBody>
          <a:bodyPr/>
          <a:lstStyle/>
          <a:p>
            <a:r>
              <a:rPr lang="en-US" dirty="0" smtClean="0"/>
              <a:t>Stratification classification creates difference and VALUE</a:t>
            </a:r>
          </a:p>
          <a:p>
            <a:r>
              <a:rPr lang="en-US" dirty="0" smtClean="0"/>
              <a:t>Weber (1946) offers 3 methods to measure social inequality</a:t>
            </a:r>
          </a:p>
          <a:p>
            <a:pPr lvl="1"/>
            <a:r>
              <a:rPr lang="en-US" dirty="0" smtClean="0"/>
              <a:t>Wealth</a:t>
            </a:r>
          </a:p>
          <a:p>
            <a:pPr lvl="1"/>
            <a:r>
              <a:rPr lang="en-US" dirty="0" smtClean="0"/>
              <a:t>Power</a:t>
            </a:r>
          </a:p>
          <a:p>
            <a:pPr lvl="1"/>
            <a:r>
              <a:rPr lang="en-US" dirty="0" smtClean="0"/>
              <a:t>Prestige</a:t>
            </a:r>
          </a:p>
          <a:p>
            <a:endParaRPr lang="en-US" dirty="0"/>
          </a:p>
        </p:txBody>
      </p:sp>
      <p:pic>
        <p:nvPicPr>
          <p:cNvPr id="7" name="Content Placeholder 6"/>
          <p:cNvPicPr>
            <a:picLocks noGrp="1" noChangeAspect="1"/>
          </p:cNvPicPr>
          <p:nvPr>
            <p:ph sz="half" idx="2"/>
          </p:nvPr>
        </p:nvPicPr>
        <p:blipFill>
          <a:blip r:embed="rId2" cstate="screen">
            <a:extLst>
              <a:ext uri="{28A0092B-C50C-407E-A947-70E740481C1C}">
                <a14:useLocalDpi xmlns:a14="http://schemas.microsoft.com/office/drawing/2010/main" xmlns=""/>
              </a:ext>
            </a:extLst>
          </a:blip>
          <a:srcRect/>
          <a:stretch>
            <a:fillRect/>
          </a:stretch>
        </p:blipFill>
        <p:spPr/>
      </p:pic>
    </p:spTree>
    <p:extLst>
      <p:ext uri="{BB962C8B-B14F-4D97-AF65-F5344CB8AC3E}">
        <p14:creationId xmlns:p14="http://schemas.microsoft.com/office/powerpoint/2010/main" xmlns="" val="16305986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Wealth, power and prestige</a:t>
            </a:r>
            <a:endParaRPr lang="en-US" dirty="0"/>
          </a:p>
        </p:txBody>
      </p:sp>
      <p:sp>
        <p:nvSpPr>
          <p:cNvPr id="3" name="Content Placeholder 2"/>
          <p:cNvSpPr>
            <a:spLocks noGrp="1"/>
          </p:cNvSpPr>
          <p:nvPr>
            <p:ph sz="half" idx="1"/>
          </p:nvPr>
        </p:nvSpPr>
        <p:spPr/>
        <p:txBody>
          <a:bodyPr/>
          <a:lstStyle/>
          <a:p>
            <a:r>
              <a:rPr lang="en-US" dirty="0" smtClean="0"/>
              <a:t>Interrelated but also independent</a:t>
            </a:r>
          </a:p>
          <a:p>
            <a:pPr lvl="1"/>
            <a:r>
              <a:rPr lang="en-US" dirty="0" smtClean="0"/>
              <a:t>Musicians</a:t>
            </a:r>
          </a:p>
          <a:p>
            <a:pPr lvl="1"/>
            <a:r>
              <a:rPr lang="en-US" dirty="0" smtClean="0"/>
              <a:t>Artists </a:t>
            </a:r>
          </a:p>
          <a:p>
            <a:pPr lvl="1"/>
            <a:r>
              <a:rPr lang="en-US" dirty="0" smtClean="0"/>
              <a:t>Religious people</a:t>
            </a:r>
          </a:p>
          <a:p>
            <a:pPr lvl="1"/>
            <a:r>
              <a:rPr lang="en-US" dirty="0" smtClean="0"/>
              <a:t>Footballers!</a:t>
            </a:r>
            <a:endParaRPr lang="en-US" dirty="0"/>
          </a:p>
        </p:txBody>
      </p:sp>
      <p:pic>
        <p:nvPicPr>
          <p:cNvPr id="5" name="Content Placeholder 4"/>
          <p:cNvPicPr>
            <a:picLocks noGrp="1" noChangeAspect="1"/>
          </p:cNvPicPr>
          <p:nvPr>
            <p:ph sz="half" idx="2"/>
          </p:nvPr>
        </p:nvPicPr>
        <p:blipFill>
          <a:blip r:embed="rId2" cstate="screen">
            <a:extLst>
              <a:ext uri="{28A0092B-C50C-407E-A947-70E740481C1C}">
                <a14:useLocalDpi xmlns:a14="http://schemas.microsoft.com/office/drawing/2010/main" xmlns=""/>
              </a:ext>
            </a:extLst>
          </a:blip>
          <a:srcRect/>
          <a:stretch>
            <a:fillRect/>
          </a:stretch>
        </p:blipFill>
        <p:spPr/>
      </p:pic>
    </p:spTree>
    <p:extLst>
      <p:ext uri="{BB962C8B-B14F-4D97-AF65-F5344CB8AC3E}">
        <p14:creationId xmlns:p14="http://schemas.microsoft.com/office/powerpoint/2010/main" xmlns="" val="343764760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Types of society </a:t>
            </a:r>
            <a:endParaRPr lang="en-US" dirty="0"/>
          </a:p>
        </p:txBody>
      </p:sp>
      <p:sp>
        <p:nvSpPr>
          <p:cNvPr id="3" name="Content Placeholder 2"/>
          <p:cNvSpPr>
            <a:spLocks noGrp="1"/>
          </p:cNvSpPr>
          <p:nvPr>
            <p:ph sz="half" idx="1"/>
          </p:nvPr>
        </p:nvSpPr>
        <p:spPr/>
        <p:txBody>
          <a:bodyPr/>
          <a:lstStyle/>
          <a:p>
            <a:r>
              <a:rPr lang="en-US" dirty="0" smtClean="0"/>
              <a:t>Morton Fried (1967.</a:t>
            </a:r>
            <a:r>
              <a:rPr lang="en-US" i="1" dirty="0" smtClean="0"/>
              <a:t> The evolution of political society</a:t>
            </a:r>
            <a:r>
              <a:rPr lang="en-US" dirty="0" smtClean="0"/>
              <a:t>)</a:t>
            </a:r>
          </a:p>
          <a:p>
            <a:pPr lvl="1"/>
            <a:r>
              <a:rPr lang="en-US" dirty="0" smtClean="0"/>
              <a:t>Egalitarian</a:t>
            </a:r>
          </a:p>
          <a:p>
            <a:pPr lvl="1"/>
            <a:r>
              <a:rPr lang="en-US" dirty="0" smtClean="0"/>
              <a:t>Ranked </a:t>
            </a:r>
          </a:p>
          <a:p>
            <a:pPr lvl="1"/>
            <a:r>
              <a:rPr lang="en-US" dirty="0" smtClean="0"/>
              <a:t>Stratified </a:t>
            </a:r>
            <a:endParaRPr lang="en-US" dirty="0"/>
          </a:p>
        </p:txBody>
      </p:sp>
      <p:pic>
        <p:nvPicPr>
          <p:cNvPr id="5" name="Content Placeholder 4"/>
          <p:cNvPicPr>
            <a:picLocks noGrp="1" noChangeAspect="1"/>
          </p:cNvPicPr>
          <p:nvPr>
            <p:ph sz="half" idx="2"/>
          </p:nvPr>
        </p:nvPicPr>
        <p:blipFill>
          <a:blip r:embed="rId2" cstate="screen">
            <a:extLst>
              <a:ext uri="{28A0092B-C50C-407E-A947-70E740481C1C}">
                <a14:useLocalDpi xmlns:a14="http://schemas.microsoft.com/office/drawing/2010/main" xmlns=""/>
              </a:ext>
            </a:extLst>
          </a:blip>
          <a:srcRect/>
          <a:stretch>
            <a:fillRect/>
          </a:stretch>
        </p:blipFill>
        <p:spPr/>
      </p:pic>
    </p:spTree>
    <p:extLst>
      <p:ext uri="{BB962C8B-B14F-4D97-AF65-F5344CB8AC3E}">
        <p14:creationId xmlns:p14="http://schemas.microsoft.com/office/powerpoint/2010/main" xmlns="" val="140825559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Modes of production: recap</a:t>
            </a:r>
            <a:endParaRPr lang="en-US" dirty="0"/>
          </a:p>
        </p:txBody>
      </p:sp>
      <p:sp>
        <p:nvSpPr>
          <p:cNvPr id="3" name="Content Placeholder 2"/>
          <p:cNvSpPr>
            <a:spLocks noGrp="1"/>
          </p:cNvSpPr>
          <p:nvPr>
            <p:ph sz="half" idx="1"/>
          </p:nvPr>
        </p:nvSpPr>
        <p:spPr/>
        <p:txBody>
          <a:bodyPr/>
          <a:lstStyle/>
          <a:p>
            <a:r>
              <a:rPr lang="en-US" dirty="0" smtClean="0"/>
              <a:t>Gatherers</a:t>
            </a:r>
          </a:p>
          <a:p>
            <a:r>
              <a:rPr lang="en-US" dirty="0" smtClean="0"/>
              <a:t>Horticulturalists</a:t>
            </a:r>
          </a:p>
          <a:p>
            <a:r>
              <a:rPr lang="en-US" dirty="0" smtClean="0"/>
              <a:t>Pastoralists</a:t>
            </a:r>
          </a:p>
          <a:p>
            <a:r>
              <a:rPr lang="en-US" dirty="0" smtClean="0"/>
              <a:t>Agrarian</a:t>
            </a:r>
          </a:p>
          <a:p>
            <a:r>
              <a:rPr lang="en-US" dirty="0" smtClean="0"/>
              <a:t>Industrial</a:t>
            </a:r>
          </a:p>
          <a:p>
            <a:endParaRPr lang="en-US" dirty="0" smtClean="0"/>
          </a:p>
          <a:p>
            <a:endParaRPr lang="en-US" dirty="0"/>
          </a:p>
        </p:txBody>
      </p:sp>
      <p:pic>
        <p:nvPicPr>
          <p:cNvPr id="5" name="Content Placeholder 4"/>
          <p:cNvPicPr>
            <a:picLocks noGrp="1" noChangeAspect="1"/>
          </p:cNvPicPr>
          <p:nvPr>
            <p:ph sz="half" idx="2"/>
          </p:nvPr>
        </p:nvPicPr>
        <p:blipFill>
          <a:blip r:embed="rId2" cstate="screen">
            <a:extLst>
              <a:ext uri="{28A0092B-C50C-407E-A947-70E740481C1C}">
                <a14:useLocalDpi xmlns:a14="http://schemas.microsoft.com/office/drawing/2010/main" xmlns=""/>
              </a:ext>
            </a:extLst>
          </a:blip>
          <a:srcRect/>
          <a:stretch>
            <a:fillRect/>
          </a:stretch>
        </p:blipFill>
        <p:spPr/>
      </p:pic>
    </p:spTree>
    <p:extLst>
      <p:ext uri="{BB962C8B-B14F-4D97-AF65-F5344CB8AC3E}">
        <p14:creationId xmlns:p14="http://schemas.microsoft.com/office/powerpoint/2010/main" xmlns="" val="418179512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Status: gatherers (bands) </a:t>
            </a:r>
            <a:endParaRPr lang="en-US" dirty="0"/>
          </a:p>
        </p:txBody>
      </p:sp>
      <p:sp>
        <p:nvSpPr>
          <p:cNvPr id="3" name="Content Placeholder 2"/>
          <p:cNvSpPr>
            <a:spLocks noGrp="1"/>
          </p:cNvSpPr>
          <p:nvPr>
            <p:ph sz="half" idx="1"/>
          </p:nvPr>
        </p:nvSpPr>
        <p:spPr/>
        <p:txBody>
          <a:bodyPr/>
          <a:lstStyle/>
          <a:p>
            <a:r>
              <a:rPr lang="en-US" dirty="0" smtClean="0"/>
              <a:t>Egalitarian</a:t>
            </a:r>
          </a:p>
          <a:p>
            <a:r>
              <a:rPr lang="en-US" dirty="0" smtClean="0"/>
              <a:t>Elders have some status</a:t>
            </a:r>
          </a:p>
          <a:p>
            <a:r>
              <a:rPr lang="en-US" dirty="0" smtClean="0"/>
              <a:t>Equality appears to be due to</a:t>
            </a:r>
          </a:p>
          <a:p>
            <a:pPr lvl="1"/>
            <a:r>
              <a:rPr lang="en-US" dirty="0" smtClean="0"/>
              <a:t>Immediate return</a:t>
            </a:r>
          </a:p>
          <a:p>
            <a:pPr lvl="1"/>
            <a:r>
              <a:rPr lang="en-US" dirty="0" smtClean="0"/>
              <a:t>Different notion of property</a:t>
            </a:r>
          </a:p>
          <a:p>
            <a:pPr lvl="1"/>
            <a:r>
              <a:rPr lang="en-US" dirty="0" smtClean="0"/>
              <a:t>No singularity (story of the Coke bottle)</a:t>
            </a:r>
          </a:p>
          <a:p>
            <a:endParaRPr lang="en-US" dirty="0"/>
          </a:p>
        </p:txBody>
      </p:sp>
      <p:pic>
        <p:nvPicPr>
          <p:cNvPr id="5" name="Content Placeholder 4"/>
          <p:cNvPicPr>
            <a:picLocks noGrp="1" noChangeAspect="1"/>
          </p:cNvPicPr>
          <p:nvPr>
            <p:ph sz="half" idx="2"/>
          </p:nvPr>
        </p:nvPicPr>
        <p:blipFill>
          <a:blip r:embed="rId3" cstate="screen">
            <a:extLst>
              <a:ext uri="{28A0092B-C50C-407E-A947-70E740481C1C}">
                <a14:useLocalDpi xmlns:a14="http://schemas.microsoft.com/office/drawing/2010/main" xmlns=""/>
              </a:ext>
            </a:extLst>
          </a:blip>
          <a:srcRect/>
          <a:stretch>
            <a:fillRect/>
          </a:stretch>
        </p:blipFill>
        <p:spPr/>
      </p:pic>
    </p:spTree>
    <p:extLst>
      <p:ext uri="{BB962C8B-B14F-4D97-AF65-F5344CB8AC3E}">
        <p14:creationId xmlns:p14="http://schemas.microsoft.com/office/powerpoint/2010/main" xmlns="" val="257427316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Status: pastoralists (tribes)</a:t>
            </a:r>
            <a:endParaRPr lang="en-US" dirty="0"/>
          </a:p>
        </p:txBody>
      </p:sp>
      <p:sp>
        <p:nvSpPr>
          <p:cNvPr id="3" name="Content Placeholder 2"/>
          <p:cNvSpPr>
            <a:spLocks noGrp="1"/>
          </p:cNvSpPr>
          <p:nvPr>
            <p:ph sz="half" idx="1"/>
          </p:nvPr>
        </p:nvSpPr>
        <p:spPr/>
        <p:txBody>
          <a:bodyPr>
            <a:normAutofit fontScale="92500" lnSpcReduction="10000"/>
          </a:bodyPr>
          <a:lstStyle/>
          <a:p>
            <a:r>
              <a:rPr lang="en-US" dirty="0" smtClean="0"/>
              <a:t>Hierarchical:</a:t>
            </a:r>
          </a:p>
          <a:p>
            <a:pPr lvl="1"/>
            <a:r>
              <a:rPr lang="en-US" dirty="0" smtClean="0"/>
              <a:t>Chiefs, shaman (knowledge and career)</a:t>
            </a:r>
          </a:p>
          <a:p>
            <a:r>
              <a:rPr lang="en-US" dirty="0" smtClean="0"/>
              <a:t>Family/name creates</a:t>
            </a:r>
          </a:p>
          <a:p>
            <a:pPr lvl="1"/>
            <a:r>
              <a:rPr lang="en-US" dirty="0" smtClean="0"/>
              <a:t>Status  </a:t>
            </a:r>
          </a:p>
          <a:p>
            <a:pPr lvl="1"/>
            <a:r>
              <a:rPr lang="en-US" dirty="0" smtClean="0"/>
              <a:t>Allegiance and</a:t>
            </a:r>
          </a:p>
          <a:p>
            <a:pPr lvl="1"/>
            <a:r>
              <a:rPr lang="en-US" dirty="0" smtClean="0"/>
              <a:t>Holds property rights</a:t>
            </a:r>
          </a:p>
          <a:p>
            <a:r>
              <a:rPr lang="en-US" dirty="0" smtClean="0"/>
              <a:t>Charismatic individuals</a:t>
            </a:r>
          </a:p>
          <a:p>
            <a:r>
              <a:rPr lang="en-US" dirty="0" smtClean="0"/>
              <a:t>Concept of ownership is active</a:t>
            </a:r>
            <a:r>
              <a:rPr lang="en-US" dirty="0"/>
              <a:t> </a:t>
            </a:r>
            <a:r>
              <a:rPr lang="en-US" dirty="0" smtClean="0"/>
              <a:t>= need to protect</a:t>
            </a:r>
          </a:p>
          <a:p>
            <a:r>
              <a:rPr lang="en-US" dirty="0" smtClean="0"/>
              <a:t>Feuding and standoffs</a:t>
            </a:r>
            <a:endParaRPr lang="en-US" dirty="0"/>
          </a:p>
        </p:txBody>
      </p:sp>
      <p:pic>
        <p:nvPicPr>
          <p:cNvPr id="7" name="Content Placeholder 6"/>
          <p:cNvPicPr>
            <a:picLocks noGrp="1" noChangeAspect="1"/>
          </p:cNvPicPr>
          <p:nvPr>
            <p:ph sz="half" idx="2"/>
          </p:nvPr>
        </p:nvPicPr>
        <p:blipFill>
          <a:blip r:embed="rId3" cstate="screen">
            <a:extLst>
              <a:ext uri="{28A0092B-C50C-407E-A947-70E740481C1C}">
                <a14:useLocalDpi xmlns:a14="http://schemas.microsoft.com/office/drawing/2010/main" xmlns=""/>
              </a:ext>
            </a:extLst>
          </a:blip>
          <a:srcRect/>
          <a:stretch>
            <a:fillRect/>
          </a:stretch>
        </p:blipFill>
        <p:spPr/>
      </p:pic>
    </p:spTree>
    <p:extLst>
      <p:ext uri="{BB962C8B-B14F-4D97-AF65-F5344CB8AC3E}">
        <p14:creationId xmlns:p14="http://schemas.microsoft.com/office/powerpoint/2010/main" xmlns="" val="23388114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Status: horticulturalists (tribes) </a:t>
            </a:r>
            <a:endParaRPr lang="en-US" dirty="0"/>
          </a:p>
        </p:txBody>
      </p:sp>
      <p:sp>
        <p:nvSpPr>
          <p:cNvPr id="3" name="Content Placeholder 2"/>
          <p:cNvSpPr>
            <a:spLocks noGrp="1"/>
          </p:cNvSpPr>
          <p:nvPr>
            <p:ph sz="half" idx="1"/>
          </p:nvPr>
        </p:nvSpPr>
        <p:spPr/>
        <p:txBody>
          <a:bodyPr>
            <a:normAutofit/>
          </a:bodyPr>
          <a:lstStyle/>
          <a:p>
            <a:r>
              <a:rPr lang="en-US" dirty="0" smtClean="0"/>
              <a:t>Hierarchy</a:t>
            </a:r>
          </a:p>
          <a:p>
            <a:pPr lvl="1"/>
            <a:r>
              <a:rPr lang="en-US" dirty="0" smtClean="0"/>
              <a:t>Chiefs, magic practitioners, shaman</a:t>
            </a:r>
          </a:p>
          <a:p>
            <a:r>
              <a:rPr lang="en-US" dirty="0" smtClean="0"/>
              <a:t>Family name</a:t>
            </a:r>
          </a:p>
          <a:p>
            <a:r>
              <a:rPr lang="en-US" dirty="0" smtClean="0"/>
              <a:t>Big People</a:t>
            </a:r>
          </a:p>
          <a:p>
            <a:pPr lvl="1"/>
            <a:r>
              <a:rPr lang="en-US" dirty="0" smtClean="0"/>
              <a:t>Storage and surplus = wealth distribution/ exchange </a:t>
            </a:r>
          </a:p>
          <a:p>
            <a:pPr lvl="1"/>
            <a:r>
              <a:rPr lang="en-US" dirty="0" smtClean="0"/>
              <a:t>Renown:  fluctuating competitive status</a:t>
            </a:r>
            <a:endParaRPr lang="en-US" dirty="0"/>
          </a:p>
        </p:txBody>
      </p:sp>
      <p:pic>
        <p:nvPicPr>
          <p:cNvPr id="9" name="Content Placeholder 8"/>
          <p:cNvPicPr>
            <a:picLocks noGrp="1" noChangeAspect="1"/>
          </p:cNvPicPr>
          <p:nvPr>
            <p:ph sz="half" idx="2"/>
          </p:nvPr>
        </p:nvPicPr>
        <p:blipFill>
          <a:blip r:embed="rId2" cstate="screen">
            <a:extLst>
              <a:ext uri="{28A0092B-C50C-407E-A947-70E740481C1C}">
                <a14:useLocalDpi xmlns:a14="http://schemas.microsoft.com/office/drawing/2010/main" xmlns=""/>
              </a:ext>
            </a:extLst>
          </a:blip>
          <a:srcRect/>
          <a:stretch>
            <a:fillRect/>
          </a:stretch>
        </p:blipFill>
        <p:spPr/>
      </p:pic>
    </p:spTree>
    <p:extLst>
      <p:ext uri="{BB962C8B-B14F-4D97-AF65-F5344CB8AC3E}">
        <p14:creationId xmlns:p14="http://schemas.microsoft.com/office/powerpoint/2010/main" xmlns="" val="234683763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prstGeom prst="rightArrow">
            <a:avLst/>
          </a:prstGeom>
        </p:spPr>
        <p:txBody>
          <a:bodyPr>
            <a:normAutofit fontScale="90000"/>
          </a:bodyPr>
          <a:lstStyle/>
          <a:p>
            <a:r>
              <a:rPr lang="en-US" dirty="0" smtClean="0"/>
              <a:t>Status: Agrarian       industrialization (150 years ago </a:t>
            </a:r>
            <a:r>
              <a:rPr lang="en-US" dirty="0" err="1" smtClean="0"/>
              <a:t>ish</a:t>
            </a:r>
            <a:r>
              <a:rPr lang="en-US" dirty="0" smtClean="0"/>
              <a:t>)</a:t>
            </a:r>
            <a:endParaRPr lang="en-US" dirty="0"/>
          </a:p>
        </p:txBody>
      </p:sp>
      <p:sp>
        <p:nvSpPr>
          <p:cNvPr id="3" name="Content Placeholder 2"/>
          <p:cNvSpPr>
            <a:spLocks noGrp="1"/>
          </p:cNvSpPr>
          <p:nvPr>
            <p:ph sz="half" idx="1"/>
          </p:nvPr>
        </p:nvSpPr>
        <p:spPr/>
        <p:txBody>
          <a:bodyPr/>
          <a:lstStyle/>
          <a:p>
            <a:r>
              <a:rPr lang="en-US" dirty="0" smtClean="0"/>
              <a:t>Status linked to birth</a:t>
            </a:r>
          </a:p>
          <a:p>
            <a:r>
              <a:rPr lang="en-US" dirty="0" smtClean="0"/>
              <a:t>Tools and </a:t>
            </a:r>
            <a:r>
              <a:rPr lang="en-US" dirty="0" err="1" smtClean="0"/>
              <a:t>specialisation</a:t>
            </a:r>
            <a:r>
              <a:rPr lang="en-US" dirty="0" smtClean="0"/>
              <a:t> promotes expertise</a:t>
            </a:r>
          </a:p>
          <a:p>
            <a:r>
              <a:rPr lang="en-US" dirty="0" smtClean="0"/>
              <a:t>Dependency on the land alters</a:t>
            </a:r>
          </a:p>
          <a:p>
            <a:pPr lvl="1"/>
            <a:r>
              <a:rPr lang="en-US" dirty="0" smtClean="0"/>
              <a:t>Production increases</a:t>
            </a:r>
          </a:p>
          <a:p>
            <a:r>
              <a:rPr lang="en-US" dirty="0" smtClean="0"/>
              <a:t>Status elevation possible through accumulation of wealth </a:t>
            </a:r>
            <a:endParaRPr lang="en-US" dirty="0"/>
          </a:p>
        </p:txBody>
      </p:sp>
      <p:pic>
        <p:nvPicPr>
          <p:cNvPr id="6" name="Content Placeholder 5"/>
          <p:cNvPicPr>
            <a:picLocks noGrp="1" noChangeAspect="1"/>
          </p:cNvPicPr>
          <p:nvPr>
            <p:ph sz="half" idx="2"/>
          </p:nvPr>
        </p:nvPicPr>
        <p:blipFill>
          <a:blip r:embed="rId3" cstate="screen">
            <a:extLst>
              <a:ext uri="{28A0092B-C50C-407E-A947-70E740481C1C}">
                <a14:useLocalDpi xmlns:a14="http://schemas.microsoft.com/office/drawing/2010/main" xmlns=""/>
              </a:ext>
            </a:extLst>
          </a:blip>
          <a:srcRect/>
          <a:stretch>
            <a:fillRect/>
          </a:stretch>
        </p:blipFill>
        <p:spPr>
          <a:xfrm>
            <a:off x="4808060" y="1725127"/>
            <a:ext cx="1754637" cy="1966380"/>
          </a:xfrm>
        </p:spPr>
      </p:pic>
      <p:sp>
        <p:nvSpPr>
          <p:cNvPr id="5" name="Right Arrow 4"/>
          <p:cNvSpPr/>
          <p:nvPr/>
        </p:nvSpPr>
        <p:spPr>
          <a:xfrm flipV="1">
            <a:off x="4100272" y="562176"/>
            <a:ext cx="707788" cy="208212"/>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7" name="Content Placeholder 4"/>
          <p:cNvPicPr>
            <a:picLocks noChangeAspect="1"/>
          </p:cNvPicPr>
          <p:nvPr/>
        </p:nvPicPr>
        <p:blipFill>
          <a:blip r:embed="rId4" cstate="screen">
            <a:extLst>
              <a:ext uri="{28A0092B-C50C-407E-A947-70E740481C1C}">
                <a14:useLocalDpi xmlns:a14="http://schemas.microsoft.com/office/drawing/2010/main" xmlns=""/>
              </a:ext>
            </a:extLst>
          </a:blip>
          <a:srcRect/>
          <a:stretch>
            <a:fillRect/>
          </a:stretch>
        </p:blipFill>
        <p:spPr>
          <a:xfrm>
            <a:off x="6932162" y="3691506"/>
            <a:ext cx="1754638" cy="1966381"/>
          </a:xfrm>
          <a:prstGeom prst="rect">
            <a:avLst/>
          </a:prstGeom>
        </p:spPr>
      </p:pic>
      <p:pic>
        <p:nvPicPr>
          <p:cNvPr id="8" name="Picture 7"/>
          <p:cNvPicPr>
            <a:picLocks noChangeAspect="1"/>
          </p:cNvPicPr>
          <p:nvPr/>
        </p:nvPicPr>
        <p:blipFill>
          <a:blip r:embed="rId5" cstate="screen">
            <a:extLst>
              <a:ext uri="{28A0092B-C50C-407E-A947-70E740481C1C}">
                <a14:useLocalDpi xmlns:a14="http://schemas.microsoft.com/office/drawing/2010/main" xmlns=""/>
              </a:ext>
            </a:extLst>
          </a:blip>
          <a:stretch>
            <a:fillRect/>
          </a:stretch>
        </p:blipFill>
        <p:spPr>
          <a:xfrm>
            <a:off x="4808060" y="3679640"/>
            <a:ext cx="2124102" cy="1966381"/>
          </a:xfrm>
          <a:prstGeom prst="rect">
            <a:avLst/>
          </a:prstGeom>
        </p:spPr>
      </p:pic>
      <p:pic>
        <p:nvPicPr>
          <p:cNvPr id="9" name="Picture 8"/>
          <p:cNvPicPr>
            <a:picLocks noChangeAspect="1"/>
          </p:cNvPicPr>
          <p:nvPr/>
        </p:nvPicPr>
        <p:blipFill rotWithShape="1">
          <a:blip r:embed="rId6" cstate="screen">
            <a:extLst>
              <a:ext uri="{28A0092B-C50C-407E-A947-70E740481C1C}">
                <a14:useLocalDpi xmlns:a14="http://schemas.microsoft.com/office/drawing/2010/main" xmlns=""/>
              </a:ext>
            </a:extLst>
          </a:blip>
          <a:srcRect/>
          <a:stretch/>
        </p:blipFill>
        <p:spPr>
          <a:xfrm>
            <a:off x="6562699" y="1725127"/>
            <a:ext cx="2124101" cy="1970619"/>
          </a:xfrm>
          <a:prstGeom prst="rect">
            <a:avLst/>
          </a:prstGeom>
        </p:spPr>
      </p:pic>
    </p:spTree>
    <p:extLst>
      <p:ext uri="{BB962C8B-B14F-4D97-AF65-F5344CB8AC3E}">
        <p14:creationId xmlns:p14="http://schemas.microsoft.com/office/powerpoint/2010/main" xmlns="" val="260306401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Domestic modes of production </a:t>
            </a:r>
            <a:br>
              <a:rPr lang="en-US" dirty="0" smtClean="0"/>
            </a:br>
            <a:r>
              <a:rPr lang="en-US" dirty="0" smtClean="0"/>
              <a:t>and gender</a:t>
            </a:r>
            <a:endParaRPr lang="en-US" dirty="0"/>
          </a:p>
        </p:txBody>
      </p:sp>
      <p:sp>
        <p:nvSpPr>
          <p:cNvPr id="3" name="Content Placeholder 2"/>
          <p:cNvSpPr>
            <a:spLocks noGrp="1"/>
          </p:cNvSpPr>
          <p:nvPr>
            <p:ph sz="half" idx="1"/>
          </p:nvPr>
        </p:nvSpPr>
        <p:spPr/>
        <p:txBody>
          <a:bodyPr/>
          <a:lstStyle/>
          <a:p>
            <a:r>
              <a:rPr lang="en-US" dirty="0"/>
              <a:t>Gender divisions/roles and subordination</a:t>
            </a:r>
          </a:p>
          <a:p>
            <a:r>
              <a:rPr lang="en-US" dirty="0" smtClean="0"/>
              <a:t>Knight, </a:t>
            </a:r>
            <a:r>
              <a:rPr lang="en-US" i="1" dirty="0" smtClean="0"/>
              <a:t>Blood relations </a:t>
            </a:r>
            <a:r>
              <a:rPr lang="en-US" dirty="0" smtClean="0"/>
              <a:t>– women = first production line</a:t>
            </a:r>
          </a:p>
          <a:p>
            <a:r>
              <a:rPr lang="en-US" dirty="0"/>
              <a:t>Delaney </a:t>
            </a:r>
            <a:r>
              <a:rPr lang="en-US" i="1" dirty="0"/>
              <a:t>Seed and the Soil </a:t>
            </a:r>
            <a:r>
              <a:rPr lang="en-US" dirty="0"/>
              <a:t>– women as soil</a:t>
            </a:r>
          </a:p>
          <a:p>
            <a:r>
              <a:rPr lang="en-US" dirty="0" smtClean="0"/>
              <a:t>Kinship structures denote status</a:t>
            </a:r>
          </a:p>
          <a:p>
            <a:endParaRPr lang="en-US" dirty="0"/>
          </a:p>
        </p:txBody>
      </p:sp>
      <p:pic>
        <p:nvPicPr>
          <p:cNvPr id="5" name="Content Placeholder 4"/>
          <p:cNvPicPr>
            <a:picLocks noGrp="1" noChangeAspect="1"/>
          </p:cNvPicPr>
          <p:nvPr>
            <p:ph sz="half" idx="2"/>
          </p:nvPr>
        </p:nvPicPr>
        <p:blipFill>
          <a:blip r:embed="rId3" cstate="screen">
            <a:extLst>
              <a:ext uri="{28A0092B-C50C-407E-A947-70E740481C1C}">
                <a14:useLocalDpi xmlns:a14="http://schemas.microsoft.com/office/drawing/2010/main" xmlns=""/>
              </a:ext>
            </a:extLst>
          </a:blip>
          <a:srcRect/>
          <a:stretch>
            <a:fillRect/>
          </a:stretch>
        </p:blipFill>
        <p:spPr/>
      </p:pic>
    </p:spTree>
    <p:extLst>
      <p:ext uri="{BB962C8B-B14F-4D97-AF65-F5344CB8AC3E}">
        <p14:creationId xmlns:p14="http://schemas.microsoft.com/office/powerpoint/2010/main" xmlns="" val="154165097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Summary </a:t>
            </a:r>
            <a:endParaRPr lang="en-US" dirty="0"/>
          </a:p>
        </p:txBody>
      </p:sp>
      <p:sp>
        <p:nvSpPr>
          <p:cNvPr id="3" name="Content Placeholder 2"/>
          <p:cNvSpPr>
            <a:spLocks noGrp="1"/>
          </p:cNvSpPr>
          <p:nvPr>
            <p:ph sz="half" idx="1"/>
          </p:nvPr>
        </p:nvSpPr>
        <p:spPr/>
        <p:txBody>
          <a:bodyPr/>
          <a:lstStyle/>
          <a:p>
            <a:r>
              <a:rPr lang="en-US" dirty="0" smtClean="0"/>
              <a:t>Status is concerned with social values</a:t>
            </a:r>
          </a:p>
          <a:p>
            <a:r>
              <a:rPr lang="en-US" dirty="0" smtClean="0"/>
              <a:t>Status  </a:t>
            </a:r>
            <a:r>
              <a:rPr lang="en-US" dirty="0" smtClean="0"/>
              <a:t>can be ascribed or achieved</a:t>
            </a:r>
          </a:p>
          <a:p>
            <a:r>
              <a:rPr lang="en-US" dirty="0" smtClean="0"/>
              <a:t>Status affects ability to influence</a:t>
            </a:r>
          </a:p>
          <a:p>
            <a:r>
              <a:rPr lang="en-US" dirty="0" smtClean="0"/>
              <a:t>Modes of production are linked to status</a:t>
            </a:r>
            <a:endParaRPr lang="en-US" dirty="0"/>
          </a:p>
        </p:txBody>
      </p:sp>
      <p:pic>
        <p:nvPicPr>
          <p:cNvPr id="9" name="Content Placeholder 8"/>
          <p:cNvPicPr>
            <a:picLocks noGrp="1" noChangeAspect="1"/>
          </p:cNvPicPr>
          <p:nvPr>
            <p:ph sz="half" idx="2"/>
          </p:nvPr>
        </p:nvPicPr>
        <p:blipFill>
          <a:blip r:embed="rId2" cstate="screen">
            <a:extLst>
              <a:ext uri="{28A0092B-C50C-407E-A947-70E740481C1C}">
                <a14:useLocalDpi xmlns:a14="http://schemas.microsoft.com/office/drawing/2010/main" xmlns=""/>
              </a:ext>
            </a:extLst>
          </a:blip>
          <a:srcRect/>
          <a:stretch>
            <a:fillRect/>
          </a:stretch>
        </p:blipFill>
        <p:spPr/>
      </p:pic>
    </p:spTree>
    <p:extLst>
      <p:ext uri="{BB962C8B-B14F-4D97-AF65-F5344CB8AC3E}">
        <p14:creationId xmlns:p14="http://schemas.microsoft.com/office/powerpoint/2010/main" xmlns="" val="1745521300"/>
      </p:ext>
    </p:extLst>
  </p:cSld>
  <p:clrMapOvr>
    <a:masterClrMapping/>
  </p:clrMapOvr>
  <p:timing>
    <p:tnLst>
      <p:par>
        <p:cTn id="1" dur="indefinite" restart="never" nodeType="tmRoot"/>
      </p:par>
    </p:tnLst>
  </p:timing>
</p:sld>
</file>

<file path=ppt/theme/theme1.xml><?xml version="1.0" encoding="utf-8"?>
<a:theme xmlns:a="http://schemas.openxmlformats.org/drawingml/2006/main" name="Black">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Black .thmx</Template>
  <TotalTime>5842</TotalTime>
  <Words>561</Words>
  <Application>Microsoft Office PowerPoint</Application>
  <PresentationFormat>On-screen Show (4:3)</PresentationFormat>
  <Paragraphs>126</Paragraphs>
  <Slides>16</Slides>
  <Notes>6</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Black</vt:lpstr>
      <vt:lpstr>Modes of production and status</vt:lpstr>
      <vt:lpstr>Today’s class</vt:lpstr>
      <vt:lpstr>What is status</vt:lpstr>
      <vt:lpstr>Types of social status</vt:lpstr>
      <vt:lpstr>Status, power and economics Power = the ability to control (influence) others </vt:lpstr>
      <vt:lpstr>Kwok-fu Wong.2003.  Empowerment as a panacea for poverty</vt:lpstr>
      <vt:lpstr>Stratification and inequality</vt:lpstr>
      <vt:lpstr>Wealth, power and prestige</vt:lpstr>
      <vt:lpstr>Types of society </vt:lpstr>
      <vt:lpstr>Modes of production: recap</vt:lpstr>
      <vt:lpstr>Status: gatherers (bands) </vt:lpstr>
      <vt:lpstr>Status: pastoralists (tribes)</vt:lpstr>
      <vt:lpstr>Status: horticulturalists (tribes) </vt:lpstr>
      <vt:lpstr>Status: Agrarian       industrialization (150 years ago ish)</vt:lpstr>
      <vt:lpstr>Domestic modes of production  and gender</vt:lpstr>
      <vt:lpstr>Summary </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Modes of production and status</dc:title>
  <dc:creator>Luci Attala</dc:creator>
  <cp:lastModifiedBy>sa025</cp:lastModifiedBy>
  <cp:revision>29</cp:revision>
  <dcterms:created xsi:type="dcterms:W3CDTF">2012-02-06T11:38:39Z</dcterms:created>
  <dcterms:modified xsi:type="dcterms:W3CDTF">2012-02-14T15:08:13Z</dcterms:modified>
</cp:coreProperties>
</file>