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49" autoAdjust="0"/>
    <p:restoredTop sz="94660"/>
  </p:normalViewPr>
  <p:slideViewPr>
    <p:cSldViewPr snapToGrid="0">
      <p:cViewPr>
        <p:scale>
          <a:sx n="99" d="100"/>
          <a:sy n="99" d="100"/>
        </p:scale>
        <p:origin x="-1614"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8527E-389D-490F-A5AC-35C36F9E75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8DE3A6-7F6E-4092-992D-C59FCD9618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7213BF-3591-4305-8B2F-5D12537EC5ED}"/>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5" name="Footer Placeholder 4">
            <a:extLst>
              <a:ext uri="{FF2B5EF4-FFF2-40B4-BE49-F238E27FC236}">
                <a16:creationId xmlns:a16="http://schemas.microsoft.com/office/drawing/2014/main" id="{E5E3BB49-7AA7-41F3-AA54-E68BF5D914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551A54-83E6-47CB-A34D-6630388B3DCD}"/>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1840862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3D0AA-0E2F-4622-8F9F-9FD9F81F4E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E719FD-83DE-4F21-B432-1B47135D94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4E9B46-B166-4B5C-92BF-E07EF0FCA3DB}"/>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5" name="Footer Placeholder 4">
            <a:extLst>
              <a:ext uri="{FF2B5EF4-FFF2-40B4-BE49-F238E27FC236}">
                <a16:creationId xmlns:a16="http://schemas.microsoft.com/office/drawing/2014/main" id="{D61A3778-6DA2-4A01-B466-4F00A9F9C6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70FFE-BE66-47A5-AFE1-ACD057224238}"/>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996855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A1408-7E80-45EB-9DB8-44432C3A16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A0E342-83F2-48F3-A7AA-AA70CDA93C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817AA1-11F4-40C1-A3F1-C5BD49C47E6E}"/>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5" name="Footer Placeholder 4">
            <a:extLst>
              <a:ext uri="{FF2B5EF4-FFF2-40B4-BE49-F238E27FC236}">
                <a16:creationId xmlns:a16="http://schemas.microsoft.com/office/drawing/2014/main" id="{83910FF7-9589-4387-97EF-E498EABD2D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DFA325-A550-4A27-9C69-03D28DB3B252}"/>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1166665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E35FF-8146-4213-89BA-78E6F86D4E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8F529E-52CA-44FB-854A-48B3B7B70F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9D3F6C-AB36-4AE9-8DBC-4F662DBAEE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684201-4871-4A33-BDFA-3066ECCAB7FE}"/>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6" name="Footer Placeholder 5">
            <a:extLst>
              <a:ext uri="{FF2B5EF4-FFF2-40B4-BE49-F238E27FC236}">
                <a16:creationId xmlns:a16="http://schemas.microsoft.com/office/drawing/2014/main" id="{4B2D9A3D-7BDC-43F5-93ED-FF57DBCEFF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4CE515-7445-4A02-9787-929D921D9E04}"/>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1851786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265E-7249-4AB6-B9FF-BFAC816FA0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99D4A9-32FB-459D-B1B5-FFDE7337B0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3D501F-E23E-4EBC-8773-F8979133AA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DCDB28-D26E-4F11-9E46-1FDC39344F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C84C18-3BEE-40C6-BFF7-2606DC6497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737863-77A5-444A-87FD-DE51C4448EFD}"/>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8" name="Footer Placeholder 7">
            <a:extLst>
              <a:ext uri="{FF2B5EF4-FFF2-40B4-BE49-F238E27FC236}">
                <a16:creationId xmlns:a16="http://schemas.microsoft.com/office/drawing/2014/main" id="{FA9D63BF-8D8D-443E-8F6C-3038256E2A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821134-9B95-47EB-96F4-A6D9059B392D}"/>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725980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50EA8-69E3-4EE2-B46D-1790989392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2C4C46-A3EC-430E-ACBB-2545C376D07F}"/>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4" name="Footer Placeholder 3">
            <a:extLst>
              <a:ext uri="{FF2B5EF4-FFF2-40B4-BE49-F238E27FC236}">
                <a16:creationId xmlns:a16="http://schemas.microsoft.com/office/drawing/2014/main" id="{3655B27B-BF56-4E92-A915-10AB9FD4D4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64BEC6-295F-42DE-9832-3E6B2A8F78BB}"/>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1318935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F6E094-363F-484C-992F-EBB9720147C5}"/>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3" name="Footer Placeholder 2">
            <a:extLst>
              <a:ext uri="{FF2B5EF4-FFF2-40B4-BE49-F238E27FC236}">
                <a16:creationId xmlns:a16="http://schemas.microsoft.com/office/drawing/2014/main" id="{A298F35B-8864-44C2-AAC5-E969FD11D2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D92B80-5BB5-473A-B321-42D9D881F714}"/>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2629871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35E3F-D432-4C86-873B-CFBC74D668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B3F54B-30C0-4EC4-A324-C2244308A3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201D36-3E63-48FF-A12C-92D67AC708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0DC240-5DB4-4841-BC44-35F267F674FF}"/>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6" name="Footer Placeholder 5">
            <a:extLst>
              <a:ext uri="{FF2B5EF4-FFF2-40B4-BE49-F238E27FC236}">
                <a16:creationId xmlns:a16="http://schemas.microsoft.com/office/drawing/2014/main" id="{C2BEFDA7-A93C-4036-BCEE-96C2F0FCA8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DF24A3-E4BE-4E4A-B89A-AF51077C30EC}"/>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505310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AE6F2-D9F3-42AB-A42F-E1B0611BA6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0EFBE6-905B-4126-AC69-37C309074A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A7289B-86E3-45FB-A41C-9C1F81F1B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A75734-6539-4F7E-8EDB-730E5F5FE371}"/>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6" name="Footer Placeholder 5">
            <a:extLst>
              <a:ext uri="{FF2B5EF4-FFF2-40B4-BE49-F238E27FC236}">
                <a16:creationId xmlns:a16="http://schemas.microsoft.com/office/drawing/2014/main" id="{325559DC-B17C-4F3B-A54F-07CF33A6A1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B39953-CA11-4485-B816-0F5BD819C9AE}"/>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4117703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D99DE-0E0F-41D5-B5F4-A8B9012815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C11CD3-EE7D-4E8B-AD69-BC289B76EC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8DF09F-3DDA-45E7-B53E-A9EC4ECEA432}"/>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5" name="Footer Placeholder 4">
            <a:extLst>
              <a:ext uri="{FF2B5EF4-FFF2-40B4-BE49-F238E27FC236}">
                <a16:creationId xmlns:a16="http://schemas.microsoft.com/office/drawing/2014/main" id="{293D2B99-16D6-4227-8215-83D0D9AFFD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6AAF39-6B43-45B8-A3D4-BF2DFA878B31}"/>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72841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63DE99-1BD9-4D91-9C96-E0B3979495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827E18-BD51-4D29-A7A6-3F03DC7759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525324-9A3E-4A40-AEE9-69C4C8D94504}"/>
              </a:ext>
            </a:extLst>
          </p:cNvPr>
          <p:cNvSpPr>
            <a:spLocks noGrp="1"/>
          </p:cNvSpPr>
          <p:nvPr>
            <p:ph type="dt" sz="half" idx="10"/>
          </p:nvPr>
        </p:nvSpPr>
        <p:spPr/>
        <p:txBody>
          <a:bodyPr/>
          <a:lstStyle/>
          <a:p>
            <a:fld id="{641A8263-D25E-40D8-AF76-8C4202CD4496}" type="datetimeFigureOut">
              <a:rPr lang="en-GB" smtClean="0"/>
              <a:t>12/05/2020</a:t>
            </a:fld>
            <a:endParaRPr lang="en-GB"/>
          </a:p>
        </p:txBody>
      </p:sp>
      <p:sp>
        <p:nvSpPr>
          <p:cNvPr id="5" name="Footer Placeholder 4">
            <a:extLst>
              <a:ext uri="{FF2B5EF4-FFF2-40B4-BE49-F238E27FC236}">
                <a16:creationId xmlns:a16="http://schemas.microsoft.com/office/drawing/2014/main" id="{8201460E-5FF1-4F18-BAD9-9BBA8D1637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33EE65-F740-49CD-9BA5-D2598BF8B51E}"/>
              </a:ext>
            </a:extLst>
          </p:cNvPr>
          <p:cNvSpPr>
            <a:spLocks noGrp="1"/>
          </p:cNvSpPr>
          <p:nvPr>
            <p:ph type="sldNum" sz="quarter" idx="12"/>
          </p:nvPr>
        </p:nvSpPr>
        <p:spPr/>
        <p:txBody>
          <a:bodyPr/>
          <a:lstStyle/>
          <a:p>
            <a:fld id="{D98D36A0-7E6F-4FA9-944B-7C5457DA5D36}" type="slidenum">
              <a:rPr lang="en-GB" smtClean="0"/>
              <a:t>‹#›</a:t>
            </a:fld>
            <a:endParaRPr lang="en-GB"/>
          </a:p>
        </p:txBody>
      </p:sp>
    </p:spTree>
    <p:extLst>
      <p:ext uri="{BB962C8B-B14F-4D97-AF65-F5344CB8AC3E}">
        <p14:creationId xmlns:p14="http://schemas.microsoft.com/office/powerpoint/2010/main" val="1976570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BAB02A-CCC5-4F7D-A23B-069A04919A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C78DC6-BBE1-4B66-A40C-FB0288E764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5E2DE4-75B5-4604-A339-14D698EF96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1A8263-D25E-40D8-AF76-8C4202CD4496}" type="datetimeFigureOut">
              <a:rPr lang="en-GB" smtClean="0"/>
              <a:t>12/05/2020</a:t>
            </a:fld>
            <a:endParaRPr lang="en-GB"/>
          </a:p>
        </p:txBody>
      </p:sp>
      <p:sp>
        <p:nvSpPr>
          <p:cNvPr id="5" name="Footer Placeholder 4">
            <a:extLst>
              <a:ext uri="{FF2B5EF4-FFF2-40B4-BE49-F238E27FC236}">
                <a16:creationId xmlns:a16="http://schemas.microsoft.com/office/drawing/2014/main" id="{67958A04-968A-4E5A-B7C3-FF59656A1F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2D82DF-CC7B-4113-8328-E8B02C7DAC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8D36A0-7E6F-4FA9-944B-7C5457DA5D36}" type="slidenum">
              <a:rPr lang="en-GB" smtClean="0"/>
              <a:t>‹#›</a:t>
            </a:fld>
            <a:endParaRPr lang="en-GB"/>
          </a:p>
        </p:txBody>
      </p:sp>
    </p:spTree>
    <p:extLst>
      <p:ext uri="{BB962C8B-B14F-4D97-AF65-F5344CB8AC3E}">
        <p14:creationId xmlns:p14="http://schemas.microsoft.com/office/powerpoint/2010/main" val="3780434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Wales"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1A186-5890-45FE-B84E-4618EAD52938}"/>
              </a:ext>
            </a:extLst>
          </p:cNvPr>
          <p:cNvSpPr>
            <a:spLocks noGrp="1"/>
          </p:cNvSpPr>
          <p:nvPr>
            <p:ph type="ctrTitle"/>
          </p:nvPr>
        </p:nvSpPr>
        <p:spPr>
          <a:xfrm>
            <a:off x="1524000" y="141568"/>
            <a:ext cx="10312400" cy="315632"/>
          </a:xfrm>
        </p:spPr>
        <p:txBody>
          <a:bodyPr>
            <a:normAutofit fontScale="90000"/>
          </a:bodyPr>
          <a:lstStyle/>
          <a:p>
            <a:r>
              <a:rPr lang="en-GB" sz="1800" dirty="0">
                <a:latin typeface="Times New Roman" panose="02020603050405020304" pitchFamily="18" charset="0"/>
                <a:cs typeface="Times New Roman" panose="02020603050405020304" pitchFamily="18" charset="0"/>
              </a:rPr>
              <a:t>		         </a:t>
            </a:r>
            <a:r>
              <a:rPr lang="en-GB" sz="1800" b="1" u="sng" dirty="0">
                <a:latin typeface="Times New Roman" panose="02020603050405020304" pitchFamily="18" charset="0"/>
                <a:cs typeface="Times New Roman" panose="02020603050405020304" pitchFamily="18" charset="0"/>
              </a:rPr>
              <a:t>Implications of ALN Legislation</a:t>
            </a:r>
            <a:r>
              <a:rPr lang="en-GB" sz="18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EAEE6002/1805378</a:t>
            </a:r>
          </a:p>
        </p:txBody>
      </p:sp>
      <p:sp>
        <p:nvSpPr>
          <p:cNvPr id="4" name="TextBox 3">
            <a:extLst>
              <a:ext uri="{FF2B5EF4-FFF2-40B4-BE49-F238E27FC236}">
                <a16:creationId xmlns:a16="http://schemas.microsoft.com/office/drawing/2014/main" id="{B49877E0-673F-4724-9DCF-06449897F890}"/>
              </a:ext>
            </a:extLst>
          </p:cNvPr>
          <p:cNvSpPr txBox="1"/>
          <p:nvPr/>
        </p:nvSpPr>
        <p:spPr>
          <a:xfrm>
            <a:off x="229209" y="411819"/>
            <a:ext cx="3441700" cy="1384995"/>
          </a:xfrm>
          <a:prstGeom prst="rect">
            <a:avLst/>
          </a:prstGeom>
          <a:noFill/>
        </p:spPr>
        <p:txBody>
          <a:bodyPr wrap="square" rtlCol="0">
            <a:spAutoFit/>
          </a:bodyPr>
          <a:lstStyle/>
          <a:p>
            <a:pPr algn="just"/>
            <a:r>
              <a:rPr lang="en-GB" sz="1200" dirty="0">
                <a:solidFill>
                  <a:schemeClr val="accent1"/>
                </a:solidFill>
                <a:latin typeface="Times New Roman" panose="02020603050405020304" pitchFamily="18" charset="0"/>
                <a:cs typeface="Times New Roman" panose="02020603050405020304" pitchFamily="18" charset="0"/>
              </a:rPr>
              <a:t>What’s Happening…</a:t>
            </a:r>
          </a:p>
          <a:p>
            <a:pPr algn="just"/>
            <a:endParaRPr lang="en-GB"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The Welsh Government want to transform expectations, experiences and outcomes for children and young people with Additional Learning Needs (ALN) (Welsh Government, 2018) to create a full inclusive education system for learners in Wales.</a:t>
            </a:r>
          </a:p>
        </p:txBody>
      </p:sp>
      <p:pic>
        <p:nvPicPr>
          <p:cNvPr id="6" name="Picture 5" descr="A picture containing room&#10;&#10;Description automatically generated">
            <a:extLst>
              <a:ext uri="{FF2B5EF4-FFF2-40B4-BE49-F238E27FC236}">
                <a16:creationId xmlns:a16="http://schemas.microsoft.com/office/drawing/2014/main" id="{75BE50AB-B955-4DAC-B606-F0D56A5F70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80633" y="114301"/>
            <a:ext cx="1189567" cy="713740"/>
          </a:xfrm>
          <a:prstGeom prst="rect">
            <a:avLst/>
          </a:prstGeom>
        </p:spPr>
      </p:pic>
      <p:sp>
        <p:nvSpPr>
          <p:cNvPr id="11" name="TextBox 10">
            <a:extLst>
              <a:ext uri="{FF2B5EF4-FFF2-40B4-BE49-F238E27FC236}">
                <a16:creationId xmlns:a16="http://schemas.microsoft.com/office/drawing/2014/main" id="{F653744A-0E75-4EE9-9DC9-2C188F02AC38}"/>
              </a:ext>
            </a:extLst>
          </p:cNvPr>
          <p:cNvSpPr txBox="1"/>
          <p:nvPr/>
        </p:nvSpPr>
        <p:spPr>
          <a:xfrm>
            <a:off x="253999" y="1806700"/>
            <a:ext cx="3441701" cy="1938992"/>
          </a:xfrm>
          <a:prstGeom prst="rect">
            <a:avLst/>
          </a:prstGeom>
          <a:noFill/>
        </p:spPr>
        <p:txBody>
          <a:bodyPr wrap="square" rtlCol="0">
            <a:spAutoFit/>
          </a:bodyPr>
          <a:lstStyle/>
          <a:p>
            <a:pPr algn="just"/>
            <a:r>
              <a:rPr lang="en-GB" sz="1200" dirty="0">
                <a:latin typeface="Times New Roman" panose="02020603050405020304" pitchFamily="18" charset="0"/>
                <a:cs typeface="Times New Roman" panose="02020603050405020304" pitchFamily="18" charset="0"/>
              </a:rPr>
              <a:t>In Wales, around 23% of children have Special Educational Needs, the system is poor and with the new ALN transformation, planning will be flexible, responsive, professionals will be skilled and confident in addressing children’s needs and children’s learning barriers will be overcome (Welsh Government, 2018).</a:t>
            </a:r>
          </a:p>
          <a:p>
            <a:pPr algn="just"/>
            <a:r>
              <a:rPr lang="en-GB" sz="1200" dirty="0">
                <a:latin typeface="Times New Roman" panose="02020603050405020304" pitchFamily="18" charset="0"/>
                <a:cs typeface="Times New Roman" panose="02020603050405020304" pitchFamily="18" charset="0"/>
              </a:rPr>
              <a:t>The reform replaces a model which is more than 30 years old, and is no longer fit for purpose (Welsh Assembly, 2016)</a:t>
            </a:r>
          </a:p>
        </p:txBody>
      </p:sp>
      <p:pic>
        <p:nvPicPr>
          <p:cNvPr id="5" name="Picture 4" descr="A screenshot of a cell phone&#10;&#10;Description automatically generated">
            <a:extLst>
              <a:ext uri="{FF2B5EF4-FFF2-40B4-BE49-F238E27FC236}">
                <a16:creationId xmlns:a16="http://schemas.microsoft.com/office/drawing/2014/main" id="{AF8D467C-8228-4B10-8A0A-268F69069F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5728" y="3691324"/>
            <a:ext cx="3441700" cy="1154508"/>
          </a:xfrm>
          <a:prstGeom prst="rect">
            <a:avLst/>
          </a:prstGeom>
        </p:spPr>
      </p:pic>
      <p:sp>
        <p:nvSpPr>
          <p:cNvPr id="8" name="TextBox 7">
            <a:extLst>
              <a:ext uri="{FF2B5EF4-FFF2-40B4-BE49-F238E27FC236}">
                <a16:creationId xmlns:a16="http://schemas.microsoft.com/office/drawing/2014/main" id="{8FD066B5-6CBA-47B0-B3B6-F6FAB171D647}"/>
              </a:ext>
            </a:extLst>
          </p:cNvPr>
          <p:cNvSpPr txBox="1"/>
          <p:nvPr/>
        </p:nvSpPr>
        <p:spPr>
          <a:xfrm>
            <a:off x="3685186" y="436993"/>
            <a:ext cx="4265013" cy="3093154"/>
          </a:xfrm>
          <a:prstGeom prst="rect">
            <a:avLst/>
          </a:prstGeom>
          <a:gradFill>
            <a:gsLst>
              <a:gs pos="0">
                <a:schemeClr val="accent1">
                  <a:lumMod val="5000"/>
                  <a:lumOff val="95000"/>
                </a:schemeClr>
              </a:gs>
              <a:gs pos="86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just"/>
            <a:r>
              <a:rPr lang="en-GB" sz="1150" dirty="0">
                <a:latin typeface="Times New Roman" panose="02020603050405020304" pitchFamily="18" charset="0"/>
                <a:cs typeface="Times New Roman" panose="02020603050405020304" pitchFamily="18" charset="0"/>
              </a:rPr>
              <a:t>The Role of the Practitioners (What’s changed?)</a:t>
            </a:r>
          </a:p>
          <a:p>
            <a:pPr algn="just"/>
            <a:endParaRPr lang="en-GB" sz="1150" dirty="0">
              <a:latin typeface="Times New Roman" panose="02020603050405020304" pitchFamily="18" charset="0"/>
              <a:cs typeface="Times New Roman" panose="02020603050405020304" pitchFamily="18" charset="0"/>
            </a:endParaRPr>
          </a:p>
          <a:p>
            <a:pPr algn="just"/>
            <a:r>
              <a:rPr lang="en-GB" sz="1150" dirty="0" err="1">
                <a:latin typeface="Times New Roman" panose="02020603050405020304" pitchFamily="18" charset="0"/>
                <a:cs typeface="Times New Roman" panose="02020603050405020304" pitchFamily="18" charset="0"/>
              </a:rPr>
              <a:t>SENco</a:t>
            </a:r>
            <a:r>
              <a:rPr lang="en-GB" sz="1150" dirty="0">
                <a:latin typeface="Times New Roman" panose="02020603050405020304" pitchFamily="18" charset="0"/>
                <a:cs typeface="Times New Roman" panose="02020603050405020304" pitchFamily="18" charset="0"/>
              </a:rPr>
              <a:t> 	         </a:t>
            </a:r>
            <a:r>
              <a:rPr lang="en-GB" sz="1150" dirty="0" err="1">
                <a:latin typeface="Times New Roman" panose="02020603050405020304" pitchFamily="18" charset="0"/>
                <a:cs typeface="Times New Roman" panose="02020603050405020304" pitchFamily="18" charset="0"/>
              </a:rPr>
              <a:t>ALNco</a:t>
            </a:r>
            <a:r>
              <a:rPr lang="en-GB" sz="1150" dirty="0">
                <a:latin typeface="Times New Roman" panose="02020603050405020304" pitchFamily="18" charset="0"/>
                <a:cs typeface="Times New Roman" panose="02020603050405020304" pitchFamily="18" charset="0"/>
              </a:rPr>
              <a:t>  </a:t>
            </a:r>
          </a:p>
          <a:p>
            <a:pPr algn="just"/>
            <a:endParaRPr lang="en-GB" sz="1150" dirty="0">
              <a:latin typeface="Times New Roman" panose="02020603050405020304" pitchFamily="18" charset="0"/>
              <a:cs typeface="Times New Roman" panose="02020603050405020304" pitchFamily="18" charset="0"/>
            </a:endParaRPr>
          </a:p>
          <a:p>
            <a:pPr algn="just"/>
            <a:r>
              <a:rPr lang="en-GB" sz="1150" dirty="0">
                <a:latin typeface="Times New Roman" panose="02020603050405020304" pitchFamily="18" charset="0"/>
                <a:cs typeface="Times New Roman" panose="02020603050405020304" pitchFamily="18" charset="0"/>
              </a:rPr>
              <a:t>The </a:t>
            </a:r>
            <a:r>
              <a:rPr lang="en-GB" sz="1150" dirty="0" err="1">
                <a:latin typeface="Times New Roman" panose="02020603050405020304" pitchFamily="18" charset="0"/>
                <a:cs typeface="Times New Roman" panose="02020603050405020304" pitchFamily="18" charset="0"/>
              </a:rPr>
              <a:t>SENco</a:t>
            </a:r>
            <a:r>
              <a:rPr lang="en-GB" sz="1150" dirty="0">
                <a:latin typeface="Times New Roman" panose="02020603050405020304" pitchFamily="18" charset="0"/>
                <a:cs typeface="Times New Roman" panose="02020603050405020304" pitchFamily="18" charset="0"/>
              </a:rPr>
              <a:t> is the individual in school who’s job it is to oversee coordination and provisions for the children with Special education needs (</a:t>
            </a:r>
            <a:r>
              <a:rPr lang="en-GB" sz="1150" dirty="0" err="1">
                <a:latin typeface="Times New Roman" panose="02020603050405020304" pitchFamily="18" charset="0"/>
                <a:cs typeface="Times New Roman" panose="02020603050405020304" pitchFamily="18" charset="0"/>
              </a:rPr>
              <a:t>Gov.Wales</a:t>
            </a:r>
            <a:r>
              <a:rPr lang="en-GB" sz="1150" dirty="0">
                <a:latin typeface="Times New Roman" panose="02020603050405020304" pitchFamily="18" charset="0"/>
                <a:cs typeface="Times New Roman" panose="02020603050405020304" pitchFamily="18" charset="0"/>
              </a:rPr>
              <a:t>, 2018). The reform will see the </a:t>
            </a:r>
            <a:r>
              <a:rPr lang="en-GB" sz="1150" dirty="0" err="1">
                <a:latin typeface="Times New Roman" panose="02020603050405020304" pitchFamily="18" charset="0"/>
                <a:cs typeface="Times New Roman" panose="02020603050405020304" pitchFamily="18" charset="0"/>
              </a:rPr>
              <a:t>SENco</a:t>
            </a:r>
            <a:r>
              <a:rPr lang="en-GB" sz="1150" dirty="0">
                <a:latin typeface="Times New Roman" panose="02020603050405020304" pitchFamily="18" charset="0"/>
                <a:cs typeface="Times New Roman" panose="02020603050405020304" pitchFamily="18" charset="0"/>
              </a:rPr>
              <a:t> carry on this important role under the title of </a:t>
            </a:r>
            <a:r>
              <a:rPr lang="en-GB" sz="1150" dirty="0" err="1">
                <a:latin typeface="Times New Roman" panose="02020603050405020304" pitchFamily="18" charset="0"/>
                <a:cs typeface="Times New Roman" panose="02020603050405020304" pitchFamily="18" charset="0"/>
              </a:rPr>
              <a:t>ALNco</a:t>
            </a:r>
            <a:r>
              <a:rPr lang="en-GB" sz="1150" dirty="0">
                <a:latin typeface="Times New Roman" panose="02020603050405020304" pitchFamily="18" charset="0"/>
                <a:cs typeface="Times New Roman" panose="02020603050405020304" pitchFamily="18" charset="0"/>
              </a:rPr>
              <a:t> with extra responsibilities, the role has growing importance (ALN Wales, 2019).  The </a:t>
            </a:r>
            <a:r>
              <a:rPr lang="en-GB" sz="1150" dirty="0" err="1">
                <a:latin typeface="Times New Roman" panose="02020603050405020304" pitchFamily="18" charset="0"/>
                <a:cs typeface="Times New Roman" panose="02020603050405020304" pitchFamily="18" charset="0"/>
              </a:rPr>
              <a:t>ALNco</a:t>
            </a:r>
            <a:r>
              <a:rPr lang="en-GB" sz="1150" dirty="0">
                <a:latin typeface="Times New Roman" panose="02020603050405020304" pitchFamily="18" charset="0"/>
                <a:cs typeface="Times New Roman" panose="02020603050405020304" pitchFamily="18" charset="0"/>
              </a:rPr>
              <a:t> will promote inclusion, oversee day to day operations, be a source of expertise, acting as the key point of contact and provide essential support for all practitioners to identify early identification, and ensuring that IDP’s are developed and reviewed (ALN Wales, 2019). With the </a:t>
            </a:r>
            <a:r>
              <a:rPr lang="en-GB" sz="1150" dirty="0" err="1">
                <a:latin typeface="Times New Roman" panose="02020603050405020304" pitchFamily="18" charset="0"/>
                <a:cs typeface="Times New Roman" panose="02020603050405020304" pitchFamily="18" charset="0"/>
              </a:rPr>
              <a:t>ALNco</a:t>
            </a:r>
            <a:r>
              <a:rPr lang="en-GB" sz="1150" dirty="0">
                <a:latin typeface="Times New Roman" panose="02020603050405020304" pitchFamily="18" charset="0"/>
                <a:cs typeface="Times New Roman" panose="02020603050405020304" pitchFamily="18" charset="0"/>
              </a:rPr>
              <a:t> being given more responsibilities, there are concerns that these additional tasks will have a detrimental impact on teaching capacity (Dauncey, 2016). </a:t>
            </a:r>
          </a:p>
          <a:p>
            <a:endParaRPr lang="en-GB" sz="1100" dirty="0"/>
          </a:p>
        </p:txBody>
      </p:sp>
      <p:sp>
        <p:nvSpPr>
          <p:cNvPr id="14" name="Arrow: Right 13">
            <a:extLst>
              <a:ext uri="{FF2B5EF4-FFF2-40B4-BE49-F238E27FC236}">
                <a16:creationId xmlns:a16="http://schemas.microsoft.com/office/drawing/2014/main" id="{2B6BE83F-6E86-4BEC-949B-7D058A69746B}"/>
              </a:ext>
            </a:extLst>
          </p:cNvPr>
          <p:cNvSpPr/>
          <p:nvPr/>
        </p:nvSpPr>
        <p:spPr>
          <a:xfrm>
            <a:off x="4282412" y="748663"/>
            <a:ext cx="632488" cy="3428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0F6B1C16-20A7-421D-A382-92D06E92F11D}"/>
              </a:ext>
            </a:extLst>
          </p:cNvPr>
          <p:cNvSpPr txBox="1"/>
          <p:nvPr/>
        </p:nvSpPr>
        <p:spPr>
          <a:xfrm>
            <a:off x="3709978" y="3688856"/>
            <a:ext cx="4240222" cy="2908489"/>
          </a:xfrm>
          <a:prstGeom prst="rect">
            <a:avLst/>
          </a:prstGeo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wrap="square" rtlCol="0">
            <a:spAutoFit/>
          </a:bodyPr>
          <a:lstStyle/>
          <a:p>
            <a:pPr algn="just"/>
            <a:r>
              <a:rPr lang="en-GB" sz="1150" dirty="0">
                <a:latin typeface="Times New Roman" panose="02020603050405020304" pitchFamily="18" charset="0"/>
                <a:cs typeface="Times New Roman" panose="02020603050405020304" pitchFamily="18" charset="0"/>
              </a:rPr>
              <a:t>Post-16 provision             0-16	                           0-25</a:t>
            </a:r>
          </a:p>
          <a:p>
            <a:pPr algn="just"/>
            <a:endParaRPr lang="en-GB" sz="1150" dirty="0">
              <a:latin typeface="Times New Roman" panose="02020603050405020304" pitchFamily="18" charset="0"/>
              <a:cs typeface="Times New Roman" panose="02020603050405020304" pitchFamily="18" charset="0"/>
            </a:endParaRPr>
          </a:p>
          <a:p>
            <a:pPr algn="just"/>
            <a:r>
              <a:rPr lang="en-GB" sz="1150" dirty="0">
                <a:latin typeface="Times New Roman" panose="02020603050405020304" pitchFamily="18" charset="0"/>
                <a:cs typeface="Times New Roman" panose="02020603050405020304" pitchFamily="18" charset="0"/>
              </a:rPr>
              <a:t>Currently under the Learning and Skills Act 2000 (“the 2000 Act”) children over the age of 16 have their needs met by the Welsh ministers, However the reform will see this responsibility being taken over by the local authorities under  ALNET Act 2018 (</a:t>
            </a:r>
            <a:r>
              <a:rPr lang="en-GB" sz="1150" dirty="0" err="1">
                <a:latin typeface="Times New Roman" panose="02020603050405020304" pitchFamily="18" charset="0"/>
                <a:cs typeface="Times New Roman" panose="02020603050405020304" pitchFamily="18" charset="0"/>
              </a:rPr>
              <a:t>Gov.Wales</a:t>
            </a:r>
            <a:r>
              <a:rPr lang="en-GB" sz="1150" dirty="0">
                <a:latin typeface="Times New Roman" panose="02020603050405020304" pitchFamily="18" charset="0"/>
                <a:cs typeface="Times New Roman" panose="02020603050405020304" pitchFamily="18" charset="0"/>
              </a:rPr>
              <a:t>, 2019). Children and young people from ages 0-25 will now be able to have an IDP, a single legislative system under the ALN ACT, this replaces the current two separate systems, whereby school age children have SEN legislation and Post 16 young people have Learning Difficulties and/or Disabilities (LDD) legislation (</a:t>
            </a:r>
            <a:r>
              <a:rPr lang="en-GB" sz="1150" dirty="0" err="1">
                <a:latin typeface="Times New Roman" panose="02020603050405020304" pitchFamily="18" charset="0"/>
                <a:cs typeface="Times New Roman" panose="02020603050405020304" pitchFamily="18" charset="0"/>
              </a:rPr>
              <a:t>Gov.Wales</a:t>
            </a:r>
            <a:r>
              <a:rPr lang="en-GB" sz="1150" dirty="0">
                <a:latin typeface="Times New Roman" panose="02020603050405020304" pitchFamily="18" charset="0"/>
                <a:cs typeface="Times New Roman" panose="02020603050405020304" pitchFamily="18" charset="0"/>
              </a:rPr>
              <a:t>, 2019). This new act will ensure ease of transmission from school to higher education (</a:t>
            </a:r>
            <a:r>
              <a:rPr lang="en-GB" sz="1150" dirty="0" err="1">
                <a:latin typeface="Times New Roman" panose="02020603050405020304" pitchFamily="18" charset="0"/>
                <a:cs typeface="Times New Roman" panose="02020603050405020304" pitchFamily="18" charset="0"/>
              </a:rPr>
              <a:t>Gov.Wales</a:t>
            </a:r>
            <a:r>
              <a:rPr lang="en-GB" sz="1150" dirty="0">
                <a:latin typeface="Times New Roman" panose="02020603050405020304" pitchFamily="18" charset="0"/>
                <a:cs typeface="Times New Roman" panose="02020603050405020304" pitchFamily="18" charset="0"/>
              </a:rPr>
              <a:t>, 2018). The new system will mean that decisions will be made </a:t>
            </a:r>
            <a:r>
              <a:rPr lang="en-GB" sz="1100" dirty="0">
                <a:latin typeface="Times New Roman" panose="02020603050405020304" pitchFamily="18" charset="0"/>
                <a:cs typeface="Times New Roman" panose="02020603050405020304" pitchFamily="18" charset="0"/>
              </a:rPr>
              <a:t>by local people already involved with supporting the child (</a:t>
            </a:r>
            <a:r>
              <a:rPr lang="en-GB" sz="1100" dirty="0" err="1">
                <a:latin typeface="Times New Roman" panose="02020603050405020304" pitchFamily="18" charset="0"/>
                <a:cs typeface="Times New Roman" panose="02020603050405020304" pitchFamily="18" charset="0"/>
              </a:rPr>
              <a:t>Gov.Wales</a:t>
            </a:r>
            <a:r>
              <a:rPr lang="en-GB" sz="1100" dirty="0">
                <a:latin typeface="Times New Roman" panose="02020603050405020304" pitchFamily="18" charset="0"/>
                <a:cs typeface="Times New Roman" panose="02020603050405020304" pitchFamily="18" charset="0"/>
              </a:rPr>
              <a:t>, 2019). Funding will also be transferred to local authorities, and so careful training and</a:t>
            </a:r>
            <a:endParaRPr lang="en-GB" sz="1150"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599BFAD0-8976-4D19-A521-4BA49DCDE0D6}"/>
              </a:ext>
            </a:extLst>
          </p:cNvPr>
          <p:cNvSpPr txBox="1"/>
          <p:nvPr/>
        </p:nvSpPr>
        <p:spPr>
          <a:xfrm>
            <a:off x="8115299" y="457200"/>
            <a:ext cx="3847491" cy="977191"/>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just"/>
            <a:r>
              <a:rPr lang="en-GB" sz="1150" dirty="0">
                <a:latin typeface="Times New Roman" panose="02020603050405020304" pitchFamily="18" charset="0"/>
                <a:cs typeface="Times New Roman" panose="02020603050405020304" pitchFamily="18" charset="0"/>
              </a:rPr>
              <a:t>provisions will need to be put into place to oversee these big changes (Welsh Govt, 2016). £200,000 is expected to be spent between 2017-18 and 2020-21 to monitor the new legislative requirements, and to ensure they are embedded and making an impact on learners (Welsh Govt, 2016).</a:t>
            </a:r>
          </a:p>
        </p:txBody>
      </p:sp>
      <p:sp>
        <p:nvSpPr>
          <p:cNvPr id="21" name="TextBox 20">
            <a:extLst>
              <a:ext uri="{FF2B5EF4-FFF2-40B4-BE49-F238E27FC236}">
                <a16:creationId xmlns:a16="http://schemas.microsoft.com/office/drawing/2014/main" id="{2D05E351-2D4D-4C04-BE64-B72F614AAD80}"/>
              </a:ext>
            </a:extLst>
          </p:cNvPr>
          <p:cNvSpPr txBox="1"/>
          <p:nvPr/>
        </p:nvSpPr>
        <p:spPr>
          <a:xfrm>
            <a:off x="8115298" y="1524000"/>
            <a:ext cx="3847492" cy="2846933"/>
          </a:xfrm>
          <a:prstGeom prst="rect">
            <a:avLst/>
          </a:prstGeom>
          <a:gradFill>
            <a:gsLst>
              <a:gs pos="58000">
                <a:schemeClr val="accent6">
                  <a:lumMod val="40000"/>
                  <a:lumOff val="60000"/>
                </a:schemeClr>
              </a:gs>
              <a:gs pos="76000">
                <a:schemeClr val="accent6">
                  <a:lumMod val="60000"/>
                  <a:lumOff val="40000"/>
                </a:schemeClr>
              </a:gs>
              <a:gs pos="100000">
                <a:schemeClr val="accent6">
                  <a:lumMod val="60000"/>
                  <a:lumOff val="40000"/>
                </a:schemeClr>
              </a:gs>
              <a:gs pos="88000">
                <a:schemeClr val="accent6">
                  <a:lumMod val="60000"/>
                  <a:lumOff val="40000"/>
                </a:schemeClr>
              </a:gs>
            </a:gsLst>
            <a:lin ang="5400000" scaled="1"/>
          </a:gradFill>
        </p:spPr>
        <p:txBody>
          <a:bodyPr wrap="square" rtlCol="0">
            <a:spAutoFit/>
          </a:bodyPr>
          <a:lstStyle/>
          <a:p>
            <a:pPr algn="just"/>
            <a:r>
              <a:rPr lang="en-GB" sz="1150" dirty="0">
                <a:latin typeface="Times New Roman" panose="02020603050405020304" pitchFamily="18" charset="0"/>
                <a:cs typeface="Times New Roman" panose="02020603050405020304" pitchFamily="18" charset="0"/>
              </a:rPr>
              <a:t>The Individual Development Plan</a:t>
            </a:r>
          </a:p>
          <a:p>
            <a:pPr algn="just"/>
            <a:endParaRPr lang="en-GB" sz="1150" dirty="0">
              <a:latin typeface="Times New Roman" panose="02020603050405020304" pitchFamily="18" charset="0"/>
              <a:cs typeface="Times New Roman" panose="02020603050405020304" pitchFamily="18" charset="0"/>
            </a:endParaRPr>
          </a:p>
          <a:p>
            <a:pPr algn="just"/>
            <a:r>
              <a:rPr lang="en-GB" sz="1150" dirty="0">
                <a:latin typeface="Times New Roman" panose="02020603050405020304" pitchFamily="18" charset="0"/>
                <a:cs typeface="Times New Roman" panose="02020603050405020304" pitchFamily="18" charset="0"/>
              </a:rPr>
              <a:t>Statement 	                 IDP</a:t>
            </a:r>
          </a:p>
          <a:p>
            <a:pPr algn="just"/>
            <a:endParaRPr lang="en-GB" sz="1150" dirty="0">
              <a:latin typeface="Times New Roman" panose="02020603050405020304" pitchFamily="18" charset="0"/>
              <a:cs typeface="Times New Roman" panose="02020603050405020304" pitchFamily="18" charset="0"/>
            </a:endParaRPr>
          </a:p>
          <a:p>
            <a:pPr algn="just"/>
            <a:r>
              <a:rPr lang="en-GB" sz="1150" dirty="0">
                <a:latin typeface="Times New Roman" panose="02020603050405020304" pitchFamily="18" charset="0"/>
                <a:cs typeface="Times New Roman" panose="02020603050405020304" pitchFamily="18" charset="0"/>
              </a:rPr>
              <a:t>The new legislation identifies that the old system of obtaining a statement was ‘complex, bewildering and adversarial’ (Welsh Assembly, 2016) The reform will be simpler and less adversarial, creating an Individual Development Plan (IDP) will be much easier than obtaining a statement (Welsh Government, 2018). The IDP will be a single plan, which will include an action plan plus evidence for the actions, the IDP will be given to all children and young people (0-25) if required, and the </a:t>
            </a:r>
            <a:r>
              <a:rPr lang="en-GB" sz="1150" dirty="0" err="1">
                <a:latin typeface="Times New Roman" panose="02020603050405020304" pitchFamily="18" charset="0"/>
                <a:cs typeface="Times New Roman" panose="02020603050405020304" pitchFamily="18" charset="0"/>
              </a:rPr>
              <a:t>ALNco</a:t>
            </a:r>
            <a:r>
              <a:rPr lang="en-GB" sz="1150" dirty="0">
                <a:latin typeface="Times New Roman" panose="02020603050405020304" pitchFamily="18" charset="0"/>
                <a:cs typeface="Times New Roman" panose="02020603050405020304" pitchFamily="18" charset="0"/>
              </a:rPr>
              <a:t> will oversee and begin the process of developing and maintaining the plan (SNAP Cymru, 2014).</a:t>
            </a:r>
          </a:p>
          <a:p>
            <a:endParaRPr lang="en-GB" dirty="0"/>
          </a:p>
        </p:txBody>
      </p:sp>
      <p:sp>
        <p:nvSpPr>
          <p:cNvPr id="22" name="Rectangle 21">
            <a:extLst>
              <a:ext uri="{FF2B5EF4-FFF2-40B4-BE49-F238E27FC236}">
                <a16:creationId xmlns:a16="http://schemas.microsoft.com/office/drawing/2014/main" id="{84D5A280-F5C4-4EBA-AF7F-60F2CCD82B54}"/>
              </a:ext>
            </a:extLst>
          </p:cNvPr>
          <p:cNvSpPr/>
          <p:nvPr/>
        </p:nvSpPr>
        <p:spPr>
          <a:xfrm>
            <a:off x="253999" y="4879647"/>
            <a:ext cx="3290880" cy="261610"/>
          </a:xfrm>
          <a:prstGeom prst="rect">
            <a:avLst/>
          </a:prstGeom>
        </p:spPr>
        <p:txBody>
          <a:bodyPr wrap="square">
            <a:spAutoFit/>
          </a:bodyPr>
          <a:lstStyle/>
          <a:p>
            <a:r>
              <a:rPr lang="en-GB" sz="1100" dirty="0"/>
              <a:t>(Education through Reginal Working, 2018)</a:t>
            </a:r>
          </a:p>
        </p:txBody>
      </p:sp>
      <p:sp>
        <p:nvSpPr>
          <p:cNvPr id="23" name="Arrow: Right 22">
            <a:extLst>
              <a:ext uri="{FF2B5EF4-FFF2-40B4-BE49-F238E27FC236}">
                <a16:creationId xmlns:a16="http://schemas.microsoft.com/office/drawing/2014/main" id="{E61AB2C2-DEE2-4EFB-B542-B965EE892E46}"/>
              </a:ext>
            </a:extLst>
          </p:cNvPr>
          <p:cNvSpPr/>
          <p:nvPr/>
        </p:nvSpPr>
        <p:spPr>
          <a:xfrm>
            <a:off x="5817692" y="3745692"/>
            <a:ext cx="659308" cy="3056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9D3D2042-24F1-4EEC-90A4-C160F3088919}"/>
              </a:ext>
            </a:extLst>
          </p:cNvPr>
          <p:cNvSpPr/>
          <p:nvPr/>
        </p:nvSpPr>
        <p:spPr>
          <a:xfrm>
            <a:off x="8979445" y="1840869"/>
            <a:ext cx="659308" cy="3056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E59AC9D3-DD16-4562-9673-23AC146FC4D8}"/>
              </a:ext>
            </a:extLst>
          </p:cNvPr>
          <p:cNvSpPr txBox="1"/>
          <p:nvPr/>
        </p:nvSpPr>
        <p:spPr>
          <a:xfrm>
            <a:off x="8115297" y="4460542"/>
            <a:ext cx="3822703" cy="1015663"/>
          </a:xfrm>
          <a:prstGeom prst="rect">
            <a:avLst/>
          </a:prstGeom>
          <a:noFill/>
        </p:spPr>
        <p:txBody>
          <a:bodyPr wrap="square" rtlCol="0">
            <a:spAutoFit/>
          </a:bodyPr>
          <a:lstStyle/>
          <a:p>
            <a:pPr algn="just"/>
            <a:r>
              <a:rPr lang="en-GB" sz="1200" dirty="0">
                <a:latin typeface="Times New Roman" panose="02020603050405020304" pitchFamily="18" charset="0"/>
                <a:cs typeface="Times New Roman" panose="02020603050405020304" pitchFamily="18" charset="0"/>
              </a:rPr>
              <a:t>The changes laid out, seek to create a fully inclusive education system for Additional Learning Needs, the intention is to provide a more pupil approach and for all practitioners to have the right training to deliver a supportive workforce (SNAP Cymru, 2017).</a:t>
            </a:r>
          </a:p>
        </p:txBody>
      </p:sp>
      <p:sp>
        <p:nvSpPr>
          <p:cNvPr id="27" name="TextBox 26">
            <a:extLst>
              <a:ext uri="{FF2B5EF4-FFF2-40B4-BE49-F238E27FC236}">
                <a16:creationId xmlns:a16="http://schemas.microsoft.com/office/drawing/2014/main" id="{7C354BCB-7561-4421-9FA6-9BA972651EF3}"/>
              </a:ext>
            </a:extLst>
          </p:cNvPr>
          <p:cNvSpPr txBox="1"/>
          <p:nvPr/>
        </p:nvSpPr>
        <p:spPr>
          <a:xfrm>
            <a:off x="253999" y="5141257"/>
            <a:ext cx="3290880" cy="1569660"/>
          </a:xfrm>
          <a:prstGeom prst="rect">
            <a:avLst/>
          </a:prstGeom>
          <a:noFill/>
        </p:spPr>
        <p:txBody>
          <a:bodyPr wrap="square" rtlCol="0">
            <a:spAutoFit/>
          </a:bodyPr>
          <a:lstStyle/>
          <a:p>
            <a:pPr algn="just"/>
            <a:r>
              <a:rPr lang="en-GB" sz="1200" dirty="0">
                <a:latin typeface="Times New Roman" panose="02020603050405020304" pitchFamily="18" charset="0"/>
                <a:cs typeface="Times New Roman" panose="02020603050405020304" pitchFamily="18" charset="0"/>
              </a:rPr>
              <a:t>A three-part review was carried out based on evidence supplied by Estyn and reports from the audit commission, the conclusion was made that reform was needed as the current assessment process was timely and inefficient, interventions were met too late and families stated that they had to battle to obtain support for their children (Welsh Govt, 2016)</a:t>
            </a:r>
          </a:p>
        </p:txBody>
      </p:sp>
      <p:sp>
        <p:nvSpPr>
          <p:cNvPr id="28" name="TextBox 27">
            <a:extLst>
              <a:ext uri="{FF2B5EF4-FFF2-40B4-BE49-F238E27FC236}">
                <a16:creationId xmlns:a16="http://schemas.microsoft.com/office/drawing/2014/main" id="{D205EBF0-A6B0-45D9-B9F0-2DEBE4B9B383}"/>
              </a:ext>
            </a:extLst>
          </p:cNvPr>
          <p:cNvSpPr txBox="1"/>
          <p:nvPr/>
        </p:nvSpPr>
        <p:spPr>
          <a:xfrm>
            <a:off x="8115297" y="5565814"/>
            <a:ext cx="3949702" cy="1169551"/>
          </a:xfrm>
          <a:prstGeom prst="rect">
            <a:avLst/>
          </a:prstGeom>
          <a:noFill/>
        </p:spPr>
        <p:txBody>
          <a:bodyPr wrap="square" rtlCol="0">
            <a:spAutoFit/>
          </a:bodyPr>
          <a:lstStyle/>
          <a:p>
            <a:r>
              <a:rPr lang="en-GB" sz="1400" b="1" dirty="0">
                <a:solidFill>
                  <a:schemeClr val="accent1"/>
                </a:solidFill>
                <a:latin typeface="Bradley Hand ITC" panose="03070402050302030203" pitchFamily="66" charset="0"/>
              </a:rPr>
              <a:t>“Our national mission is ambitious, innovative and confident as we work to deliver a reformed and successful education system. By learning together, we can develop a better Wales” </a:t>
            </a:r>
            <a:r>
              <a:rPr lang="en-GB" sz="1400" dirty="0">
                <a:latin typeface="Times New Roman" panose="02020603050405020304" pitchFamily="18" charset="0"/>
                <a:cs typeface="Times New Roman" panose="02020603050405020304" pitchFamily="18" charset="0"/>
              </a:rPr>
              <a:t>(Williams, 2018)</a:t>
            </a:r>
          </a:p>
        </p:txBody>
      </p:sp>
    </p:spTree>
    <p:extLst>
      <p:ext uri="{BB962C8B-B14F-4D97-AF65-F5344CB8AC3E}">
        <p14:creationId xmlns:p14="http://schemas.microsoft.com/office/powerpoint/2010/main" val="16372070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TotalTime>
  <Words>803</Words>
  <Application>Microsoft Office PowerPoint</Application>
  <PresentationFormat>Widescreen</PresentationFormat>
  <Paragraphs>24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Bradley Hand ITC</vt:lpstr>
      <vt:lpstr>Calibri</vt:lpstr>
      <vt:lpstr>Calibri Light</vt:lpstr>
      <vt:lpstr>Times New Roman</vt:lpstr>
      <vt:lpstr>Office Theme</vt:lpstr>
      <vt:lpstr>           Implications of ALN Legislation                                   EAEE6002/1805378</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Implications of ALN Legislation </dc:title>
  <dc:creator>Lindsay Page (1805378)</dc:creator>
  <cp:lastModifiedBy>Lindsay Page (1805378)</cp:lastModifiedBy>
  <cp:revision>38</cp:revision>
  <dcterms:created xsi:type="dcterms:W3CDTF">2020-05-07T20:40:04Z</dcterms:created>
  <dcterms:modified xsi:type="dcterms:W3CDTF">2020-05-12T13:12:46Z</dcterms:modified>
</cp:coreProperties>
</file>