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70" r:id="rId3"/>
    <p:sldId id="257" r:id="rId4"/>
    <p:sldId id="258" r:id="rId5"/>
    <p:sldId id="269" r:id="rId6"/>
    <p:sldId id="259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87" d="100"/>
          <a:sy n="87" d="100"/>
        </p:scale>
        <p:origin x="1258" y="7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svg"/><Relationship Id="rId1" Type="http://schemas.openxmlformats.org/officeDocument/2006/relationships/image" Target="../media/image3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svg"/><Relationship Id="rId1" Type="http://schemas.openxmlformats.org/officeDocument/2006/relationships/image" Target="../media/image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968506B-3239-46BB-8D73-B23066B6BEBE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9C492D3E-B5D5-4B0B-8D0F-E0AC41B74175}">
      <dgm:prSet/>
      <dgm:spPr/>
      <dgm:t>
        <a:bodyPr/>
        <a:lstStyle/>
        <a:p>
          <a:r>
            <a:rPr lang="en-US"/>
            <a:t>Innovation Matrix Building</a:t>
          </a:r>
        </a:p>
      </dgm:t>
    </dgm:pt>
    <dgm:pt modelId="{65207F1C-D688-4769-8FFB-E913FE596A87}" type="parTrans" cxnId="{F690D403-F25E-4465-951D-FA995729B285}">
      <dgm:prSet/>
      <dgm:spPr/>
      <dgm:t>
        <a:bodyPr/>
        <a:lstStyle/>
        <a:p>
          <a:endParaRPr lang="en-US"/>
        </a:p>
      </dgm:t>
    </dgm:pt>
    <dgm:pt modelId="{9ACDB616-BD0C-47AD-BD31-E3CA61F3A0BB}" type="sibTrans" cxnId="{F690D403-F25E-4465-951D-FA995729B285}">
      <dgm:prSet/>
      <dgm:spPr/>
      <dgm:t>
        <a:bodyPr/>
        <a:lstStyle/>
        <a:p>
          <a:endParaRPr lang="en-US"/>
        </a:p>
      </dgm:t>
    </dgm:pt>
    <dgm:pt modelId="{C5DF47BA-13CB-4332-AAD2-3D6A9C47D5CD}">
      <dgm:prSet/>
      <dgm:spPr/>
      <dgm:t>
        <a:bodyPr/>
        <a:lstStyle/>
        <a:p>
          <a:r>
            <a:rPr lang="en-US"/>
            <a:t>Fabric-First Retrofit Strategy</a:t>
          </a:r>
        </a:p>
      </dgm:t>
    </dgm:pt>
    <dgm:pt modelId="{E437A726-3198-4926-9D90-BE4A591F376D}" type="parTrans" cxnId="{C64890FE-43BA-4AEA-B885-37A1F021AF81}">
      <dgm:prSet/>
      <dgm:spPr/>
      <dgm:t>
        <a:bodyPr/>
        <a:lstStyle/>
        <a:p>
          <a:endParaRPr lang="en-US"/>
        </a:p>
      </dgm:t>
    </dgm:pt>
    <dgm:pt modelId="{44AE34D1-75A4-4653-B7BF-2E1BBC371638}" type="sibTrans" cxnId="{C64890FE-43BA-4AEA-B885-37A1F021AF81}">
      <dgm:prSet/>
      <dgm:spPr/>
      <dgm:t>
        <a:bodyPr/>
        <a:lstStyle/>
        <a:p>
          <a:endParaRPr lang="en-US"/>
        </a:p>
      </dgm:t>
    </dgm:pt>
    <dgm:pt modelId="{7A821187-9118-4555-883C-917C62D420AB}">
      <dgm:prSet/>
      <dgm:spPr/>
      <dgm:t>
        <a:bodyPr/>
        <a:lstStyle/>
        <a:p>
          <a:r>
            <a:rPr lang="en-US"/>
            <a:t>Design and Build Procurement</a:t>
          </a:r>
        </a:p>
      </dgm:t>
    </dgm:pt>
    <dgm:pt modelId="{1902DA52-8465-4EA9-B932-AD91FD3608B7}" type="parTrans" cxnId="{EF648296-0EA2-4A99-9C9F-3E6C0D3AF7B9}">
      <dgm:prSet/>
      <dgm:spPr/>
      <dgm:t>
        <a:bodyPr/>
        <a:lstStyle/>
        <a:p>
          <a:endParaRPr lang="en-US"/>
        </a:p>
      </dgm:t>
    </dgm:pt>
    <dgm:pt modelId="{21CC6EBA-0A74-4711-8F2B-210A4EFCE5FD}" type="sibTrans" cxnId="{EF648296-0EA2-4A99-9C9F-3E6C0D3AF7B9}">
      <dgm:prSet/>
      <dgm:spPr/>
      <dgm:t>
        <a:bodyPr/>
        <a:lstStyle/>
        <a:p>
          <a:endParaRPr lang="en-US"/>
        </a:p>
      </dgm:t>
    </dgm:pt>
    <dgm:pt modelId="{23570949-49A5-4FD7-A0AA-6A15AFC014C6}" type="pres">
      <dgm:prSet presAssocID="{1968506B-3239-46BB-8D73-B23066B6BEBE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38FA2278-4557-4E7D-A175-A7215569CE8F}" type="pres">
      <dgm:prSet presAssocID="{9C492D3E-B5D5-4B0B-8D0F-E0AC41B74175}" presName="hierRoot1" presStyleCnt="0"/>
      <dgm:spPr/>
    </dgm:pt>
    <dgm:pt modelId="{9EDC4FD9-5604-4CF4-9125-87205F701919}" type="pres">
      <dgm:prSet presAssocID="{9C492D3E-B5D5-4B0B-8D0F-E0AC41B74175}" presName="composite" presStyleCnt="0"/>
      <dgm:spPr/>
    </dgm:pt>
    <dgm:pt modelId="{367FD026-019E-42BD-A9F2-3089E9179A69}" type="pres">
      <dgm:prSet presAssocID="{9C492D3E-B5D5-4B0B-8D0F-E0AC41B74175}" presName="background" presStyleLbl="node0" presStyleIdx="0" presStyleCnt="3"/>
      <dgm:spPr/>
    </dgm:pt>
    <dgm:pt modelId="{9693CA61-C21A-4B5E-912E-C497C97714DC}" type="pres">
      <dgm:prSet presAssocID="{9C492D3E-B5D5-4B0B-8D0F-E0AC41B74175}" presName="text" presStyleLbl="fgAcc0" presStyleIdx="0" presStyleCnt="3">
        <dgm:presLayoutVars>
          <dgm:chPref val="3"/>
        </dgm:presLayoutVars>
      </dgm:prSet>
      <dgm:spPr/>
    </dgm:pt>
    <dgm:pt modelId="{86AC2BC9-0A73-4BEF-8B18-412CDDE505CB}" type="pres">
      <dgm:prSet presAssocID="{9C492D3E-B5D5-4B0B-8D0F-E0AC41B74175}" presName="hierChild2" presStyleCnt="0"/>
      <dgm:spPr/>
    </dgm:pt>
    <dgm:pt modelId="{73516DE8-847B-4722-A10E-29C211A2AA3B}" type="pres">
      <dgm:prSet presAssocID="{C5DF47BA-13CB-4332-AAD2-3D6A9C47D5CD}" presName="hierRoot1" presStyleCnt="0"/>
      <dgm:spPr/>
    </dgm:pt>
    <dgm:pt modelId="{7C7E5215-4F89-4183-92C7-4751B4E28A8C}" type="pres">
      <dgm:prSet presAssocID="{C5DF47BA-13CB-4332-AAD2-3D6A9C47D5CD}" presName="composite" presStyleCnt="0"/>
      <dgm:spPr/>
    </dgm:pt>
    <dgm:pt modelId="{F3D97F6B-E529-4F53-A23F-E8352EBACEDB}" type="pres">
      <dgm:prSet presAssocID="{C5DF47BA-13CB-4332-AAD2-3D6A9C47D5CD}" presName="background" presStyleLbl="node0" presStyleIdx="1" presStyleCnt="3"/>
      <dgm:spPr/>
    </dgm:pt>
    <dgm:pt modelId="{AF634E5D-6448-42B0-A61E-9486350E1072}" type="pres">
      <dgm:prSet presAssocID="{C5DF47BA-13CB-4332-AAD2-3D6A9C47D5CD}" presName="text" presStyleLbl="fgAcc0" presStyleIdx="1" presStyleCnt="3">
        <dgm:presLayoutVars>
          <dgm:chPref val="3"/>
        </dgm:presLayoutVars>
      </dgm:prSet>
      <dgm:spPr/>
    </dgm:pt>
    <dgm:pt modelId="{910BBA1D-A34C-4D1D-8367-E614A2A15E0D}" type="pres">
      <dgm:prSet presAssocID="{C5DF47BA-13CB-4332-AAD2-3D6A9C47D5CD}" presName="hierChild2" presStyleCnt="0"/>
      <dgm:spPr/>
    </dgm:pt>
    <dgm:pt modelId="{07E5643E-BC4B-4A63-A67D-51CE2D04D913}" type="pres">
      <dgm:prSet presAssocID="{7A821187-9118-4555-883C-917C62D420AB}" presName="hierRoot1" presStyleCnt="0"/>
      <dgm:spPr/>
    </dgm:pt>
    <dgm:pt modelId="{766BE222-1F41-4DD4-88C3-E5A250B86C56}" type="pres">
      <dgm:prSet presAssocID="{7A821187-9118-4555-883C-917C62D420AB}" presName="composite" presStyleCnt="0"/>
      <dgm:spPr/>
    </dgm:pt>
    <dgm:pt modelId="{531A2730-C12D-4B27-B745-CE431A9EED82}" type="pres">
      <dgm:prSet presAssocID="{7A821187-9118-4555-883C-917C62D420AB}" presName="background" presStyleLbl="node0" presStyleIdx="2" presStyleCnt="3"/>
      <dgm:spPr/>
    </dgm:pt>
    <dgm:pt modelId="{67414315-3BB8-40D9-93BD-359B2A28337E}" type="pres">
      <dgm:prSet presAssocID="{7A821187-9118-4555-883C-917C62D420AB}" presName="text" presStyleLbl="fgAcc0" presStyleIdx="2" presStyleCnt="3">
        <dgm:presLayoutVars>
          <dgm:chPref val="3"/>
        </dgm:presLayoutVars>
      </dgm:prSet>
      <dgm:spPr/>
    </dgm:pt>
    <dgm:pt modelId="{2DB2FAB3-1332-409E-B56E-244FA124FAA0}" type="pres">
      <dgm:prSet presAssocID="{7A821187-9118-4555-883C-917C62D420AB}" presName="hierChild2" presStyleCnt="0"/>
      <dgm:spPr/>
    </dgm:pt>
  </dgm:ptLst>
  <dgm:cxnLst>
    <dgm:cxn modelId="{F690D403-F25E-4465-951D-FA995729B285}" srcId="{1968506B-3239-46BB-8D73-B23066B6BEBE}" destId="{9C492D3E-B5D5-4B0B-8D0F-E0AC41B74175}" srcOrd="0" destOrd="0" parTransId="{65207F1C-D688-4769-8FFB-E913FE596A87}" sibTransId="{9ACDB616-BD0C-47AD-BD31-E3CA61F3A0BB}"/>
    <dgm:cxn modelId="{0D4AE439-EB0A-48BA-8C24-80DF037A00EF}" type="presOf" srcId="{9C492D3E-B5D5-4B0B-8D0F-E0AC41B74175}" destId="{9693CA61-C21A-4B5E-912E-C497C97714DC}" srcOrd="0" destOrd="0" presId="urn:microsoft.com/office/officeart/2005/8/layout/hierarchy1"/>
    <dgm:cxn modelId="{AB7D4A6B-CA9F-4B6A-86B4-180699B45796}" type="presOf" srcId="{1968506B-3239-46BB-8D73-B23066B6BEBE}" destId="{23570949-49A5-4FD7-A0AA-6A15AFC014C6}" srcOrd="0" destOrd="0" presId="urn:microsoft.com/office/officeart/2005/8/layout/hierarchy1"/>
    <dgm:cxn modelId="{EF648296-0EA2-4A99-9C9F-3E6C0D3AF7B9}" srcId="{1968506B-3239-46BB-8D73-B23066B6BEBE}" destId="{7A821187-9118-4555-883C-917C62D420AB}" srcOrd="2" destOrd="0" parTransId="{1902DA52-8465-4EA9-B932-AD91FD3608B7}" sibTransId="{21CC6EBA-0A74-4711-8F2B-210A4EFCE5FD}"/>
    <dgm:cxn modelId="{B885E7EA-C7F2-48F2-9784-323FB7A4A443}" type="presOf" srcId="{C5DF47BA-13CB-4332-AAD2-3D6A9C47D5CD}" destId="{AF634E5D-6448-42B0-A61E-9486350E1072}" srcOrd="0" destOrd="0" presId="urn:microsoft.com/office/officeart/2005/8/layout/hierarchy1"/>
    <dgm:cxn modelId="{C5E5D6F3-BEEA-4549-947B-5EB4E8997A77}" type="presOf" srcId="{7A821187-9118-4555-883C-917C62D420AB}" destId="{67414315-3BB8-40D9-93BD-359B2A28337E}" srcOrd="0" destOrd="0" presId="urn:microsoft.com/office/officeart/2005/8/layout/hierarchy1"/>
    <dgm:cxn modelId="{C64890FE-43BA-4AEA-B885-37A1F021AF81}" srcId="{1968506B-3239-46BB-8D73-B23066B6BEBE}" destId="{C5DF47BA-13CB-4332-AAD2-3D6A9C47D5CD}" srcOrd="1" destOrd="0" parTransId="{E437A726-3198-4926-9D90-BE4A591F376D}" sibTransId="{44AE34D1-75A4-4653-B7BF-2E1BBC371638}"/>
    <dgm:cxn modelId="{877AFFCF-D7E9-4B4F-89AD-57CA60C90DE4}" type="presParOf" srcId="{23570949-49A5-4FD7-A0AA-6A15AFC014C6}" destId="{38FA2278-4557-4E7D-A175-A7215569CE8F}" srcOrd="0" destOrd="0" presId="urn:microsoft.com/office/officeart/2005/8/layout/hierarchy1"/>
    <dgm:cxn modelId="{C7FDD5BE-2BFD-4696-8690-291E68C171D2}" type="presParOf" srcId="{38FA2278-4557-4E7D-A175-A7215569CE8F}" destId="{9EDC4FD9-5604-4CF4-9125-87205F701919}" srcOrd="0" destOrd="0" presId="urn:microsoft.com/office/officeart/2005/8/layout/hierarchy1"/>
    <dgm:cxn modelId="{58491F19-0AA2-491D-BAA3-A6099B54E79E}" type="presParOf" srcId="{9EDC4FD9-5604-4CF4-9125-87205F701919}" destId="{367FD026-019E-42BD-A9F2-3089E9179A69}" srcOrd="0" destOrd="0" presId="urn:microsoft.com/office/officeart/2005/8/layout/hierarchy1"/>
    <dgm:cxn modelId="{397BBC6A-5FF2-49B5-994D-D23351C2CDC7}" type="presParOf" srcId="{9EDC4FD9-5604-4CF4-9125-87205F701919}" destId="{9693CA61-C21A-4B5E-912E-C497C97714DC}" srcOrd="1" destOrd="0" presId="urn:microsoft.com/office/officeart/2005/8/layout/hierarchy1"/>
    <dgm:cxn modelId="{9E3583D5-9BD2-4C53-AFCE-D48A70EFA0B6}" type="presParOf" srcId="{38FA2278-4557-4E7D-A175-A7215569CE8F}" destId="{86AC2BC9-0A73-4BEF-8B18-412CDDE505CB}" srcOrd="1" destOrd="0" presId="urn:microsoft.com/office/officeart/2005/8/layout/hierarchy1"/>
    <dgm:cxn modelId="{75F34338-C703-48C3-B604-5C374144B8EB}" type="presParOf" srcId="{23570949-49A5-4FD7-A0AA-6A15AFC014C6}" destId="{73516DE8-847B-4722-A10E-29C211A2AA3B}" srcOrd="1" destOrd="0" presId="urn:microsoft.com/office/officeart/2005/8/layout/hierarchy1"/>
    <dgm:cxn modelId="{795A8E51-0FF7-4547-84DE-5E074150BC04}" type="presParOf" srcId="{73516DE8-847B-4722-A10E-29C211A2AA3B}" destId="{7C7E5215-4F89-4183-92C7-4751B4E28A8C}" srcOrd="0" destOrd="0" presId="urn:microsoft.com/office/officeart/2005/8/layout/hierarchy1"/>
    <dgm:cxn modelId="{6E5BAB32-980A-440D-AEC7-40C42764562E}" type="presParOf" srcId="{7C7E5215-4F89-4183-92C7-4751B4E28A8C}" destId="{F3D97F6B-E529-4F53-A23F-E8352EBACEDB}" srcOrd="0" destOrd="0" presId="urn:microsoft.com/office/officeart/2005/8/layout/hierarchy1"/>
    <dgm:cxn modelId="{7762B005-B645-4329-8033-A8BA9EFBAB60}" type="presParOf" srcId="{7C7E5215-4F89-4183-92C7-4751B4E28A8C}" destId="{AF634E5D-6448-42B0-A61E-9486350E1072}" srcOrd="1" destOrd="0" presId="urn:microsoft.com/office/officeart/2005/8/layout/hierarchy1"/>
    <dgm:cxn modelId="{91D4DD95-00E9-45E1-B8FB-6B0BF87B3C96}" type="presParOf" srcId="{73516DE8-847B-4722-A10E-29C211A2AA3B}" destId="{910BBA1D-A34C-4D1D-8367-E614A2A15E0D}" srcOrd="1" destOrd="0" presId="urn:microsoft.com/office/officeart/2005/8/layout/hierarchy1"/>
    <dgm:cxn modelId="{7FFB5479-A5C1-43CD-BBB5-4DE96888CFD8}" type="presParOf" srcId="{23570949-49A5-4FD7-A0AA-6A15AFC014C6}" destId="{07E5643E-BC4B-4A63-A67D-51CE2D04D913}" srcOrd="2" destOrd="0" presId="urn:microsoft.com/office/officeart/2005/8/layout/hierarchy1"/>
    <dgm:cxn modelId="{E70073B7-56DC-4B99-A066-ED45A8890ADD}" type="presParOf" srcId="{07E5643E-BC4B-4A63-A67D-51CE2D04D913}" destId="{766BE222-1F41-4DD4-88C3-E5A250B86C56}" srcOrd="0" destOrd="0" presId="urn:microsoft.com/office/officeart/2005/8/layout/hierarchy1"/>
    <dgm:cxn modelId="{E2477930-386F-4727-837C-4B7E44A42B10}" type="presParOf" srcId="{766BE222-1F41-4DD4-88C3-E5A250B86C56}" destId="{531A2730-C12D-4B27-B745-CE431A9EED82}" srcOrd="0" destOrd="0" presId="urn:microsoft.com/office/officeart/2005/8/layout/hierarchy1"/>
    <dgm:cxn modelId="{3B0D664A-98D2-434A-9CAA-6441D7BFB166}" type="presParOf" srcId="{766BE222-1F41-4DD4-88C3-E5A250B86C56}" destId="{67414315-3BB8-40D9-93BD-359B2A28337E}" srcOrd="1" destOrd="0" presId="urn:microsoft.com/office/officeart/2005/8/layout/hierarchy1"/>
    <dgm:cxn modelId="{7871C7E6-96A0-4958-AC32-FADB1DF3DAD8}" type="presParOf" srcId="{07E5643E-BC4B-4A63-A67D-51CE2D04D913}" destId="{2DB2FAB3-1332-409E-B56E-244FA124FAA0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01B6290-9A29-4A42-BEA7-29C8F614EF2E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0C402E34-DCBE-49F5-BAA0-639F04FBA104}">
      <dgm:prSet/>
      <dgm:spPr/>
      <dgm:t>
        <a:bodyPr/>
        <a:lstStyle/>
        <a:p>
          <a:r>
            <a:rPr lang="en-US" dirty="0"/>
            <a:t>Retrofit success depends on effective procurement strategies.</a:t>
          </a:r>
        </a:p>
      </dgm:t>
    </dgm:pt>
    <dgm:pt modelId="{DC2869DA-6A43-423E-B040-5E0AAC9E39C0}" type="parTrans" cxnId="{F101DF65-00B3-4F1F-BA99-D29AE14EF55C}">
      <dgm:prSet/>
      <dgm:spPr/>
      <dgm:t>
        <a:bodyPr/>
        <a:lstStyle/>
        <a:p>
          <a:endParaRPr lang="en-US"/>
        </a:p>
      </dgm:t>
    </dgm:pt>
    <dgm:pt modelId="{5B341689-1D3A-43F1-8677-34AFB9A644B6}" type="sibTrans" cxnId="{F101DF65-00B3-4F1F-BA99-D29AE14EF55C}">
      <dgm:prSet/>
      <dgm:spPr/>
      <dgm:t>
        <a:bodyPr/>
        <a:lstStyle/>
        <a:p>
          <a:endParaRPr lang="en-US"/>
        </a:p>
      </dgm:t>
    </dgm:pt>
    <dgm:pt modelId="{A0C7EC9E-8FF4-400E-90EB-086F0B3E86CC}">
      <dgm:prSet/>
      <dgm:spPr/>
      <dgm:t>
        <a:bodyPr/>
        <a:lstStyle/>
        <a:p>
          <a:r>
            <a:rPr lang="en-US"/>
            <a:t>Innovation Matrix experiences seasonal energy inefficiencies.</a:t>
          </a:r>
        </a:p>
      </dgm:t>
    </dgm:pt>
    <dgm:pt modelId="{0A41B811-4200-40C5-A5BB-30C7B8FF8135}" type="parTrans" cxnId="{319B1C93-ACA6-403C-AF68-22DE2A3802EB}">
      <dgm:prSet/>
      <dgm:spPr/>
      <dgm:t>
        <a:bodyPr/>
        <a:lstStyle/>
        <a:p>
          <a:endParaRPr lang="en-US"/>
        </a:p>
      </dgm:t>
    </dgm:pt>
    <dgm:pt modelId="{3419B8CB-08D8-4C20-915B-A55CCED523F4}" type="sibTrans" cxnId="{319B1C93-ACA6-403C-AF68-22DE2A3802EB}">
      <dgm:prSet/>
      <dgm:spPr/>
      <dgm:t>
        <a:bodyPr/>
        <a:lstStyle/>
        <a:p>
          <a:endParaRPr lang="en-US"/>
        </a:p>
      </dgm:t>
    </dgm:pt>
    <dgm:pt modelId="{CBBEBED1-E05C-4DB6-8B16-C3356B408872}">
      <dgm:prSet/>
      <dgm:spPr/>
      <dgm:t>
        <a:bodyPr/>
        <a:lstStyle/>
        <a:p>
          <a:r>
            <a:rPr lang="en-US"/>
            <a:t>Fabric-first retrofit improves long-term building performance. (CIBSE, 2021)</a:t>
          </a:r>
        </a:p>
      </dgm:t>
    </dgm:pt>
    <dgm:pt modelId="{8AC302F9-EC10-4EE1-BA60-BDE4C834856F}" type="parTrans" cxnId="{25D64246-AD2A-48C0-A64D-B12B572098DC}">
      <dgm:prSet/>
      <dgm:spPr/>
      <dgm:t>
        <a:bodyPr/>
        <a:lstStyle/>
        <a:p>
          <a:endParaRPr lang="en-US"/>
        </a:p>
      </dgm:t>
    </dgm:pt>
    <dgm:pt modelId="{69086A71-2CAA-45E7-8D5F-BA35A90A9F9E}" type="sibTrans" cxnId="{25D64246-AD2A-48C0-A64D-B12B572098DC}">
      <dgm:prSet/>
      <dgm:spPr/>
      <dgm:t>
        <a:bodyPr/>
        <a:lstStyle/>
        <a:p>
          <a:endParaRPr lang="en-US"/>
        </a:p>
      </dgm:t>
    </dgm:pt>
    <dgm:pt modelId="{001A5ACD-556A-4E7D-BE51-1E8F03BFCCA4}" type="pres">
      <dgm:prSet presAssocID="{201B6290-9A29-4A42-BEA7-29C8F614EF2E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4D06CE31-E80A-414B-AE14-7A975C6A768C}" type="pres">
      <dgm:prSet presAssocID="{0C402E34-DCBE-49F5-BAA0-639F04FBA104}" presName="hierRoot1" presStyleCnt="0"/>
      <dgm:spPr/>
    </dgm:pt>
    <dgm:pt modelId="{48CBA1A8-1FF0-4F7C-AA6B-C405E194D021}" type="pres">
      <dgm:prSet presAssocID="{0C402E34-DCBE-49F5-BAA0-639F04FBA104}" presName="composite" presStyleCnt="0"/>
      <dgm:spPr/>
    </dgm:pt>
    <dgm:pt modelId="{E10EF320-4D97-4337-9540-5666659F9E48}" type="pres">
      <dgm:prSet presAssocID="{0C402E34-DCBE-49F5-BAA0-639F04FBA104}" presName="background" presStyleLbl="node0" presStyleIdx="0" presStyleCnt="3"/>
      <dgm:spPr/>
    </dgm:pt>
    <dgm:pt modelId="{44629E0B-DBDE-45C1-8753-F84717C3813D}" type="pres">
      <dgm:prSet presAssocID="{0C402E34-DCBE-49F5-BAA0-639F04FBA104}" presName="text" presStyleLbl="fgAcc0" presStyleIdx="0" presStyleCnt="3">
        <dgm:presLayoutVars>
          <dgm:chPref val="3"/>
        </dgm:presLayoutVars>
      </dgm:prSet>
      <dgm:spPr/>
    </dgm:pt>
    <dgm:pt modelId="{4839394C-9F2A-413C-901E-6642AC9C0C47}" type="pres">
      <dgm:prSet presAssocID="{0C402E34-DCBE-49F5-BAA0-639F04FBA104}" presName="hierChild2" presStyleCnt="0"/>
      <dgm:spPr/>
    </dgm:pt>
    <dgm:pt modelId="{39F1F7B6-9708-42C1-80C6-E5536416A2B5}" type="pres">
      <dgm:prSet presAssocID="{A0C7EC9E-8FF4-400E-90EB-086F0B3E86CC}" presName="hierRoot1" presStyleCnt="0"/>
      <dgm:spPr/>
    </dgm:pt>
    <dgm:pt modelId="{FB345E4A-790E-40DA-8DA5-31980075FED8}" type="pres">
      <dgm:prSet presAssocID="{A0C7EC9E-8FF4-400E-90EB-086F0B3E86CC}" presName="composite" presStyleCnt="0"/>
      <dgm:spPr/>
    </dgm:pt>
    <dgm:pt modelId="{20962FC8-B55F-4402-898D-9EA427B55ADE}" type="pres">
      <dgm:prSet presAssocID="{A0C7EC9E-8FF4-400E-90EB-086F0B3E86CC}" presName="background" presStyleLbl="node0" presStyleIdx="1" presStyleCnt="3"/>
      <dgm:spPr/>
    </dgm:pt>
    <dgm:pt modelId="{09132854-9392-4FD7-9A5E-FE467E83A64A}" type="pres">
      <dgm:prSet presAssocID="{A0C7EC9E-8FF4-400E-90EB-086F0B3E86CC}" presName="text" presStyleLbl="fgAcc0" presStyleIdx="1" presStyleCnt="3">
        <dgm:presLayoutVars>
          <dgm:chPref val="3"/>
        </dgm:presLayoutVars>
      </dgm:prSet>
      <dgm:spPr/>
    </dgm:pt>
    <dgm:pt modelId="{4264F436-C52D-45C8-BCA4-DFD1C3F6FCB0}" type="pres">
      <dgm:prSet presAssocID="{A0C7EC9E-8FF4-400E-90EB-086F0B3E86CC}" presName="hierChild2" presStyleCnt="0"/>
      <dgm:spPr/>
    </dgm:pt>
    <dgm:pt modelId="{62E5B444-F03A-42E3-913A-CC3E87E49FA9}" type="pres">
      <dgm:prSet presAssocID="{CBBEBED1-E05C-4DB6-8B16-C3356B408872}" presName="hierRoot1" presStyleCnt="0"/>
      <dgm:spPr/>
    </dgm:pt>
    <dgm:pt modelId="{FD818AAB-6823-4872-A2E1-1B639B8C4A3C}" type="pres">
      <dgm:prSet presAssocID="{CBBEBED1-E05C-4DB6-8B16-C3356B408872}" presName="composite" presStyleCnt="0"/>
      <dgm:spPr/>
    </dgm:pt>
    <dgm:pt modelId="{0015FF9E-BC93-4685-A114-5DB578290A1F}" type="pres">
      <dgm:prSet presAssocID="{CBBEBED1-E05C-4DB6-8B16-C3356B408872}" presName="background" presStyleLbl="node0" presStyleIdx="2" presStyleCnt="3"/>
      <dgm:spPr/>
    </dgm:pt>
    <dgm:pt modelId="{D31F9A8D-428B-4367-BCE5-3D1EF8D1FF56}" type="pres">
      <dgm:prSet presAssocID="{CBBEBED1-E05C-4DB6-8B16-C3356B408872}" presName="text" presStyleLbl="fgAcc0" presStyleIdx="2" presStyleCnt="3">
        <dgm:presLayoutVars>
          <dgm:chPref val="3"/>
        </dgm:presLayoutVars>
      </dgm:prSet>
      <dgm:spPr/>
    </dgm:pt>
    <dgm:pt modelId="{47E915F0-1355-420C-9D49-186B87D35B13}" type="pres">
      <dgm:prSet presAssocID="{CBBEBED1-E05C-4DB6-8B16-C3356B408872}" presName="hierChild2" presStyleCnt="0"/>
      <dgm:spPr/>
    </dgm:pt>
  </dgm:ptLst>
  <dgm:cxnLst>
    <dgm:cxn modelId="{8CDB371F-7523-4521-8B5A-9F728FDDCC0A}" type="presOf" srcId="{201B6290-9A29-4A42-BEA7-29C8F614EF2E}" destId="{001A5ACD-556A-4E7D-BE51-1E8F03BFCCA4}" srcOrd="0" destOrd="0" presId="urn:microsoft.com/office/officeart/2005/8/layout/hierarchy1"/>
    <dgm:cxn modelId="{4CE70934-A01A-4A55-B006-437CC15EE72F}" type="presOf" srcId="{0C402E34-DCBE-49F5-BAA0-639F04FBA104}" destId="{44629E0B-DBDE-45C1-8753-F84717C3813D}" srcOrd="0" destOrd="0" presId="urn:microsoft.com/office/officeart/2005/8/layout/hierarchy1"/>
    <dgm:cxn modelId="{F101DF65-00B3-4F1F-BA99-D29AE14EF55C}" srcId="{201B6290-9A29-4A42-BEA7-29C8F614EF2E}" destId="{0C402E34-DCBE-49F5-BAA0-639F04FBA104}" srcOrd="0" destOrd="0" parTransId="{DC2869DA-6A43-423E-B040-5E0AAC9E39C0}" sibTransId="{5B341689-1D3A-43F1-8677-34AFB9A644B6}"/>
    <dgm:cxn modelId="{25D64246-AD2A-48C0-A64D-B12B572098DC}" srcId="{201B6290-9A29-4A42-BEA7-29C8F614EF2E}" destId="{CBBEBED1-E05C-4DB6-8B16-C3356B408872}" srcOrd="2" destOrd="0" parTransId="{8AC302F9-EC10-4EE1-BA60-BDE4C834856F}" sibTransId="{69086A71-2CAA-45E7-8D5F-BA35A90A9F9E}"/>
    <dgm:cxn modelId="{319B1C93-ACA6-403C-AF68-22DE2A3802EB}" srcId="{201B6290-9A29-4A42-BEA7-29C8F614EF2E}" destId="{A0C7EC9E-8FF4-400E-90EB-086F0B3E86CC}" srcOrd="1" destOrd="0" parTransId="{0A41B811-4200-40C5-A5BB-30C7B8FF8135}" sibTransId="{3419B8CB-08D8-4C20-915B-A55CCED523F4}"/>
    <dgm:cxn modelId="{235E8D9A-81FE-4CF3-B1E5-8DCC04A997B6}" type="presOf" srcId="{CBBEBED1-E05C-4DB6-8B16-C3356B408872}" destId="{D31F9A8D-428B-4367-BCE5-3D1EF8D1FF56}" srcOrd="0" destOrd="0" presId="urn:microsoft.com/office/officeart/2005/8/layout/hierarchy1"/>
    <dgm:cxn modelId="{9CFF02D5-A26A-4F8C-B24F-3A6177E0D81B}" type="presOf" srcId="{A0C7EC9E-8FF4-400E-90EB-086F0B3E86CC}" destId="{09132854-9392-4FD7-9A5E-FE467E83A64A}" srcOrd="0" destOrd="0" presId="urn:microsoft.com/office/officeart/2005/8/layout/hierarchy1"/>
    <dgm:cxn modelId="{78F2E1B8-A169-4662-9766-F84A5226A152}" type="presParOf" srcId="{001A5ACD-556A-4E7D-BE51-1E8F03BFCCA4}" destId="{4D06CE31-E80A-414B-AE14-7A975C6A768C}" srcOrd="0" destOrd="0" presId="urn:microsoft.com/office/officeart/2005/8/layout/hierarchy1"/>
    <dgm:cxn modelId="{DCC48EE4-B910-4711-B8E1-336A8DBF9F3C}" type="presParOf" srcId="{4D06CE31-E80A-414B-AE14-7A975C6A768C}" destId="{48CBA1A8-1FF0-4F7C-AA6B-C405E194D021}" srcOrd="0" destOrd="0" presId="urn:microsoft.com/office/officeart/2005/8/layout/hierarchy1"/>
    <dgm:cxn modelId="{E2AAA115-FF73-4B1B-9A1B-EF43AF5B429B}" type="presParOf" srcId="{48CBA1A8-1FF0-4F7C-AA6B-C405E194D021}" destId="{E10EF320-4D97-4337-9540-5666659F9E48}" srcOrd="0" destOrd="0" presId="urn:microsoft.com/office/officeart/2005/8/layout/hierarchy1"/>
    <dgm:cxn modelId="{72C24C5E-BB43-49C7-891C-6A6FF6E97649}" type="presParOf" srcId="{48CBA1A8-1FF0-4F7C-AA6B-C405E194D021}" destId="{44629E0B-DBDE-45C1-8753-F84717C3813D}" srcOrd="1" destOrd="0" presId="urn:microsoft.com/office/officeart/2005/8/layout/hierarchy1"/>
    <dgm:cxn modelId="{5CDBF196-5630-4461-8969-B02635928F5B}" type="presParOf" srcId="{4D06CE31-E80A-414B-AE14-7A975C6A768C}" destId="{4839394C-9F2A-413C-901E-6642AC9C0C47}" srcOrd="1" destOrd="0" presId="urn:microsoft.com/office/officeart/2005/8/layout/hierarchy1"/>
    <dgm:cxn modelId="{02552D33-5A84-4AB6-8684-A56878D7901D}" type="presParOf" srcId="{001A5ACD-556A-4E7D-BE51-1E8F03BFCCA4}" destId="{39F1F7B6-9708-42C1-80C6-E5536416A2B5}" srcOrd="1" destOrd="0" presId="urn:microsoft.com/office/officeart/2005/8/layout/hierarchy1"/>
    <dgm:cxn modelId="{B67FF7B3-9BAD-4451-9DAA-52CD808AB227}" type="presParOf" srcId="{39F1F7B6-9708-42C1-80C6-E5536416A2B5}" destId="{FB345E4A-790E-40DA-8DA5-31980075FED8}" srcOrd="0" destOrd="0" presId="urn:microsoft.com/office/officeart/2005/8/layout/hierarchy1"/>
    <dgm:cxn modelId="{F36C8E6D-FC82-4DCE-A781-A0EFA7F2419E}" type="presParOf" srcId="{FB345E4A-790E-40DA-8DA5-31980075FED8}" destId="{20962FC8-B55F-4402-898D-9EA427B55ADE}" srcOrd="0" destOrd="0" presId="urn:microsoft.com/office/officeart/2005/8/layout/hierarchy1"/>
    <dgm:cxn modelId="{F38F841E-9D67-4887-BC78-B5867F8FE104}" type="presParOf" srcId="{FB345E4A-790E-40DA-8DA5-31980075FED8}" destId="{09132854-9392-4FD7-9A5E-FE467E83A64A}" srcOrd="1" destOrd="0" presId="urn:microsoft.com/office/officeart/2005/8/layout/hierarchy1"/>
    <dgm:cxn modelId="{7A21E768-EDD7-4341-BCAA-80287EE4D379}" type="presParOf" srcId="{39F1F7B6-9708-42C1-80C6-E5536416A2B5}" destId="{4264F436-C52D-45C8-BCA4-DFD1C3F6FCB0}" srcOrd="1" destOrd="0" presId="urn:microsoft.com/office/officeart/2005/8/layout/hierarchy1"/>
    <dgm:cxn modelId="{FA3B05C7-3A3B-469E-84CC-A20A583FF2B1}" type="presParOf" srcId="{001A5ACD-556A-4E7D-BE51-1E8F03BFCCA4}" destId="{62E5B444-F03A-42E3-913A-CC3E87E49FA9}" srcOrd="2" destOrd="0" presId="urn:microsoft.com/office/officeart/2005/8/layout/hierarchy1"/>
    <dgm:cxn modelId="{4188B9F4-82A1-43B3-A666-8DA1EA84E774}" type="presParOf" srcId="{62E5B444-F03A-42E3-913A-CC3E87E49FA9}" destId="{FD818AAB-6823-4872-A2E1-1B639B8C4A3C}" srcOrd="0" destOrd="0" presId="urn:microsoft.com/office/officeart/2005/8/layout/hierarchy1"/>
    <dgm:cxn modelId="{979BA206-2B25-4124-8D1E-504211E90B02}" type="presParOf" srcId="{FD818AAB-6823-4872-A2E1-1B639B8C4A3C}" destId="{0015FF9E-BC93-4685-A114-5DB578290A1F}" srcOrd="0" destOrd="0" presId="urn:microsoft.com/office/officeart/2005/8/layout/hierarchy1"/>
    <dgm:cxn modelId="{A4EBD23C-AED1-47B1-866F-85CB4C623614}" type="presParOf" srcId="{FD818AAB-6823-4872-A2E1-1B639B8C4A3C}" destId="{D31F9A8D-428B-4367-BCE5-3D1EF8D1FF56}" srcOrd="1" destOrd="0" presId="urn:microsoft.com/office/officeart/2005/8/layout/hierarchy1"/>
    <dgm:cxn modelId="{C05B1839-A01D-4CAD-8C40-68B545D56E32}" type="presParOf" srcId="{62E5B444-F03A-42E3-913A-CC3E87E49FA9}" destId="{47E915F0-1355-420C-9D49-186B87D35B13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76F44E0-EAF1-41C4-A472-2C3C3EBBA7A9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5A4B3ED5-4D84-4B4B-8C3C-88245596DD42}">
      <dgm:prSet/>
      <dgm:spPr/>
      <dgm:t>
        <a:bodyPr/>
        <a:lstStyle/>
        <a:p>
          <a:r>
            <a:rPr lang="en-US"/>
            <a:t>Improved collaboration between project teams.</a:t>
          </a:r>
        </a:p>
      </dgm:t>
    </dgm:pt>
    <dgm:pt modelId="{30A6B0C4-FECC-4D06-BA47-73D92A4340C7}" type="parTrans" cxnId="{AEA9E6BE-32B5-4893-BE8D-296ACCA64952}">
      <dgm:prSet/>
      <dgm:spPr/>
      <dgm:t>
        <a:bodyPr/>
        <a:lstStyle/>
        <a:p>
          <a:endParaRPr lang="en-US"/>
        </a:p>
      </dgm:t>
    </dgm:pt>
    <dgm:pt modelId="{F29B8D56-A40F-4D4C-A393-39A89346B87B}" type="sibTrans" cxnId="{AEA9E6BE-32B5-4893-BE8D-296ACCA64952}">
      <dgm:prSet/>
      <dgm:spPr/>
      <dgm:t>
        <a:bodyPr/>
        <a:lstStyle/>
        <a:p>
          <a:endParaRPr lang="en-US"/>
        </a:p>
      </dgm:t>
    </dgm:pt>
    <dgm:pt modelId="{DF70D488-5EBA-43A5-9B85-84BF3509D9ED}">
      <dgm:prSet/>
      <dgm:spPr/>
      <dgm:t>
        <a:bodyPr/>
        <a:lstStyle/>
        <a:p>
          <a:r>
            <a:rPr lang="en-US"/>
            <a:t>Greater cost certainty and faster project delivery.</a:t>
          </a:r>
        </a:p>
      </dgm:t>
    </dgm:pt>
    <dgm:pt modelId="{02B86EA1-A14E-48EC-96CC-C2787605E8B4}" type="parTrans" cxnId="{74B8D5A2-A5E2-4646-8647-A5F9AF3CFC94}">
      <dgm:prSet/>
      <dgm:spPr/>
      <dgm:t>
        <a:bodyPr/>
        <a:lstStyle/>
        <a:p>
          <a:endParaRPr lang="en-US"/>
        </a:p>
      </dgm:t>
    </dgm:pt>
    <dgm:pt modelId="{7B1BAC44-292B-4D4A-A944-3852AFCD614E}" type="sibTrans" cxnId="{74B8D5A2-A5E2-4646-8647-A5F9AF3CFC94}">
      <dgm:prSet/>
      <dgm:spPr/>
      <dgm:t>
        <a:bodyPr/>
        <a:lstStyle/>
        <a:p>
          <a:endParaRPr lang="en-US"/>
        </a:p>
      </dgm:t>
    </dgm:pt>
    <dgm:pt modelId="{168D209E-2A8C-4810-A19E-F48B9B7934E3}">
      <dgm:prSet/>
      <dgm:spPr/>
      <dgm:t>
        <a:bodyPr/>
        <a:lstStyle/>
        <a:p>
          <a:r>
            <a:rPr lang="en-US"/>
            <a:t>Greater flexibility in tackling unforeseen challenges. (CIB, 2015; JCT, 2016)</a:t>
          </a:r>
        </a:p>
      </dgm:t>
    </dgm:pt>
    <dgm:pt modelId="{6214936B-FD22-4A02-80CC-665E3D58D70B}" type="parTrans" cxnId="{843D3779-B742-4DDC-832F-0AF8A5D3524A}">
      <dgm:prSet/>
      <dgm:spPr/>
      <dgm:t>
        <a:bodyPr/>
        <a:lstStyle/>
        <a:p>
          <a:endParaRPr lang="en-US"/>
        </a:p>
      </dgm:t>
    </dgm:pt>
    <dgm:pt modelId="{B9DE5D8C-D63B-43E8-BE53-4252CCFFDA86}" type="sibTrans" cxnId="{843D3779-B742-4DDC-832F-0AF8A5D3524A}">
      <dgm:prSet/>
      <dgm:spPr/>
      <dgm:t>
        <a:bodyPr/>
        <a:lstStyle/>
        <a:p>
          <a:endParaRPr lang="en-US"/>
        </a:p>
      </dgm:t>
    </dgm:pt>
    <dgm:pt modelId="{8DF03EB9-2951-4468-97B9-4F9434554F33}" type="pres">
      <dgm:prSet presAssocID="{E76F44E0-EAF1-41C4-A472-2C3C3EBBA7A9}" presName="root" presStyleCnt="0">
        <dgm:presLayoutVars>
          <dgm:dir/>
          <dgm:resizeHandles val="exact"/>
        </dgm:presLayoutVars>
      </dgm:prSet>
      <dgm:spPr/>
    </dgm:pt>
    <dgm:pt modelId="{19E44B9A-C6F3-491F-9A82-7A787442282A}" type="pres">
      <dgm:prSet presAssocID="{5A4B3ED5-4D84-4B4B-8C3C-88245596DD42}" presName="compNode" presStyleCnt="0"/>
      <dgm:spPr/>
    </dgm:pt>
    <dgm:pt modelId="{2AB365B0-4BDE-4FB2-AC6A-7E7C5EE5A51B}" type="pres">
      <dgm:prSet presAssocID="{5A4B3ED5-4D84-4B4B-8C3C-88245596DD42}" presName="bgRect" presStyleLbl="bgShp" presStyleIdx="0" presStyleCnt="3"/>
      <dgm:spPr/>
    </dgm:pt>
    <dgm:pt modelId="{3B987CD6-8E76-4875-A234-858EE1ECDD4E}" type="pres">
      <dgm:prSet presAssocID="{5A4B3ED5-4D84-4B4B-8C3C-88245596DD42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065416DF-D3FE-4E79-A20B-990D4EB1BA5A}" type="pres">
      <dgm:prSet presAssocID="{5A4B3ED5-4D84-4B4B-8C3C-88245596DD42}" presName="spaceRect" presStyleCnt="0"/>
      <dgm:spPr/>
    </dgm:pt>
    <dgm:pt modelId="{7C978C9C-4865-4E62-9717-8089EF2BBF18}" type="pres">
      <dgm:prSet presAssocID="{5A4B3ED5-4D84-4B4B-8C3C-88245596DD42}" presName="parTx" presStyleLbl="revTx" presStyleIdx="0" presStyleCnt="3">
        <dgm:presLayoutVars>
          <dgm:chMax val="0"/>
          <dgm:chPref val="0"/>
        </dgm:presLayoutVars>
      </dgm:prSet>
      <dgm:spPr/>
    </dgm:pt>
    <dgm:pt modelId="{6E9D598D-2633-4C7C-B01B-0A74AD7C9831}" type="pres">
      <dgm:prSet presAssocID="{F29B8D56-A40F-4D4C-A393-39A89346B87B}" presName="sibTrans" presStyleCnt="0"/>
      <dgm:spPr/>
    </dgm:pt>
    <dgm:pt modelId="{8EC74ED3-5FC3-4E0C-AE92-CB3F6835324C}" type="pres">
      <dgm:prSet presAssocID="{DF70D488-5EBA-43A5-9B85-84BF3509D9ED}" presName="compNode" presStyleCnt="0"/>
      <dgm:spPr/>
    </dgm:pt>
    <dgm:pt modelId="{BC08B8D2-A976-4DE7-ADBD-AF3A48B8C711}" type="pres">
      <dgm:prSet presAssocID="{DF70D488-5EBA-43A5-9B85-84BF3509D9ED}" presName="bgRect" presStyleLbl="bgShp" presStyleIdx="1" presStyleCnt="3"/>
      <dgm:spPr/>
    </dgm:pt>
    <dgm:pt modelId="{0732FDB7-73B2-48AA-99EB-88A78CAEEA45}" type="pres">
      <dgm:prSet presAssocID="{DF70D488-5EBA-43A5-9B85-84BF3509D9ED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2C50660E-3730-4399-8F93-29FE4D197166}" type="pres">
      <dgm:prSet presAssocID="{DF70D488-5EBA-43A5-9B85-84BF3509D9ED}" presName="spaceRect" presStyleCnt="0"/>
      <dgm:spPr/>
    </dgm:pt>
    <dgm:pt modelId="{89B1D135-A5C8-4EFB-A35E-93CEF2B0BCD5}" type="pres">
      <dgm:prSet presAssocID="{DF70D488-5EBA-43A5-9B85-84BF3509D9ED}" presName="parTx" presStyleLbl="revTx" presStyleIdx="1" presStyleCnt="3">
        <dgm:presLayoutVars>
          <dgm:chMax val="0"/>
          <dgm:chPref val="0"/>
        </dgm:presLayoutVars>
      </dgm:prSet>
      <dgm:spPr/>
    </dgm:pt>
    <dgm:pt modelId="{77B015F2-409D-4F09-9AA3-AB37A884F1D7}" type="pres">
      <dgm:prSet presAssocID="{7B1BAC44-292B-4D4A-A944-3852AFCD614E}" presName="sibTrans" presStyleCnt="0"/>
      <dgm:spPr/>
    </dgm:pt>
    <dgm:pt modelId="{C9B1963D-C362-45F3-AAFA-2AFCFF032CD3}" type="pres">
      <dgm:prSet presAssocID="{168D209E-2A8C-4810-A19E-F48B9B7934E3}" presName="compNode" presStyleCnt="0"/>
      <dgm:spPr/>
    </dgm:pt>
    <dgm:pt modelId="{E1CFAA76-BCA0-43CD-B549-6EF1F9D9C3C5}" type="pres">
      <dgm:prSet presAssocID="{168D209E-2A8C-4810-A19E-F48B9B7934E3}" presName="bgRect" presStyleLbl="bgShp" presStyleIdx="2" presStyleCnt="3"/>
      <dgm:spPr/>
    </dgm:pt>
    <dgm:pt modelId="{08DB1343-2FDD-47B6-98AE-75AF86EF40F3}" type="pres">
      <dgm:prSet presAssocID="{168D209E-2A8C-4810-A19E-F48B9B7934E3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Jack hammer"/>
        </a:ext>
      </dgm:extLst>
    </dgm:pt>
    <dgm:pt modelId="{88FB46D4-BBA9-4DFE-99C6-4C8663AA94B9}" type="pres">
      <dgm:prSet presAssocID="{168D209E-2A8C-4810-A19E-F48B9B7934E3}" presName="spaceRect" presStyleCnt="0"/>
      <dgm:spPr/>
    </dgm:pt>
    <dgm:pt modelId="{53BE6B67-4EA3-4B21-825F-F231842408EA}" type="pres">
      <dgm:prSet presAssocID="{168D209E-2A8C-4810-A19E-F48B9B7934E3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9C47990D-6F2B-4272-8D7A-53E13938320F}" type="presOf" srcId="{5A4B3ED5-4D84-4B4B-8C3C-88245596DD42}" destId="{7C978C9C-4865-4E62-9717-8089EF2BBF18}" srcOrd="0" destOrd="0" presId="urn:microsoft.com/office/officeart/2018/2/layout/IconVerticalSolidList"/>
    <dgm:cxn modelId="{843D3779-B742-4DDC-832F-0AF8A5D3524A}" srcId="{E76F44E0-EAF1-41C4-A472-2C3C3EBBA7A9}" destId="{168D209E-2A8C-4810-A19E-F48B9B7934E3}" srcOrd="2" destOrd="0" parTransId="{6214936B-FD22-4A02-80CC-665E3D58D70B}" sibTransId="{B9DE5D8C-D63B-43E8-BE53-4252CCFFDA86}"/>
    <dgm:cxn modelId="{74B8D5A2-A5E2-4646-8647-A5F9AF3CFC94}" srcId="{E76F44E0-EAF1-41C4-A472-2C3C3EBBA7A9}" destId="{DF70D488-5EBA-43A5-9B85-84BF3509D9ED}" srcOrd="1" destOrd="0" parTransId="{02B86EA1-A14E-48EC-96CC-C2787605E8B4}" sibTransId="{7B1BAC44-292B-4D4A-A944-3852AFCD614E}"/>
    <dgm:cxn modelId="{336E9EA5-2BAD-4EE6-A016-ADB76AB2A0A7}" type="presOf" srcId="{E76F44E0-EAF1-41C4-A472-2C3C3EBBA7A9}" destId="{8DF03EB9-2951-4468-97B9-4F9434554F33}" srcOrd="0" destOrd="0" presId="urn:microsoft.com/office/officeart/2018/2/layout/IconVerticalSolidList"/>
    <dgm:cxn modelId="{AEA9E6BE-32B5-4893-BE8D-296ACCA64952}" srcId="{E76F44E0-EAF1-41C4-A472-2C3C3EBBA7A9}" destId="{5A4B3ED5-4D84-4B4B-8C3C-88245596DD42}" srcOrd="0" destOrd="0" parTransId="{30A6B0C4-FECC-4D06-BA47-73D92A4340C7}" sibTransId="{F29B8D56-A40F-4D4C-A393-39A89346B87B}"/>
    <dgm:cxn modelId="{060B21D6-757C-4A00-BBBB-C3B19CACDBF8}" type="presOf" srcId="{DF70D488-5EBA-43A5-9B85-84BF3509D9ED}" destId="{89B1D135-A5C8-4EFB-A35E-93CEF2B0BCD5}" srcOrd="0" destOrd="0" presId="urn:microsoft.com/office/officeart/2018/2/layout/IconVerticalSolidList"/>
    <dgm:cxn modelId="{FC52B0FC-2813-40CF-9D81-D29077546BBF}" type="presOf" srcId="{168D209E-2A8C-4810-A19E-F48B9B7934E3}" destId="{53BE6B67-4EA3-4B21-825F-F231842408EA}" srcOrd="0" destOrd="0" presId="urn:microsoft.com/office/officeart/2018/2/layout/IconVerticalSolidList"/>
    <dgm:cxn modelId="{C1B019BC-533A-481B-BB0F-7E44CEF8E8BD}" type="presParOf" srcId="{8DF03EB9-2951-4468-97B9-4F9434554F33}" destId="{19E44B9A-C6F3-491F-9A82-7A787442282A}" srcOrd="0" destOrd="0" presId="urn:microsoft.com/office/officeart/2018/2/layout/IconVerticalSolidList"/>
    <dgm:cxn modelId="{A41764CB-F17A-44D9-A311-45F4A8F1F913}" type="presParOf" srcId="{19E44B9A-C6F3-491F-9A82-7A787442282A}" destId="{2AB365B0-4BDE-4FB2-AC6A-7E7C5EE5A51B}" srcOrd="0" destOrd="0" presId="urn:microsoft.com/office/officeart/2018/2/layout/IconVerticalSolidList"/>
    <dgm:cxn modelId="{49C3C422-8A68-4B20-8272-A34D610B2B73}" type="presParOf" srcId="{19E44B9A-C6F3-491F-9A82-7A787442282A}" destId="{3B987CD6-8E76-4875-A234-858EE1ECDD4E}" srcOrd="1" destOrd="0" presId="urn:microsoft.com/office/officeart/2018/2/layout/IconVerticalSolidList"/>
    <dgm:cxn modelId="{0D899500-DFF5-40BA-B203-54DD019BA3BD}" type="presParOf" srcId="{19E44B9A-C6F3-491F-9A82-7A787442282A}" destId="{065416DF-D3FE-4E79-A20B-990D4EB1BA5A}" srcOrd="2" destOrd="0" presId="urn:microsoft.com/office/officeart/2018/2/layout/IconVerticalSolidList"/>
    <dgm:cxn modelId="{406CCC76-FE94-4EBD-BC0E-660C30DC1EF7}" type="presParOf" srcId="{19E44B9A-C6F3-491F-9A82-7A787442282A}" destId="{7C978C9C-4865-4E62-9717-8089EF2BBF18}" srcOrd="3" destOrd="0" presId="urn:microsoft.com/office/officeart/2018/2/layout/IconVerticalSolidList"/>
    <dgm:cxn modelId="{68482705-F5F0-4A77-9F90-BF4937577864}" type="presParOf" srcId="{8DF03EB9-2951-4468-97B9-4F9434554F33}" destId="{6E9D598D-2633-4C7C-B01B-0A74AD7C9831}" srcOrd="1" destOrd="0" presId="urn:microsoft.com/office/officeart/2018/2/layout/IconVerticalSolidList"/>
    <dgm:cxn modelId="{96F46A34-E32D-4B7C-B5F7-CEEAA062F473}" type="presParOf" srcId="{8DF03EB9-2951-4468-97B9-4F9434554F33}" destId="{8EC74ED3-5FC3-4E0C-AE92-CB3F6835324C}" srcOrd="2" destOrd="0" presId="urn:microsoft.com/office/officeart/2018/2/layout/IconVerticalSolidList"/>
    <dgm:cxn modelId="{C6F1C2BF-5DDB-471C-92B1-FE0A5C28F34F}" type="presParOf" srcId="{8EC74ED3-5FC3-4E0C-AE92-CB3F6835324C}" destId="{BC08B8D2-A976-4DE7-ADBD-AF3A48B8C711}" srcOrd="0" destOrd="0" presId="urn:microsoft.com/office/officeart/2018/2/layout/IconVerticalSolidList"/>
    <dgm:cxn modelId="{BDC8E86A-6B1D-470C-B4D5-E630A8E6FFBF}" type="presParOf" srcId="{8EC74ED3-5FC3-4E0C-AE92-CB3F6835324C}" destId="{0732FDB7-73B2-48AA-99EB-88A78CAEEA45}" srcOrd="1" destOrd="0" presId="urn:microsoft.com/office/officeart/2018/2/layout/IconVerticalSolidList"/>
    <dgm:cxn modelId="{75970599-AFC0-409F-97B0-E90B53B9D164}" type="presParOf" srcId="{8EC74ED3-5FC3-4E0C-AE92-CB3F6835324C}" destId="{2C50660E-3730-4399-8F93-29FE4D197166}" srcOrd="2" destOrd="0" presId="urn:microsoft.com/office/officeart/2018/2/layout/IconVerticalSolidList"/>
    <dgm:cxn modelId="{45B7B229-C4FE-4477-B9E8-64829D6B3A6D}" type="presParOf" srcId="{8EC74ED3-5FC3-4E0C-AE92-CB3F6835324C}" destId="{89B1D135-A5C8-4EFB-A35E-93CEF2B0BCD5}" srcOrd="3" destOrd="0" presId="urn:microsoft.com/office/officeart/2018/2/layout/IconVerticalSolidList"/>
    <dgm:cxn modelId="{02EA733A-B88A-4D10-88F1-1BE2C15CE24F}" type="presParOf" srcId="{8DF03EB9-2951-4468-97B9-4F9434554F33}" destId="{77B015F2-409D-4F09-9AA3-AB37A884F1D7}" srcOrd="3" destOrd="0" presId="urn:microsoft.com/office/officeart/2018/2/layout/IconVerticalSolidList"/>
    <dgm:cxn modelId="{DB26D99A-A709-425A-8325-83FDC54E603B}" type="presParOf" srcId="{8DF03EB9-2951-4468-97B9-4F9434554F33}" destId="{C9B1963D-C362-45F3-AAFA-2AFCFF032CD3}" srcOrd="4" destOrd="0" presId="urn:microsoft.com/office/officeart/2018/2/layout/IconVerticalSolidList"/>
    <dgm:cxn modelId="{31B5423D-D3ED-42C4-B1DF-BBB7B911234F}" type="presParOf" srcId="{C9B1963D-C362-45F3-AAFA-2AFCFF032CD3}" destId="{E1CFAA76-BCA0-43CD-B549-6EF1F9D9C3C5}" srcOrd="0" destOrd="0" presId="urn:microsoft.com/office/officeart/2018/2/layout/IconVerticalSolidList"/>
    <dgm:cxn modelId="{EC56883E-7594-416A-944A-C4A0B67507C4}" type="presParOf" srcId="{C9B1963D-C362-45F3-AAFA-2AFCFF032CD3}" destId="{08DB1343-2FDD-47B6-98AE-75AF86EF40F3}" srcOrd="1" destOrd="0" presId="urn:microsoft.com/office/officeart/2018/2/layout/IconVerticalSolidList"/>
    <dgm:cxn modelId="{36250204-54CF-40D5-96FD-52A303EB04F2}" type="presParOf" srcId="{C9B1963D-C362-45F3-AAFA-2AFCFF032CD3}" destId="{88FB46D4-BBA9-4DFE-99C6-4C8663AA94B9}" srcOrd="2" destOrd="0" presId="urn:microsoft.com/office/officeart/2018/2/layout/IconVerticalSolidList"/>
    <dgm:cxn modelId="{3692AA2A-4E5A-4B55-8031-DDEAD614BF21}" type="presParOf" srcId="{C9B1963D-C362-45F3-AAFA-2AFCFF032CD3}" destId="{53BE6B67-4EA3-4B21-825F-F231842408E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67FD026-019E-42BD-A9F2-3089E9179A69}">
      <dsp:nvSpPr>
        <dsp:cNvPr id="0" name=""/>
        <dsp:cNvSpPr/>
      </dsp:nvSpPr>
      <dsp:spPr>
        <a:xfrm>
          <a:off x="0" y="794338"/>
          <a:ext cx="2189202" cy="139014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93CA61-C21A-4B5E-912E-C497C97714DC}">
      <dsp:nvSpPr>
        <dsp:cNvPr id="0" name=""/>
        <dsp:cNvSpPr/>
      </dsp:nvSpPr>
      <dsp:spPr>
        <a:xfrm>
          <a:off x="243244" y="1025420"/>
          <a:ext cx="2189202" cy="139014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Innovation Matrix Building</a:t>
          </a:r>
        </a:p>
      </dsp:txBody>
      <dsp:txXfrm>
        <a:off x="283960" y="1066136"/>
        <a:ext cx="2107770" cy="1308711"/>
      </dsp:txXfrm>
    </dsp:sp>
    <dsp:sp modelId="{F3D97F6B-E529-4F53-A23F-E8352EBACEDB}">
      <dsp:nvSpPr>
        <dsp:cNvPr id="0" name=""/>
        <dsp:cNvSpPr/>
      </dsp:nvSpPr>
      <dsp:spPr>
        <a:xfrm>
          <a:off x="2675691" y="794338"/>
          <a:ext cx="2189202" cy="139014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634E5D-6448-42B0-A61E-9486350E1072}">
      <dsp:nvSpPr>
        <dsp:cNvPr id="0" name=""/>
        <dsp:cNvSpPr/>
      </dsp:nvSpPr>
      <dsp:spPr>
        <a:xfrm>
          <a:off x="2918936" y="1025420"/>
          <a:ext cx="2189202" cy="139014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Fabric-First Retrofit Strategy</a:t>
          </a:r>
        </a:p>
      </dsp:txBody>
      <dsp:txXfrm>
        <a:off x="2959652" y="1066136"/>
        <a:ext cx="2107770" cy="1308711"/>
      </dsp:txXfrm>
    </dsp:sp>
    <dsp:sp modelId="{531A2730-C12D-4B27-B745-CE431A9EED82}">
      <dsp:nvSpPr>
        <dsp:cNvPr id="0" name=""/>
        <dsp:cNvSpPr/>
      </dsp:nvSpPr>
      <dsp:spPr>
        <a:xfrm>
          <a:off x="5351383" y="794338"/>
          <a:ext cx="2189202" cy="139014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414315-3BB8-40D9-93BD-359B2A28337E}">
      <dsp:nvSpPr>
        <dsp:cNvPr id="0" name=""/>
        <dsp:cNvSpPr/>
      </dsp:nvSpPr>
      <dsp:spPr>
        <a:xfrm>
          <a:off x="5594627" y="1025420"/>
          <a:ext cx="2189202" cy="139014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Design and Build Procurement</a:t>
          </a:r>
        </a:p>
      </dsp:txBody>
      <dsp:txXfrm>
        <a:off x="5635343" y="1066136"/>
        <a:ext cx="2107770" cy="130871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10EF320-4D97-4337-9540-5666659F9E48}">
      <dsp:nvSpPr>
        <dsp:cNvPr id="0" name=""/>
        <dsp:cNvSpPr/>
      </dsp:nvSpPr>
      <dsp:spPr>
        <a:xfrm>
          <a:off x="0" y="794338"/>
          <a:ext cx="2189202" cy="139014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629E0B-DBDE-45C1-8753-F84717C3813D}">
      <dsp:nvSpPr>
        <dsp:cNvPr id="0" name=""/>
        <dsp:cNvSpPr/>
      </dsp:nvSpPr>
      <dsp:spPr>
        <a:xfrm>
          <a:off x="243244" y="1025420"/>
          <a:ext cx="2189202" cy="139014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Retrofit success depends on effective procurement strategies.</a:t>
          </a:r>
        </a:p>
      </dsp:txBody>
      <dsp:txXfrm>
        <a:off x="283960" y="1066136"/>
        <a:ext cx="2107770" cy="1308711"/>
      </dsp:txXfrm>
    </dsp:sp>
    <dsp:sp modelId="{20962FC8-B55F-4402-898D-9EA427B55ADE}">
      <dsp:nvSpPr>
        <dsp:cNvPr id="0" name=""/>
        <dsp:cNvSpPr/>
      </dsp:nvSpPr>
      <dsp:spPr>
        <a:xfrm>
          <a:off x="2675691" y="794338"/>
          <a:ext cx="2189202" cy="139014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9132854-9392-4FD7-9A5E-FE467E83A64A}">
      <dsp:nvSpPr>
        <dsp:cNvPr id="0" name=""/>
        <dsp:cNvSpPr/>
      </dsp:nvSpPr>
      <dsp:spPr>
        <a:xfrm>
          <a:off x="2918936" y="1025420"/>
          <a:ext cx="2189202" cy="139014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Innovation Matrix experiences seasonal energy inefficiencies.</a:t>
          </a:r>
        </a:p>
      </dsp:txBody>
      <dsp:txXfrm>
        <a:off x="2959652" y="1066136"/>
        <a:ext cx="2107770" cy="1308711"/>
      </dsp:txXfrm>
    </dsp:sp>
    <dsp:sp modelId="{0015FF9E-BC93-4685-A114-5DB578290A1F}">
      <dsp:nvSpPr>
        <dsp:cNvPr id="0" name=""/>
        <dsp:cNvSpPr/>
      </dsp:nvSpPr>
      <dsp:spPr>
        <a:xfrm>
          <a:off x="5351383" y="794338"/>
          <a:ext cx="2189202" cy="139014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31F9A8D-428B-4367-BCE5-3D1EF8D1FF56}">
      <dsp:nvSpPr>
        <dsp:cNvPr id="0" name=""/>
        <dsp:cNvSpPr/>
      </dsp:nvSpPr>
      <dsp:spPr>
        <a:xfrm>
          <a:off x="5594627" y="1025420"/>
          <a:ext cx="2189202" cy="139014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Fabric-first retrofit improves long-term building performance. (CIBSE, 2021)</a:t>
          </a:r>
        </a:p>
      </dsp:txBody>
      <dsp:txXfrm>
        <a:off x="5635343" y="1066136"/>
        <a:ext cx="2107770" cy="130871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AB365B0-4BDE-4FB2-AC6A-7E7C5EE5A51B}">
      <dsp:nvSpPr>
        <dsp:cNvPr id="0" name=""/>
        <dsp:cNvSpPr/>
      </dsp:nvSpPr>
      <dsp:spPr>
        <a:xfrm>
          <a:off x="0" y="682"/>
          <a:ext cx="4683949" cy="159656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B987CD6-8E76-4875-A234-858EE1ECDD4E}">
      <dsp:nvSpPr>
        <dsp:cNvPr id="0" name=""/>
        <dsp:cNvSpPr/>
      </dsp:nvSpPr>
      <dsp:spPr>
        <a:xfrm>
          <a:off x="482961" y="359909"/>
          <a:ext cx="878111" cy="87811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C978C9C-4865-4E62-9717-8089EF2BBF18}">
      <dsp:nvSpPr>
        <dsp:cNvPr id="0" name=""/>
        <dsp:cNvSpPr/>
      </dsp:nvSpPr>
      <dsp:spPr>
        <a:xfrm>
          <a:off x="1844034" y="682"/>
          <a:ext cx="2839914" cy="15965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970" tIns="168970" rIns="168970" bIns="16897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Improved collaboration between project teams.</a:t>
          </a:r>
        </a:p>
      </dsp:txBody>
      <dsp:txXfrm>
        <a:off x="1844034" y="682"/>
        <a:ext cx="2839914" cy="1596566"/>
      </dsp:txXfrm>
    </dsp:sp>
    <dsp:sp modelId="{BC08B8D2-A976-4DE7-ADBD-AF3A48B8C711}">
      <dsp:nvSpPr>
        <dsp:cNvPr id="0" name=""/>
        <dsp:cNvSpPr/>
      </dsp:nvSpPr>
      <dsp:spPr>
        <a:xfrm>
          <a:off x="0" y="1996390"/>
          <a:ext cx="4683949" cy="1596566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732FDB7-73B2-48AA-99EB-88A78CAEEA45}">
      <dsp:nvSpPr>
        <dsp:cNvPr id="0" name=""/>
        <dsp:cNvSpPr/>
      </dsp:nvSpPr>
      <dsp:spPr>
        <a:xfrm>
          <a:off x="482961" y="2355617"/>
          <a:ext cx="878111" cy="87811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B1D135-A5C8-4EFB-A35E-93CEF2B0BCD5}">
      <dsp:nvSpPr>
        <dsp:cNvPr id="0" name=""/>
        <dsp:cNvSpPr/>
      </dsp:nvSpPr>
      <dsp:spPr>
        <a:xfrm>
          <a:off x="1844034" y="1996390"/>
          <a:ext cx="2839914" cy="15965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970" tIns="168970" rIns="168970" bIns="16897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Greater cost certainty and faster project delivery.</a:t>
          </a:r>
        </a:p>
      </dsp:txBody>
      <dsp:txXfrm>
        <a:off x="1844034" y="1996390"/>
        <a:ext cx="2839914" cy="1596566"/>
      </dsp:txXfrm>
    </dsp:sp>
    <dsp:sp modelId="{E1CFAA76-BCA0-43CD-B549-6EF1F9D9C3C5}">
      <dsp:nvSpPr>
        <dsp:cNvPr id="0" name=""/>
        <dsp:cNvSpPr/>
      </dsp:nvSpPr>
      <dsp:spPr>
        <a:xfrm>
          <a:off x="0" y="3992098"/>
          <a:ext cx="4683949" cy="1596566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8DB1343-2FDD-47B6-98AE-75AF86EF40F3}">
      <dsp:nvSpPr>
        <dsp:cNvPr id="0" name=""/>
        <dsp:cNvSpPr/>
      </dsp:nvSpPr>
      <dsp:spPr>
        <a:xfrm>
          <a:off x="482961" y="4351325"/>
          <a:ext cx="878111" cy="87811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BE6B67-4EA3-4B21-825F-F231842408EA}">
      <dsp:nvSpPr>
        <dsp:cNvPr id="0" name=""/>
        <dsp:cNvSpPr/>
      </dsp:nvSpPr>
      <dsp:spPr>
        <a:xfrm>
          <a:off x="1844034" y="3992098"/>
          <a:ext cx="2839914" cy="15965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970" tIns="168970" rIns="168970" bIns="16897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Greater flexibility in tackling unforeseen challenges. (CIB, 2015; JCT, 2016)</a:t>
          </a:r>
        </a:p>
      </dsp:txBody>
      <dsp:txXfrm>
        <a:off x="1844034" y="3992098"/>
        <a:ext cx="2839914" cy="159656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5/12/2026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5/12/2026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5/12/2026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56E9B3E6-E277-4D68-BA48-9CB43FFBD6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216597"/>
            <a:ext cx="548639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8" name="Rectangle 27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059" y="613954"/>
            <a:ext cx="8180615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2723" y="809898"/>
            <a:ext cx="7629757" cy="1554480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defTabSz="914400">
              <a:lnSpc>
                <a:spcPct val="90000"/>
              </a:lnSpc>
              <a:defRPr sz="2800"/>
            </a:pPr>
            <a:r>
              <a:rPr lang="en-US" sz="3300" dirty="0"/>
              <a:t>PROCUREMENT STRATEGY FOR ENERGY RETROFIT</a:t>
            </a:r>
            <a:br>
              <a:rPr lang="en-US" sz="3300" dirty="0"/>
            </a:br>
            <a:r>
              <a:rPr lang="en-US" sz="3300" dirty="0"/>
              <a:t>Presented by John Imaredon</a:t>
            </a:r>
            <a:br>
              <a:rPr lang="en-US" sz="3300" dirty="0"/>
            </a:br>
            <a:r>
              <a:rPr lang="en-US" sz="3300" dirty="0"/>
              <a:t>Student number:2219508</a:t>
            </a:r>
            <a:endParaRPr lang="en-US" sz="3300" kern="1200" dirty="0">
              <a:latin typeface="+mj-lt"/>
              <a:ea typeface="+mj-ea"/>
              <a:cs typeface="+mj-cs"/>
            </a:endParaRPr>
          </a:p>
        </p:txBody>
      </p: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28650" y="6485313"/>
            <a:ext cx="78867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/>
          <p:cNvSpPr txBox="1"/>
          <p:nvPr/>
        </p:nvSpPr>
        <p:spPr>
          <a:xfrm>
            <a:off x="4692015" y="2701427"/>
            <a:ext cx="3415875" cy="269996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defTabSz="914400">
              <a:lnSpc>
                <a:spcPct val="90000"/>
              </a:lnSpc>
              <a:spcAft>
                <a:spcPts val="600"/>
              </a:spcAft>
              <a:defRPr sz="1000"/>
            </a:pPr>
            <a:endParaRPr lang="en-US" sz="1700" dirty="0"/>
          </a:p>
        </p:txBody>
      </p:sp>
      <p:graphicFrame>
        <p:nvGraphicFramePr>
          <p:cNvPr id="33" name="Content Placeholder 2">
            <a:extLst>
              <a:ext uri="{FF2B5EF4-FFF2-40B4-BE49-F238E27FC236}">
                <a16:creationId xmlns:a16="http://schemas.microsoft.com/office/drawing/2014/main" id="{9AEB651D-0C51-66C0-E63F-CFD93AD4647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20719807"/>
              </p:ext>
            </p:extLst>
          </p:nvPr>
        </p:nvGraphicFramePr>
        <p:xfrm>
          <a:off x="678451" y="3017519"/>
          <a:ext cx="7783830" cy="32099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963507"/>
            <a:ext cx="2620771" cy="493098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 defTabSz="914400">
              <a:lnSpc>
                <a:spcPct val="90000"/>
              </a:lnSpc>
              <a:defRPr sz="2400"/>
            </a:pPr>
            <a:r>
              <a:rPr lang="en-US" sz="3700" kern="120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Introduction to the Innovation Matrix Building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32022" y="963507"/>
            <a:ext cx="4688205" cy="2304627"/>
          </a:xfrm>
        </p:spPr>
        <p:txBody>
          <a:bodyPr vert="horz" lIns="91440" tIns="45720" rIns="91440" bIns="45720" rtlCol="0" anchor="b">
            <a:normAutofit/>
          </a:bodyPr>
          <a:lstStyle/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  <a:defRPr sz="1800"/>
            </a:pPr>
            <a:r>
              <a:rPr lang="en-US" sz="1600"/>
              <a:t>The Innovation Matrix is a modern university and commercial building at the UWTSD SA1 Waterfront campus.</a:t>
            </a:r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  <a:defRPr sz="1800"/>
            </a:pPr>
            <a:r>
              <a:rPr lang="en-US" sz="1600"/>
              <a:t>The building supports teaching, research, and business activities.</a:t>
            </a:r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  <a:defRPr sz="1800"/>
            </a:pPr>
            <a:r>
              <a:rPr lang="en-US" sz="1600"/>
              <a:t>Although the building has an EPC Grade A rating, it still experiences high winter energy demand.</a:t>
            </a:r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  <a:defRPr sz="1800"/>
            </a:pPr>
            <a:r>
              <a:rPr lang="en-US" sz="1600"/>
              <a:t>This increases operational energy costs during colder months.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3732022" y="3589866"/>
            <a:ext cx="4688205" cy="23046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000"/>
            </a:pPr>
            <a:r>
              <a:rPr lang="en-US" sz="1700"/>
              <a:t>(CIBSE, 2021; Department for Energy Security and Net Zero, 2023)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56E9B3E6-E277-4D68-BA48-9CB43FFBD6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216597"/>
            <a:ext cx="548639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4" name="Rectangle 23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059" y="613954"/>
            <a:ext cx="8180615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2723" y="809898"/>
            <a:ext cx="7629757" cy="155448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defRPr sz="2800"/>
            </a:pPr>
            <a:r>
              <a:rPr lang="en-US" sz="4200" kern="1200">
                <a:latin typeface="+mj-lt"/>
                <a:ea typeface="+mj-ea"/>
                <a:cs typeface="+mj-cs"/>
              </a:rPr>
              <a:t>Introduction</a:t>
            </a:r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28650" y="6485313"/>
            <a:ext cx="78867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/>
          <p:cNvSpPr txBox="1"/>
          <p:nvPr/>
        </p:nvSpPr>
        <p:spPr>
          <a:xfrm>
            <a:off x="3732022" y="3589866"/>
            <a:ext cx="4688205" cy="23046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defTabSz="914400">
              <a:lnSpc>
                <a:spcPct val="90000"/>
              </a:lnSpc>
              <a:spcAft>
                <a:spcPts val="600"/>
              </a:spcAft>
              <a:defRPr sz="1000"/>
            </a:pPr>
            <a:endParaRPr lang="en-US" sz="1700" dirty="0"/>
          </a:p>
        </p:txBody>
      </p:sp>
      <p:graphicFrame>
        <p:nvGraphicFramePr>
          <p:cNvPr id="13" name="Content Placeholder 2">
            <a:extLst>
              <a:ext uri="{FF2B5EF4-FFF2-40B4-BE49-F238E27FC236}">
                <a16:creationId xmlns:a16="http://schemas.microsoft.com/office/drawing/2014/main" id="{F2881485-D38D-9CBC-14D6-E674FFD1770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68934640"/>
              </p:ext>
            </p:extLst>
          </p:nvPr>
        </p:nvGraphicFramePr>
        <p:xfrm>
          <a:off x="678451" y="3017519"/>
          <a:ext cx="7783830" cy="32099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8CA06CD6-90CA-4C45-856C-6771339E1E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241173" y="320040"/>
            <a:ext cx="8661654" cy="6217920"/>
          </a:xfrm>
          <a:prstGeom prst="rect">
            <a:avLst/>
          </a:prstGeom>
          <a:solidFill>
            <a:schemeClr val="tx1">
              <a:alpha val="10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963507"/>
            <a:ext cx="2620771" cy="493098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 defTabSz="914400">
              <a:lnSpc>
                <a:spcPct val="90000"/>
              </a:lnSpc>
              <a:defRPr sz="2800"/>
            </a:pPr>
            <a:r>
              <a:rPr lang="en-US" kern="120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Innovation Matrix Energy Issues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5021601D-2758-4B15-A31C-FDA184C51B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490722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32022" y="963507"/>
            <a:ext cx="4688205" cy="2304627"/>
          </a:xfrm>
        </p:spPr>
        <p:txBody>
          <a:bodyPr vert="horz" lIns="91440" tIns="45720" rIns="91440" bIns="45720" rtlCol="0" anchor="b">
            <a:normAutofit/>
          </a:bodyPr>
          <a:lstStyle/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  <a:defRPr sz="1800"/>
            </a:pPr>
            <a:r>
              <a:rPr lang="en-US" sz="1700"/>
              <a:t>Higher winter grid electricity consumption.</a:t>
            </a:r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  <a:defRPr sz="1800"/>
            </a:pPr>
            <a:r>
              <a:rPr lang="en-US" sz="1700"/>
              <a:t>Lower solar generation during winter.</a:t>
            </a:r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  <a:defRPr sz="1800"/>
            </a:pPr>
            <a:r>
              <a:rPr lang="en-US" sz="1700"/>
              <a:t>Heat loss occurs through windows, walls, and roof.</a:t>
            </a:r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  <a:defRPr sz="1800"/>
            </a:pPr>
            <a:r>
              <a:rPr lang="en-US" sz="1700"/>
              <a:t>Further efficiency improvements are required despite EPC Grade A.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3732022" y="3589866"/>
            <a:ext cx="4688205" cy="23046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000"/>
            </a:pPr>
            <a:r>
              <a:rPr lang="en-US" sz="1700"/>
              <a:t>(CIBSE, 2015; Department for Energy Security and Net Zero, 2023)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6F109B6-22AE-A5E0-3968-ED308EB76969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5894581" y="3937978"/>
            <a:ext cx="2804747" cy="257938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A9F529C3-C941-49FD-8C67-82F134F64B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1">
              <a:lumMod val="50000"/>
              <a:lumOff val="5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0586029-32A0-47E5-9AEC-AE3ABA6B94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7759" y="480060"/>
            <a:ext cx="8428482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09A89E3-616A-C3ED-826E-5685DAF64A69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357759" y="480060"/>
            <a:ext cx="8513679" cy="5744893"/>
          </a:xfrm>
          <a:prstGeom prst="rect">
            <a:avLst/>
          </a:prstGeom>
          <a:noFill/>
        </p:spPr>
      </p:pic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8C730EAB-A532-4295-A302-FB4B90DB9F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559968" y="1143000"/>
            <a:ext cx="0" cy="4572000"/>
          </a:xfrm>
          <a:prstGeom prst="line">
            <a:avLst/>
          </a:prstGeom>
          <a:ln>
            <a:solidFill>
              <a:srgbClr val="4E4E4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418656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8CA06CD6-90CA-4C45-856C-6771339E1E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241173" y="320040"/>
            <a:ext cx="8661654" cy="6217920"/>
          </a:xfrm>
          <a:prstGeom prst="rect">
            <a:avLst/>
          </a:prstGeom>
          <a:solidFill>
            <a:schemeClr val="tx1">
              <a:alpha val="10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963507"/>
            <a:ext cx="2620771" cy="493098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 defTabSz="914400">
              <a:lnSpc>
                <a:spcPct val="90000"/>
              </a:lnSpc>
              <a:defRPr sz="2800"/>
            </a:pPr>
            <a:r>
              <a:rPr lang="en-US" kern="12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Fabric-First Retrofit Strategy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5021601D-2758-4B15-A31C-FDA184C51B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490722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32022" y="963507"/>
            <a:ext cx="4688205" cy="2304627"/>
          </a:xfrm>
        </p:spPr>
        <p:txBody>
          <a:bodyPr vert="horz" lIns="91440" tIns="45720" rIns="91440" bIns="45720" rtlCol="0" anchor="b">
            <a:normAutofit/>
          </a:bodyPr>
          <a:lstStyle/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  <a:defRPr sz="1800"/>
            </a:pPr>
            <a:r>
              <a:rPr lang="en-US" sz="1700" dirty="0"/>
              <a:t>Focuses on improving the building envelope first.</a:t>
            </a:r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  <a:defRPr sz="1800"/>
            </a:pPr>
            <a:r>
              <a:rPr lang="en-US" sz="1700" dirty="0"/>
              <a:t>Reduces energy demand directly at the source.</a:t>
            </a:r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  <a:defRPr sz="1800"/>
            </a:pPr>
            <a:r>
              <a:rPr lang="en-US" sz="1700" dirty="0"/>
              <a:t>Key upgrades include glazing, roof insulation, and wall insulation. (CIBSE, 2015)</a:t>
            </a:r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  <a:defRPr sz="1800"/>
            </a:pPr>
            <a:endParaRPr lang="en-US" sz="1700" dirty="0"/>
          </a:p>
        </p:txBody>
      </p:sp>
      <p:sp>
        <p:nvSpPr>
          <p:cNvPr id="4" name="TextBox 3"/>
          <p:cNvSpPr txBox="1"/>
          <p:nvPr/>
        </p:nvSpPr>
        <p:spPr>
          <a:xfrm>
            <a:off x="3732022" y="3589866"/>
            <a:ext cx="4688205" cy="23046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000"/>
            </a:pPr>
            <a:endParaRPr lang="en-US" sz="1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8CA06CD6-90CA-4C45-856C-6771339E1E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241173" y="320040"/>
            <a:ext cx="8661654" cy="6217920"/>
          </a:xfrm>
          <a:prstGeom prst="rect">
            <a:avLst/>
          </a:prstGeom>
          <a:solidFill>
            <a:schemeClr val="tx1">
              <a:alpha val="10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963507"/>
            <a:ext cx="2620771" cy="493098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 defTabSz="914400">
              <a:lnSpc>
                <a:spcPct val="90000"/>
              </a:lnSpc>
              <a:defRPr sz="2800"/>
            </a:pPr>
            <a:r>
              <a:rPr lang="en-US" sz="3700" kern="120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Cost and Strategic Justification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5021601D-2758-4B15-A31C-FDA184C51B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490722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32022" y="963507"/>
            <a:ext cx="4688205" cy="2304627"/>
          </a:xfrm>
        </p:spPr>
        <p:txBody>
          <a:bodyPr vert="horz" lIns="91440" tIns="45720" rIns="91440" bIns="45720" rtlCol="0" anchor="b">
            <a:normAutofit/>
          </a:bodyPr>
          <a:lstStyle/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  <a:defRPr sz="1800"/>
            </a:pPr>
            <a:r>
              <a:rPr lang="en-US" sz="1700"/>
              <a:t>Retrofit works involve high initial costs and temporary disruption.</a:t>
            </a:r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  <a:defRPr sz="1800"/>
            </a:pPr>
            <a:r>
              <a:rPr lang="en-US" sz="1700"/>
              <a:t>Long-term savings outweigh short-term costs.</a:t>
            </a:r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  <a:defRPr sz="1800"/>
            </a:pPr>
            <a:r>
              <a:rPr lang="en-US" sz="1700"/>
              <a:t>Improves building value, comfort, and sustainability.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3732022" y="3589866"/>
            <a:ext cx="4688205" cy="23046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000"/>
            </a:pPr>
            <a:r>
              <a:rPr lang="en-US" sz="1700"/>
              <a:t>(RICS, 2021; Department for Energy Security and Net Zero, 2023)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8CA06CD6-90CA-4C45-856C-6771339E1E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241173" y="320040"/>
            <a:ext cx="8661654" cy="6217920"/>
          </a:xfrm>
          <a:prstGeom prst="rect">
            <a:avLst/>
          </a:prstGeom>
          <a:solidFill>
            <a:schemeClr val="tx1">
              <a:alpha val="10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963507"/>
            <a:ext cx="2620771" cy="493098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 defTabSz="914400">
              <a:lnSpc>
                <a:spcPct val="90000"/>
              </a:lnSpc>
              <a:defRPr sz="2800"/>
            </a:pPr>
            <a:r>
              <a:rPr lang="en-US" sz="3100" kern="120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Procurement Strategy Considerations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5021601D-2758-4B15-A31C-FDA184C51B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490722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32022" y="963507"/>
            <a:ext cx="4688205" cy="2304627"/>
          </a:xfrm>
        </p:spPr>
        <p:txBody>
          <a:bodyPr vert="horz" lIns="91440" tIns="45720" rIns="91440" bIns="45720" rtlCol="0" anchor="b">
            <a:normAutofit/>
          </a:bodyPr>
          <a:lstStyle/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  <a:defRPr sz="1800"/>
            </a:pPr>
            <a:r>
              <a:rPr lang="en-US" sz="1700" dirty="0"/>
              <a:t>Retrofit projects involve uncertainty and technical complexity.</a:t>
            </a:r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  <a:defRPr sz="1800"/>
            </a:pPr>
            <a:r>
              <a:rPr lang="en-US" sz="1700" dirty="0"/>
              <a:t>Traditional procurement lacks flexibility during retrofit works.</a:t>
            </a:r>
            <a:r>
              <a:rPr kumimoji="0" lang="en-US" sz="1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(Hughes and Murdoch, 2001)</a:t>
            </a:r>
            <a:endParaRPr lang="en-US" sz="1700" dirty="0"/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  <a:defRPr sz="1800"/>
            </a:pPr>
            <a:r>
              <a:rPr lang="en-US" sz="1700" dirty="0"/>
              <a:t>Existing HVAC and BMS systems may create unforeseen issues.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3732022" y="3589866"/>
            <a:ext cx="4688205" cy="23046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defTabSz="914400">
              <a:lnSpc>
                <a:spcPct val="90000"/>
              </a:lnSpc>
              <a:spcAft>
                <a:spcPts val="600"/>
              </a:spcAft>
              <a:defRPr sz="1000"/>
            </a:pPr>
            <a:endParaRPr lang="en-US" sz="1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8CA06CD6-90CA-4C45-856C-6771339E1E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241173" y="320040"/>
            <a:ext cx="8661654" cy="6217920"/>
          </a:xfrm>
          <a:prstGeom prst="rect">
            <a:avLst/>
          </a:prstGeom>
          <a:solidFill>
            <a:schemeClr val="tx1">
              <a:alpha val="10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963507"/>
            <a:ext cx="2620771" cy="493098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 defTabSz="914400">
              <a:lnSpc>
                <a:spcPct val="90000"/>
              </a:lnSpc>
              <a:defRPr sz="2800"/>
            </a:pPr>
            <a:r>
              <a:rPr lang="en-US" sz="3400" kern="120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Design and Build Procurement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5021601D-2758-4B15-A31C-FDA184C51B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490722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32022" y="963508"/>
            <a:ext cx="4688205" cy="2087424"/>
          </a:xfrm>
        </p:spPr>
        <p:txBody>
          <a:bodyPr vert="horz" lIns="91440" tIns="45720" rIns="91440" bIns="45720" rtlCol="0" anchor="b">
            <a:normAutofit/>
          </a:bodyPr>
          <a:lstStyle/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  <a:defRPr sz="1800"/>
            </a:pPr>
            <a:r>
              <a:rPr lang="en-US" sz="1700" dirty="0"/>
              <a:t>Combines design and construction under one contract.</a:t>
            </a:r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  <a:defRPr sz="1800"/>
            </a:pPr>
            <a:r>
              <a:rPr lang="en-US" sz="1700" dirty="0"/>
              <a:t>Provides flexibility during project delivery.</a:t>
            </a:r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  <a:defRPr sz="1800"/>
            </a:pPr>
            <a:r>
              <a:rPr lang="en-US" sz="1700" dirty="0"/>
              <a:t>Improves accountability and coordination. (Latham, 1994; JCT, 2016)</a:t>
            </a:r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  <a:defRPr sz="1800"/>
            </a:pPr>
            <a:endParaRPr lang="en-US" sz="1700" dirty="0"/>
          </a:p>
        </p:txBody>
      </p:sp>
      <p:sp>
        <p:nvSpPr>
          <p:cNvPr id="4" name="TextBox 3"/>
          <p:cNvSpPr txBox="1"/>
          <p:nvPr/>
        </p:nvSpPr>
        <p:spPr>
          <a:xfrm>
            <a:off x="3732022" y="3589866"/>
            <a:ext cx="4688205" cy="23046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defTabSz="914400">
              <a:lnSpc>
                <a:spcPct val="90000"/>
              </a:lnSpc>
              <a:spcAft>
                <a:spcPts val="600"/>
              </a:spcAft>
              <a:defRPr sz="1000"/>
            </a:pPr>
            <a:endParaRPr lang="en-US" sz="1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9545" y="1070800"/>
            <a:ext cx="2954766" cy="5583126"/>
          </a:xfrm>
        </p:spPr>
        <p:txBody>
          <a:bodyPr vert="horz" lIns="91440" tIns="45720" rIns="91440" bIns="45720" rtlCol="0">
            <a:normAutofit/>
          </a:bodyPr>
          <a:lstStyle/>
          <a:p>
            <a:pPr algn="r" defTabSz="914400">
              <a:defRPr sz="2800"/>
            </a:pPr>
            <a:r>
              <a:rPr lang="en-US" sz="6500" kern="1200">
                <a:latin typeface="+mj-lt"/>
                <a:ea typeface="+mj-ea"/>
                <a:cs typeface="+mj-cs"/>
              </a:rPr>
              <a:t>Benefits of Design and Build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546039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/>
          <p:cNvSpPr txBox="1"/>
          <p:nvPr/>
        </p:nvSpPr>
        <p:spPr>
          <a:xfrm>
            <a:off x="3732022" y="3589866"/>
            <a:ext cx="4688205" cy="23046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defTabSz="914400">
              <a:lnSpc>
                <a:spcPct val="90000"/>
              </a:lnSpc>
              <a:spcAft>
                <a:spcPts val="600"/>
              </a:spcAft>
              <a:defRPr sz="1000"/>
            </a:pPr>
            <a:endParaRPr lang="en-US" sz="1700" dirty="0"/>
          </a:p>
        </p:txBody>
      </p:sp>
      <p:graphicFrame>
        <p:nvGraphicFramePr>
          <p:cNvPr id="13" name="Content Placeholder 2">
            <a:extLst>
              <a:ext uri="{FF2B5EF4-FFF2-40B4-BE49-F238E27FC236}">
                <a16:creationId xmlns:a16="http://schemas.microsoft.com/office/drawing/2014/main" id="{2025634B-5EF6-5068-D2E1-0B79848A446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01516825"/>
              </p:ext>
            </p:extLst>
          </p:nvPr>
        </p:nvGraphicFramePr>
        <p:xfrm>
          <a:off x="3831401" y="1070800"/>
          <a:ext cx="4683949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8CA06CD6-90CA-4C45-856C-6771339E1E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241173" y="320040"/>
            <a:ext cx="8661654" cy="6217920"/>
          </a:xfrm>
          <a:prstGeom prst="rect">
            <a:avLst/>
          </a:prstGeom>
          <a:solidFill>
            <a:schemeClr val="tx1">
              <a:alpha val="10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963507"/>
            <a:ext cx="2620771" cy="493098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 defTabSz="914400">
              <a:lnSpc>
                <a:spcPct val="90000"/>
              </a:lnSpc>
              <a:defRPr sz="2800"/>
            </a:pPr>
            <a:r>
              <a:rPr lang="en-US" sz="3400" kern="12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Challenges and </a:t>
            </a:r>
            <a:r>
              <a:rPr lang="en-US" sz="3400" dirty="0">
                <a:solidFill>
                  <a:schemeClr val="accent1"/>
                </a:solidFill>
              </a:rPr>
              <a:t>Mitigation</a:t>
            </a:r>
            <a:endParaRPr lang="en-US" sz="3400" kern="1200" dirty="0">
              <a:solidFill>
                <a:schemeClr val="accent1"/>
              </a:solidFill>
              <a:latin typeface="+mj-lt"/>
              <a:ea typeface="+mj-ea"/>
              <a:cs typeface="+mj-cs"/>
            </a:endParaRP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5021601D-2758-4B15-A31C-FDA184C51B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490722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32022" y="963507"/>
            <a:ext cx="4688205" cy="2304627"/>
          </a:xfrm>
        </p:spPr>
        <p:txBody>
          <a:bodyPr vert="horz" lIns="91440" tIns="45720" rIns="91440" bIns="45720" rtlCol="0" anchor="b">
            <a:normAutofit/>
          </a:bodyPr>
          <a:lstStyle/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  <a:defRPr sz="1800"/>
            </a:pPr>
            <a:r>
              <a:rPr lang="en-US" sz="1700" dirty="0"/>
              <a:t>Potential operational disruption and noise.</a:t>
            </a:r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  <a:defRPr sz="1800"/>
            </a:pPr>
            <a:endParaRPr lang="en-US" sz="1700" dirty="0"/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  <a:defRPr sz="1800"/>
            </a:pPr>
            <a:r>
              <a:rPr lang="en-US" sz="1700" dirty="0"/>
              <a:t>Budget and </a:t>
            </a:r>
            <a:r>
              <a:rPr lang="en-US" sz="1700" dirty="0" err="1"/>
              <a:t>programme</a:t>
            </a:r>
            <a:r>
              <a:rPr lang="en-US" sz="1700" dirty="0"/>
              <a:t> risks may occur. (Hughes and Murdoch, 2001; CIB, 2015)</a:t>
            </a:r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  <a:defRPr sz="1800"/>
            </a:pPr>
            <a:endParaRPr lang="en-US" sz="1700" dirty="0"/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  <a:defRPr sz="1800"/>
            </a:pPr>
            <a:r>
              <a:rPr lang="en-US" sz="1700" dirty="0"/>
              <a:t>Mitigation includes phased works and contractor coordination.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3732022" y="3589866"/>
            <a:ext cx="4688205" cy="23046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defTabSz="914400">
              <a:lnSpc>
                <a:spcPct val="90000"/>
              </a:lnSpc>
              <a:spcAft>
                <a:spcPts val="600"/>
              </a:spcAft>
              <a:defRPr sz="1000"/>
            </a:pPr>
            <a:endParaRPr lang="en-US" sz="1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8CA06CD6-90CA-4C45-856C-6771339E1E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241173" y="320040"/>
            <a:ext cx="8661654" cy="6217920"/>
          </a:xfrm>
          <a:prstGeom prst="rect">
            <a:avLst/>
          </a:prstGeom>
          <a:solidFill>
            <a:schemeClr val="tx1">
              <a:alpha val="10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963507"/>
            <a:ext cx="2620771" cy="493098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 defTabSz="914400">
              <a:lnSpc>
                <a:spcPct val="90000"/>
              </a:lnSpc>
              <a:defRPr sz="2800"/>
            </a:pPr>
            <a:r>
              <a:rPr lang="en-US" sz="4100" kern="12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Conclusion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5021601D-2758-4B15-A31C-FDA184C51B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490722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32022" y="963507"/>
            <a:ext cx="4688205" cy="2304627"/>
          </a:xfrm>
        </p:spPr>
        <p:txBody>
          <a:bodyPr vert="horz" lIns="91440" tIns="45720" rIns="91440" bIns="45720" rtlCol="0" anchor="b">
            <a:normAutofit/>
          </a:bodyPr>
          <a:lstStyle/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  <a:defRPr sz="1800"/>
            </a:pPr>
            <a:r>
              <a:rPr lang="en-US" sz="1700" dirty="0"/>
              <a:t>Fabric-first retrofit improves building energy efficiency.</a:t>
            </a:r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  <a:defRPr sz="1800"/>
            </a:pPr>
            <a:r>
              <a:rPr lang="en-US" sz="1700" dirty="0"/>
              <a:t>Glazing and insulation reduce heat loss and operational costs.</a:t>
            </a:r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  <a:defRPr sz="1800"/>
            </a:pPr>
            <a:r>
              <a:rPr lang="en-US" sz="1700" dirty="0"/>
              <a:t>Design and Build supports effective retrofit delivery. (CIBSE, 2021)</a:t>
            </a:r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  <a:defRPr sz="1800"/>
            </a:pPr>
            <a:endParaRPr lang="en-US" sz="1700" dirty="0"/>
          </a:p>
        </p:txBody>
      </p:sp>
      <p:sp>
        <p:nvSpPr>
          <p:cNvPr id="4" name="TextBox 3"/>
          <p:cNvSpPr txBox="1"/>
          <p:nvPr/>
        </p:nvSpPr>
        <p:spPr>
          <a:xfrm>
            <a:off x="3732022" y="3589866"/>
            <a:ext cx="4688205" cy="23046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defTabSz="914400">
              <a:lnSpc>
                <a:spcPct val="90000"/>
              </a:lnSpc>
              <a:spcAft>
                <a:spcPts val="600"/>
              </a:spcAft>
              <a:defRPr sz="1000"/>
            </a:pPr>
            <a:endParaRPr lang="en-US" sz="1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350" y="762000"/>
            <a:ext cx="4000647" cy="1989991"/>
          </a:xfrm>
        </p:spPr>
        <p:txBody>
          <a:bodyPr anchor="ctr">
            <a:normAutofit/>
          </a:bodyPr>
          <a:lstStyle/>
          <a:p>
            <a:pPr>
              <a:defRPr sz="2800"/>
            </a:pPr>
            <a:r>
              <a:rPr lang="en-GB" sz="3500" dirty="0"/>
              <a:t>Reference List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350" y="2470244"/>
            <a:ext cx="4000647" cy="376983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defRPr sz="1800"/>
            </a:pPr>
            <a:r>
              <a:rPr lang="en-GB" sz="1600" dirty="0"/>
              <a:t>CIB (2015) Improving Construction Procurement.</a:t>
            </a:r>
          </a:p>
          <a:p>
            <a:pPr>
              <a:lnSpc>
                <a:spcPct val="90000"/>
              </a:lnSpc>
              <a:defRPr sz="1800"/>
            </a:pPr>
            <a:r>
              <a:rPr lang="en-GB" sz="1600" dirty="0"/>
              <a:t>CIBSE (2015) Guide F: Energy Efficiency in Buildings.</a:t>
            </a:r>
          </a:p>
          <a:p>
            <a:pPr>
              <a:lnSpc>
                <a:spcPct val="90000"/>
              </a:lnSpc>
              <a:defRPr sz="1800"/>
            </a:pPr>
            <a:r>
              <a:rPr lang="en-GB" sz="1600" dirty="0"/>
              <a:t>CIBSE (2021) Energy Efficiency in Buildings.</a:t>
            </a:r>
          </a:p>
          <a:p>
            <a:pPr>
              <a:lnSpc>
                <a:spcPct val="90000"/>
              </a:lnSpc>
              <a:defRPr sz="1800"/>
            </a:pPr>
            <a:r>
              <a:rPr lang="en-GB" sz="1600" dirty="0"/>
              <a:t>Department for Energy Security and Net Zero (2023) Energy Trends UK.</a:t>
            </a:r>
          </a:p>
          <a:p>
            <a:pPr>
              <a:lnSpc>
                <a:spcPct val="90000"/>
              </a:lnSpc>
              <a:defRPr sz="1800"/>
            </a:pPr>
            <a:r>
              <a:rPr lang="en-GB" sz="1600" dirty="0"/>
              <a:t>Hughes, W. and Murdoch, J. (2001) Roles in Construction Projects.</a:t>
            </a:r>
          </a:p>
          <a:p>
            <a:pPr>
              <a:lnSpc>
                <a:spcPct val="90000"/>
              </a:lnSpc>
              <a:defRPr sz="1800"/>
            </a:pPr>
            <a:r>
              <a:rPr lang="en-GB" sz="1600" dirty="0"/>
              <a:t>JCT (2016) Design and Build Contract Guide.</a:t>
            </a:r>
          </a:p>
          <a:p>
            <a:pPr>
              <a:lnSpc>
                <a:spcPct val="90000"/>
              </a:lnSpc>
              <a:defRPr sz="1800"/>
            </a:pPr>
            <a:r>
              <a:rPr lang="en-GB" sz="1600" dirty="0"/>
              <a:t>Latham, M. (1994) Constructing the Team.</a:t>
            </a:r>
          </a:p>
          <a:p>
            <a:pPr>
              <a:lnSpc>
                <a:spcPct val="90000"/>
              </a:lnSpc>
              <a:defRPr sz="1800"/>
            </a:pPr>
            <a:r>
              <a:rPr lang="en-GB" sz="1600" dirty="0"/>
              <a:t>RICS (2021) Whole Life Carbon Assessment.</a:t>
            </a:r>
          </a:p>
          <a:p>
            <a:pPr>
              <a:lnSpc>
                <a:spcPct val="90000"/>
              </a:lnSpc>
              <a:defRPr sz="1800"/>
            </a:pPr>
            <a:endParaRPr lang="en-GB" sz="1600" dirty="0"/>
          </a:p>
          <a:p>
            <a:pPr>
              <a:lnSpc>
                <a:spcPct val="90000"/>
              </a:lnSpc>
              <a:defRPr sz="1800"/>
            </a:pPr>
            <a:endParaRPr lang="en-GB" sz="1600" dirty="0"/>
          </a:p>
        </p:txBody>
      </p:sp>
      <p:pic>
        <p:nvPicPr>
          <p:cNvPr id="5" name="Picture 4" descr="Sunset silhouette of scaffolding in construction site">
            <a:extLst>
              <a:ext uri="{FF2B5EF4-FFF2-40B4-BE49-F238E27FC236}">
                <a16:creationId xmlns:a16="http://schemas.microsoft.com/office/drawing/2014/main" id="{AA68E690-2734-FE15-53C2-C5DC3CB23BB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2489" r="28634" b="-1"/>
          <a:stretch>
            <a:fillRect/>
          </a:stretch>
        </p:blipFill>
        <p:spPr>
          <a:xfrm>
            <a:off x="5143347" y="-10886"/>
            <a:ext cx="4000653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844</TotalTime>
  <Words>522</Words>
  <Application>Microsoft Office PowerPoint</Application>
  <PresentationFormat>On-screen Show (4:3)</PresentationFormat>
  <Paragraphs>60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6" baseType="lpstr">
      <vt:lpstr>Arial</vt:lpstr>
      <vt:lpstr>Calibri</vt:lpstr>
      <vt:lpstr>Office Theme</vt:lpstr>
      <vt:lpstr>PROCUREMENT STRATEGY FOR ENERGY RETROFIT Presented by John Imaredon Student number:2219508</vt:lpstr>
      <vt:lpstr>Introduction to the Innovation Matrix Building</vt:lpstr>
      <vt:lpstr>Introduction</vt:lpstr>
      <vt:lpstr>Innovation Matrix Energy Issues</vt:lpstr>
      <vt:lpstr>PowerPoint Presentation</vt:lpstr>
      <vt:lpstr>Fabric-First Retrofit Strategy</vt:lpstr>
      <vt:lpstr>Cost and Strategic Justification</vt:lpstr>
      <vt:lpstr>Procurement Strategy Considerations</vt:lpstr>
      <vt:lpstr>Design and Build Procurement</vt:lpstr>
      <vt:lpstr>Benefits of Design and Build</vt:lpstr>
      <vt:lpstr>Challenges and Mitigation</vt:lpstr>
      <vt:lpstr>Conclusion</vt:lpstr>
      <vt:lpstr>Reference List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Blessing Imaredon</cp:lastModifiedBy>
  <cp:revision>3</cp:revision>
  <dcterms:created xsi:type="dcterms:W3CDTF">2013-01-27T09:14:16Z</dcterms:created>
  <dcterms:modified xsi:type="dcterms:W3CDTF">2026-05-13T11:41:34Z</dcterms:modified>
  <cp:category/>
</cp:coreProperties>
</file>