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84"/>
  </p:notesMasterIdLst>
  <p:sldIdLst>
    <p:sldId id="256" r:id="rId3"/>
    <p:sldId id="650" r:id="rId4"/>
    <p:sldId id="257" r:id="rId5"/>
    <p:sldId id="258" r:id="rId6"/>
    <p:sldId id="667" r:id="rId7"/>
    <p:sldId id="668" r:id="rId8"/>
    <p:sldId id="669" r:id="rId9"/>
    <p:sldId id="657" r:id="rId10"/>
    <p:sldId id="659" r:id="rId11"/>
    <p:sldId id="670" r:id="rId12"/>
    <p:sldId id="662" r:id="rId13"/>
    <p:sldId id="666" r:id="rId14"/>
    <p:sldId id="672" r:id="rId15"/>
    <p:sldId id="665" r:id="rId16"/>
    <p:sldId id="664" r:id="rId17"/>
    <p:sldId id="663" r:id="rId18"/>
    <p:sldId id="660" r:id="rId19"/>
    <p:sldId id="673" r:id="rId20"/>
    <p:sldId id="675" r:id="rId21"/>
    <p:sldId id="674" r:id="rId22"/>
    <p:sldId id="679" r:id="rId23"/>
    <p:sldId id="680" r:id="rId24"/>
    <p:sldId id="681" r:id="rId25"/>
    <p:sldId id="676" r:id="rId26"/>
    <p:sldId id="686" r:id="rId27"/>
    <p:sldId id="687" r:id="rId28"/>
    <p:sldId id="684" r:id="rId29"/>
    <p:sldId id="688" r:id="rId30"/>
    <p:sldId id="689" r:id="rId31"/>
    <p:sldId id="690" r:id="rId32"/>
    <p:sldId id="691" r:id="rId33"/>
    <p:sldId id="692" r:id="rId34"/>
    <p:sldId id="693" r:id="rId35"/>
    <p:sldId id="694" r:id="rId36"/>
    <p:sldId id="695" r:id="rId37"/>
    <p:sldId id="696" r:id="rId38"/>
    <p:sldId id="697" r:id="rId39"/>
    <p:sldId id="698" r:id="rId40"/>
    <p:sldId id="298" r:id="rId41"/>
    <p:sldId id="301" r:id="rId42"/>
    <p:sldId id="300" r:id="rId43"/>
    <p:sldId id="259" r:id="rId44"/>
    <p:sldId id="260" r:id="rId45"/>
    <p:sldId id="261" r:id="rId46"/>
    <p:sldId id="262" r:id="rId47"/>
    <p:sldId id="263" r:id="rId48"/>
    <p:sldId id="264" r:id="rId49"/>
    <p:sldId id="265" r:id="rId50"/>
    <p:sldId id="266" r:id="rId51"/>
    <p:sldId id="267" r:id="rId52"/>
    <p:sldId id="294" r:id="rId53"/>
    <p:sldId id="268" r:id="rId54"/>
    <p:sldId id="269" r:id="rId55"/>
    <p:sldId id="270" r:id="rId56"/>
    <p:sldId id="271" r:id="rId57"/>
    <p:sldId id="272" r:id="rId58"/>
    <p:sldId id="297" r:id="rId59"/>
    <p:sldId id="273" r:id="rId60"/>
    <p:sldId id="274" r:id="rId61"/>
    <p:sldId id="275" r:id="rId62"/>
    <p:sldId id="276" r:id="rId63"/>
    <p:sldId id="299" r:id="rId64"/>
    <p:sldId id="277" r:id="rId65"/>
    <p:sldId id="295" r:id="rId66"/>
    <p:sldId id="278" r:id="rId67"/>
    <p:sldId id="279" r:id="rId68"/>
    <p:sldId id="280" r:id="rId69"/>
    <p:sldId id="281" r:id="rId70"/>
    <p:sldId id="282" r:id="rId71"/>
    <p:sldId id="283" r:id="rId72"/>
    <p:sldId id="284" r:id="rId73"/>
    <p:sldId id="285" r:id="rId74"/>
    <p:sldId id="296" r:id="rId75"/>
    <p:sldId id="286" r:id="rId76"/>
    <p:sldId id="287" r:id="rId77"/>
    <p:sldId id="288" r:id="rId78"/>
    <p:sldId id="289" r:id="rId79"/>
    <p:sldId id="290" r:id="rId80"/>
    <p:sldId id="291" r:id="rId81"/>
    <p:sldId id="292" r:id="rId82"/>
    <p:sldId id="293" r:id="rId8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6" d="100"/>
          <a:sy n="96" d="100"/>
        </p:scale>
        <p:origin x="342"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notesMaster" Target="notesMasters/notesMaster1.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theme" Target="theme/theme1.xml"/><Relationship Id="rId61" Type="http://schemas.openxmlformats.org/officeDocument/2006/relationships/slide" Target="slides/slide59.xml"/><Relationship Id="rId82" Type="http://schemas.openxmlformats.org/officeDocument/2006/relationships/slide" Target="slides/slide8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C2CE57-40B1-403F-99E9-47889ACB3109}"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549E8BF3-A7A9-4497-9B9D-F63E7F8D3CBD}">
      <dgm:prSet/>
      <dgm:spPr/>
      <dgm:t>
        <a:bodyPr/>
        <a:lstStyle/>
        <a:p>
          <a:r>
            <a:rPr lang="en-GB" dirty="0"/>
            <a:t>If my data is good, that should be enough.</a:t>
          </a:r>
          <a:endParaRPr lang="en-US" dirty="0"/>
        </a:p>
      </dgm:t>
    </dgm:pt>
    <dgm:pt modelId="{93FC9FBA-5B0A-4F0B-BA9D-2DE1DB0C0CA9}" type="parTrans" cxnId="{700694A6-0C2B-4A55-9ADA-277627A52F56}">
      <dgm:prSet/>
      <dgm:spPr/>
      <dgm:t>
        <a:bodyPr/>
        <a:lstStyle/>
        <a:p>
          <a:endParaRPr lang="en-US"/>
        </a:p>
      </dgm:t>
    </dgm:pt>
    <dgm:pt modelId="{642727A4-6E8A-41D1-B4A6-ACA8FD7F5F60}" type="sibTrans" cxnId="{700694A6-0C2B-4A55-9ADA-277627A52F56}">
      <dgm:prSet/>
      <dgm:spPr/>
      <dgm:t>
        <a:bodyPr/>
        <a:lstStyle/>
        <a:p>
          <a:endParaRPr lang="en-US"/>
        </a:p>
      </dgm:t>
    </dgm:pt>
    <dgm:pt modelId="{F852D6D7-FB44-400A-BD8F-4B32E38F3B28}">
      <dgm:prSet/>
      <dgm:spPr/>
      <dgm:t>
        <a:bodyPr/>
        <a:lstStyle/>
        <a:p>
          <a:r>
            <a:rPr lang="en-GB"/>
            <a:t>This is true in consulting, industry, or market research.</a:t>
          </a:r>
          <a:endParaRPr lang="en-US"/>
        </a:p>
      </dgm:t>
    </dgm:pt>
    <dgm:pt modelId="{1D1D7159-8D91-4B44-B55F-519B62AC77A8}" type="parTrans" cxnId="{0331B43D-E9F3-4071-9D75-A1DB0722E9B3}">
      <dgm:prSet/>
      <dgm:spPr/>
      <dgm:t>
        <a:bodyPr/>
        <a:lstStyle/>
        <a:p>
          <a:endParaRPr lang="en-US"/>
        </a:p>
      </dgm:t>
    </dgm:pt>
    <dgm:pt modelId="{A010EA72-E328-4264-B337-899FA933428C}" type="sibTrans" cxnId="{0331B43D-E9F3-4071-9D75-A1DB0722E9B3}">
      <dgm:prSet/>
      <dgm:spPr/>
      <dgm:t>
        <a:bodyPr/>
        <a:lstStyle/>
        <a:p>
          <a:endParaRPr lang="en-US"/>
        </a:p>
      </dgm:t>
    </dgm:pt>
    <dgm:pt modelId="{2DC2D8CB-ABC9-463A-9573-0AF9688F17D3}">
      <dgm:prSet custT="1"/>
      <dgm:spPr/>
      <dgm:t>
        <a:bodyPr/>
        <a:lstStyle/>
        <a:p>
          <a:pPr algn="l"/>
          <a:r>
            <a:rPr lang="en-GB" sz="2600" dirty="0"/>
            <a:t>But it is not true for a doctorate</a:t>
          </a:r>
        </a:p>
        <a:p>
          <a:pPr algn="ctr"/>
          <a:r>
            <a:rPr lang="en-US" sz="2900" b="1" dirty="0">
              <a:solidFill>
                <a:schemeClr val="accent2"/>
              </a:solidFill>
            </a:rPr>
            <a:t>A DOCTORATE IS JUDGED DIFFERENTLY</a:t>
          </a:r>
        </a:p>
      </dgm:t>
    </dgm:pt>
    <dgm:pt modelId="{530CEB6A-8165-4D97-A1F8-FD28B346C12B}" type="parTrans" cxnId="{8E01C491-58AE-4381-B2CF-7EE06FDA703B}">
      <dgm:prSet/>
      <dgm:spPr/>
      <dgm:t>
        <a:bodyPr/>
        <a:lstStyle/>
        <a:p>
          <a:endParaRPr lang="en-US"/>
        </a:p>
      </dgm:t>
    </dgm:pt>
    <dgm:pt modelId="{1729F563-A01C-4E33-8628-9B8FC8D9E026}" type="sibTrans" cxnId="{8E01C491-58AE-4381-B2CF-7EE06FDA703B}">
      <dgm:prSet/>
      <dgm:spPr/>
      <dgm:t>
        <a:bodyPr/>
        <a:lstStyle/>
        <a:p>
          <a:endParaRPr lang="en-US"/>
        </a:p>
      </dgm:t>
    </dgm:pt>
    <dgm:pt modelId="{5D157278-9875-4FD7-A596-54EB41881FCF}" type="pres">
      <dgm:prSet presAssocID="{BFC2CE57-40B1-403F-99E9-47889ACB3109}" presName="vert0" presStyleCnt="0">
        <dgm:presLayoutVars>
          <dgm:dir/>
          <dgm:animOne val="branch"/>
          <dgm:animLvl val="lvl"/>
        </dgm:presLayoutVars>
      </dgm:prSet>
      <dgm:spPr/>
    </dgm:pt>
    <dgm:pt modelId="{C632CB6F-A243-4467-9710-DD9579D19768}" type="pres">
      <dgm:prSet presAssocID="{549E8BF3-A7A9-4497-9B9D-F63E7F8D3CBD}" presName="thickLine" presStyleLbl="alignNode1" presStyleIdx="0" presStyleCnt="3"/>
      <dgm:spPr/>
    </dgm:pt>
    <dgm:pt modelId="{F74A2BC8-0659-46F9-B613-36DF4777E755}" type="pres">
      <dgm:prSet presAssocID="{549E8BF3-A7A9-4497-9B9D-F63E7F8D3CBD}" presName="horz1" presStyleCnt="0"/>
      <dgm:spPr/>
    </dgm:pt>
    <dgm:pt modelId="{E2D2DC6B-1DD7-4781-92C2-56824612CFB2}" type="pres">
      <dgm:prSet presAssocID="{549E8BF3-A7A9-4497-9B9D-F63E7F8D3CBD}" presName="tx1" presStyleLbl="revTx" presStyleIdx="0" presStyleCnt="3"/>
      <dgm:spPr/>
    </dgm:pt>
    <dgm:pt modelId="{2C041A30-44DD-4FD7-A8FF-0005CD1506BF}" type="pres">
      <dgm:prSet presAssocID="{549E8BF3-A7A9-4497-9B9D-F63E7F8D3CBD}" presName="vert1" presStyleCnt="0"/>
      <dgm:spPr/>
    </dgm:pt>
    <dgm:pt modelId="{6C48F077-CC1C-4032-9E02-A611A31BC098}" type="pres">
      <dgm:prSet presAssocID="{F852D6D7-FB44-400A-BD8F-4B32E38F3B28}" presName="thickLine" presStyleLbl="alignNode1" presStyleIdx="1" presStyleCnt="3"/>
      <dgm:spPr/>
    </dgm:pt>
    <dgm:pt modelId="{00D56E9B-7A75-4D30-881C-545110755AFF}" type="pres">
      <dgm:prSet presAssocID="{F852D6D7-FB44-400A-BD8F-4B32E38F3B28}" presName="horz1" presStyleCnt="0"/>
      <dgm:spPr/>
    </dgm:pt>
    <dgm:pt modelId="{FD31ED73-1E6E-43CD-9C95-23A2A57B2963}" type="pres">
      <dgm:prSet presAssocID="{F852D6D7-FB44-400A-BD8F-4B32E38F3B28}" presName="tx1" presStyleLbl="revTx" presStyleIdx="1" presStyleCnt="3"/>
      <dgm:spPr/>
    </dgm:pt>
    <dgm:pt modelId="{AA374A01-E250-4D03-B31C-5834FF58D57A}" type="pres">
      <dgm:prSet presAssocID="{F852D6D7-FB44-400A-BD8F-4B32E38F3B28}" presName="vert1" presStyleCnt="0"/>
      <dgm:spPr/>
    </dgm:pt>
    <dgm:pt modelId="{95805104-88E3-4CC6-B69F-7ADD1532CFA7}" type="pres">
      <dgm:prSet presAssocID="{2DC2D8CB-ABC9-463A-9573-0AF9688F17D3}" presName="thickLine" presStyleLbl="alignNode1" presStyleIdx="2" presStyleCnt="3"/>
      <dgm:spPr/>
    </dgm:pt>
    <dgm:pt modelId="{AC207D82-8503-4938-B1D7-0A1358808B22}" type="pres">
      <dgm:prSet presAssocID="{2DC2D8CB-ABC9-463A-9573-0AF9688F17D3}" presName="horz1" presStyleCnt="0"/>
      <dgm:spPr/>
    </dgm:pt>
    <dgm:pt modelId="{FE09D91A-D8C5-4A99-9B69-2883A0F0EDA4}" type="pres">
      <dgm:prSet presAssocID="{2DC2D8CB-ABC9-463A-9573-0AF9688F17D3}" presName="tx1" presStyleLbl="revTx" presStyleIdx="2" presStyleCnt="3"/>
      <dgm:spPr/>
    </dgm:pt>
    <dgm:pt modelId="{99D9BDAD-21E2-4456-8D67-6DFBA1D688FF}" type="pres">
      <dgm:prSet presAssocID="{2DC2D8CB-ABC9-463A-9573-0AF9688F17D3}" presName="vert1" presStyleCnt="0"/>
      <dgm:spPr/>
    </dgm:pt>
  </dgm:ptLst>
  <dgm:cxnLst>
    <dgm:cxn modelId="{7AC6FB1D-8732-4D93-81AE-FD5D5E3725C9}" type="presOf" srcId="{2DC2D8CB-ABC9-463A-9573-0AF9688F17D3}" destId="{FE09D91A-D8C5-4A99-9B69-2883A0F0EDA4}" srcOrd="0" destOrd="0" presId="urn:microsoft.com/office/officeart/2008/layout/LinedList"/>
    <dgm:cxn modelId="{D363C520-44B1-4F00-9251-60CD346A1930}" type="presOf" srcId="{549E8BF3-A7A9-4497-9B9D-F63E7F8D3CBD}" destId="{E2D2DC6B-1DD7-4781-92C2-56824612CFB2}" srcOrd="0" destOrd="0" presId="urn:microsoft.com/office/officeart/2008/layout/LinedList"/>
    <dgm:cxn modelId="{B3525F28-6501-4F4C-95E3-4ACE28BB9448}" type="presOf" srcId="{BFC2CE57-40B1-403F-99E9-47889ACB3109}" destId="{5D157278-9875-4FD7-A596-54EB41881FCF}" srcOrd="0" destOrd="0" presId="urn:microsoft.com/office/officeart/2008/layout/LinedList"/>
    <dgm:cxn modelId="{85C8632F-5444-44AA-92F8-38CA258F3FCE}" type="presOf" srcId="{F852D6D7-FB44-400A-BD8F-4B32E38F3B28}" destId="{FD31ED73-1E6E-43CD-9C95-23A2A57B2963}" srcOrd="0" destOrd="0" presId="urn:microsoft.com/office/officeart/2008/layout/LinedList"/>
    <dgm:cxn modelId="{0331B43D-E9F3-4071-9D75-A1DB0722E9B3}" srcId="{BFC2CE57-40B1-403F-99E9-47889ACB3109}" destId="{F852D6D7-FB44-400A-BD8F-4B32E38F3B28}" srcOrd="1" destOrd="0" parTransId="{1D1D7159-8D91-4B44-B55F-519B62AC77A8}" sibTransId="{A010EA72-E328-4264-B337-899FA933428C}"/>
    <dgm:cxn modelId="{8E01C491-58AE-4381-B2CF-7EE06FDA703B}" srcId="{BFC2CE57-40B1-403F-99E9-47889ACB3109}" destId="{2DC2D8CB-ABC9-463A-9573-0AF9688F17D3}" srcOrd="2" destOrd="0" parTransId="{530CEB6A-8165-4D97-A1F8-FD28B346C12B}" sibTransId="{1729F563-A01C-4E33-8628-9B8FC8D9E026}"/>
    <dgm:cxn modelId="{700694A6-0C2B-4A55-9ADA-277627A52F56}" srcId="{BFC2CE57-40B1-403F-99E9-47889ACB3109}" destId="{549E8BF3-A7A9-4497-9B9D-F63E7F8D3CBD}" srcOrd="0" destOrd="0" parTransId="{93FC9FBA-5B0A-4F0B-BA9D-2DE1DB0C0CA9}" sibTransId="{642727A4-6E8A-41D1-B4A6-ACA8FD7F5F60}"/>
    <dgm:cxn modelId="{4FCD0CB3-ABEE-448B-B4E2-F9727DA009FF}" type="presParOf" srcId="{5D157278-9875-4FD7-A596-54EB41881FCF}" destId="{C632CB6F-A243-4467-9710-DD9579D19768}" srcOrd="0" destOrd="0" presId="urn:microsoft.com/office/officeart/2008/layout/LinedList"/>
    <dgm:cxn modelId="{20542C81-ECCE-4346-86D2-F239A08007E8}" type="presParOf" srcId="{5D157278-9875-4FD7-A596-54EB41881FCF}" destId="{F74A2BC8-0659-46F9-B613-36DF4777E755}" srcOrd="1" destOrd="0" presId="urn:microsoft.com/office/officeart/2008/layout/LinedList"/>
    <dgm:cxn modelId="{D4B98FA6-12DF-4231-88C5-E4B46AC6336B}" type="presParOf" srcId="{F74A2BC8-0659-46F9-B613-36DF4777E755}" destId="{E2D2DC6B-1DD7-4781-92C2-56824612CFB2}" srcOrd="0" destOrd="0" presId="urn:microsoft.com/office/officeart/2008/layout/LinedList"/>
    <dgm:cxn modelId="{143755A4-DAD1-445C-B991-983E6DF99C2E}" type="presParOf" srcId="{F74A2BC8-0659-46F9-B613-36DF4777E755}" destId="{2C041A30-44DD-4FD7-A8FF-0005CD1506BF}" srcOrd="1" destOrd="0" presId="urn:microsoft.com/office/officeart/2008/layout/LinedList"/>
    <dgm:cxn modelId="{D2C0372B-9273-4FDF-B1DE-29BC54D8A248}" type="presParOf" srcId="{5D157278-9875-4FD7-A596-54EB41881FCF}" destId="{6C48F077-CC1C-4032-9E02-A611A31BC098}" srcOrd="2" destOrd="0" presId="urn:microsoft.com/office/officeart/2008/layout/LinedList"/>
    <dgm:cxn modelId="{BAE5673A-9975-4483-8884-18AA8DDE2E46}" type="presParOf" srcId="{5D157278-9875-4FD7-A596-54EB41881FCF}" destId="{00D56E9B-7A75-4D30-881C-545110755AFF}" srcOrd="3" destOrd="0" presId="urn:microsoft.com/office/officeart/2008/layout/LinedList"/>
    <dgm:cxn modelId="{C2548F25-2C51-40AE-BE39-CE8EF24461C8}" type="presParOf" srcId="{00D56E9B-7A75-4D30-881C-545110755AFF}" destId="{FD31ED73-1E6E-43CD-9C95-23A2A57B2963}" srcOrd="0" destOrd="0" presId="urn:microsoft.com/office/officeart/2008/layout/LinedList"/>
    <dgm:cxn modelId="{479ABE4E-1CA5-45D3-8B80-7BA5F0EAD408}" type="presParOf" srcId="{00D56E9B-7A75-4D30-881C-545110755AFF}" destId="{AA374A01-E250-4D03-B31C-5834FF58D57A}" srcOrd="1" destOrd="0" presId="urn:microsoft.com/office/officeart/2008/layout/LinedList"/>
    <dgm:cxn modelId="{7176FE04-D0EB-4EAF-AD75-40470D4BA1EE}" type="presParOf" srcId="{5D157278-9875-4FD7-A596-54EB41881FCF}" destId="{95805104-88E3-4CC6-B69F-7ADD1532CFA7}" srcOrd="4" destOrd="0" presId="urn:microsoft.com/office/officeart/2008/layout/LinedList"/>
    <dgm:cxn modelId="{80C25215-789F-4236-948B-A8045508D741}" type="presParOf" srcId="{5D157278-9875-4FD7-A596-54EB41881FCF}" destId="{AC207D82-8503-4938-B1D7-0A1358808B22}" srcOrd="5" destOrd="0" presId="urn:microsoft.com/office/officeart/2008/layout/LinedList"/>
    <dgm:cxn modelId="{BE50E545-5FD8-4A1F-B01E-A3C5EC597B7A}" type="presParOf" srcId="{AC207D82-8503-4938-B1D7-0A1358808B22}" destId="{FE09D91A-D8C5-4A99-9B69-2883A0F0EDA4}" srcOrd="0" destOrd="0" presId="urn:microsoft.com/office/officeart/2008/layout/LinedList"/>
    <dgm:cxn modelId="{C380D914-7C9B-40F6-BB45-3BFD8CC45921}" type="presParOf" srcId="{AC207D82-8503-4938-B1D7-0A1358808B22}" destId="{99D9BDAD-21E2-4456-8D67-6DFBA1D688F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D45CB1-F94C-49EE-A3CF-8807F562408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E2BF62-4B00-40A0-AAE5-57B7872BC215}">
      <dgm:prSet/>
      <dgm:spPr/>
      <dgm:t>
        <a:bodyPr/>
        <a:lstStyle/>
        <a:p>
          <a:r>
            <a:rPr lang="en-GB"/>
            <a:t>Even with strong justification, examiners still need to know:</a:t>
          </a:r>
          <a:endParaRPr lang="en-US"/>
        </a:p>
      </dgm:t>
    </dgm:pt>
    <dgm:pt modelId="{F2ABC346-5C6F-412C-A292-7C842AD117C7}" type="parTrans" cxnId="{709E6792-2363-42E3-8B1D-F8388C69BF0F}">
      <dgm:prSet/>
      <dgm:spPr/>
      <dgm:t>
        <a:bodyPr/>
        <a:lstStyle/>
        <a:p>
          <a:endParaRPr lang="en-US"/>
        </a:p>
      </dgm:t>
    </dgm:pt>
    <dgm:pt modelId="{26E5E8D2-2D87-4DC1-A43D-E670F38B4ACA}" type="sibTrans" cxnId="{709E6792-2363-42E3-8B1D-F8388C69BF0F}">
      <dgm:prSet/>
      <dgm:spPr/>
      <dgm:t>
        <a:bodyPr/>
        <a:lstStyle/>
        <a:p>
          <a:endParaRPr lang="en-US"/>
        </a:p>
      </dgm:t>
    </dgm:pt>
    <dgm:pt modelId="{B0A3C8D5-A8FA-40B1-A5B7-918A81731B48}">
      <dgm:prSet/>
      <dgm:spPr/>
      <dgm:t>
        <a:bodyPr/>
        <a:lstStyle/>
        <a:p>
          <a:r>
            <a:rPr lang="en-GB"/>
            <a:t>why experience should count as knowledge</a:t>
          </a:r>
          <a:endParaRPr lang="en-US"/>
        </a:p>
      </dgm:t>
    </dgm:pt>
    <dgm:pt modelId="{F2F5EA94-7C3C-40CC-A1F8-66BE6228C7AB}" type="parTrans" cxnId="{06FD11E1-396F-4C96-82B3-6C2EE53CFF2C}">
      <dgm:prSet/>
      <dgm:spPr/>
      <dgm:t>
        <a:bodyPr/>
        <a:lstStyle/>
        <a:p>
          <a:endParaRPr lang="en-US"/>
        </a:p>
      </dgm:t>
    </dgm:pt>
    <dgm:pt modelId="{8324B3FB-FFE8-4FB5-ACDF-4E7FDEB81D9F}" type="sibTrans" cxnId="{06FD11E1-396F-4C96-82B3-6C2EE53CFF2C}">
      <dgm:prSet/>
      <dgm:spPr/>
      <dgm:t>
        <a:bodyPr/>
        <a:lstStyle/>
        <a:p>
          <a:endParaRPr lang="en-US"/>
        </a:p>
      </dgm:t>
    </dgm:pt>
    <dgm:pt modelId="{318B26F3-1962-4C0F-8ADB-773C4923500E}">
      <dgm:prSet/>
      <dgm:spPr/>
      <dgm:t>
        <a:bodyPr/>
        <a:lstStyle/>
        <a:p>
          <a:r>
            <a:rPr lang="en-GB"/>
            <a:t>why numbers should count as knowledge</a:t>
          </a:r>
          <a:endParaRPr lang="en-US"/>
        </a:p>
      </dgm:t>
    </dgm:pt>
    <dgm:pt modelId="{62F7E3EC-1346-48E2-ADE1-49ED6EE9C692}" type="parTrans" cxnId="{435AC440-20C2-45D2-A7FD-1DF3F6A50CA0}">
      <dgm:prSet/>
      <dgm:spPr/>
      <dgm:t>
        <a:bodyPr/>
        <a:lstStyle/>
        <a:p>
          <a:endParaRPr lang="en-US"/>
        </a:p>
      </dgm:t>
    </dgm:pt>
    <dgm:pt modelId="{F24EF000-C236-4DE0-A9A7-F4C41A99A741}" type="sibTrans" cxnId="{435AC440-20C2-45D2-A7FD-1DF3F6A50CA0}">
      <dgm:prSet/>
      <dgm:spPr/>
      <dgm:t>
        <a:bodyPr/>
        <a:lstStyle/>
        <a:p>
          <a:endParaRPr lang="en-US"/>
        </a:p>
      </dgm:t>
    </dgm:pt>
    <dgm:pt modelId="{B1C18F0F-D75C-408A-9034-FB380FEDDF99}">
      <dgm:prSet/>
      <dgm:spPr/>
      <dgm:t>
        <a:bodyPr/>
        <a:lstStyle/>
        <a:p>
          <a:r>
            <a:rPr lang="en-GB"/>
            <a:t>which one is primary, if primary at all</a:t>
          </a:r>
          <a:endParaRPr lang="en-US"/>
        </a:p>
      </dgm:t>
    </dgm:pt>
    <dgm:pt modelId="{542C2720-0BF1-491D-932D-3B8AD3DDE165}" type="parTrans" cxnId="{072D29FD-5AA9-498A-80F3-7562014D5240}">
      <dgm:prSet/>
      <dgm:spPr/>
      <dgm:t>
        <a:bodyPr/>
        <a:lstStyle/>
        <a:p>
          <a:endParaRPr lang="en-US"/>
        </a:p>
      </dgm:t>
    </dgm:pt>
    <dgm:pt modelId="{7B2D12C1-4922-4087-8AE9-C20C4FC1E770}" type="sibTrans" cxnId="{072D29FD-5AA9-498A-80F3-7562014D5240}">
      <dgm:prSet/>
      <dgm:spPr/>
      <dgm:t>
        <a:bodyPr/>
        <a:lstStyle/>
        <a:p>
          <a:endParaRPr lang="en-US"/>
        </a:p>
      </dgm:t>
    </dgm:pt>
    <dgm:pt modelId="{C6C13C7F-1521-4194-B4A3-EBA9832A6D7A}">
      <dgm:prSet/>
      <dgm:spPr/>
      <dgm:t>
        <a:bodyPr/>
        <a:lstStyle/>
        <a:p>
          <a:r>
            <a:rPr lang="en-GB"/>
            <a:t>what kind of knowledge the study produces</a:t>
          </a:r>
          <a:endParaRPr lang="en-US"/>
        </a:p>
      </dgm:t>
    </dgm:pt>
    <dgm:pt modelId="{13E6ADFB-A7B8-4633-AC93-8535D4872CD2}" type="parTrans" cxnId="{DEA2143B-C1C5-44EA-B6E1-D3BB6677052E}">
      <dgm:prSet/>
      <dgm:spPr/>
      <dgm:t>
        <a:bodyPr/>
        <a:lstStyle/>
        <a:p>
          <a:endParaRPr lang="en-US"/>
        </a:p>
      </dgm:t>
    </dgm:pt>
    <dgm:pt modelId="{8EB8F54E-39FE-47A3-87C1-CE2D1250D53E}" type="sibTrans" cxnId="{DEA2143B-C1C5-44EA-B6E1-D3BB6677052E}">
      <dgm:prSet/>
      <dgm:spPr/>
      <dgm:t>
        <a:bodyPr/>
        <a:lstStyle/>
        <a:p>
          <a:endParaRPr lang="en-US"/>
        </a:p>
      </dgm:t>
    </dgm:pt>
    <dgm:pt modelId="{75F39416-8ECE-4E48-A6C2-75CCA5DEFBA9}">
      <dgm:prSet/>
      <dgm:spPr/>
      <dgm:t>
        <a:bodyPr/>
        <a:lstStyle/>
        <a:p>
          <a:r>
            <a:rPr lang="en-GB"/>
            <a:t>This is not about methods.</a:t>
          </a:r>
          <a:br>
            <a:rPr lang="en-GB"/>
          </a:br>
          <a:r>
            <a:rPr lang="en-GB"/>
            <a:t>It is about assumptions.</a:t>
          </a:r>
          <a:endParaRPr lang="en-US"/>
        </a:p>
      </dgm:t>
    </dgm:pt>
    <dgm:pt modelId="{B3FB28B8-D0BF-4C16-BC1F-A3EC8189E4B3}" type="parTrans" cxnId="{74EC0BB7-2191-431A-B7C0-9FC9A49FB5A6}">
      <dgm:prSet/>
      <dgm:spPr/>
      <dgm:t>
        <a:bodyPr/>
        <a:lstStyle/>
        <a:p>
          <a:endParaRPr lang="en-US"/>
        </a:p>
      </dgm:t>
    </dgm:pt>
    <dgm:pt modelId="{1F38FF86-CFD8-4924-9BF6-61D9ACD5B4D4}" type="sibTrans" cxnId="{74EC0BB7-2191-431A-B7C0-9FC9A49FB5A6}">
      <dgm:prSet/>
      <dgm:spPr/>
      <dgm:t>
        <a:bodyPr/>
        <a:lstStyle/>
        <a:p>
          <a:endParaRPr lang="en-US"/>
        </a:p>
      </dgm:t>
    </dgm:pt>
    <dgm:pt modelId="{CC1E184A-CEA6-414F-9B92-6ADE913168ED}" type="pres">
      <dgm:prSet presAssocID="{02D45CB1-F94C-49EE-A3CF-8807F5624088}" presName="linear" presStyleCnt="0">
        <dgm:presLayoutVars>
          <dgm:animLvl val="lvl"/>
          <dgm:resizeHandles val="exact"/>
        </dgm:presLayoutVars>
      </dgm:prSet>
      <dgm:spPr/>
    </dgm:pt>
    <dgm:pt modelId="{7DB6EC21-ABD1-4DE4-84FA-19A72641440D}" type="pres">
      <dgm:prSet presAssocID="{9FE2BF62-4B00-40A0-AAE5-57B7872BC215}" presName="parentText" presStyleLbl="node1" presStyleIdx="0" presStyleCnt="2">
        <dgm:presLayoutVars>
          <dgm:chMax val="0"/>
          <dgm:bulletEnabled val="1"/>
        </dgm:presLayoutVars>
      </dgm:prSet>
      <dgm:spPr/>
    </dgm:pt>
    <dgm:pt modelId="{29ABDFDD-6A78-4388-90FD-A811BE8CFA11}" type="pres">
      <dgm:prSet presAssocID="{9FE2BF62-4B00-40A0-AAE5-57B7872BC215}" presName="childText" presStyleLbl="revTx" presStyleIdx="0" presStyleCnt="1">
        <dgm:presLayoutVars>
          <dgm:bulletEnabled val="1"/>
        </dgm:presLayoutVars>
      </dgm:prSet>
      <dgm:spPr/>
    </dgm:pt>
    <dgm:pt modelId="{E35BC131-870A-4681-AE4C-17C720017D78}" type="pres">
      <dgm:prSet presAssocID="{75F39416-8ECE-4E48-A6C2-75CCA5DEFBA9}" presName="parentText" presStyleLbl="node1" presStyleIdx="1" presStyleCnt="2">
        <dgm:presLayoutVars>
          <dgm:chMax val="0"/>
          <dgm:bulletEnabled val="1"/>
        </dgm:presLayoutVars>
      </dgm:prSet>
      <dgm:spPr/>
    </dgm:pt>
  </dgm:ptLst>
  <dgm:cxnLst>
    <dgm:cxn modelId="{2371FC05-F344-4095-9C5B-EC910B44C37F}" type="presOf" srcId="{02D45CB1-F94C-49EE-A3CF-8807F5624088}" destId="{CC1E184A-CEA6-414F-9B92-6ADE913168ED}" srcOrd="0" destOrd="0" presId="urn:microsoft.com/office/officeart/2005/8/layout/vList2"/>
    <dgm:cxn modelId="{3A56050E-353B-4981-BF06-262670850231}" type="presOf" srcId="{75F39416-8ECE-4E48-A6C2-75CCA5DEFBA9}" destId="{E35BC131-870A-4681-AE4C-17C720017D78}" srcOrd="0" destOrd="0" presId="urn:microsoft.com/office/officeart/2005/8/layout/vList2"/>
    <dgm:cxn modelId="{B03D9726-36D2-4AC0-9739-4002A1A985C1}" type="presOf" srcId="{B1C18F0F-D75C-408A-9034-FB380FEDDF99}" destId="{29ABDFDD-6A78-4388-90FD-A811BE8CFA11}" srcOrd="0" destOrd="2" presId="urn:microsoft.com/office/officeart/2005/8/layout/vList2"/>
    <dgm:cxn modelId="{DEA2143B-C1C5-44EA-B6E1-D3BB6677052E}" srcId="{9FE2BF62-4B00-40A0-AAE5-57B7872BC215}" destId="{C6C13C7F-1521-4194-B4A3-EBA9832A6D7A}" srcOrd="3" destOrd="0" parTransId="{13E6ADFB-A7B8-4633-AC93-8535D4872CD2}" sibTransId="{8EB8F54E-39FE-47A3-87C1-CE2D1250D53E}"/>
    <dgm:cxn modelId="{435AC440-20C2-45D2-A7FD-1DF3F6A50CA0}" srcId="{9FE2BF62-4B00-40A0-AAE5-57B7872BC215}" destId="{318B26F3-1962-4C0F-8ADB-773C4923500E}" srcOrd="1" destOrd="0" parTransId="{62F7E3EC-1346-48E2-ADE1-49ED6EE9C692}" sibTransId="{F24EF000-C236-4DE0-A9A7-F4C41A99A741}"/>
    <dgm:cxn modelId="{07607C63-A3B8-4FDF-9C46-505B9D551C82}" type="presOf" srcId="{B0A3C8D5-A8FA-40B1-A5B7-918A81731B48}" destId="{29ABDFDD-6A78-4388-90FD-A811BE8CFA11}" srcOrd="0" destOrd="0" presId="urn:microsoft.com/office/officeart/2005/8/layout/vList2"/>
    <dgm:cxn modelId="{BFFA056F-CD8C-462D-81D9-98F861D8E056}" type="presOf" srcId="{318B26F3-1962-4C0F-8ADB-773C4923500E}" destId="{29ABDFDD-6A78-4388-90FD-A811BE8CFA11}" srcOrd="0" destOrd="1" presId="urn:microsoft.com/office/officeart/2005/8/layout/vList2"/>
    <dgm:cxn modelId="{709E6792-2363-42E3-8B1D-F8388C69BF0F}" srcId="{02D45CB1-F94C-49EE-A3CF-8807F5624088}" destId="{9FE2BF62-4B00-40A0-AAE5-57B7872BC215}" srcOrd="0" destOrd="0" parTransId="{F2ABC346-5C6F-412C-A292-7C842AD117C7}" sibTransId="{26E5E8D2-2D87-4DC1-A43D-E670F38B4ACA}"/>
    <dgm:cxn modelId="{74EC0BB7-2191-431A-B7C0-9FC9A49FB5A6}" srcId="{02D45CB1-F94C-49EE-A3CF-8807F5624088}" destId="{75F39416-8ECE-4E48-A6C2-75CCA5DEFBA9}" srcOrd="1" destOrd="0" parTransId="{B3FB28B8-D0BF-4C16-BC1F-A3EC8189E4B3}" sibTransId="{1F38FF86-CFD8-4924-9BF6-61D9ACD5B4D4}"/>
    <dgm:cxn modelId="{EA900CBF-AF9F-4ACE-B088-888837D2DE3F}" type="presOf" srcId="{C6C13C7F-1521-4194-B4A3-EBA9832A6D7A}" destId="{29ABDFDD-6A78-4388-90FD-A811BE8CFA11}" srcOrd="0" destOrd="3" presId="urn:microsoft.com/office/officeart/2005/8/layout/vList2"/>
    <dgm:cxn modelId="{06FD11E1-396F-4C96-82B3-6C2EE53CFF2C}" srcId="{9FE2BF62-4B00-40A0-AAE5-57B7872BC215}" destId="{B0A3C8D5-A8FA-40B1-A5B7-918A81731B48}" srcOrd="0" destOrd="0" parTransId="{F2F5EA94-7C3C-40CC-A1F8-66BE6228C7AB}" sibTransId="{8324B3FB-FFE8-4FB5-ACDF-4E7FDEB81D9F}"/>
    <dgm:cxn modelId="{072D29FD-5AA9-498A-80F3-7562014D5240}" srcId="{9FE2BF62-4B00-40A0-AAE5-57B7872BC215}" destId="{B1C18F0F-D75C-408A-9034-FB380FEDDF99}" srcOrd="2" destOrd="0" parTransId="{542C2720-0BF1-491D-932D-3B8AD3DDE165}" sibTransId="{7B2D12C1-4922-4087-8AE9-C20C4FC1E770}"/>
    <dgm:cxn modelId="{2C9A42FD-F1F3-41BC-9A3D-2C49608DE59D}" type="presOf" srcId="{9FE2BF62-4B00-40A0-AAE5-57B7872BC215}" destId="{7DB6EC21-ABD1-4DE4-84FA-19A72641440D}" srcOrd="0" destOrd="0" presId="urn:microsoft.com/office/officeart/2005/8/layout/vList2"/>
    <dgm:cxn modelId="{770FBB5C-1603-4EDF-8154-2E59CA7BFF06}" type="presParOf" srcId="{CC1E184A-CEA6-414F-9B92-6ADE913168ED}" destId="{7DB6EC21-ABD1-4DE4-84FA-19A72641440D}" srcOrd="0" destOrd="0" presId="urn:microsoft.com/office/officeart/2005/8/layout/vList2"/>
    <dgm:cxn modelId="{444C7FED-C3D5-41A0-976D-0516675EB94B}" type="presParOf" srcId="{CC1E184A-CEA6-414F-9B92-6ADE913168ED}" destId="{29ABDFDD-6A78-4388-90FD-A811BE8CFA11}" srcOrd="1" destOrd="0" presId="urn:microsoft.com/office/officeart/2005/8/layout/vList2"/>
    <dgm:cxn modelId="{7DF9815A-2607-4C20-870A-C1639BB4C14D}" type="presParOf" srcId="{CC1E184A-CEA6-414F-9B92-6ADE913168ED}" destId="{E35BC131-870A-4681-AE4C-17C720017D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2CB6F-A243-4467-9710-DD9579D19768}">
      <dsp:nvSpPr>
        <dsp:cNvPr id="0" name=""/>
        <dsp:cNvSpPr/>
      </dsp:nvSpPr>
      <dsp:spPr>
        <a:xfrm>
          <a:off x="0" y="1593"/>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D2DC6B-1DD7-4781-92C2-56824612CFB2}">
      <dsp:nvSpPr>
        <dsp:cNvPr id="0" name=""/>
        <dsp:cNvSpPr/>
      </dsp:nvSpPr>
      <dsp:spPr>
        <a:xfrm>
          <a:off x="0" y="1593"/>
          <a:ext cx="7886700" cy="1086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If my data is good, that should be enough.</a:t>
          </a:r>
          <a:endParaRPr lang="en-US" sz="3000" kern="1200" dirty="0"/>
        </a:p>
      </dsp:txBody>
      <dsp:txXfrm>
        <a:off x="0" y="1593"/>
        <a:ext cx="7886700" cy="1086772"/>
      </dsp:txXfrm>
    </dsp:sp>
    <dsp:sp modelId="{6C48F077-CC1C-4032-9E02-A611A31BC098}">
      <dsp:nvSpPr>
        <dsp:cNvPr id="0" name=""/>
        <dsp:cNvSpPr/>
      </dsp:nvSpPr>
      <dsp:spPr>
        <a:xfrm>
          <a:off x="0" y="1088365"/>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31ED73-1E6E-43CD-9C95-23A2A57B2963}">
      <dsp:nvSpPr>
        <dsp:cNvPr id="0" name=""/>
        <dsp:cNvSpPr/>
      </dsp:nvSpPr>
      <dsp:spPr>
        <a:xfrm>
          <a:off x="0" y="1088365"/>
          <a:ext cx="7886700" cy="1086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This is true in consulting, industry, or market research.</a:t>
          </a:r>
          <a:endParaRPr lang="en-US" sz="3000" kern="1200"/>
        </a:p>
      </dsp:txBody>
      <dsp:txXfrm>
        <a:off x="0" y="1088365"/>
        <a:ext cx="7886700" cy="1086772"/>
      </dsp:txXfrm>
    </dsp:sp>
    <dsp:sp modelId="{95805104-88E3-4CC6-B69F-7ADD1532CFA7}">
      <dsp:nvSpPr>
        <dsp:cNvPr id="0" name=""/>
        <dsp:cNvSpPr/>
      </dsp:nvSpPr>
      <dsp:spPr>
        <a:xfrm>
          <a:off x="0" y="2175138"/>
          <a:ext cx="78867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09D91A-D8C5-4A99-9B69-2883A0F0EDA4}">
      <dsp:nvSpPr>
        <dsp:cNvPr id="0" name=""/>
        <dsp:cNvSpPr/>
      </dsp:nvSpPr>
      <dsp:spPr>
        <a:xfrm>
          <a:off x="0" y="2175138"/>
          <a:ext cx="7886700" cy="1086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But it is not true for a doctorate</a:t>
          </a:r>
        </a:p>
        <a:p>
          <a:pPr marL="0" lvl="0" indent="0" algn="ctr" defTabSz="1155700">
            <a:lnSpc>
              <a:spcPct val="90000"/>
            </a:lnSpc>
            <a:spcBef>
              <a:spcPct val="0"/>
            </a:spcBef>
            <a:spcAft>
              <a:spcPct val="35000"/>
            </a:spcAft>
            <a:buNone/>
          </a:pPr>
          <a:r>
            <a:rPr lang="en-US" sz="2900" b="1" kern="1200" dirty="0">
              <a:solidFill>
                <a:schemeClr val="accent2"/>
              </a:solidFill>
            </a:rPr>
            <a:t>A DOCTORATE IS JUDGED DIFFERENTLY</a:t>
          </a:r>
        </a:p>
      </dsp:txBody>
      <dsp:txXfrm>
        <a:off x="0" y="2175138"/>
        <a:ext cx="7886700" cy="10867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6EC21-ABD1-4DE4-84FA-19A72641440D}">
      <dsp:nvSpPr>
        <dsp:cNvPr id="0" name=""/>
        <dsp:cNvSpPr/>
      </dsp:nvSpPr>
      <dsp:spPr>
        <a:xfrm>
          <a:off x="0" y="200225"/>
          <a:ext cx="4718785" cy="954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Even with strong justification, examiners still need to know:</a:t>
          </a:r>
          <a:endParaRPr lang="en-US" sz="2400" kern="1200"/>
        </a:p>
      </dsp:txBody>
      <dsp:txXfrm>
        <a:off x="46606" y="246831"/>
        <a:ext cx="4625573" cy="861507"/>
      </dsp:txXfrm>
    </dsp:sp>
    <dsp:sp modelId="{29ABDFDD-6A78-4388-90FD-A811BE8CFA11}">
      <dsp:nvSpPr>
        <dsp:cNvPr id="0" name=""/>
        <dsp:cNvSpPr/>
      </dsp:nvSpPr>
      <dsp:spPr>
        <a:xfrm>
          <a:off x="0" y="1154945"/>
          <a:ext cx="4718785" cy="1838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21"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why experience should count as knowledge</a:t>
          </a:r>
          <a:endParaRPr lang="en-US" sz="1900" kern="1200"/>
        </a:p>
        <a:p>
          <a:pPr marL="171450" lvl="1" indent="-171450" algn="l" defTabSz="844550">
            <a:lnSpc>
              <a:spcPct val="90000"/>
            </a:lnSpc>
            <a:spcBef>
              <a:spcPct val="0"/>
            </a:spcBef>
            <a:spcAft>
              <a:spcPct val="20000"/>
            </a:spcAft>
            <a:buChar char="•"/>
          </a:pPr>
          <a:r>
            <a:rPr lang="en-GB" sz="1900" kern="1200"/>
            <a:t>why numbers should count as knowledge</a:t>
          </a:r>
          <a:endParaRPr lang="en-US" sz="1900" kern="1200"/>
        </a:p>
        <a:p>
          <a:pPr marL="171450" lvl="1" indent="-171450" algn="l" defTabSz="844550">
            <a:lnSpc>
              <a:spcPct val="90000"/>
            </a:lnSpc>
            <a:spcBef>
              <a:spcPct val="0"/>
            </a:spcBef>
            <a:spcAft>
              <a:spcPct val="20000"/>
            </a:spcAft>
            <a:buChar char="•"/>
          </a:pPr>
          <a:r>
            <a:rPr lang="en-GB" sz="1900" kern="1200"/>
            <a:t>which one is primary, if primary at all</a:t>
          </a:r>
          <a:endParaRPr lang="en-US" sz="1900" kern="1200"/>
        </a:p>
        <a:p>
          <a:pPr marL="171450" lvl="1" indent="-171450" algn="l" defTabSz="844550">
            <a:lnSpc>
              <a:spcPct val="90000"/>
            </a:lnSpc>
            <a:spcBef>
              <a:spcPct val="0"/>
            </a:spcBef>
            <a:spcAft>
              <a:spcPct val="20000"/>
            </a:spcAft>
            <a:buChar char="•"/>
          </a:pPr>
          <a:r>
            <a:rPr lang="en-GB" sz="1900" kern="1200"/>
            <a:t>what kind of knowledge the study produces</a:t>
          </a:r>
          <a:endParaRPr lang="en-US" sz="1900" kern="1200"/>
        </a:p>
      </dsp:txBody>
      <dsp:txXfrm>
        <a:off x="0" y="1154945"/>
        <a:ext cx="4718785" cy="1838160"/>
      </dsp:txXfrm>
    </dsp:sp>
    <dsp:sp modelId="{E35BC131-870A-4681-AE4C-17C720017D78}">
      <dsp:nvSpPr>
        <dsp:cNvPr id="0" name=""/>
        <dsp:cNvSpPr/>
      </dsp:nvSpPr>
      <dsp:spPr>
        <a:xfrm>
          <a:off x="0" y="2993105"/>
          <a:ext cx="4718785" cy="954719"/>
        </a:xfrm>
        <a:prstGeom prst="roundRect">
          <a:avLst/>
        </a:prstGeom>
        <a:solidFill>
          <a:schemeClr val="accent2">
            <a:hueOff val="0"/>
            <a:satOff val="-100000"/>
            <a:lumOff val="5000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is not about methods.</a:t>
          </a:r>
          <a:br>
            <a:rPr lang="en-GB" sz="2400" kern="1200"/>
          </a:br>
          <a:r>
            <a:rPr lang="en-GB" sz="2400" kern="1200"/>
            <a:t>It is about assumptions.</a:t>
          </a:r>
          <a:endParaRPr lang="en-US" sz="2400" kern="1200"/>
        </a:p>
      </dsp:txBody>
      <dsp:txXfrm>
        <a:off x="46606" y="3039711"/>
        <a:ext cx="4625573" cy="8615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0369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
        <p:cNvGrpSpPr/>
        <p:nvPr/>
      </p:nvGrpSpPr>
      <p:grpSpPr>
        <a:xfrm>
          <a:off x="0" y="0"/>
          <a:ext cx="0" cy="0"/>
          <a:chOff x="0" y="0"/>
          <a:chExt cx="0" cy="0"/>
        </a:xfrm>
      </p:grpSpPr>
      <p:sp>
        <p:nvSpPr>
          <p:cNvPr id="12" name="Google Shape;1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 name="Google Shape;1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 name="Google Shape;1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39</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50709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9867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27831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7995875"/>
      </p:ext>
    </p:extLst>
  </p:cSld>
  <p:clrMap bg1="lt1" tx1="dk1" bg2="lt2" tx2="dk2" accent1="accent1" accent2="accent2" accent3="accent3" accent4="accent4" accent5="accent5" accent6="accent6" hlink="hlink" folHlink="folHlink"/>
  <p:sldLayoutIdLst>
    <p:sldLayoutId id="2147483653"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4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4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 Id="rId9" Type="http://schemas.openxmlformats.org/officeDocument/2006/relationships/image" Target="../media/image18.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0.png"/><Relationship Id="rId7"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1.png"/><Relationship Id="rId9" Type="http://schemas.openxmlformats.org/officeDocument/2006/relationships/image" Target="../media/image26.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2D4E"/>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457200" y="822960"/>
            <a:ext cx="8321040" cy="2194560"/>
          </a:xfrm>
          <a:prstGeom prst="rect">
            <a:avLst/>
          </a:prstGeom>
          <a:noFill/>
          <a:ln/>
        </p:spPr>
        <p:txBody>
          <a:bodyPr wrap="square" lIns="0" tIns="76200" rIns="0" bIns="0"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Research Philosophy</a:t>
            </a:r>
            <a:endParaRPr lang="en-US" sz="3600" dirty="0"/>
          </a:p>
          <a:p>
            <a:pPr marL="0" indent="0" algn="l">
              <a:buNone/>
            </a:pPr>
            <a:r>
              <a:rPr lang="en-US" sz="3600" b="1" dirty="0">
                <a:solidFill>
                  <a:srgbClr val="FFFFFF"/>
                </a:solidFill>
                <a:latin typeface="Cambria" pitchFamily="34" charset="0"/>
                <a:ea typeface="Cambria" pitchFamily="34" charset="-122"/>
                <a:cs typeface="Cambria" pitchFamily="34" charset="-120"/>
              </a:rPr>
              <a:t>Making Sense of the Foundations</a:t>
            </a:r>
            <a:endParaRPr lang="en-US" sz="3600" dirty="0"/>
          </a:p>
        </p:txBody>
      </p:sp>
      <p:sp>
        <p:nvSpPr>
          <p:cNvPr id="4" name="Text 2"/>
          <p:cNvSpPr/>
          <p:nvPr/>
        </p:nvSpPr>
        <p:spPr>
          <a:xfrm>
            <a:off x="457200" y="3154680"/>
            <a:ext cx="8046720" cy="777240"/>
          </a:xfrm>
          <a:prstGeom prst="rect">
            <a:avLst/>
          </a:prstGeom>
          <a:noFill/>
          <a:ln/>
        </p:spPr>
        <p:txBody>
          <a:bodyPr wrap="square" lIns="0" tIns="76200" rIns="0" bIns="0" rtlCol="0" anchor="ctr"/>
          <a:lstStyle/>
          <a:p>
            <a:pPr marL="0" indent="0" algn="l">
              <a:buNone/>
            </a:pPr>
            <a:r>
              <a:rPr lang="en-US" sz="1900" dirty="0">
                <a:solidFill>
                  <a:srgbClr val="BF9B30"/>
                </a:solidFill>
                <a:latin typeface="Calibri" pitchFamily="34" charset="0"/>
                <a:ea typeface="Calibri" pitchFamily="34" charset="-122"/>
                <a:cs typeface="Calibri" pitchFamily="34" charset="-120"/>
              </a:rPr>
              <a:t>A guided introduction for new doctoral researchers</a:t>
            </a:r>
            <a:endParaRPr lang="en-US" sz="1900" dirty="0"/>
          </a:p>
          <a:p>
            <a:pPr marL="0" indent="0" algn="l">
              <a:buNone/>
            </a:pPr>
            <a:r>
              <a:rPr lang="en-US" sz="1900" dirty="0">
                <a:solidFill>
                  <a:srgbClr val="BF9B30"/>
                </a:solidFill>
                <a:latin typeface="Calibri" pitchFamily="34" charset="0"/>
                <a:ea typeface="Calibri" pitchFamily="34" charset="-122"/>
                <a:cs typeface="Calibri" pitchFamily="34" charset="-120"/>
              </a:rPr>
              <a:t>LCDB7007  |  Dr Caroline Jawad  |  UWTSD</a:t>
            </a:r>
            <a:endParaRPr lang="en-US" sz="1900" dirty="0"/>
          </a:p>
        </p:txBody>
      </p:sp>
      <p:sp>
        <p:nvSpPr>
          <p:cNvPr id="5" name="Text 3"/>
          <p:cNvSpPr/>
          <p:nvPr/>
        </p:nvSpPr>
        <p:spPr>
          <a:xfrm>
            <a:off x="457200" y="4773168"/>
            <a:ext cx="8321040" cy="256032"/>
          </a:xfrm>
          <a:prstGeom prst="rect">
            <a:avLst/>
          </a:prstGeom>
          <a:noFill/>
          <a:ln/>
        </p:spPr>
        <p:txBody>
          <a:bodyPr wrap="square" lIns="0" tIns="0" rIns="0" bIns="0" rtlCol="0" anchor="ctr"/>
          <a:lstStyle/>
          <a:p>
            <a:pPr marL="0" indent="0" algn="l">
              <a:buNone/>
            </a:pPr>
            <a:r>
              <a:rPr lang="en-US" sz="1000" i="1" dirty="0">
                <a:solidFill>
                  <a:srgbClr val="8899AA"/>
                </a:solidFill>
                <a:latin typeface="Calibri" pitchFamily="34" charset="0"/>
                <a:ea typeface="Calibri" pitchFamily="34" charset="-122"/>
                <a:cs typeface="Calibri" pitchFamily="34" charset="-120"/>
              </a:rPr>
              <a:t>Dr Caroline Jawad  |  LCDB7007  |  UWTSD</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429370" y="178905"/>
            <a:ext cx="8263890" cy="1075811"/>
          </a:xfrm>
        </p:spPr>
        <p:txBody>
          <a:bodyPr anchor="b">
            <a:normAutofit/>
          </a:bodyPr>
          <a:lstStyle/>
          <a:p>
            <a:r>
              <a:rPr lang="en-GB" sz="405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429370" y="1553487"/>
            <a:ext cx="5035164" cy="3089379"/>
          </a:xfrm>
        </p:spPr>
        <p:txBody>
          <a:bodyPr anchor="t">
            <a:normAutofit/>
          </a:bodyPr>
          <a:lstStyle/>
          <a:p>
            <a:r>
              <a:rPr lang="en-GB" sz="1650"/>
              <a:t>This presentation  will introduce you to some aspects of research methods – but it is NOT intended to replace key reading, such as Bryman, Denscombe, Creswell, Maxwell, Guba and Lincoln and Cohen </a:t>
            </a:r>
            <a:r>
              <a:rPr lang="en-GB" sz="1650" b="1"/>
              <a:t>etc.  </a:t>
            </a:r>
          </a:p>
          <a:p>
            <a:r>
              <a:rPr lang="en-GB" sz="1650"/>
              <a:t>You must read key texts and beyond at doctoral level that cover the method and for this you may have to go beyond your modules reading list.</a:t>
            </a:r>
          </a:p>
          <a:p>
            <a:r>
              <a:rPr lang="en-GB" sz="1650"/>
              <a:t>Again some slides will not be focused on and you are expected at this doctoral level to be motivated, engaged and understand the areas you need to explore.</a:t>
            </a:r>
          </a:p>
          <a:p>
            <a:endParaRPr lang="en-GB" sz="165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4688" r="24703"/>
          <a:stretch>
            <a:fillRect/>
          </a:stretch>
        </p:blipFill>
        <p:spPr>
          <a:xfrm>
            <a:off x="5756744" y="1570482"/>
            <a:ext cx="2955798" cy="3072384"/>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What We Will Cover Today</a:t>
            </a:r>
            <a:endParaRPr lang="en-US" sz="2400" dirty="0"/>
          </a:p>
        </p:txBody>
      </p:sp>
      <p:graphicFrame>
        <p:nvGraphicFramePr>
          <p:cNvPr id="4" name="Table 0"/>
          <p:cNvGraphicFramePr>
            <a:graphicFrameLocks noGrp="1"/>
          </p:cNvGraphicFramePr>
          <p:nvPr>
            <p:extLst>
              <p:ext uri="{D42A27DB-BD31-4B8C-83A1-F6EECF244321}">
                <p14:modId xmlns:p14="http://schemas.microsoft.com/office/powerpoint/2010/main" val="485117765"/>
              </p:ext>
            </p:extLst>
          </p:nvPr>
        </p:nvGraphicFramePr>
        <p:xfrm>
          <a:off x="365760" y="914400"/>
          <a:ext cx="7496092" cy="2966831"/>
        </p:xfrm>
        <a:graphic>
          <a:graphicData uri="http://schemas.openxmlformats.org/drawingml/2006/table">
            <a:tbl>
              <a:tblPr/>
              <a:tblGrid>
                <a:gridCol w="1133924">
                  <a:extLst>
                    <a:ext uri="{9D8B030D-6E8A-4147-A177-3AD203B41FA5}">
                      <a16:colId xmlns:a16="http://schemas.microsoft.com/office/drawing/2014/main" val="20000"/>
                    </a:ext>
                  </a:extLst>
                </a:gridCol>
                <a:gridCol w="6362168">
                  <a:extLst>
                    <a:ext uri="{9D8B030D-6E8A-4147-A177-3AD203B41FA5}">
                      <a16:colId xmlns:a16="http://schemas.microsoft.com/office/drawing/2014/main" val="20001"/>
                    </a:ext>
                  </a:extLst>
                </a:gridCol>
              </a:tblGrid>
              <a:tr h="406415">
                <a:tc>
                  <a:txBody>
                    <a:bodyPr/>
                    <a:lstStyle/>
                    <a:p>
                      <a:pPr marL="0" indent="0" algn="ctr">
                        <a:buNone/>
                      </a:pPr>
                      <a:r>
                        <a:rPr lang="en-US" sz="1400" b="1" dirty="0">
                          <a:solidFill>
                            <a:srgbClr val="FFFFFF"/>
                          </a:solidFill>
                          <a:latin typeface="Cambria" pitchFamily="34" charset="0"/>
                          <a:ea typeface="Cambria" pitchFamily="34" charset="-122"/>
                          <a:cs typeface="Cambria" pitchFamily="34" charset="-120"/>
                        </a:rPr>
                        <a:t>Session</a:t>
                      </a:r>
                      <a:endParaRPr lang="en-US" sz="14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buNone/>
                      </a:pPr>
                      <a:r>
                        <a:rPr lang="en-US" sz="1400" b="1" dirty="0">
                          <a:solidFill>
                            <a:srgbClr val="FFFFFF"/>
                          </a:solidFill>
                          <a:latin typeface="Cambria" pitchFamily="34" charset="0"/>
                          <a:ea typeface="Cambria" pitchFamily="34" charset="-122"/>
                          <a:cs typeface="Cambria" pitchFamily="34" charset="-120"/>
                        </a:rPr>
                        <a:t>Topic</a:t>
                      </a:r>
                      <a:endParaRPr lang="en-US" sz="14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4267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4E7A"/>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Why bother? Research without philosophy and what goes wrong</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tcPr>
                </a:tc>
                <a:extLst>
                  <a:ext uri="{0D108BD9-81ED-4DB2-BD59-A6C34878D82A}">
                    <a16:rowId xmlns:a16="http://schemas.microsoft.com/office/drawing/2014/main" val="10001"/>
                  </a:ext>
                </a:extLst>
              </a:tr>
              <a:tr h="4267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What is a paradigm? Seven ways of seeing the same problem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tcPr>
                </a:tc>
                <a:extLst>
                  <a:ext uri="{0D108BD9-81ED-4DB2-BD59-A6C34878D82A}">
                    <a16:rowId xmlns:a16="http://schemas.microsoft.com/office/drawing/2014/main" val="10002"/>
                  </a:ext>
                </a:extLst>
              </a:tr>
              <a:tr h="4267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5C3C8F"/>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Ontology - the spectrum from one reality to many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tcPr>
                </a:tc>
                <a:extLst>
                  <a:ext uri="{0D108BD9-81ED-4DB2-BD59-A6C34878D82A}">
                    <a16:rowId xmlns:a16="http://schemas.microsoft.com/office/drawing/2014/main" val="10003"/>
                  </a:ext>
                </a:extLst>
              </a:tr>
              <a:tr h="4267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7A4020"/>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Epistemology - who can know and how?</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tcPr>
                </a:tc>
                <a:extLst>
                  <a:ext uri="{0D108BD9-81ED-4DB2-BD59-A6C34878D82A}">
                    <a16:rowId xmlns:a16="http://schemas.microsoft.com/office/drawing/2014/main" val="10004"/>
                  </a:ext>
                </a:extLst>
              </a:tr>
              <a:tr h="4267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5C3C8F"/>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Interpretivism in depth - what does it mean in practice?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tcPr>
                </a:tc>
                <a:extLst>
                  <a:ext uri="{0D108BD9-81ED-4DB2-BD59-A6C34878D82A}">
                    <a16:rowId xmlns:a16="http://schemas.microsoft.com/office/drawing/2014/main" val="10005"/>
                  </a:ext>
                </a:extLst>
              </a:tr>
              <a:tr h="426736">
                <a:tc>
                  <a:txBody>
                    <a:bodyPr/>
                    <a:lstStyle/>
                    <a:p>
                      <a:pPr marL="0" indent="0" algn="ctr">
                        <a:buNone/>
                      </a:pPr>
                      <a:r>
                        <a:rPr lang="en-US" sz="1400" b="1" dirty="0">
                          <a:solidFill>
                            <a:srgbClr val="FFFFFF"/>
                          </a:solidFill>
                          <a:latin typeface="Calibri" pitchFamily="34" charset="0"/>
                          <a:ea typeface="Calibri" pitchFamily="34" charset="-122"/>
                          <a:cs typeface="Calibri" pitchFamily="34" charset="-120"/>
                        </a:rPr>
                        <a:t>6</a:t>
                      </a:r>
                      <a:endParaRPr lang="en-US" sz="14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4E7A"/>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Axiology, methodology and putting it all together</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2E405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BF9B30"/>
          </a:solidFill>
          <a:ln w="12700">
            <a:solidFill>
              <a:srgbClr val="BF9B30"/>
            </a:solidFill>
            <a:prstDash val="solid"/>
          </a:ln>
        </p:spPr>
        <p:txBody>
          <a:bodyPr/>
          <a:lstStyle/>
          <a:p>
            <a:endParaRPr lang="en-GB"/>
          </a:p>
        </p:txBody>
      </p:sp>
      <p:sp>
        <p:nvSpPr>
          <p:cNvPr id="3" name="Shape 1"/>
          <p:cNvSpPr/>
          <p:nvPr/>
        </p:nvSpPr>
        <p:spPr>
          <a:xfrm>
            <a:off x="0" y="5052060"/>
            <a:ext cx="9144000" cy="91440"/>
          </a:xfrm>
          <a:prstGeom prst="rect">
            <a:avLst/>
          </a:prstGeom>
          <a:solidFill>
            <a:srgbClr val="BF9B30"/>
          </a:solidFill>
          <a:ln w="12700">
            <a:solidFill>
              <a:srgbClr val="BF9B30"/>
            </a:solidFill>
            <a:prstDash val="solid"/>
          </a:ln>
        </p:spPr>
        <p:txBody>
          <a:bodyPr/>
          <a:lstStyle/>
          <a:p>
            <a:endParaRPr lang="en-GB"/>
          </a:p>
        </p:txBody>
      </p:sp>
      <p:sp>
        <p:nvSpPr>
          <p:cNvPr id="4" name="Text 2"/>
          <p:cNvSpPr/>
          <p:nvPr/>
        </p:nvSpPr>
        <p:spPr>
          <a:xfrm>
            <a:off x="502920" y="475488"/>
            <a:ext cx="8229600" cy="411480"/>
          </a:xfrm>
          <a:prstGeom prst="rect">
            <a:avLst/>
          </a:prstGeom>
          <a:noFill/>
          <a:ln/>
        </p:spPr>
        <p:txBody>
          <a:bodyPr wrap="square" lIns="0" tIns="0" rIns="0" bIns="0" rtlCol="0" anchor="ctr"/>
          <a:lstStyle/>
          <a:p>
            <a:pPr marL="0" indent="0">
              <a:buNone/>
            </a:pPr>
            <a:r>
              <a:rPr lang="en-US" sz="1600" b="1" kern="0" spc="500" dirty="0">
                <a:solidFill>
                  <a:srgbClr val="BF9B30"/>
                </a:solidFill>
                <a:latin typeface="Calibri" pitchFamily="34" charset="0"/>
                <a:ea typeface="Calibri" pitchFamily="34" charset="-122"/>
                <a:cs typeface="Calibri" pitchFamily="34" charset="-120"/>
              </a:rPr>
              <a:t>Session 1</a:t>
            </a:r>
            <a:endParaRPr lang="en-US" sz="1600" dirty="0"/>
          </a:p>
        </p:txBody>
      </p:sp>
      <p:sp>
        <p:nvSpPr>
          <p:cNvPr id="5" name="Text 3"/>
          <p:cNvSpPr/>
          <p:nvPr/>
        </p:nvSpPr>
        <p:spPr>
          <a:xfrm>
            <a:off x="502920" y="960120"/>
            <a:ext cx="8046720" cy="274320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Why Bother?</a:t>
            </a:r>
            <a:endParaRPr lang="en-US" sz="3400" dirty="0"/>
          </a:p>
          <a:p>
            <a:pPr marL="0" indent="0">
              <a:buNone/>
            </a:pPr>
            <a:r>
              <a:rPr lang="en-US" sz="3400" b="1" dirty="0">
                <a:solidFill>
                  <a:srgbClr val="FFFFFF"/>
                </a:solidFill>
                <a:latin typeface="Cambria" pitchFamily="34" charset="0"/>
                <a:ea typeface="Cambria" pitchFamily="34" charset="-122"/>
                <a:cs typeface="Cambria" pitchFamily="34" charset="-120"/>
              </a:rPr>
              <a:t>Research Without Philosophy and What Goes Wrong</a:t>
            </a:r>
            <a:endParaRPr lang="en-US" sz="3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1F63F1-FE6A-6A99-ED9D-52B290068A0F}"/>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1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250190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467456"/>
            <a:ext cx="8178790" cy="4205911"/>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A706B-D07A-215A-6059-A747D1E998A7}"/>
              </a:ext>
            </a:extLst>
          </p:cNvPr>
          <p:cNvSpPr>
            <a:spLocks noGrp="1"/>
          </p:cNvSpPr>
          <p:nvPr>
            <p:ph type="title"/>
          </p:nvPr>
        </p:nvSpPr>
        <p:spPr>
          <a:xfrm>
            <a:off x="963930" y="756744"/>
            <a:ext cx="6923558" cy="2656534"/>
          </a:xfrm>
        </p:spPr>
        <p:txBody>
          <a:bodyPr vert="horz" lIns="91440" tIns="45720" rIns="91440" bIns="45720" rtlCol="0" anchor="b">
            <a:normAutofit/>
          </a:bodyPr>
          <a:lstStyle/>
          <a:p>
            <a:pPr algn="l">
              <a:lnSpc>
                <a:spcPct val="90000"/>
              </a:lnSpc>
            </a:pPr>
            <a:r>
              <a:rPr lang="en-US" sz="6700" kern="1200" dirty="0">
                <a:solidFill>
                  <a:schemeClr val="tx1"/>
                </a:solidFill>
                <a:latin typeface="+mj-lt"/>
                <a:ea typeface="+mj-ea"/>
                <a:cs typeface="+mj-cs"/>
              </a:rPr>
              <a:t>On my doctorate</a:t>
            </a:r>
          </a:p>
        </p:txBody>
      </p:sp>
      <p:sp>
        <p:nvSpPr>
          <p:cNvPr id="3" name="Content Placeholder 2">
            <a:extLst>
              <a:ext uri="{FF2B5EF4-FFF2-40B4-BE49-F238E27FC236}">
                <a16:creationId xmlns:a16="http://schemas.microsoft.com/office/drawing/2014/main" id="{D163C501-A927-2092-A70A-E4307ECDFFC3}"/>
              </a:ext>
            </a:extLst>
          </p:cNvPr>
          <p:cNvSpPr>
            <a:spLocks noGrp="1"/>
          </p:cNvSpPr>
          <p:nvPr>
            <p:ph idx="1"/>
          </p:nvPr>
        </p:nvSpPr>
        <p:spPr>
          <a:xfrm>
            <a:off x="963930" y="3437110"/>
            <a:ext cx="5349252" cy="984493"/>
          </a:xfrm>
        </p:spPr>
        <p:txBody>
          <a:bodyPr vert="horz" lIns="91440" tIns="45720" rIns="91440" bIns="45720" rtlCol="0" anchor="t">
            <a:normAutofit/>
          </a:bodyPr>
          <a:lstStyle/>
          <a:p>
            <a:pPr marL="0" indent="0" fontAlgn="t">
              <a:lnSpc>
                <a:spcPct val="90000"/>
              </a:lnSpc>
              <a:spcBef>
                <a:spcPts val="1000"/>
              </a:spcBef>
              <a:buNone/>
            </a:pPr>
            <a:r>
              <a:rPr lang="en-US" sz="2400" kern="1200" dirty="0">
                <a:solidFill>
                  <a:schemeClr val="tx1"/>
                </a:solidFill>
                <a:latin typeface="+mn-lt"/>
                <a:ea typeface="+mn-ea"/>
                <a:cs typeface="+mn-cs"/>
              </a:rPr>
              <a:t>Why cant I just do really </a:t>
            </a:r>
            <a:r>
              <a:rPr lang="en-US" sz="2400" kern="1200" dirty="0" err="1">
                <a:solidFill>
                  <a:schemeClr val="tx1"/>
                </a:solidFill>
                <a:latin typeface="+mn-lt"/>
                <a:ea typeface="+mn-ea"/>
                <a:cs typeface="+mn-cs"/>
              </a:rPr>
              <a:t>really</a:t>
            </a:r>
            <a:r>
              <a:rPr lang="en-US" sz="2400" kern="1200" dirty="0">
                <a:solidFill>
                  <a:schemeClr val="tx1"/>
                </a:solidFill>
                <a:latin typeface="+mn-lt"/>
                <a:ea typeface="+mn-ea"/>
                <a:cs typeface="+mn-cs"/>
              </a:rPr>
              <a:t> good research Caroline?</a:t>
            </a:r>
          </a:p>
        </p:txBody>
      </p:sp>
    </p:spTree>
    <p:extLst>
      <p:ext uri="{BB962C8B-B14F-4D97-AF65-F5344CB8AC3E}">
        <p14:creationId xmlns:p14="http://schemas.microsoft.com/office/powerpoint/2010/main" val="3877160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75DB74-A6F3-3ED2-C474-BBD6F9D36045}"/>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atch Because I Said So | Netflix">
            <a:extLst>
              <a:ext uri="{FF2B5EF4-FFF2-40B4-BE49-F238E27FC236}">
                <a16:creationId xmlns:a16="http://schemas.microsoft.com/office/drawing/2014/main" id="{2C2A5A5E-F83B-A549-5B45-304CBC803CF2}"/>
              </a:ext>
            </a:extLst>
          </p:cNvPr>
          <p:cNvPicPr>
            <a:picLocks noChangeAspect="1"/>
          </p:cNvPicPr>
          <p:nvPr/>
        </p:nvPicPr>
        <p:blipFill>
          <a:blip r:embed="rId2"/>
          <a:stretch>
            <a:fillRect/>
          </a:stretch>
        </p:blipFill>
        <p:spPr>
          <a:xfrm>
            <a:off x="954430" y="342900"/>
            <a:ext cx="7280861" cy="2591493"/>
          </a:xfrm>
          <a:prstGeom prst="rect">
            <a:avLst/>
          </a:prstGeom>
        </p:spPr>
      </p:pic>
      <p:sp>
        <p:nvSpPr>
          <p:cNvPr id="34" name="Rectangle 3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804587"/>
            <a:ext cx="9143998" cy="34633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4804586"/>
            <a:ext cx="3057523" cy="3482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24">
            <a:extLst>
              <a:ext uri="{FF2B5EF4-FFF2-40B4-BE49-F238E27FC236}">
                <a16:creationId xmlns:a16="http://schemas.microsoft.com/office/drawing/2014/main" id="{822A0946-4E72-3B24-9FF5-17633FBE7B75}"/>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2556252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BEA862-B59C-9565-5FD2-BF17DB208160}"/>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250190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467456"/>
            <a:ext cx="8178790" cy="4205911"/>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4FFB3-3282-65E7-30F4-E385A9D38DC0}"/>
              </a:ext>
            </a:extLst>
          </p:cNvPr>
          <p:cNvSpPr>
            <a:spLocks noGrp="1"/>
          </p:cNvSpPr>
          <p:nvPr>
            <p:ph type="title"/>
          </p:nvPr>
        </p:nvSpPr>
        <p:spPr>
          <a:xfrm>
            <a:off x="963930" y="756744"/>
            <a:ext cx="6923558" cy="2656534"/>
          </a:xfrm>
        </p:spPr>
        <p:txBody>
          <a:bodyPr vert="horz" lIns="91440" tIns="45720" rIns="91440" bIns="45720" rtlCol="0" anchor="b">
            <a:normAutofit/>
          </a:bodyPr>
          <a:lstStyle/>
          <a:p>
            <a:pPr algn="l">
              <a:lnSpc>
                <a:spcPct val="90000"/>
              </a:lnSpc>
            </a:pPr>
            <a:r>
              <a:rPr lang="en-US" sz="5400" kern="1200" dirty="0">
                <a:solidFill>
                  <a:schemeClr val="tx1"/>
                </a:solidFill>
                <a:latin typeface="+mj-lt"/>
                <a:ea typeface="+mj-ea"/>
                <a:cs typeface="+mj-cs"/>
              </a:rPr>
              <a:t>Because a doctorate is different from anything you have done before</a:t>
            </a:r>
          </a:p>
        </p:txBody>
      </p:sp>
    </p:spTree>
    <p:extLst>
      <p:ext uri="{BB962C8B-B14F-4D97-AF65-F5344CB8AC3E}">
        <p14:creationId xmlns:p14="http://schemas.microsoft.com/office/powerpoint/2010/main" val="440686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05756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4" y="1065164"/>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2" y="269106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727288"/>
            <a:ext cx="2925267"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0" y="1049957"/>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94B62-E6EF-0EEC-B912-911D44DE84AB}"/>
              </a:ext>
            </a:extLst>
          </p:cNvPr>
          <p:cNvSpPr>
            <a:spLocks noGrp="1"/>
          </p:cNvSpPr>
          <p:nvPr>
            <p:ph type="title"/>
          </p:nvPr>
        </p:nvSpPr>
        <p:spPr>
          <a:xfrm>
            <a:off x="350041" y="440141"/>
            <a:ext cx="2401025" cy="2540623"/>
          </a:xfrm>
        </p:spPr>
        <p:txBody>
          <a:bodyPr vert="horz" lIns="68580" tIns="34290" rIns="68580" bIns="34290" rtlCol="0" anchor="b">
            <a:normAutofit/>
          </a:bodyPr>
          <a:lstStyle/>
          <a:p>
            <a:pPr algn="r" defTabSz="685800"/>
            <a:r>
              <a:rPr lang="en-US" sz="3000" kern="1200" dirty="0">
                <a:solidFill>
                  <a:srgbClr val="FFFFFF"/>
                </a:solidFill>
                <a:latin typeface="+mj-lt"/>
                <a:ea typeface="+mj-ea"/>
                <a:cs typeface="+mj-cs"/>
              </a:rPr>
              <a:t>A doctorate</a:t>
            </a:r>
          </a:p>
        </p:txBody>
      </p:sp>
      <p:sp>
        <p:nvSpPr>
          <p:cNvPr id="3" name="Content Placeholder 2">
            <a:extLst>
              <a:ext uri="{FF2B5EF4-FFF2-40B4-BE49-F238E27FC236}">
                <a16:creationId xmlns:a16="http://schemas.microsoft.com/office/drawing/2014/main" id="{05742113-CCDE-D340-79AC-270AD261465C}"/>
              </a:ext>
            </a:extLst>
          </p:cNvPr>
          <p:cNvSpPr>
            <a:spLocks noGrp="1"/>
          </p:cNvSpPr>
          <p:nvPr>
            <p:ph idx="1"/>
          </p:nvPr>
        </p:nvSpPr>
        <p:spPr>
          <a:xfrm>
            <a:off x="3607694" y="487110"/>
            <a:ext cx="4916510" cy="4159535"/>
          </a:xfrm>
        </p:spPr>
        <p:txBody>
          <a:bodyPr vert="horz" lIns="68580" tIns="34290" rIns="68580" bIns="34290" rtlCol="0" anchor="ctr">
            <a:normAutofit/>
          </a:bodyPr>
          <a:lstStyle/>
          <a:p>
            <a:pPr fontAlgn="t"/>
            <a:r>
              <a:rPr lang="en-GB" dirty="0"/>
              <a:t>is not just about getting results</a:t>
            </a:r>
          </a:p>
        </p:txBody>
      </p:sp>
    </p:spTree>
    <p:extLst>
      <p:ext uri="{BB962C8B-B14F-4D97-AF65-F5344CB8AC3E}">
        <p14:creationId xmlns:p14="http://schemas.microsoft.com/office/powerpoint/2010/main" val="878364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076379-2231-59DD-CF12-2799F05DA779}"/>
            </a:ext>
          </a:extLst>
        </p:cNvPr>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560DB-1AD9-ED50-F4D7-4051E1E59319}"/>
              </a:ext>
            </a:extLst>
          </p:cNvPr>
          <p:cNvSpPr>
            <a:spLocks noGrp="1"/>
          </p:cNvSpPr>
          <p:nvPr>
            <p:ph type="title"/>
          </p:nvPr>
        </p:nvSpPr>
        <p:spPr>
          <a:xfrm>
            <a:off x="628650" y="417746"/>
            <a:ext cx="7886700" cy="850270"/>
          </a:xfrm>
        </p:spPr>
        <p:txBody>
          <a:bodyPr vert="horz" lIns="68580" tIns="34290" rIns="68580" bIns="34290" rtlCol="0">
            <a:normAutofit fontScale="90000"/>
          </a:bodyPr>
          <a:lstStyle/>
          <a:p>
            <a:pPr defTabSz="685800">
              <a:lnSpc>
                <a:spcPct val="90000"/>
              </a:lnSpc>
            </a:pPr>
            <a:r>
              <a:rPr lang="en-US" sz="3200" b="1" dirty="0">
                <a:solidFill>
                  <a:schemeClr val="accent2"/>
                </a:solidFill>
                <a:latin typeface="Calibri" panose="020F0502020204030204" pitchFamily="34" charset="0"/>
                <a:cs typeface="Calibri" panose="020F0502020204030204" pitchFamily="34" charset="0"/>
              </a:rPr>
              <a:t>T</a:t>
            </a:r>
            <a:r>
              <a:rPr lang="en-GB" sz="3200" b="1" dirty="0">
                <a:solidFill>
                  <a:schemeClr val="accent2"/>
                </a:solidFill>
                <a:latin typeface="Calibri" panose="020F0502020204030204" pitchFamily="34" charset="0"/>
                <a:cs typeface="Calibri" panose="020F0502020204030204" pitchFamily="34" charset="0"/>
              </a:rPr>
              <a:t>HERE CAN BE NO MISUNDERSTANDING</a:t>
            </a:r>
            <a:br>
              <a:rPr lang="en-GB" sz="2700" b="1" dirty="0"/>
            </a:br>
            <a:endParaRPr lang="en-US" sz="2700" kern="1200" dirty="0">
              <a:latin typeface="+mj-lt"/>
              <a:ea typeface="+mj-ea"/>
              <a:cs typeface="+mj-cs"/>
            </a:endParaRPr>
          </a:p>
        </p:txBody>
      </p:sp>
      <p:graphicFrame>
        <p:nvGraphicFramePr>
          <p:cNvPr id="37" name="Content Placeholder 2">
            <a:extLst>
              <a:ext uri="{FF2B5EF4-FFF2-40B4-BE49-F238E27FC236}">
                <a16:creationId xmlns:a16="http://schemas.microsoft.com/office/drawing/2014/main" id="{1E839613-2F0D-4461-AF39-28956F380BA0}"/>
              </a:ext>
            </a:extLst>
          </p:cNvPr>
          <p:cNvGraphicFramePr>
            <a:graphicFrameLocks noGrp="1"/>
          </p:cNvGraphicFramePr>
          <p:nvPr>
            <p:ph idx="1"/>
            <p:extLst>
              <p:ext uri="{D42A27DB-BD31-4B8C-83A1-F6EECF244321}">
                <p14:modId xmlns:p14="http://schemas.microsoft.com/office/powerpoint/2010/main" val="3769615791"/>
              </p:ext>
            </p:extLst>
          </p:nvPr>
        </p:nvGraphicFramePr>
        <p:xfrm>
          <a:off x="628650" y="1369218"/>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900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5C260-9E0E-5E86-5CBD-DD3DC74CBAC9}"/>
            </a:ext>
          </a:extLst>
        </p:cNvPr>
        <p:cNvGrpSpPr/>
        <p:nvPr/>
      </p:nvGrpSpPr>
      <p:grpSpPr>
        <a:xfrm>
          <a:off x="0" y="0"/>
          <a:ext cx="0" cy="0"/>
          <a:chOff x="0" y="0"/>
          <a:chExt cx="0" cy="0"/>
        </a:xfrm>
      </p:grpSpPr>
      <p:pic>
        <p:nvPicPr>
          <p:cNvPr id="4" name="Content Placeholder 3" descr="Watch Because I Said So | Netflix">
            <a:extLst>
              <a:ext uri="{FF2B5EF4-FFF2-40B4-BE49-F238E27FC236}">
                <a16:creationId xmlns:a16="http://schemas.microsoft.com/office/drawing/2014/main" id="{F5E3F41A-BEEC-599A-5DB3-42A9A04E0935}"/>
              </a:ext>
            </a:extLst>
          </p:cNvPr>
          <p:cNvPicPr>
            <a:picLocks noChangeAspect="1"/>
          </p:cNvPicPr>
          <p:nvPr/>
        </p:nvPicPr>
        <p:blipFill>
          <a:blip r:embed="rId2"/>
          <a:stretch>
            <a:fillRect/>
          </a:stretch>
        </p:blipFill>
        <p:spPr>
          <a:xfrm>
            <a:off x="954430" y="342900"/>
            <a:ext cx="7280861" cy="2591493"/>
          </a:xfrm>
          <a:prstGeom prst="rect">
            <a:avLst/>
          </a:prstGeom>
        </p:spPr>
      </p:pic>
      <p:sp>
        <p:nvSpPr>
          <p:cNvPr id="25" name="Title 24">
            <a:extLst>
              <a:ext uri="{FF2B5EF4-FFF2-40B4-BE49-F238E27FC236}">
                <a16:creationId xmlns:a16="http://schemas.microsoft.com/office/drawing/2014/main" id="{DC369726-C1F7-1A3E-8D66-28107464D018}"/>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3121163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AA2985-F003-67A3-CB34-64151D6AC1B0}"/>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1841609"/>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80FC91-D348-1329-2CD3-8946735A6523}"/>
              </a:ext>
            </a:extLst>
          </p:cNvPr>
          <p:cNvSpPr>
            <a:spLocks noGrp="1"/>
          </p:cNvSpPr>
          <p:nvPr>
            <p:ph idx="1"/>
          </p:nvPr>
        </p:nvSpPr>
        <p:spPr>
          <a:xfrm>
            <a:off x="3335481" y="443508"/>
            <a:ext cx="5179868" cy="4189214"/>
          </a:xfrm>
        </p:spPr>
        <p:txBody>
          <a:bodyPr vert="horz" lIns="68580" tIns="34290" rIns="68580" bIns="34290" rtlCol="0" anchor="ctr">
            <a:normAutofit/>
          </a:bodyPr>
          <a:lstStyle/>
          <a:p>
            <a:pPr fontAlgn="t">
              <a:lnSpc>
                <a:spcPct val="90000"/>
              </a:lnSpc>
            </a:pPr>
            <a:r>
              <a:rPr lang="en-GB" sz="2200" b="1" dirty="0"/>
              <a:t>A doctorate is not only about producing results.</a:t>
            </a:r>
            <a:endParaRPr lang="en-GB" sz="2200" dirty="0"/>
          </a:p>
          <a:p>
            <a:pPr fontAlgn="t">
              <a:lnSpc>
                <a:spcPct val="90000"/>
              </a:lnSpc>
            </a:pPr>
            <a:r>
              <a:rPr lang="en-GB" sz="2200" dirty="0"/>
              <a:t>It is about showing that:</a:t>
            </a:r>
          </a:p>
          <a:p>
            <a:pPr fontAlgn="t">
              <a:lnSpc>
                <a:spcPct val="90000"/>
              </a:lnSpc>
            </a:pPr>
            <a:r>
              <a:rPr lang="en-GB" sz="2200" dirty="0"/>
              <a:t>your research choices were made independently</a:t>
            </a:r>
          </a:p>
          <a:p>
            <a:pPr fontAlgn="t">
              <a:lnSpc>
                <a:spcPct val="90000"/>
              </a:lnSpc>
            </a:pPr>
            <a:r>
              <a:rPr lang="en-GB" sz="2200" dirty="0"/>
              <a:t>your choices follow recognised academic rules</a:t>
            </a:r>
          </a:p>
          <a:p>
            <a:pPr fontAlgn="t">
              <a:lnSpc>
                <a:spcPct val="90000"/>
              </a:lnSpc>
            </a:pPr>
            <a:r>
              <a:rPr lang="en-GB" sz="2200" dirty="0"/>
              <a:t>your knowledge claims are legitimate within the discipline</a:t>
            </a:r>
          </a:p>
          <a:p>
            <a:pPr fontAlgn="t">
              <a:lnSpc>
                <a:spcPct val="90000"/>
              </a:lnSpc>
            </a:pPr>
            <a:r>
              <a:rPr lang="en-GB" sz="2200" dirty="0"/>
              <a:t>Research philosophy is how those rules are made visible</a:t>
            </a:r>
          </a:p>
        </p:txBody>
      </p:sp>
      <p:sp>
        <p:nvSpPr>
          <p:cNvPr id="13" name="TextBox 12">
            <a:extLst>
              <a:ext uri="{FF2B5EF4-FFF2-40B4-BE49-F238E27FC236}">
                <a16:creationId xmlns:a16="http://schemas.microsoft.com/office/drawing/2014/main" id="{97D62D1D-9659-CA3E-4DE2-3262BAAD00BA}"/>
              </a:ext>
            </a:extLst>
          </p:cNvPr>
          <p:cNvSpPr txBox="1"/>
          <p:nvPr/>
        </p:nvSpPr>
        <p:spPr>
          <a:xfrm>
            <a:off x="208722" y="1607311"/>
            <a:ext cx="4572000" cy="1434239"/>
          </a:xfrm>
          <a:prstGeom prst="rect">
            <a:avLst/>
          </a:prstGeom>
          <a:noFill/>
        </p:spPr>
        <p:txBody>
          <a:bodyPr wrap="square">
            <a:spAutoFit/>
          </a:bodyPr>
          <a:lstStyle/>
          <a:p>
            <a:pPr fontAlgn="t">
              <a:lnSpc>
                <a:spcPct val="90000"/>
              </a:lnSpc>
            </a:pPr>
            <a:r>
              <a:rPr lang="en-GB" sz="3200" b="1" dirty="0"/>
              <a:t>The</a:t>
            </a:r>
          </a:p>
          <a:p>
            <a:pPr fontAlgn="t">
              <a:lnSpc>
                <a:spcPct val="90000"/>
              </a:lnSpc>
            </a:pPr>
            <a:r>
              <a:rPr lang="en-GB" sz="3200" b="1" dirty="0"/>
              <a:t>Academic </a:t>
            </a:r>
          </a:p>
          <a:p>
            <a:pPr fontAlgn="t">
              <a:lnSpc>
                <a:spcPct val="90000"/>
              </a:lnSpc>
            </a:pPr>
            <a:r>
              <a:rPr lang="en-GB" sz="3200" b="1" dirty="0"/>
              <a:t>Answer</a:t>
            </a:r>
          </a:p>
        </p:txBody>
      </p:sp>
    </p:spTree>
    <p:extLst>
      <p:ext uri="{BB962C8B-B14F-4D97-AF65-F5344CB8AC3E}">
        <p14:creationId xmlns:p14="http://schemas.microsoft.com/office/powerpoint/2010/main" val="2110710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19FEBA-3C83-DE35-28D4-E56FFE95A2C2}"/>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0"/>
            <a:ext cx="851299" cy="35849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4A87EC-CDE3-E39E-DBD8-0F80594E52ED}"/>
              </a:ext>
            </a:extLst>
          </p:cNvPr>
          <p:cNvSpPr>
            <a:spLocks noGrp="1"/>
          </p:cNvSpPr>
          <p:nvPr>
            <p:ph type="title"/>
          </p:nvPr>
        </p:nvSpPr>
        <p:spPr>
          <a:xfrm>
            <a:off x="628650" y="273843"/>
            <a:ext cx="7886700" cy="994173"/>
          </a:xfrm>
        </p:spPr>
        <p:txBody>
          <a:bodyPr vert="horz" lIns="68580" tIns="34290" rIns="68580" bIns="34290" rtlCol="0">
            <a:normAutofit/>
          </a:bodyPr>
          <a:lstStyle/>
          <a:p>
            <a:pPr fontAlgn="t">
              <a:lnSpc>
                <a:spcPct val="90000"/>
              </a:lnSpc>
            </a:pPr>
            <a:r>
              <a:rPr lang="en-GB" sz="3100" b="1" dirty="0"/>
              <a:t>Why Good Reasons Are Not Enough at Doctoral Level</a:t>
            </a:r>
          </a:p>
        </p:txBody>
      </p:sp>
      <p:sp>
        <p:nvSpPr>
          <p:cNvPr id="35" name="Arc 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416783" y="1637417"/>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4C68280-274D-9746-0DDE-9FB0F9B99B37}"/>
              </a:ext>
            </a:extLst>
          </p:cNvPr>
          <p:cNvSpPr>
            <a:spLocks noGrp="1"/>
          </p:cNvSpPr>
          <p:nvPr>
            <p:ph idx="1"/>
          </p:nvPr>
        </p:nvSpPr>
        <p:spPr>
          <a:xfrm>
            <a:off x="628650" y="1369218"/>
            <a:ext cx="7886700" cy="3263504"/>
          </a:xfrm>
        </p:spPr>
        <p:txBody>
          <a:bodyPr vert="horz" lIns="68580" tIns="34290" rIns="68580" bIns="34290" rtlCol="0">
            <a:normAutofit/>
          </a:bodyPr>
          <a:lstStyle/>
          <a:p>
            <a:pPr fontAlgn="t">
              <a:lnSpc>
                <a:spcPct val="90000"/>
              </a:lnSpc>
            </a:pPr>
            <a:r>
              <a:rPr lang="en-GB" sz="2200"/>
              <a:t>Students often give strong reasons such as:</a:t>
            </a:r>
          </a:p>
          <a:p>
            <a:pPr fontAlgn="t">
              <a:lnSpc>
                <a:spcPct val="90000"/>
              </a:lnSpc>
            </a:pPr>
            <a:r>
              <a:rPr lang="en-GB" sz="2200"/>
              <a:t>The topic is important</a:t>
            </a:r>
          </a:p>
          <a:p>
            <a:pPr fontAlgn="t">
              <a:lnSpc>
                <a:spcPct val="90000"/>
              </a:lnSpc>
            </a:pPr>
            <a:r>
              <a:rPr lang="en-GB" sz="2200"/>
              <a:t>Access is easy</a:t>
            </a:r>
          </a:p>
          <a:p>
            <a:pPr fontAlgn="t">
              <a:lnSpc>
                <a:spcPct val="90000"/>
              </a:lnSpc>
            </a:pPr>
            <a:r>
              <a:rPr lang="en-GB" sz="2200"/>
              <a:t>Numbers are rising</a:t>
            </a:r>
          </a:p>
          <a:p>
            <a:pPr fontAlgn="t">
              <a:lnSpc>
                <a:spcPct val="90000"/>
              </a:lnSpc>
            </a:pPr>
            <a:r>
              <a:rPr lang="en-GB" sz="2200"/>
              <a:t>Depth gives understanding</a:t>
            </a:r>
          </a:p>
          <a:p>
            <a:pPr fontAlgn="t">
              <a:lnSpc>
                <a:spcPct val="90000"/>
              </a:lnSpc>
            </a:pPr>
            <a:r>
              <a:rPr lang="en-GB" sz="2200"/>
              <a:t>Breadth gives patterns</a:t>
            </a:r>
          </a:p>
          <a:p>
            <a:pPr fontAlgn="t">
              <a:lnSpc>
                <a:spcPct val="90000"/>
              </a:lnSpc>
            </a:pPr>
            <a:r>
              <a:rPr lang="en-GB" sz="2200"/>
              <a:t>These are good reasons.</a:t>
            </a:r>
          </a:p>
          <a:p>
            <a:pPr fontAlgn="t">
              <a:lnSpc>
                <a:spcPct val="90000"/>
              </a:lnSpc>
            </a:pPr>
            <a:r>
              <a:rPr lang="en-GB" sz="2200"/>
              <a:t>But examiners ask a different kind of question</a:t>
            </a:r>
          </a:p>
        </p:txBody>
      </p:sp>
    </p:spTree>
    <p:extLst>
      <p:ext uri="{BB962C8B-B14F-4D97-AF65-F5344CB8AC3E}">
        <p14:creationId xmlns:p14="http://schemas.microsoft.com/office/powerpoint/2010/main" val="2409929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Gambling Addiction: Symptoms, Risk Factors, and Treatments">
            <a:extLst>
              <a:ext uri="{FF2B5EF4-FFF2-40B4-BE49-F238E27FC236}">
                <a16:creationId xmlns:a16="http://schemas.microsoft.com/office/drawing/2014/main" id="{0E01F85B-B338-905A-10AC-9784D735C235}"/>
              </a:ext>
            </a:extLst>
          </p:cNvPr>
          <p:cNvPicPr>
            <a:picLocks noChangeAspect="1"/>
          </p:cNvPicPr>
          <p:nvPr/>
        </p:nvPicPr>
        <p:blipFill>
          <a:blip r:embed="rId2"/>
          <a:srcRect b="15746"/>
          <a:stretch>
            <a:fillRect/>
          </a:stretch>
        </p:blipFill>
        <p:spPr>
          <a:xfrm>
            <a:off x="15" y="961"/>
            <a:ext cx="9143985" cy="5142539"/>
          </a:xfrm>
          <a:prstGeom prst="rect">
            <a:avLst/>
          </a:prstGeom>
        </p:spPr>
      </p:pic>
    </p:spTree>
    <p:extLst>
      <p:ext uri="{BB962C8B-B14F-4D97-AF65-F5344CB8AC3E}">
        <p14:creationId xmlns:p14="http://schemas.microsoft.com/office/powerpoint/2010/main" val="2803317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4C62700-D3EC-ADC0-BD43-4DB3745BDD2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05756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4" y="1065164"/>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2" y="269106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727288"/>
            <a:ext cx="2925267"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0" y="1049957"/>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F8782-C302-AA94-6EF3-AD5A0D30E4A9}"/>
              </a:ext>
            </a:extLst>
          </p:cNvPr>
          <p:cNvSpPr>
            <a:spLocks noGrp="1"/>
          </p:cNvSpPr>
          <p:nvPr>
            <p:ph type="title"/>
          </p:nvPr>
        </p:nvSpPr>
        <p:spPr>
          <a:xfrm>
            <a:off x="350041" y="440141"/>
            <a:ext cx="2401025" cy="2540623"/>
          </a:xfrm>
        </p:spPr>
        <p:txBody>
          <a:bodyPr vert="horz" lIns="68580" tIns="34290" rIns="68580" bIns="34290" rtlCol="0" anchor="b">
            <a:normAutofit/>
          </a:bodyPr>
          <a:lstStyle/>
          <a:p>
            <a:pPr algn="r" defTabSz="685800">
              <a:lnSpc>
                <a:spcPct val="90000"/>
              </a:lnSpc>
            </a:pPr>
            <a:r>
              <a:rPr lang="en-GB" sz="2800" kern="1200" dirty="0">
                <a:solidFill>
                  <a:srgbClr val="FFFFFF"/>
                </a:solidFill>
                <a:latin typeface="+mj-lt"/>
                <a:ea typeface="+mj-ea"/>
                <a:cs typeface="+mj-cs"/>
              </a:rPr>
              <a:t>The Doctorate</a:t>
            </a:r>
            <a:endParaRPr lang="en-US" sz="28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D205AC71-6005-320F-50FA-1BB5D66712A8}"/>
              </a:ext>
            </a:extLst>
          </p:cNvPr>
          <p:cNvSpPr>
            <a:spLocks noGrp="1"/>
          </p:cNvSpPr>
          <p:nvPr>
            <p:ph idx="1"/>
          </p:nvPr>
        </p:nvSpPr>
        <p:spPr>
          <a:xfrm>
            <a:off x="3607694" y="487110"/>
            <a:ext cx="4916510" cy="4159535"/>
          </a:xfrm>
        </p:spPr>
        <p:txBody>
          <a:bodyPr vert="horz" lIns="68580" tIns="34290" rIns="68580" bIns="34290" rtlCol="0" anchor="ctr">
            <a:normAutofit fontScale="62500" lnSpcReduction="20000"/>
          </a:bodyPr>
          <a:lstStyle/>
          <a:p>
            <a:pPr marL="0" indent="0" fontAlgn="t">
              <a:buNone/>
            </a:pPr>
            <a:r>
              <a:rPr lang="en-GB" b="1" dirty="0"/>
              <a:t>The Question Examiners Are Really Asking</a:t>
            </a:r>
          </a:p>
          <a:p>
            <a:pPr marL="0" indent="0" fontAlgn="t">
              <a:buNone/>
            </a:pPr>
            <a:r>
              <a:rPr lang="en-GB" dirty="0"/>
              <a:t>Examiners are not asking:</a:t>
            </a:r>
          </a:p>
          <a:p>
            <a:pPr lvl="1" fontAlgn="t"/>
            <a:r>
              <a:rPr lang="en-GB" dirty="0"/>
              <a:t>Is problem gambling important?</a:t>
            </a:r>
          </a:p>
          <a:p>
            <a:pPr lvl="1" fontAlgn="t"/>
            <a:r>
              <a:rPr lang="en-GB" dirty="0"/>
              <a:t>Is access increasing?</a:t>
            </a:r>
          </a:p>
          <a:p>
            <a:pPr lvl="1" fontAlgn="t"/>
            <a:r>
              <a:rPr lang="en-GB" dirty="0"/>
              <a:t>Are interviews useful?</a:t>
            </a:r>
          </a:p>
          <a:p>
            <a:pPr lvl="1" fontAlgn="t"/>
            <a:r>
              <a:rPr lang="en-GB" dirty="0"/>
              <a:t>Are surveys useful?</a:t>
            </a:r>
          </a:p>
          <a:p>
            <a:pPr marL="0" indent="0" fontAlgn="t">
              <a:buNone/>
            </a:pPr>
            <a:r>
              <a:rPr lang="en-GB" dirty="0"/>
              <a:t>They are asking:</a:t>
            </a:r>
          </a:p>
          <a:p>
            <a:pPr marL="0" indent="0" fontAlgn="t">
              <a:buNone/>
            </a:pPr>
            <a:r>
              <a:rPr lang="en-GB" b="1" dirty="0"/>
              <a:t>What kind of thing is problem gambling in your research?</a:t>
            </a:r>
            <a:endParaRPr lang="en-GB" dirty="0"/>
          </a:p>
          <a:p>
            <a:pPr marL="0" indent="0" fontAlgn="t">
              <a:buNone/>
            </a:pPr>
            <a:r>
              <a:rPr lang="en-GB" dirty="0"/>
              <a:t>This question determines:</a:t>
            </a:r>
          </a:p>
          <a:p>
            <a:pPr lvl="1" fontAlgn="t"/>
            <a:r>
              <a:rPr lang="en-GB" dirty="0"/>
              <a:t>what counts as evidence</a:t>
            </a:r>
          </a:p>
          <a:p>
            <a:pPr lvl="1" fontAlgn="t"/>
            <a:r>
              <a:rPr lang="en-GB" dirty="0"/>
              <a:t>what claims you can make</a:t>
            </a:r>
          </a:p>
          <a:p>
            <a:pPr lvl="1" fontAlgn="t"/>
            <a:r>
              <a:rPr lang="en-GB" dirty="0"/>
              <a:t>how your findings are judged</a:t>
            </a:r>
          </a:p>
        </p:txBody>
      </p:sp>
    </p:spTree>
    <p:extLst>
      <p:ext uri="{BB962C8B-B14F-4D97-AF65-F5344CB8AC3E}">
        <p14:creationId xmlns:p14="http://schemas.microsoft.com/office/powerpoint/2010/main" val="1429030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414241-8218-24BC-2D6C-2E07CC3FF8BE}"/>
            </a:ext>
          </a:extLst>
        </p:cNvPr>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17144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87699-BFBB-FA4B-80E0-23B81DCF4EC3}"/>
              </a:ext>
            </a:extLst>
          </p:cNvPr>
          <p:cNvSpPr>
            <a:spLocks noGrp="1"/>
          </p:cNvSpPr>
          <p:nvPr>
            <p:ph type="title"/>
          </p:nvPr>
        </p:nvSpPr>
        <p:spPr>
          <a:xfrm>
            <a:off x="571352" y="262647"/>
            <a:ext cx="3485178" cy="1218390"/>
          </a:xfrm>
        </p:spPr>
        <p:txBody>
          <a:bodyPr vert="horz" lIns="68580" tIns="34290" rIns="68580" bIns="34290" rtlCol="0" anchor="ctr">
            <a:normAutofit/>
          </a:bodyPr>
          <a:lstStyle/>
          <a:p>
            <a:pPr fontAlgn="t"/>
            <a:r>
              <a:rPr lang="en-GB" sz="3000" b="1"/>
              <a:t>Problem Gambling Example </a:t>
            </a:r>
          </a:p>
        </p:txBody>
      </p:sp>
      <p:sp>
        <p:nvSpPr>
          <p:cNvPr id="3" name="Content Placeholder 2">
            <a:extLst>
              <a:ext uri="{FF2B5EF4-FFF2-40B4-BE49-F238E27FC236}">
                <a16:creationId xmlns:a16="http://schemas.microsoft.com/office/drawing/2014/main" id="{08231EEE-FB05-4280-1057-1A48E9255090}"/>
              </a:ext>
            </a:extLst>
          </p:cNvPr>
          <p:cNvSpPr>
            <a:spLocks noGrp="1"/>
          </p:cNvSpPr>
          <p:nvPr>
            <p:ph idx="1"/>
          </p:nvPr>
        </p:nvSpPr>
        <p:spPr>
          <a:xfrm>
            <a:off x="571351" y="2057400"/>
            <a:ext cx="3485179" cy="2709861"/>
          </a:xfrm>
        </p:spPr>
        <p:txBody>
          <a:bodyPr vert="horz" lIns="68580" tIns="34290" rIns="68580" bIns="34290" rtlCol="0" anchor="ctr">
            <a:normAutofit/>
          </a:bodyPr>
          <a:lstStyle/>
          <a:p>
            <a:pPr fontAlgn="t">
              <a:lnSpc>
                <a:spcPct val="90000"/>
              </a:lnSpc>
            </a:pPr>
            <a:r>
              <a:rPr lang="en-GB" sz="1400" dirty="0"/>
              <a:t>A doctoral student says:</a:t>
            </a:r>
          </a:p>
          <a:p>
            <a:pPr fontAlgn="t">
              <a:lnSpc>
                <a:spcPct val="90000"/>
              </a:lnSpc>
            </a:pPr>
            <a:r>
              <a:rPr lang="en-GB" sz="1400" dirty="0"/>
              <a:t>'Problem gambling should be explored because there is easy access, more opportunities to gamble, and a rising number of problem gamblers.'</a:t>
            </a:r>
          </a:p>
          <a:p>
            <a:pPr fontAlgn="t">
              <a:lnSpc>
                <a:spcPct val="90000"/>
              </a:lnSpc>
            </a:pPr>
            <a:r>
              <a:rPr lang="en-GB" sz="1400" dirty="0"/>
              <a:t>This is a strong justification.</a:t>
            </a:r>
          </a:p>
          <a:p>
            <a:pPr fontAlgn="t">
              <a:lnSpc>
                <a:spcPct val="90000"/>
              </a:lnSpc>
            </a:pPr>
            <a:r>
              <a:rPr lang="en-GB" sz="1400" dirty="0"/>
              <a:t>The student then adds:</a:t>
            </a:r>
          </a:p>
          <a:p>
            <a:pPr lvl="1" fontAlgn="t">
              <a:lnSpc>
                <a:spcPct val="90000"/>
              </a:lnSpc>
            </a:pPr>
            <a:r>
              <a:rPr lang="en-GB" sz="1400" dirty="0"/>
              <a:t>depth is needed to understand individual accounts</a:t>
            </a:r>
          </a:p>
          <a:p>
            <a:pPr lvl="1" fontAlgn="t">
              <a:lnSpc>
                <a:spcPct val="90000"/>
              </a:lnSpc>
            </a:pPr>
            <a:r>
              <a:rPr lang="en-GB" sz="1400" dirty="0"/>
              <a:t>breadth is needed to understand prevalence and patterns</a:t>
            </a:r>
          </a:p>
          <a:p>
            <a:pPr fontAlgn="t">
              <a:lnSpc>
                <a:spcPct val="90000"/>
              </a:lnSpc>
            </a:pPr>
            <a:r>
              <a:rPr lang="en-GB" sz="1400" dirty="0"/>
              <a:t>So far, everything sounds sensible.</a:t>
            </a:r>
          </a:p>
        </p:txBody>
      </p:sp>
      <p:pic>
        <p:nvPicPr>
          <p:cNvPr id="25" name="Picture 24" descr="Colorful boardgame">
            <a:extLst>
              <a:ext uri="{FF2B5EF4-FFF2-40B4-BE49-F238E27FC236}">
                <a16:creationId xmlns:a16="http://schemas.microsoft.com/office/drawing/2014/main" id="{07F23E3B-731A-4521-BB6F-9F85CAB36B2C}"/>
              </a:ext>
            </a:extLst>
          </p:cNvPr>
          <p:cNvPicPr>
            <a:picLocks noChangeAspect="1"/>
          </p:cNvPicPr>
          <p:nvPr/>
        </p:nvPicPr>
        <p:blipFill>
          <a:blip r:embed="rId2"/>
          <a:srcRect l="20797" r="20024" b="-2"/>
          <a:stretch>
            <a:fillRect/>
          </a:stretch>
        </p:blipFill>
        <p:spPr>
          <a:xfrm>
            <a:off x="4572000" y="10"/>
            <a:ext cx="4577118" cy="5143490"/>
          </a:xfrm>
          <a:prstGeom prst="rect">
            <a:avLst/>
          </a:prstGeom>
        </p:spPr>
      </p:pic>
    </p:spTree>
    <p:extLst>
      <p:ext uri="{BB962C8B-B14F-4D97-AF65-F5344CB8AC3E}">
        <p14:creationId xmlns:p14="http://schemas.microsoft.com/office/powerpoint/2010/main" val="971459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14426B-D31B-C0C5-B69A-41FE06466B0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84350" cy="51435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F6F8F54-33C9-DCC6-90ED-0D55AD55EAF6}"/>
              </a:ext>
            </a:extLst>
          </p:cNvPr>
          <p:cNvSpPr>
            <a:spLocks noGrp="1"/>
          </p:cNvSpPr>
          <p:nvPr>
            <p:ph type="title"/>
          </p:nvPr>
        </p:nvSpPr>
        <p:spPr>
          <a:xfrm>
            <a:off x="628650" y="482600"/>
            <a:ext cx="2213403" cy="4178299"/>
          </a:xfrm>
        </p:spPr>
        <p:txBody>
          <a:bodyPr vert="horz" lIns="68580" tIns="34290" rIns="68580" bIns="34290" rtlCol="0">
            <a:normAutofit/>
          </a:bodyPr>
          <a:lstStyle/>
          <a:p>
            <a:pPr fontAlgn="t"/>
            <a:r>
              <a:rPr lang="en-GB" b="1">
                <a:solidFill>
                  <a:srgbClr val="FFFFFF"/>
                </a:solidFill>
              </a:rPr>
              <a:t>This Is Not Enough at Doctoral Level</a:t>
            </a:r>
          </a:p>
        </p:txBody>
      </p:sp>
      <p:graphicFrame>
        <p:nvGraphicFramePr>
          <p:cNvPr id="5" name="Content Placeholder 2">
            <a:extLst>
              <a:ext uri="{FF2B5EF4-FFF2-40B4-BE49-F238E27FC236}">
                <a16:creationId xmlns:a16="http://schemas.microsoft.com/office/drawing/2014/main" id="{180907C6-F865-814B-87AE-B0D561E915EF}"/>
              </a:ext>
            </a:extLst>
          </p:cNvPr>
          <p:cNvGraphicFramePr>
            <a:graphicFrameLocks noGrp="1"/>
          </p:cNvGraphicFramePr>
          <p:nvPr>
            <p:ph idx="1"/>
            <p:extLst>
              <p:ext uri="{D42A27DB-BD31-4B8C-83A1-F6EECF244321}">
                <p14:modId xmlns:p14="http://schemas.microsoft.com/office/powerpoint/2010/main" val="934650106"/>
              </p:ext>
            </p:extLst>
          </p:nvPr>
        </p:nvGraphicFramePr>
        <p:xfrm>
          <a:off x="3905730" y="482599"/>
          <a:ext cx="4718785" cy="4148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346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6E6213-57C0-CBB1-4B91-9D3CC2DDD1C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05756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4" y="1065164"/>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2" y="269106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727288"/>
            <a:ext cx="2925267"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0" y="1049957"/>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8FE43E-E3A4-299B-8F4B-F3491A5EB236}"/>
              </a:ext>
            </a:extLst>
          </p:cNvPr>
          <p:cNvSpPr>
            <a:spLocks noGrp="1"/>
          </p:cNvSpPr>
          <p:nvPr>
            <p:ph type="title"/>
          </p:nvPr>
        </p:nvSpPr>
        <p:spPr>
          <a:xfrm>
            <a:off x="350041" y="440141"/>
            <a:ext cx="2401025" cy="2540623"/>
          </a:xfrm>
        </p:spPr>
        <p:txBody>
          <a:bodyPr vert="horz" lIns="68580" tIns="34290" rIns="68580" bIns="34290" rtlCol="0" anchor="b">
            <a:normAutofit/>
          </a:bodyPr>
          <a:lstStyle/>
          <a:p>
            <a:pPr algn="r" defTabSz="685800">
              <a:lnSpc>
                <a:spcPct val="90000"/>
              </a:lnSpc>
            </a:pPr>
            <a:r>
              <a:rPr lang="en-GB" sz="3000" b="1" dirty="0">
                <a:solidFill>
                  <a:srgbClr val="FFFFFF"/>
                </a:solidFill>
              </a:rPr>
              <a:t>Two Ways of Understanding Problem Gambling</a:t>
            </a:r>
            <a:br>
              <a:rPr lang="en-GB" sz="3000" b="1" dirty="0">
                <a:solidFill>
                  <a:srgbClr val="FFFFFF"/>
                </a:solidFill>
              </a:rPr>
            </a:br>
            <a:r>
              <a:rPr lang="en-US" sz="3000" kern="1200" dirty="0" err="1">
                <a:solidFill>
                  <a:srgbClr val="FFFFFF"/>
                </a:solidFill>
                <a:latin typeface="+mj-lt"/>
                <a:ea typeface="+mj-ea"/>
                <a:cs typeface="+mj-cs"/>
              </a:rPr>
              <a:t>ctorate</a:t>
            </a:r>
            <a:endParaRPr lang="en-US" sz="30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DB37C1BC-B88D-5576-448F-4B6FD6739FA0}"/>
              </a:ext>
            </a:extLst>
          </p:cNvPr>
          <p:cNvSpPr>
            <a:spLocks noGrp="1"/>
          </p:cNvSpPr>
          <p:nvPr>
            <p:ph idx="1"/>
          </p:nvPr>
        </p:nvSpPr>
        <p:spPr>
          <a:xfrm>
            <a:off x="3607694" y="487110"/>
            <a:ext cx="4916510" cy="4159535"/>
          </a:xfrm>
        </p:spPr>
        <p:txBody>
          <a:bodyPr vert="horz" lIns="68580" tIns="34290" rIns="68580" bIns="34290" rtlCol="0" anchor="ctr">
            <a:normAutofit/>
          </a:bodyPr>
          <a:lstStyle/>
          <a:p>
            <a:pPr fontAlgn="t"/>
            <a:r>
              <a:rPr lang="en-GB" sz="1500" b="1"/>
              <a:t>Way 1: Problem gambling as a measurable condition</a:t>
            </a:r>
          </a:p>
          <a:p>
            <a:pPr fontAlgn="t"/>
            <a:r>
              <a:rPr lang="en-GB" sz="1500"/>
              <a:t>Problem gambling is treated as:</a:t>
            </a:r>
          </a:p>
          <a:p>
            <a:pPr lvl="1" fontAlgn="t"/>
            <a:r>
              <a:rPr lang="en-GB" sz="1500"/>
              <a:t>an objective condition</a:t>
            </a:r>
          </a:p>
          <a:p>
            <a:pPr lvl="1" fontAlgn="t"/>
            <a:r>
              <a:rPr lang="en-GB" sz="1500"/>
              <a:t>identifiable through indicators</a:t>
            </a:r>
          </a:p>
          <a:p>
            <a:pPr lvl="1" fontAlgn="t"/>
            <a:r>
              <a:rPr lang="en-GB" sz="1500"/>
              <a:t>something people </a:t>
            </a:r>
            <a:r>
              <a:rPr lang="en-GB" sz="1500" i="1"/>
              <a:t>have</a:t>
            </a:r>
            <a:endParaRPr lang="en-GB" sz="1500"/>
          </a:p>
          <a:p>
            <a:pPr fontAlgn="t"/>
            <a:r>
              <a:rPr lang="en-GB" sz="1500"/>
              <a:t>This supports:</a:t>
            </a:r>
          </a:p>
          <a:p>
            <a:pPr lvl="1" fontAlgn="t"/>
            <a:r>
              <a:rPr lang="en-GB" sz="1500"/>
              <a:t>prevalence studies</a:t>
            </a:r>
          </a:p>
          <a:p>
            <a:pPr lvl="1" fontAlgn="t"/>
            <a:r>
              <a:rPr lang="en-GB" sz="1500"/>
              <a:t>screening tools</a:t>
            </a:r>
          </a:p>
          <a:p>
            <a:pPr lvl="1" fontAlgn="t"/>
            <a:r>
              <a:rPr lang="en-GB" sz="1500"/>
              <a:t>statistical comparison</a:t>
            </a:r>
          </a:p>
          <a:p>
            <a:pPr lvl="1" fontAlgn="t"/>
            <a:r>
              <a:rPr lang="en-GB" sz="1500"/>
              <a:t>breadth as primary</a:t>
            </a:r>
          </a:p>
        </p:txBody>
      </p:sp>
    </p:spTree>
    <p:extLst>
      <p:ext uri="{BB962C8B-B14F-4D97-AF65-F5344CB8AC3E}">
        <p14:creationId xmlns:p14="http://schemas.microsoft.com/office/powerpoint/2010/main" val="80793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94B62-E6EF-0EEC-B912-911D44DE84AB}"/>
              </a:ext>
            </a:extLst>
          </p:cNvPr>
          <p:cNvSpPr>
            <a:spLocks noGrp="1"/>
          </p:cNvSpPr>
          <p:nvPr>
            <p:ph type="title"/>
          </p:nvPr>
        </p:nvSpPr>
        <p:spPr>
          <a:xfrm>
            <a:off x="515126" y="865180"/>
            <a:ext cx="2400300" cy="3345872"/>
          </a:xfrm>
        </p:spPr>
        <p:txBody>
          <a:bodyPr vert="horz" lIns="68580" tIns="34290" rIns="68580" bIns="34290" rtlCol="0">
            <a:normAutofit/>
          </a:bodyPr>
          <a:lstStyle/>
          <a:p>
            <a:pPr defTabSz="685800">
              <a:lnSpc>
                <a:spcPct val="90000"/>
              </a:lnSpc>
            </a:pPr>
            <a:r>
              <a:rPr lang="en-GB" sz="3700" b="1" dirty="0">
                <a:solidFill>
                  <a:srgbClr val="FFFFFF"/>
                </a:solidFill>
              </a:rPr>
              <a:t>The Assumption Behind Way 1</a:t>
            </a:r>
            <a:br>
              <a:rPr lang="en-GB" sz="3700" b="1" dirty="0">
                <a:solidFill>
                  <a:srgbClr val="FFFFFF"/>
                </a:solidFill>
              </a:rPr>
            </a:br>
            <a:endParaRPr lang="en-US" sz="3700" kern="1200" dirty="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1841609"/>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742113-CCDE-D340-79AC-270AD261465C}"/>
              </a:ext>
            </a:extLst>
          </p:cNvPr>
          <p:cNvSpPr>
            <a:spLocks noGrp="1"/>
          </p:cNvSpPr>
          <p:nvPr>
            <p:ph idx="1"/>
          </p:nvPr>
        </p:nvSpPr>
        <p:spPr>
          <a:xfrm>
            <a:off x="3335482" y="443509"/>
            <a:ext cx="5179868" cy="4189214"/>
          </a:xfrm>
        </p:spPr>
        <p:txBody>
          <a:bodyPr vert="horz" lIns="68580" tIns="34290" rIns="68580" bIns="34290" rtlCol="0" anchor="ctr">
            <a:normAutofit/>
          </a:bodyPr>
          <a:lstStyle/>
          <a:p>
            <a:pPr fontAlgn="t">
              <a:lnSpc>
                <a:spcPct val="90000"/>
              </a:lnSpc>
            </a:pPr>
            <a:r>
              <a:rPr lang="en-GB" sz="1500" dirty="0"/>
              <a:t>This approach assumes:</a:t>
            </a:r>
          </a:p>
          <a:p>
            <a:pPr lvl="1" fontAlgn="t">
              <a:lnSpc>
                <a:spcPct val="90000"/>
              </a:lnSpc>
            </a:pPr>
            <a:r>
              <a:rPr lang="en-GB" sz="1500" b="1" dirty="0"/>
              <a:t>Problem gambling exists independently of how individuals describe it.</a:t>
            </a:r>
            <a:endParaRPr lang="en-GB" sz="1500" dirty="0"/>
          </a:p>
          <a:p>
            <a:pPr fontAlgn="t">
              <a:lnSpc>
                <a:spcPct val="90000"/>
              </a:lnSpc>
            </a:pPr>
            <a:r>
              <a:rPr lang="en-GB" sz="1500" dirty="0"/>
              <a:t>This is an ontological position, even if it is not named as such.</a:t>
            </a:r>
          </a:p>
          <a:p>
            <a:pPr fontAlgn="t">
              <a:lnSpc>
                <a:spcPct val="90000"/>
              </a:lnSpc>
            </a:pPr>
            <a:r>
              <a:rPr lang="en-GB" sz="1500" dirty="0"/>
              <a:t>It sets the rules for:</a:t>
            </a:r>
          </a:p>
          <a:p>
            <a:pPr lvl="1" fontAlgn="t">
              <a:lnSpc>
                <a:spcPct val="90000"/>
              </a:lnSpc>
            </a:pPr>
            <a:r>
              <a:rPr lang="en-GB" sz="1500" dirty="0"/>
              <a:t>what evidence counts</a:t>
            </a:r>
          </a:p>
          <a:p>
            <a:pPr lvl="1" fontAlgn="t">
              <a:lnSpc>
                <a:spcPct val="90000"/>
              </a:lnSpc>
            </a:pPr>
            <a:r>
              <a:rPr lang="en-GB" sz="1500" dirty="0"/>
              <a:t>what kind of claims are allowed</a:t>
            </a:r>
          </a:p>
        </p:txBody>
      </p:sp>
    </p:spTree>
    <p:extLst>
      <p:ext uri="{BB962C8B-B14F-4D97-AF65-F5344CB8AC3E}">
        <p14:creationId xmlns:p14="http://schemas.microsoft.com/office/powerpoint/2010/main" val="468840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4B62-E6EF-0EEC-B912-911D44DE84AB}"/>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It i</a:t>
            </a:r>
            <a:r>
              <a:rPr lang="en-GB" b="1" dirty="0"/>
              <a:t>Way 2: Problem Gambling as Lived Experience</a:t>
            </a:r>
            <a:br>
              <a:rPr lang="en-GB" b="1" dirty="0"/>
            </a:br>
            <a:r>
              <a:rPr lang="en-US" kern="1200" dirty="0">
                <a:solidFill>
                  <a:srgbClr val="FFFFFF"/>
                </a:solidFill>
                <a:latin typeface="+mj-lt"/>
                <a:ea typeface="+mj-ea"/>
                <a:cs typeface="+mj-cs"/>
              </a:rPr>
              <a:t>s …</a:t>
            </a:r>
          </a:p>
        </p:txBody>
      </p:sp>
      <p:sp>
        <p:nvSpPr>
          <p:cNvPr id="3" name="Content Placeholder 2">
            <a:extLst>
              <a:ext uri="{FF2B5EF4-FFF2-40B4-BE49-F238E27FC236}">
                <a16:creationId xmlns:a16="http://schemas.microsoft.com/office/drawing/2014/main" id="{05742113-CCDE-D340-79AC-270AD261465C}"/>
              </a:ext>
            </a:extLst>
          </p:cNvPr>
          <p:cNvSpPr>
            <a:spLocks noGrp="1"/>
          </p:cNvSpPr>
          <p:nvPr>
            <p:ph idx="1"/>
          </p:nvPr>
        </p:nvSpPr>
        <p:spPr>
          <a:xfrm>
            <a:off x="3335482" y="443509"/>
            <a:ext cx="5179868" cy="4189214"/>
          </a:xfrm>
        </p:spPr>
        <p:txBody>
          <a:bodyPr vert="horz" lIns="68580" tIns="34290" rIns="68580" bIns="34290" rtlCol="0" anchor="ctr">
            <a:normAutofit fontScale="85000" lnSpcReduction="20000"/>
          </a:bodyPr>
          <a:lstStyle/>
          <a:p>
            <a:pPr fontAlgn="t"/>
            <a:r>
              <a:rPr lang="en-GB" dirty="0"/>
              <a:t>Problem gambling is treated as:</a:t>
            </a:r>
          </a:p>
          <a:p>
            <a:pPr lvl="1" fontAlgn="t"/>
            <a:r>
              <a:rPr lang="en-GB" dirty="0"/>
              <a:t>something people experience differently</a:t>
            </a:r>
          </a:p>
          <a:p>
            <a:pPr lvl="1" fontAlgn="t"/>
            <a:r>
              <a:rPr lang="en-GB" dirty="0"/>
              <a:t>shaped by access, stigma, culture, and meaning</a:t>
            </a:r>
          </a:p>
          <a:p>
            <a:pPr lvl="1" fontAlgn="t"/>
            <a:r>
              <a:rPr lang="en-GB" dirty="0"/>
              <a:t>something people </a:t>
            </a:r>
            <a:r>
              <a:rPr lang="en-GB" i="1" dirty="0"/>
              <a:t>live through</a:t>
            </a:r>
            <a:endParaRPr lang="en-GB" dirty="0"/>
          </a:p>
          <a:p>
            <a:pPr fontAlgn="t"/>
            <a:r>
              <a:rPr lang="en-GB" dirty="0"/>
              <a:t>This supports:</a:t>
            </a:r>
          </a:p>
          <a:p>
            <a:pPr lvl="1" fontAlgn="t"/>
            <a:r>
              <a:rPr lang="en-GB" dirty="0"/>
              <a:t>interviews</a:t>
            </a:r>
          </a:p>
          <a:p>
            <a:pPr lvl="1" fontAlgn="t"/>
            <a:r>
              <a:rPr lang="en-GB" dirty="0"/>
              <a:t>narratives</a:t>
            </a:r>
          </a:p>
          <a:p>
            <a:pPr lvl="1" fontAlgn="t"/>
            <a:r>
              <a:rPr lang="en-GB" dirty="0"/>
              <a:t>depth as primary</a:t>
            </a:r>
          </a:p>
          <a:p>
            <a:pPr lvl="1" fontAlgn="t"/>
            <a:r>
              <a:rPr lang="en-GB" dirty="0"/>
              <a:t>meaning‑focused analysis</a:t>
            </a:r>
          </a:p>
        </p:txBody>
      </p:sp>
    </p:spTree>
    <p:extLst>
      <p:ext uri="{BB962C8B-B14F-4D97-AF65-F5344CB8AC3E}">
        <p14:creationId xmlns:p14="http://schemas.microsoft.com/office/powerpoint/2010/main" val="38106301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4B62-E6EF-0EEC-B912-911D44DE84AB}"/>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a:t>
            </a:r>
            <a:r>
              <a:rPr lang="en-GB" b="1" dirty="0"/>
              <a:t>The Assumption Behind Way 2</a:t>
            </a:r>
            <a:br>
              <a:rPr lang="en-GB" b="1" dirty="0"/>
            </a:br>
            <a:r>
              <a:rPr lang="en-US" kern="1200" dirty="0">
                <a:solidFill>
                  <a:srgbClr val="FFFFFF"/>
                </a:solidFill>
                <a:latin typeface="+mj-lt"/>
                <a:ea typeface="+mj-ea"/>
                <a:cs typeface="+mj-cs"/>
              </a:rPr>
              <a:t>t is …</a:t>
            </a:r>
          </a:p>
        </p:txBody>
      </p:sp>
      <p:sp>
        <p:nvSpPr>
          <p:cNvPr id="3" name="Content Placeholder 2">
            <a:extLst>
              <a:ext uri="{FF2B5EF4-FFF2-40B4-BE49-F238E27FC236}">
                <a16:creationId xmlns:a16="http://schemas.microsoft.com/office/drawing/2014/main" id="{05742113-CCDE-D340-79AC-270AD261465C}"/>
              </a:ext>
            </a:extLst>
          </p:cNvPr>
          <p:cNvSpPr>
            <a:spLocks noGrp="1"/>
          </p:cNvSpPr>
          <p:nvPr>
            <p:ph idx="1"/>
          </p:nvPr>
        </p:nvSpPr>
        <p:spPr>
          <a:xfrm>
            <a:off x="3335482" y="443509"/>
            <a:ext cx="5179868" cy="4189214"/>
          </a:xfrm>
        </p:spPr>
        <p:txBody>
          <a:bodyPr vert="horz" lIns="68580" tIns="34290" rIns="68580" bIns="34290" rtlCol="0" anchor="ctr">
            <a:normAutofit fontScale="92500" lnSpcReduction="10000"/>
          </a:bodyPr>
          <a:lstStyle/>
          <a:p>
            <a:pPr fontAlgn="t"/>
            <a:r>
              <a:rPr lang="en-GB" dirty="0"/>
              <a:t>This approach assumes:</a:t>
            </a:r>
          </a:p>
          <a:p>
            <a:pPr lvl="1" fontAlgn="t"/>
            <a:r>
              <a:rPr lang="en-GB" b="1" dirty="0"/>
              <a:t>Problem gambling exists through people’s experiences and interpretations.</a:t>
            </a:r>
            <a:endParaRPr lang="en-GB" dirty="0"/>
          </a:p>
          <a:p>
            <a:pPr fontAlgn="t"/>
            <a:r>
              <a:rPr lang="en-GB" dirty="0"/>
              <a:t>Again, this is an ontological position.</a:t>
            </a:r>
          </a:p>
          <a:p>
            <a:pPr fontAlgn="t"/>
            <a:r>
              <a:rPr lang="en-GB" dirty="0"/>
              <a:t>It allows:</a:t>
            </a:r>
          </a:p>
          <a:p>
            <a:pPr lvl="1" fontAlgn="t"/>
            <a:r>
              <a:rPr lang="en-GB" dirty="0"/>
              <a:t>different kinds of claims</a:t>
            </a:r>
          </a:p>
          <a:p>
            <a:pPr lvl="1" fontAlgn="t"/>
            <a:r>
              <a:rPr lang="en-GB" dirty="0"/>
              <a:t>different kinds of contributions</a:t>
            </a:r>
          </a:p>
        </p:txBody>
      </p:sp>
    </p:spTree>
    <p:extLst>
      <p:ext uri="{BB962C8B-B14F-4D97-AF65-F5344CB8AC3E}">
        <p14:creationId xmlns:p14="http://schemas.microsoft.com/office/powerpoint/2010/main" val="15571886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9C501-3C19-66AD-6FA9-DD3AB83B39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A8730-F302-ACA6-7ABD-4BE492A5F976}"/>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It </a:t>
            </a:r>
            <a:r>
              <a:rPr lang="en-GB" b="1" dirty="0"/>
              <a:t>Why This Is Not Just Methods</a:t>
            </a:r>
            <a:br>
              <a:rPr lang="en-GB" b="1" dirty="0"/>
            </a:br>
            <a:r>
              <a:rPr lang="en-US" kern="1200" dirty="0">
                <a:solidFill>
                  <a:srgbClr val="FFFFFF"/>
                </a:solidFill>
                <a:latin typeface="+mj-lt"/>
                <a:ea typeface="+mj-ea"/>
                <a:cs typeface="+mj-cs"/>
              </a:rPr>
              <a:t>is …</a:t>
            </a:r>
          </a:p>
        </p:txBody>
      </p:sp>
      <p:sp>
        <p:nvSpPr>
          <p:cNvPr id="3" name="Content Placeholder 2">
            <a:extLst>
              <a:ext uri="{FF2B5EF4-FFF2-40B4-BE49-F238E27FC236}">
                <a16:creationId xmlns:a16="http://schemas.microsoft.com/office/drawing/2014/main" id="{4E82AB61-09D4-8D82-7110-026E3D29DD96}"/>
              </a:ext>
            </a:extLst>
          </p:cNvPr>
          <p:cNvSpPr>
            <a:spLocks noGrp="1"/>
          </p:cNvSpPr>
          <p:nvPr>
            <p:ph idx="1"/>
          </p:nvPr>
        </p:nvSpPr>
        <p:spPr>
          <a:xfrm>
            <a:off x="3335482" y="443509"/>
            <a:ext cx="5179868" cy="4189214"/>
          </a:xfrm>
        </p:spPr>
        <p:txBody>
          <a:bodyPr vert="horz" lIns="68580" tIns="34290" rIns="68580" bIns="34290" rtlCol="0" anchor="ctr">
            <a:normAutofit fontScale="77500" lnSpcReduction="20000"/>
          </a:bodyPr>
          <a:lstStyle/>
          <a:p>
            <a:pPr fontAlgn="t"/>
            <a:r>
              <a:rPr lang="en-GB" dirty="0"/>
              <a:t>A student can:</a:t>
            </a:r>
          </a:p>
          <a:p>
            <a:pPr lvl="1" fontAlgn="t"/>
            <a:r>
              <a:rPr lang="en-GB" dirty="0"/>
              <a:t>collect interviews</a:t>
            </a:r>
          </a:p>
          <a:p>
            <a:pPr lvl="1" fontAlgn="t"/>
            <a:r>
              <a:rPr lang="en-GB" dirty="0"/>
              <a:t>collect surveys</a:t>
            </a:r>
          </a:p>
          <a:p>
            <a:pPr lvl="1" fontAlgn="t"/>
            <a:r>
              <a:rPr lang="en-GB" dirty="0"/>
              <a:t>mix depth and breadth</a:t>
            </a:r>
          </a:p>
          <a:p>
            <a:pPr fontAlgn="t"/>
            <a:r>
              <a:rPr lang="en-GB" dirty="0"/>
              <a:t>But at doctorate level, they must explain:</a:t>
            </a:r>
          </a:p>
          <a:p>
            <a:pPr lvl="1" fontAlgn="t"/>
            <a:r>
              <a:rPr lang="en-GB" dirty="0"/>
              <a:t>which understanding of problem gambling comes first</a:t>
            </a:r>
          </a:p>
          <a:p>
            <a:pPr lvl="1" fontAlgn="t"/>
            <a:r>
              <a:rPr lang="en-GB" dirty="0"/>
              <a:t>why that understanding is legitimate</a:t>
            </a:r>
          </a:p>
          <a:p>
            <a:pPr lvl="1" fontAlgn="t"/>
            <a:r>
              <a:rPr lang="en-GB" dirty="0"/>
              <a:t>how their methods follow from it</a:t>
            </a:r>
          </a:p>
          <a:p>
            <a:pPr lvl="1" fontAlgn="t"/>
            <a:r>
              <a:rPr lang="en-GB" dirty="0"/>
              <a:t>Without this, the study IS incoherent</a:t>
            </a:r>
          </a:p>
        </p:txBody>
      </p:sp>
    </p:spTree>
    <p:extLst>
      <p:ext uri="{BB962C8B-B14F-4D97-AF65-F5344CB8AC3E}">
        <p14:creationId xmlns:p14="http://schemas.microsoft.com/office/powerpoint/2010/main" val="1815836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73E8C-39B8-D8F3-A367-38280F473A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6BA5E-6500-D881-09A9-5205E1F2DF13}"/>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It i</a:t>
            </a:r>
            <a:r>
              <a:rPr lang="en-GB" b="1" dirty="0"/>
              <a:t>Where Research Philosophy Actually Enters</a:t>
            </a:r>
            <a:br>
              <a:rPr lang="en-GB" b="1" dirty="0"/>
            </a:br>
            <a:r>
              <a:rPr lang="en-US" kern="1200" dirty="0">
                <a:solidFill>
                  <a:srgbClr val="FFFFFF"/>
                </a:solidFill>
                <a:latin typeface="+mj-lt"/>
                <a:ea typeface="+mj-ea"/>
                <a:cs typeface="+mj-cs"/>
              </a:rPr>
              <a:t>s …</a:t>
            </a:r>
          </a:p>
        </p:txBody>
      </p:sp>
      <p:sp>
        <p:nvSpPr>
          <p:cNvPr id="3" name="Content Placeholder 2">
            <a:extLst>
              <a:ext uri="{FF2B5EF4-FFF2-40B4-BE49-F238E27FC236}">
                <a16:creationId xmlns:a16="http://schemas.microsoft.com/office/drawing/2014/main" id="{3187AA6D-A9BC-F537-1554-51F3B6DE2338}"/>
              </a:ext>
            </a:extLst>
          </p:cNvPr>
          <p:cNvSpPr>
            <a:spLocks noGrp="1"/>
          </p:cNvSpPr>
          <p:nvPr>
            <p:ph idx="1"/>
          </p:nvPr>
        </p:nvSpPr>
        <p:spPr>
          <a:xfrm>
            <a:off x="3335482" y="443509"/>
            <a:ext cx="5179868" cy="4189214"/>
          </a:xfrm>
        </p:spPr>
        <p:txBody>
          <a:bodyPr vert="horz" lIns="68580" tIns="34290" rIns="68580" bIns="34290" rtlCol="0" anchor="ctr">
            <a:normAutofit fontScale="77500" lnSpcReduction="20000"/>
          </a:bodyPr>
          <a:lstStyle/>
          <a:p>
            <a:pPr fontAlgn="t"/>
            <a:r>
              <a:rPr lang="en-GB" dirty="0"/>
              <a:t>Research philosophy does </a:t>
            </a:r>
            <a:r>
              <a:rPr lang="en-GB" b="1" dirty="0"/>
              <a:t>not</a:t>
            </a:r>
            <a:r>
              <a:rPr lang="en-GB" dirty="0"/>
              <a:t> explain:</a:t>
            </a:r>
          </a:p>
          <a:p>
            <a:pPr lvl="1" fontAlgn="t"/>
            <a:r>
              <a:rPr lang="en-GB" dirty="0"/>
              <a:t>why gambling is important</a:t>
            </a:r>
          </a:p>
          <a:p>
            <a:pPr lvl="1" fontAlgn="t"/>
            <a:r>
              <a:rPr lang="en-GB" dirty="0"/>
              <a:t>why access matters</a:t>
            </a:r>
          </a:p>
          <a:p>
            <a:pPr lvl="1" fontAlgn="t"/>
            <a:r>
              <a:rPr lang="en-GB" dirty="0"/>
              <a:t>why prevalence is rising</a:t>
            </a:r>
          </a:p>
          <a:p>
            <a:pPr lvl="1" fontAlgn="t"/>
            <a:r>
              <a:rPr lang="en-GB" dirty="0"/>
              <a:t>why interviews or surveys are useful</a:t>
            </a:r>
          </a:p>
          <a:p>
            <a:pPr fontAlgn="t"/>
            <a:r>
              <a:rPr lang="en-GB" dirty="0"/>
              <a:t>Students already explain those well.</a:t>
            </a:r>
          </a:p>
          <a:p>
            <a:pPr fontAlgn="t"/>
            <a:r>
              <a:rPr lang="en-GB" dirty="0"/>
              <a:t>Research philosophy explains:</a:t>
            </a:r>
          </a:p>
          <a:p>
            <a:pPr lvl="1" fontAlgn="t"/>
            <a:r>
              <a:rPr lang="en-GB" b="1" dirty="0"/>
              <a:t>Why this way of understanding problem gambling is an acceptable basis for knowledge.</a:t>
            </a:r>
            <a:endParaRPr lang="en-GB" dirty="0"/>
          </a:p>
        </p:txBody>
      </p:sp>
    </p:spTree>
    <p:extLst>
      <p:ext uri="{BB962C8B-B14F-4D97-AF65-F5344CB8AC3E}">
        <p14:creationId xmlns:p14="http://schemas.microsoft.com/office/powerpoint/2010/main" val="2156620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BFD1A-7D9F-F805-A693-B682756698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0C50B7-D18A-1FD2-A26C-E928047F46FE}"/>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It is</a:t>
            </a:r>
            <a:r>
              <a:rPr lang="en-GB" b="1" dirty="0"/>
              <a:t>A Doctoral Level Explanation (Problem Gambling)</a:t>
            </a:r>
            <a:br>
              <a:rPr lang="en-GB" b="1" dirty="0"/>
            </a:br>
            <a:r>
              <a:rPr lang="en-US" kern="1200" dirty="0">
                <a:solidFill>
                  <a:srgbClr val="FFFFFF"/>
                </a:solidFill>
                <a:latin typeface="+mj-lt"/>
                <a:ea typeface="+mj-ea"/>
                <a:cs typeface="+mj-cs"/>
              </a:rPr>
              <a:t> …</a:t>
            </a:r>
          </a:p>
        </p:txBody>
      </p:sp>
      <p:sp>
        <p:nvSpPr>
          <p:cNvPr id="3" name="Content Placeholder 2">
            <a:extLst>
              <a:ext uri="{FF2B5EF4-FFF2-40B4-BE49-F238E27FC236}">
                <a16:creationId xmlns:a16="http://schemas.microsoft.com/office/drawing/2014/main" id="{EFDB38E1-88AB-3F47-76B4-6352D3FA35DF}"/>
              </a:ext>
            </a:extLst>
          </p:cNvPr>
          <p:cNvSpPr>
            <a:spLocks noGrp="1"/>
          </p:cNvSpPr>
          <p:nvPr>
            <p:ph idx="1"/>
          </p:nvPr>
        </p:nvSpPr>
        <p:spPr>
          <a:xfrm>
            <a:off x="3335482" y="443509"/>
            <a:ext cx="5179868" cy="4189214"/>
          </a:xfrm>
        </p:spPr>
        <p:txBody>
          <a:bodyPr vert="horz" lIns="68580" tIns="34290" rIns="68580" bIns="34290" rtlCol="0" anchor="ctr">
            <a:normAutofit fontScale="70000" lnSpcReduction="20000"/>
          </a:bodyPr>
          <a:lstStyle/>
          <a:p>
            <a:pPr fontAlgn="t"/>
            <a:r>
              <a:rPr lang="en-GB" dirty="0"/>
              <a:t>Instead of saying:</a:t>
            </a:r>
          </a:p>
          <a:p>
            <a:pPr fontAlgn="t"/>
            <a:r>
              <a:rPr lang="en-GB" dirty="0"/>
              <a:t>This researched used interviews because depth was necessary.</a:t>
            </a:r>
          </a:p>
          <a:p>
            <a:pPr fontAlgn="t"/>
            <a:r>
              <a:rPr lang="en-GB" dirty="0"/>
              <a:t>A doctoral level explanation says:</a:t>
            </a:r>
          </a:p>
          <a:p>
            <a:pPr fontAlgn="t"/>
            <a:r>
              <a:rPr lang="en-GB" dirty="0"/>
              <a:t>This research used interviews because the premise was problem gambling as a lived experience rather than only a measurable condition.</a:t>
            </a:r>
          </a:p>
          <a:p>
            <a:pPr fontAlgn="t"/>
            <a:r>
              <a:rPr lang="en-GB" dirty="0"/>
              <a:t>That sentence:</a:t>
            </a:r>
          </a:p>
          <a:p>
            <a:pPr lvl="1" fontAlgn="t"/>
            <a:r>
              <a:rPr lang="en-GB" dirty="0"/>
              <a:t>makes assumptions explicit</a:t>
            </a:r>
          </a:p>
          <a:p>
            <a:pPr lvl="1" fontAlgn="t"/>
            <a:r>
              <a:rPr lang="en-GB" dirty="0"/>
              <a:t>shows awareness of alternatives</a:t>
            </a:r>
          </a:p>
          <a:p>
            <a:pPr lvl="1" fontAlgn="t"/>
            <a:r>
              <a:rPr lang="en-GB" dirty="0"/>
              <a:t>signals doctoral‑level reasoning</a:t>
            </a:r>
          </a:p>
        </p:txBody>
      </p:sp>
    </p:spTree>
    <p:extLst>
      <p:ext uri="{BB962C8B-B14F-4D97-AF65-F5344CB8AC3E}">
        <p14:creationId xmlns:p14="http://schemas.microsoft.com/office/powerpoint/2010/main" val="2312518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FB6C86-8402-7117-BCA5-F36A19C1C3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C1A625-ADEC-F5EE-6FD5-C66A52296886}"/>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GB" b="1" dirty="0"/>
              <a:t>Why Universities Insist on This</a:t>
            </a:r>
            <a:br>
              <a:rPr lang="en-GB" b="1" dirty="0"/>
            </a:br>
            <a:r>
              <a:rPr lang="en-US" kern="1200" dirty="0">
                <a:solidFill>
                  <a:srgbClr val="FFFFFF"/>
                </a:solidFill>
                <a:latin typeface="+mj-lt"/>
                <a:ea typeface="+mj-ea"/>
                <a:cs typeface="+mj-cs"/>
              </a:rPr>
              <a:t>It is …</a:t>
            </a:r>
          </a:p>
        </p:txBody>
      </p:sp>
      <p:sp>
        <p:nvSpPr>
          <p:cNvPr id="3" name="Content Placeholder 2">
            <a:extLst>
              <a:ext uri="{FF2B5EF4-FFF2-40B4-BE49-F238E27FC236}">
                <a16:creationId xmlns:a16="http://schemas.microsoft.com/office/drawing/2014/main" id="{42CE0A60-D675-F93B-49D5-A23907CD409A}"/>
              </a:ext>
            </a:extLst>
          </p:cNvPr>
          <p:cNvSpPr>
            <a:spLocks noGrp="1"/>
          </p:cNvSpPr>
          <p:nvPr>
            <p:ph idx="1"/>
          </p:nvPr>
        </p:nvSpPr>
        <p:spPr>
          <a:xfrm>
            <a:off x="3335482" y="443509"/>
            <a:ext cx="5179868" cy="4189214"/>
          </a:xfrm>
        </p:spPr>
        <p:txBody>
          <a:bodyPr vert="horz" lIns="68580" tIns="34290" rIns="68580" bIns="34290" rtlCol="0" anchor="ctr">
            <a:normAutofit fontScale="92500" lnSpcReduction="20000"/>
          </a:bodyPr>
          <a:lstStyle/>
          <a:p>
            <a:pPr fontAlgn="t"/>
            <a:r>
              <a:rPr lang="en-GB" dirty="0"/>
              <a:t>Universities do not accept:</a:t>
            </a:r>
          </a:p>
          <a:p>
            <a:pPr lvl="1" fontAlgn="t"/>
            <a:r>
              <a:rPr lang="en-GB" dirty="0"/>
              <a:t>any justification</a:t>
            </a:r>
          </a:p>
          <a:p>
            <a:pPr lvl="1" fontAlgn="t"/>
            <a:r>
              <a:rPr lang="en-GB" dirty="0"/>
              <a:t>any definition of knowledge</a:t>
            </a:r>
          </a:p>
          <a:p>
            <a:pPr lvl="1" fontAlgn="t"/>
            <a:r>
              <a:rPr lang="en-GB" dirty="0"/>
              <a:t>any mix of methods</a:t>
            </a:r>
          </a:p>
          <a:p>
            <a:pPr fontAlgn="t"/>
            <a:r>
              <a:rPr lang="en-GB" dirty="0"/>
              <a:t>A doctorate certifies that:</a:t>
            </a:r>
          </a:p>
          <a:p>
            <a:pPr lvl="1" fontAlgn="t"/>
            <a:r>
              <a:rPr lang="en-GB" b="1" dirty="0"/>
              <a:t>This researcher understands how knowledge is defined and judged in this discipline.</a:t>
            </a:r>
            <a:endParaRPr lang="en-GB" dirty="0"/>
          </a:p>
          <a:p>
            <a:pPr fontAlgn="t"/>
            <a:r>
              <a:rPr lang="en-GB" dirty="0"/>
              <a:t>Research philosophy is the formal way of showing that</a:t>
            </a:r>
          </a:p>
        </p:txBody>
      </p:sp>
    </p:spTree>
    <p:extLst>
      <p:ext uri="{BB962C8B-B14F-4D97-AF65-F5344CB8AC3E}">
        <p14:creationId xmlns:p14="http://schemas.microsoft.com/office/powerpoint/2010/main" val="3646097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91BE7-BD18-24A1-C166-37D27BBF4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01C1F3-E727-C752-719F-551BBA93ED24}"/>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a:t>
            </a:r>
            <a:r>
              <a:rPr lang="en-GB" b="1" dirty="0"/>
              <a:t>What Research Philosophy Actually Does for Doctoral Students</a:t>
            </a:r>
            <a:br>
              <a:rPr lang="en-GB" b="1" dirty="0"/>
            </a:br>
            <a:r>
              <a:rPr lang="en-US" kern="1200" dirty="0">
                <a:solidFill>
                  <a:srgbClr val="FFFFFF"/>
                </a:solidFill>
                <a:latin typeface="+mj-lt"/>
                <a:ea typeface="+mj-ea"/>
                <a:cs typeface="+mj-cs"/>
              </a:rPr>
              <a:t>t is …</a:t>
            </a:r>
          </a:p>
        </p:txBody>
      </p:sp>
      <p:sp>
        <p:nvSpPr>
          <p:cNvPr id="3" name="Content Placeholder 2">
            <a:extLst>
              <a:ext uri="{FF2B5EF4-FFF2-40B4-BE49-F238E27FC236}">
                <a16:creationId xmlns:a16="http://schemas.microsoft.com/office/drawing/2014/main" id="{60C53849-744B-E2AA-2591-3B605001F927}"/>
              </a:ext>
            </a:extLst>
          </p:cNvPr>
          <p:cNvSpPr>
            <a:spLocks noGrp="1"/>
          </p:cNvSpPr>
          <p:nvPr>
            <p:ph idx="1"/>
          </p:nvPr>
        </p:nvSpPr>
        <p:spPr>
          <a:xfrm>
            <a:off x="3335482" y="443509"/>
            <a:ext cx="5179868" cy="4189214"/>
          </a:xfrm>
        </p:spPr>
        <p:txBody>
          <a:bodyPr vert="horz" lIns="68580" tIns="34290" rIns="68580" bIns="34290" rtlCol="0" anchor="ctr">
            <a:normAutofit fontScale="92500" lnSpcReduction="20000"/>
          </a:bodyPr>
          <a:lstStyle/>
          <a:p>
            <a:pPr fontAlgn="t"/>
            <a:r>
              <a:rPr lang="en-GB" dirty="0"/>
              <a:t>It allows students to explain:</a:t>
            </a:r>
          </a:p>
          <a:p>
            <a:pPr lvl="1" fontAlgn="t"/>
            <a:r>
              <a:rPr lang="en-GB" dirty="0"/>
              <a:t>why problem gambling should be measured </a:t>
            </a:r>
            <a:r>
              <a:rPr lang="en-GB" i="1" dirty="0"/>
              <a:t>or</a:t>
            </a:r>
            <a:r>
              <a:rPr lang="en-GB" dirty="0"/>
              <a:t> explored</a:t>
            </a:r>
          </a:p>
          <a:p>
            <a:pPr lvl="1" fontAlgn="t"/>
            <a:r>
              <a:rPr lang="en-GB" dirty="0"/>
              <a:t>why meaning </a:t>
            </a:r>
            <a:r>
              <a:rPr lang="en-GB" i="1" dirty="0"/>
              <a:t>or</a:t>
            </a:r>
            <a:r>
              <a:rPr lang="en-GB" dirty="0"/>
              <a:t> patterns matter more</a:t>
            </a:r>
          </a:p>
          <a:p>
            <a:pPr lvl="1" fontAlgn="t"/>
            <a:r>
              <a:rPr lang="en-GB" dirty="0"/>
              <a:t>why depth </a:t>
            </a:r>
            <a:r>
              <a:rPr lang="en-GB" i="1" dirty="0"/>
              <a:t>or</a:t>
            </a:r>
            <a:r>
              <a:rPr lang="en-GB" dirty="0"/>
              <a:t> breadth is prioritised</a:t>
            </a:r>
          </a:p>
          <a:p>
            <a:pPr lvl="1" fontAlgn="t"/>
            <a:r>
              <a:rPr lang="en-GB" dirty="0"/>
              <a:t>what kind of knowledge their findings offer</a:t>
            </a:r>
          </a:p>
          <a:p>
            <a:pPr lvl="1" fontAlgn="t"/>
            <a:r>
              <a:rPr lang="en-GB" dirty="0"/>
              <a:t>Not all knowledge claims are the same — and that matters.</a:t>
            </a:r>
          </a:p>
        </p:txBody>
      </p:sp>
    </p:spTree>
    <p:extLst>
      <p:ext uri="{BB962C8B-B14F-4D97-AF65-F5344CB8AC3E}">
        <p14:creationId xmlns:p14="http://schemas.microsoft.com/office/powerpoint/2010/main" val="2074977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401689-3832-AFCD-588D-5029D24E24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57F11-A9DC-0E6D-139F-A7B5215A35B6}"/>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defTabSz="685800"/>
            <a:r>
              <a:rPr lang="en-US" kern="1200" dirty="0">
                <a:solidFill>
                  <a:srgbClr val="FFFFFF"/>
                </a:solidFill>
                <a:latin typeface="+mj-lt"/>
                <a:ea typeface="+mj-ea"/>
                <a:cs typeface="+mj-cs"/>
              </a:rPr>
              <a:t>It </a:t>
            </a:r>
            <a:r>
              <a:rPr lang="en-GB" b="1" dirty="0"/>
              <a:t>The Defining Difference</a:t>
            </a:r>
            <a:br>
              <a:rPr lang="en-GB" b="1" dirty="0"/>
            </a:br>
            <a:r>
              <a:rPr lang="en-US" kern="1200" dirty="0">
                <a:solidFill>
                  <a:srgbClr val="FFFFFF"/>
                </a:solidFill>
                <a:latin typeface="+mj-lt"/>
                <a:ea typeface="+mj-ea"/>
                <a:cs typeface="+mj-cs"/>
              </a:rPr>
              <a:t>is …</a:t>
            </a:r>
          </a:p>
        </p:txBody>
      </p:sp>
      <p:sp>
        <p:nvSpPr>
          <p:cNvPr id="3" name="Content Placeholder 2">
            <a:extLst>
              <a:ext uri="{FF2B5EF4-FFF2-40B4-BE49-F238E27FC236}">
                <a16:creationId xmlns:a16="http://schemas.microsoft.com/office/drawing/2014/main" id="{CF6F9B11-84CC-478E-5919-7B48A0F91E5D}"/>
              </a:ext>
            </a:extLst>
          </p:cNvPr>
          <p:cNvSpPr>
            <a:spLocks noGrp="1"/>
          </p:cNvSpPr>
          <p:nvPr>
            <p:ph idx="1"/>
          </p:nvPr>
        </p:nvSpPr>
        <p:spPr>
          <a:xfrm>
            <a:off x="3335482" y="443509"/>
            <a:ext cx="5179868" cy="4189214"/>
          </a:xfrm>
        </p:spPr>
        <p:txBody>
          <a:bodyPr vert="horz" lIns="68580" tIns="34290" rIns="68580" bIns="34290" rtlCol="0" anchor="ctr">
            <a:normAutofit fontScale="92500" lnSpcReduction="20000"/>
          </a:bodyPr>
          <a:lstStyle/>
          <a:p>
            <a:pPr fontAlgn="t"/>
            <a:r>
              <a:rPr lang="en-GB" b="1" dirty="0"/>
              <a:t>Non‑doctoral research:</a:t>
            </a:r>
          </a:p>
          <a:p>
            <a:pPr lvl="1" fontAlgn="t"/>
            <a:r>
              <a:rPr lang="en-GB" dirty="0"/>
              <a:t>I studied problem gambling and here are my results.</a:t>
            </a:r>
          </a:p>
          <a:p>
            <a:pPr fontAlgn="t"/>
            <a:r>
              <a:rPr lang="en-GB" b="1" dirty="0"/>
              <a:t>Doctoral research:</a:t>
            </a:r>
          </a:p>
          <a:p>
            <a:pPr lvl="1" fontAlgn="t"/>
            <a:r>
              <a:rPr lang="en-GB" dirty="0"/>
              <a:t>I made informed choices about how problem gambling can be known, and here is what those choices allow us to say.</a:t>
            </a:r>
          </a:p>
          <a:p>
            <a:pPr fontAlgn="t"/>
            <a:r>
              <a:rPr lang="en-GB" dirty="0"/>
              <a:t>That difference defines doctoral work.</a:t>
            </a:r>
          </a:p>
        </p:txBody>
      </p:sp>
    </p:spTree>
    <p:extLst>
      <p:ext uri="{BB962C8B-B14F-4D97-AF65-F5344CB8AC3E}">
        <p14:creationId xmlns:p14="http://schemas.microsoft.com/office/powerpoint/2010/main" val="4279623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2AC78-21D5-7F1B-DC4A-84B0FC6F6D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30E0BF-D9D2-2B23-2025-38129B1B0180}"/>
              </a:ext>
            </a:extLst>
          </p:cNvPr>
          <p:cNvSpPr>
            <a:spLocks noGrp="1"/>
          </p:cNvSpPr>
          <p:nvPr>
            <p:ph type="title"/>
          </p:nvPr>
        </p:nvSpPr>
        <p:spPr>
          <a:xfrm>
            <a:off x="515126" y="865180"/>
            <a:ext cx="2400300" cy="3345872"/>
          </a:xfrm>
        </p:spPr>
        <p:txBody>
          <a:bodyPr vert="horz" lIns="68580" tIns="34290" rIns="68580" bIns="34290" rtlCol="0">
            <a:normAutofit fontScale="90000"/>
          </a:bodyPr>
          <a:lstStyle/>
          <a:p>
            <a:pPr fontAlgn="t"/>
            <a:br>
              <a:rPr lang="en-GB" dirty="0"/>
            </a:br>
            <a:r>
              <a:rPr lang="en-GB" b="1" dirty="0"/>
              <a:t>Research philosophy is how you show ...</a:t>
            </a:r>
            <a:br>
              <a:rPr lang="en-GB" dirty="0"/>
            </a:br>
            <a:r>
              <a:rPr lang="en-US" kern="1200" dirty="0">
                <a:solidFill>
                  <a:srgbClr val="FFFFFF"/>
                </a:solidFill>
                <a:latin typeface="+mj-lt"/>
                <a:ea typeface="+mj-ea"/>
                <a:cs typeface="+mj-cs"/>
              </a:rPr>
              <a:t>It is …</a:t>
            </a:r>
          </a:p>
        </p:txBody>
      </p:sp>
      <p:sp>
        <p:nvSpPr>
          <p:cNvPr id="3" name="Content Placeholder 2">
            <a:extLst>
              <a:ext uri="{FF2B5EF4-FFF2-40B4-BE49-F238E27FC236}">
                <a16:creationId xmlns:a16="http://schemas.microsoft.com/office/drawing/2014/main" id="{382FECBF-DC49-0387-75B4-5B8BE90ACEEF}"/>
              </a:ext>
            </a:extLst>
          </p:cNvPr>
          <p:cNvSpPr>
            <a:spLocks noGrp="1"/>
          </p:cNvSpPr>
          <p:nvPr>
            <p:ph idx="1"/>
          </p:nvPr>
        </p:nvSpPr>
        <p:spPr>
          <a:xfrm>
            <a:off x="3335482" y="443509"/>
            <a:ext cx="5179868" cy="4189214"/>
          </a:xfrm>
        </p:spPr>
        <p:txBody>
          <a:bodyPr vert="horz" lIns="68580" tIns="34290" rIns="68580" bIns="34290" rtlCol="0" anchor="ctr">
            <a:normAutofit/>
          </a:bodyPr>
          <a:lstStyle/>
          <a:p>
            <a:pPr fontAlgn="t"/>
            <a:r>
              <a:rPr lang="en-GB" b="1" dirty="0"/>
              <a:t>A doctorate is about proving that your research choices follow recognised academic rules not just personal logic.</a:t>
            </a:r>
            <a:endParaRPr lang="en-GB" dirty="0"/>
          </a:p>
        </p:txBody>
      </p:sp>
    </p:spTree>
    <p:extLst>
      <p:ext uri="{BB962C8B-B14F-4D97-AF65-F5344CB8AC3E}">
        <p14:creationId xmlns:p14="http://schemas.microsoft.com/office/powerpoint/2010/main" val="3540267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Why Research Philosophy Is Required at Doctoral Level</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143000"/>
            <a:ext cx="8229600" cy="4114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A6E74"/>
                </a:solidFill>
                <a:effectLst/>
                <a:uLnTx/>
                <a:uFillTx/>
                <a:latin typeface="Calibri" pitchFamily="34" charset="0"/>
                <a:ea typeface="Calibri" pitchFamily="34" charset="-122"/>
                <a:cs typeface="Calibri" pitchFamily="34" charset="-120"/>
              </a:rPr>
              <a:t>The Core Idea</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320040" y="1600200"/>
            <a:ext cx="64008" cy="2560320"/>
          </a:xfrm>
          <a:prstGeom prst="rect">
            <a:avLst/>
          </a:prstGeom>
          <a:solidFill>
            <a:srgbClr val="C8A951"/>
          </a:solidFill>
          <a:ln w="12700">
            <a:solidFill>
              <a:srgbClr val="C8A95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502920" y="1600200"/>
            <a:ext cx="8229600" cy="256032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Academic disciplines decide what counts as valid knowledge.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Research philosophy explains which rules are being used.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This is why research philosophy is not optional at doctoral level.</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Thomas Kuhn: Where the Idea Comes From</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320040" y="1005840"/>
            <a:ext cx="4023360" cy="3474720"/>
          </a:xfrm>
          <a:prstGeom prst="rect">
            <a:avLst/>
          </a:prstGeom>
          <a:solidFill>
            <a:srgbClr val="EDF4F4"/>
          </a:solidFill>
          <a:ln w="12700">
            <a:solidFill>
              <a:srgbClr val="BDD5D5"/>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097280"/>
            <a:ext cx="374904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A6E74"/>
                </a:solidFill>
                <a:effectLst/>
                <a:uLnTx/>
                <a:uFillTx/>
                <a:latin typeface="Calibri" pitchFamily="34" charset="0"/>
                <a:ea typeface="Calibri" pitchFamily="34" charset="-122"/>
                <a:cs typeface="Calibri" pitchFamily="34" charset="-120"/>
              </a:rPr>
              <a:t>What Kuhn showed: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463040"/>
            <a:ext cx="3657600" cy="283464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Disciplines operate within shared assumptions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These assumptions are often invisible to insiders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These assumptions define: what counts as a problem, what counts as evidence, what counts as a good explanation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4663440" y="1005840"/>
            <a:ext cx="4160520" cy="347472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4800600" y="1097280"/>
            <a:ext cx="384048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8A6A00"/>
                </a:solidFill>
                <a:effectLst/>
                <a:uLnTx/>
                <a:uFillTx/>
                <a:latin typeface="Calibri" pitchFamily="34" charset="0"/>
                <a:ea typeface="Calibri" pitchFamily="34" charset="-122"/>
                <a:cs typeface="Calibri" pitchFamily="34" charset="-120"/>
              </a:rPr>
              <a:t>Kuhn called these paradigms.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800600" y="1463040"/>
            <a:ext cx="3840480" cy="28346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A paradigm quietly decides: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what is worth studying</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what counts as evidence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what counts as a good explanation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what methods are acceptable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0" y="4846320"/>
            <a:ext cx="9144000" cy="29718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EF2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What a Paradigm Means for Doctoral Students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 paradigm quietly answers questions like: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320040" y="1463040"/>
            <a:ext cx="4114800" cy="749808"/>
          </a:xfrm>
          <a:prstGeom prst="rect">
            <a:avLst/>
          </a:prstGeom>
          <a:solidFill>
            <a:srgbClr val="FFFFFF"/>
          </a:solidFill>
          <a:ln w="12700">
            <a:solidFill>
              <a:srgbClr val="B0C4D8"/>
            </a:solidFill>
            <a:prstDash val="solid"/>
          </a:ln>
          <a:effectLst>
            <a:outerShdw blurRad="50800" dist="25400" dir="8100000" algn="bl" rotWithShape="0">
              <a:srgbClr val="000000">
                <a:alpha val="8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457200" y="1499616"/>
            <a:ext cx="3840480" cy="6766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Is reality measurable?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4709160" y="1463040"/>
            <a:ext cx="4114800" cy="749808"/>
          </a:xfrm>
          <a:prstGeom prst="rect">
            <a:avLst/>
          </a:prstGeom>
          <a:solidFill>
            <a:srgbClr val="FFFFFF"/>
          </a:solidFill>
          <a:ln w="12700">
            <a:solidFill>
              <a:srgbClr val="B0C4D8"/>
            </a:solidFill>
            <a:prstDash val="solid"/>
          </a:ln>
          <a:effectLst>
            <a:outerShdw blurRad="50800" dist="25400" dir="8100000" algn="bl" rotWithShape="0">
              <a:srgbClr val="000000">
                <a:alpha val="8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4846320" y="1499616"/>
            <a:ext cx="3840480" cy="6766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Is experience valid evidence?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20040" y="2331720"/>
            <a:ext cx="4114800" cy="749808"/>
          </a:xfrm>
          <a:prstGeom prst="rect">
            <a:avLst/>
          </a:prstGeom>
          <a:solidFill>
            <a:srgbClr val="FFFFFF"/>
          </a:solidFill>
          <a:ln w="12700">
            <a:solidFill>
              <a:srgbClr val="B0C4D8"/>
            </a:solidFill>
            <a:prstDash val="solid"/>
          </a:ln>
          <a:effectLst>
            <a:outerShdw blurRad="50800" dist="25400" dir="8100000" algn="bl" rotWithShape="0">
              <a:srgbClr val="000000">
                <a:alpha val="8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p:cNvSpPr/>
          <p:nvPr/>
        </p:nvSpPr>
        <p:spPr>
          <a:xfrm>
            <a:off x="457200" y="2368296"/>
            <a:ext cx="3840480" cy="6766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Are numbers more trustworthy than narratives?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4709160" y="2331720"/>
            <a:ext cx="4114800" cy="749808"/>
          </a:xfrm>
          <a:prstGeom prst="rect">
            <a:avLst/>
          </a:prstGeom>
          <a:solidFill>
            <a:srgbClr val="FFFFFF"/>
          </a:solidFill>
          <a:ln w="12700">
            <a:solidFill>
              <a:srgbClr val="B0C4D8"/>
            </a:solidFill>
            <a:prstDash val="solid"/>
          </a:ln>
          <a:effectLst>
            <a:outerShdw blurRad="50800" dist="25400" dir="8100000" algn="bl" rotWithShape="0">
              <a:srgbClr val="000000">
                <a:alpha val="8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 10"/>
          <p:cNvSpPr/>
          <p:nvPr/>
        </p:nvSpPr>
        <p:spPr>
          <a:xfrm>
            <a:off x="4846320" y="2368296"/>
            <a:ext cx="3840480" cy="676656"/>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Is explanation more important than interpretation?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457200" y="3200400"/>
            <a:ext cx="8229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 doctoral researcher is expected to:</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457200" y="3547872"/>
            <a:ext cx="8321040" cy="59436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recognise which paradigm the research sits in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work consistently within it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justify the choice if challenged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457200" y="4178808"/>
            <a:ext cx="82296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That expectation cannot be met without research philosophy.</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Lincoln and Guba: Developing Kuhn for Social Science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Lincoln and Guba developed Kuhn's idea for social science research.</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320040" y="1508760"/>
            <a:ext cx="2743200" cy="310896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320040" y="1508760"/>
            <a:ext cx="2743200" cy="411480"/>
          </a:xfrm>
          <a:prstGeom prst="rect">
            <a:avLst/>
          </a:prstGeom>
          <a:solidFill>
            <a:srgbClr val="8A6A00"/>
          </a:solidFill>
          <a:ln w="12700">
            <a:solidFill>
              <a:srgbClr val="8A6A0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5"/>
          <p:cNvSpPr/>
          <p:nvPr/>
        </p:nvSpPr>
        <p:spPr>
          <a:xfrm>
            <a:off x="411480" y="1527048"/>
            <a:ext cx="25603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No universal standard</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29768" y="1965960"/>
            <a:ext cx="2523744" cy="26060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There is no single universal standard of good research. Standards depend on underlying assumptions about reality and knowledge.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246120" y="1508760"/>
            <a:ext cx="2743200" cy="310896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Shape 8"/>
          <p:cNvSpPr/>
          <p:nvPr/>
        </p:nvSpPr>
        <p:spPr>
          <a:xfrm>
            <a:off x="3246120" y="1508760"/>
            <a:ext cx="2743200" cy="411480"/>
          </a:xfrm>
          <a:prstGeom prst="rect">
            <a:avLst/>
          </a:prstGeom>
          <a:solidFill>
            <a:srgbClr val="8A6A00"/>
          </a:solidFill>
          <a:ln w="12700">
            <a:solidFill>
              <a:srgbClr val="8A6A0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Text 9"/>
          <p:cNvSpPr/>
          <p:nvPr/>
        </p:nvSpPr>
        <p:spPr>
          <a:xfrm>
            <a:off x="3337560" y="1527048"/>
            <a:ext cx="25603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Multiple paradigms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3355848" y="1965960"/>
            <a:ext cx="2523744" cy="26060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Different paradigms exist at the same time. Each paradigm has its own rules. No single paradigm is neutral or universal.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6172200" y="1508760"/>
            <a:ext cx="2743200" cy="3108960"/>
          </a:xfrm>
          <a:prstGeom prst="rect">
            <a:avLst/>
          </a:prstGeom>
          <a:solidFill>
            <a:srgbClr val="EDF4F4"/>
          </a:solidFill>
          <a:ln w="12700">
            <a:solidFill>
              <a:srgbClr val="BDD5D5"/>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2"/>
          <p:cNvSpPr/>
          <p:nvPr/>
        </p:nvSpPr>
        <p:spPr>
          <a:xfrm>
            <a:off x="6172200" y="1508760"/>
            <a:ext cx="2743200" cy="41148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 13"/>
          <p:cNvSpPr/>
          <p:nvPr/>
        </p:nvSpPr>
        <p:spPr>
          <a:xfrm>
            <a:off x="6263640" y="1527048"/>
            <a:ext cx="25603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Paradigms differ in: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6281928" y="1965960"/>
            <a:ext cx="2523744" cy="26060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Ontology: what is real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Epistemology: what counts as knowledge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Methodology: how knowledge is produced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457200" y="4617720"/>
            <a:ext cx="82296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These are not optional preferences. They are foundations of research design.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6"/>
          <p:cNvSpPr/>
          <p:nvPr/>
        </p:nvSpPr>
        <p:spPr>
          <a:xfrm>
            <a:off x="0" y="4846320"/>
            <a:ext cx="9144000" cy="29718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Why This Matters for Doctoral Research</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411480" y="1024128"/>
            <a:ext cx="384048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Undergraduate or Master's level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6"/>
          <p:cNvSpPr/>
          <p:nvPr/>
        </p:nvSpPr>
        <p:spPr>
          <a:xfrm>
            <a:off x="2308861" y="1005840"/>
            <a:ext cx="4160520" cy="1920240"/>
          </a:xfrm>
          <a:prstGeom prst="rect">
            <a:avLst/>
          </a:prstGeom>
          <a:solidFill>
            <a:srgbClr val="EDF4F4"/>
          </a:solidFill>
          <a:ln w="12700">
            <a:solidFill>
              <a:srgbClr val="BDD5D5"/>
            </a:solidFill>
            <a:prstDash val="solid"/>
          </a:ln>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2308861" y="1060704"/>
            <a:ext cx="4160520" cy="384048"/>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p:cNvSpPr/>
          <p:nvPr/>
        </p:nvSpPr>
        <p:spPr>
          <a:xfrm>
            <a:off x="2720340" y="1064282"/>
            <a:ext cx="38862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Doctoral level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2697480" y="1828800"/>
            <a:ext cx="3931920" cy="1371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Students are expected to show awareness of the approach itself</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and to justify working within it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320040" y="3063240"/>
            <a:ext cx="8503920" cy="64008"/>
          </a:xfrm>
          <a:prstGeom prst="rect">
            <a:avLst/>
          </a:prstGeom>
          <a:solidFill>
            <a:srgbClr val="C8A951"/>
          </a:solidFill>
          <a:ln w="12700">
            <a:solidFill>
              <a:srgbClr val="C8A95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 11"/>
          <p:cNvSpPr/>
          <p:nvPr/>
        </p:nvSpPr>
        <p:spPr>
          <a:xfrm>
            <a:off x="457200" y="320040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A6E74"/>
                </a:solidFill>
                <a:effectLst/>
                <a:uLnTx/>
                <a:uFillTx/>
                <a:latin typeface="Calibri" pitchFamily="34" charset="0"/>
                <a:ea typeface="Calibri" pitchFamily="34" charset="-122"/>
                <a:cs typeface="Calibri" pitchFamily="34" charset="-120"/>
              </a:rPr>
              <a:t>This is what examiners mean by intellectual independence.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457200" y="3657600"/>
            <a:ext cx="8229600" cy="8686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Research is judged according to the paradigm it belongs to. A doctoral researcher must show awareness of those standards and consistency in working within them.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EF2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Why 'Good Research' Is Not Enough</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 study can be: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417320"/>
            <a:ext cx="3840480" cy="91440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well designed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carefully executed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empirically strong</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320040" y="2423160"/>
            <a:ext cx="8503920" cy="64008"/>
          </a:xfrm>
          <a:prstGeom prst="rect">
            <a:avLst/>
          </a:prstGeom>
          <a:solidFill>
            <a:srgbClr val="C8A951"/>
          </a:solidFill>
          <a:ln w="12700">
            <a:solidFill>
              <a:srgbClr val="C8A95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560320"/>
            <a:ext cx="8229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8B1A1A"/>
                </a:solidFill>
                <a:effectLst/>
                <a:uLnTx/>
                <a:uFillTx/>
                <a:latin typeface="Calibri" pitchFamily="34" charset="0"/>
                <a:ea typeface="Calibri" pitchFamily="34" charset="-122"/>
                <a:cs typeface="Calibri" pitchFamily="34" charset="-120"/>
              </a:rPr>
              <a:t>And still fail at doctoral level if:</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926080"/>
            <a:ext cx="8229600" cy="91440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the paradigm is unclear</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assumptions are unstated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standards of knowledge are mixed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20040" y="3931920"/>
            <a:ext cx="8503920" cy="713232"/>
          </a:xfrm>
          <a:prstGeom prst="rect">
            <a:avLst/>
          </a:prstGeom>
          <a:solidFill>
            <a:srgbClr val="FFFFFF"/>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p:cNvSpPr/>
          <p:nvPr/>
        </p:nvSpPr>
        <p:spPr>
          <a:xfrm>
            <a:off x="548640" y="3977640"/>
            <a:ext cx="8046720" cy="621792"/>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This is not a technical problem. It is a paradigmatic one.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Why This Is a Doctoral Requirement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At doctoral level, examiners are asking: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320040" y="1463040"/>
            <a:ext cx="8503920" cy="658368"/>
          </a:xfrm>
          <a:prstGeom prst="rect">
            <a:avLst/>
          </a:prstGeom>
          <a:solidFill>
            <a:srgbClr val="EDF4F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502920" y="1508760"/>
            <a:ext cx="8229600" cy="56692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A6E74"/>
                </a:solidFill>
                <a:effectLst/>
                <a:uLnTx/>
                <a:uFillTx/>
                <a:latin typeface="Calibri" pitchFamily="34" charset="0"/>
                <a:ea typeface="Calibri" pitchFamily="34" charset="-122"/>
                <a:cs typeface="Calibri" pitchFamily="34" charset="-120"/>
              </a:rPr>
              <a:t>Does this research follow the rules of a recognised paradigm?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457200" y="2240280"/>
            <a:ext cx="8229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4A5568"/>
                </a:solidFill>
                <a:effectLst/>
                <a:uLnTx/>
                <a:uFillTx/>
                <a:latin typeface="Calibri" pitchFamily="34" charset="0"/>
                <a:ea typeface="Calibri" pitchFamily="34" charset="-122"/>
                <a:cs typeface="Calibri" pitchFamily="34" charset="-120"/>
              </a:rPr>
              <a:t>Not: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457200" y="2578608"/>
            <a:ext cx="8229600" cy="86868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4A5568"/>
                </a:solidFill>
                <a:effectLst/>
                <a:uLnTx/>
                <a:uFillTx/>
                <a:latin typeface="Calibri" pitchFamily="34" charset="0"/>
                <a:ea typeface="Calibri" pitchFamily="34" charset="-122"/>
                <a:cs typeface="Calibri" pitchFamily="34" charset="-120"/>
              </a:rPr>
              <a:t>Is the topic interesting?</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4A5568"/>
                </a:solidFill>
                <a:effectLst/>
                <a:uLnTx/>
                <a:uFillTx/>
                <a:latin typeface="Calibri" pitchFamily="34" charset="0"/>
                <a:ea typeface="Calibri" pitchFamily="34" charset="-122"/>
                <a:cs typeface="Calibri" pitchFamily="34" charset="-120"/>
              </a:rPr>
              <a:t>Is the method popular?</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4A5568"/>
                </a:solidFill>
                <a:effectLst/>
                <a:uLnTx/>
                <a:uFillTx/>
                <a:latin typeface="Calibri" pitchFamily="34" charset="0"/>
                <a:ea typeface="Calibri" pitchFamily="34" charset="-122"/>
                <a:cs typeface="Calibri" pitchFamily="34" charset="-120"/>
              </a:rPr>
              <a:t>Is the data rich?</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493008"/>
            <a:ext cx="82296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But: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57200" y="3840480"/>
            <a:ext cx="8229600" cy="7772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Is the research legitimate within a knowledge system? Research philosophy names and justifies that system.</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0" y="4846320"/>
            <a:ext cx="9144000" cy="29718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Why Students Cannot Avoid This</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Whether a doctoral researcher studies: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320040" y="1463040"/>
            <a:ext cx="8503920" cy="54864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502920" y="1508760"/>
            <a:ext cx="82296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problem gambling through prevalence data</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20040" y="2121408"/>
            <a:ext cx="8503920" cy="548640"/>
          </a:xfrm>
          <a:prstGeom prst="rect">
            <a:avLst/>
          </a:prstGeom>
          <a:solidFill>
            <a:srgbClr val="EDF4F4"/>
          </a:solidFill>
          <a:ln w="12700">
            <a:solidFill>
              <a:srgbClr val="BDD5D5"/>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502920" y="2167128"/>
            <a:ext cx="82296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problem gambling through lived experience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20040" y="2779776"/>
            <a:ext cx="8503920" cy="54864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p:cNvSpPr/>
          <p:nvPr/>
        </p:nvSpPr>
        <p:spPr>
          <a:xfrm>
            <a:off x="502920" y="2825496"/>
            <a:ext cx="82296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or a combination of both</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457200" y="3456432"/>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A6E74"/>
                </a:solidFill>
                <a:effectLst/>
                <a:uLnTx/>
                <a:uFillTx/>
                <a:latin typeface="Calibri" pitchFamily="34" charset="0"/>
                <a:ea typeface="Calibri" pitchFamily="34" charset="-122"/>
                <a:cs typeface="Calibri" pitchFamily="34" charset="-120"/>
              </a:rPr>
              <a:t>The research is already inside a paradigm.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320040" y="3840480"/>
            <a:ext cx="8503920" cy="822960"/>
          </a:xfrm>
          <a:prstGeom prst="rect">
            <a:avLst/>
          </a:prstGeom>
          <a:solidFill>
            <a:srgbClr val="FAFAFA"/>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Text 11"/>
          <p:cNvSpPr/>
          <p:nvPr/>
        </p:nvSpPr>
        <p:spPr>
          <a:xfrm>
            <a:off x="502920" y="3886200"/>
            <a:ext cx="822960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Research philosophy does not create the paradigm. Research philosophy makes it visible and defensible.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EF2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The Gatekeeping Point</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84048"/>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A doctorate is not just knowledge production.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457200" y="150876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 doctorate is: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hape 4"/>
          <p:cNvSpPr/>
          <p:nvPr/>
        </p:nvSpPr>
        <p:spPr>
          <a:xfrm>
            <a:off x="320040" y="1920240"/>
            <a:ext cx="8503920" cy="1051560"/>
          </a:xfrm>
          <a:prstGeom prst="rect">
            <a:avLst/>
          </a:prstGeom>
          <a:solidFill>
            <a:srgbClr val="FFFFFF"/>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hape 5"/>
          <p:cNvSpPr/>
          <p:nvPr/>
        </p:nvSpPr>
        <p:spPr>
          <a:xfrm>
            <a:off x="320040" y="1920240"/>
            <a:ext cx="109728" cy="1051560"/>
          </a:xfrm>
          <a:prstGeom prst="rect">
            <a:avLst/>
          </a:prstGeom>
          <a:solidFill>
            <a:srgbClr val="C8A951"/>
          </a:solidFill>
          <a:ln w="12700">
            <a:solidFill>
              <a:srgbClr val="C8A95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548640" y="1965960"/>
            <a:ext cx="8138160" cy="9601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certification that a researcher understands the rules by which knowledge is judged in the discipline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457200" y="3090672"/>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A6E74"/>
                </a:solidFill>
                <a:effectLst/>
                <a:uLnTx/>
                <a:uFillTx/>
                <a:latin typeface="Calibri" pitchFamily="34" charset="0"/>
                <a:ea typeface="Calibri" pitchFamily="34" charset="-122"/>
                <a:cs typeface="Calibri" pitchFamily="34" charset="-120"/>
              </a:rPr>
              <a:t>Paradigms are those rules.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57200" y="3493008"/>
            <a:ext cx="82296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Research philosophy is how doctoral researchers show awareness of them.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One Sentence To Remember</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57200" y="1188720"/>
            <a:ext cx="8229600" cy="2011680"/>
          </a:xfrm>
          <a:prstGeom prst="rect">
            <a:avLst/>
          </a:prstGeom>
          <a:solidFill>
            <a:srgbClr val="EDF4F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p:cNvSpPr/>
          <p:nvPr/>
        </p:nvSpPr>
        <p:spPr>
          <a:xfrm>
            <a:off x="457200" y="1188720"/>
            <a:ext cx="8229600" cy="109728"/>
          </a:xfrm>
          <a:prstGeom prst="rect">
            <a:avLst/>
          </a:prstGeom>
          <a:solidFill>
            <a:srgbClr val="C8A951"/>
          </a:solidFill>
          <a:ln w="12700">
            <a:solidFill>
              <a:srgbClr val="C8A95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p:cNvSpPr/>
          <p:nvPr/>
        </p:nvSpPr>
        <p:spPr>
          <a:xfrm>
            <a:off x="685800" y="1371600"/>
            <a:ext cx="7772400" cy="1691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1E2D4E"/>
                </a:solidFill>
                <a:effectLst/>
                <a:uLnTx/>
                <a:uFillTx/>
                <a:latin typeface="Calibri" pitchFamily="34" charset="0"/>
                <a:ea typeface="Calibri" pitchFamily="34" charset="-122"/>
                <a:cs typeface="Calibri" pitchFamily="34" charset="-120"/>
              </a:rPr>
              <a:t>A paradigm defines the rules of knowledge; research philosophy explains which rules a doctorate is using.</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457200" y="3310128"/>
            <a:ext cx="8229600" cy="109728"/>
          </a:xfrm>
          <a:prstGeom prst="rect">
            <a:avLst/>
          </a:prstGeom>
          <a:solidFill>
            <a:srgbClr val="C8A951"/>
          </a:solidFill>
          <a:ln w="12700">
            <a:solidFill>
              <a:srgbClr val="C8A951"/>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 6"/>
          <p:cNvSpPr/>
          <p:nvPr/>
        </p:nvSpPr>
        <p:spPr>
          <a:xfrm>
            <a:off x="457200" y="3520440"/>
            <a:ext cx="8229600" cy="384048"/>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4A5568"/>
                </a:solidFill>
                <a:effectLst/>
                <a:uLnTx/>
                <a:uFillTx/>
                <a:latin typeface="Calibri" pitchFamily="34" charset="0"/>
                <a:ea typeface="Calibri" pitchFamily="34" charset="-122"/>
                <a:cs typeface="Calibri" pitchFamily="34" charset="-120"/>
              </a:rPr>
              <a:t>This is why research philosophy is non-negotiable at doctoral level.</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0" y="4846320"/>
            <a:ext cx="9144000" cy="29718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AFAF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p:cNvSpPr/>
          <p:nvPr/>
        </p:nvSpPr>
        <p:spPr>
          <a:xfrm>
            <a:off x="365760" y="91440"/>
            <a:ext cx="8412480" cy="7315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This Is Why Research Philosophy Is Non-Negotiable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457200" y="1051560"/>
            <a:ext cx="8229600" cy="347472"/>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Research philosophy is required because: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320040" y="1508760"/>
            <a:ext cx="8503920" cy="77724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Shape 4"/>
          <p:cNvSpPr/>
          <p:nvPr/>
        </p:nvSpPr>
        <p:spPr>
          <a:xfrm>
            <a:off x="320040" y="1508760"/>
            <a:ext cx="2011680" cy="777240"/>
          </a:xfrm>
          <a:prstGeom prst="rect">
            <a:avLst/>
          </a:prstGeom>
          <a:solidFill>
            <a:srgbClr val="8A6A00"/>
          </a:solidFill>
          <a:ln w="12700">
            <a:solidFill>
              <a:srgbClr val="8A6A0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5"/>
          <p:cNvSpPr/>
          <p:nvPr/>
        </p:nvSpPr>
        <p:spPr>
          <a:xfrm>
            <a:off x="365760" y="1600200"/>
            <a:ext cx="1920240" cy="5943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Kuhn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2468880" y="1600200"/>
            <a:ext cx="6126480" cy="594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disciplines are organised around paradigms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20040" y="2423160"/>
            <a:ext cx="8503920" cy="777240"/>
          </a:xfrm>
          <a:prstGeom prst="rect">
            <a:avLst/>
          </a:prstGeom>
          <a:solidFill>
            <a:srgbClr val="EDF4F4"/>
          </a:solidFill>
          <a:ln w="12700">
            <a:solidFill>
              <a:srgbClr val="BDD5D5"/>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Shape 8"/>
          <p:cNvSpPr/>
          <p:nvPr/>
        </p:nvSpPr>
        <p:spPr>
          <a:xfrm>
            <a:off x="320040" y="2423160"/>
            <a:ext cx="2011680" cy="777240"/>
          </a:xfrm>
          <a:prstGeom prst="rect">
            <a:avLst/>
          </a:prstGeom>
          <a:solidFill>
            <a:srgbClr val="1A6E74"/>
          </a:solidFill>
          <a:ln w="12700">
            <a:solidFill>
              <a:srgbClr val="1A6E7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Text 9"/>
          <p:cNvSpPr/>
          <p:nvPr/>
        </p:nvSpPr>
        <p:spPr>
          <a:xfrm>
            <a:off x="365760" y="2514600"/>
            <a:ext cx="1920240" cy="5943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Lincoln and Guba</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2468880" y="2514600"/>
            <a:ext cx="6126480" cy="594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paradigms define standards of knowledge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320040" y="3337560"/>
            <a:ext cx="8503920" cy="777240"/>
          </a:xfrm>
          <a:prstGeom prst="rect">
            <a:avLst/>
          </a:prstGeom>
          <a:solidFill>
            <a:srgbClr val="F5EFE0"/>
          </a:solidFill>
          <a:ln w="12700">
            <a:solidFill>
              <a:srgbClr val="D9C89A"/>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2"/>
          <p:cNvSpPr/>
          <p:nvPr/>
        </p:nvSpPr>
        <p:spPr>
          <a:xfrm>
            <a:off x="320040" y="3337560"/>
            <a:ext cx="2011680" cy="777240"/>
          </a:xfrm>
          <a:prstGeom prst="rect">
            <a:avLst/>
          </a:prstGeom>
          <a:solidFill>
            <a:srgbClr val="8A6A00"/>
          </a:solidFill>
          <a:ln w="12700">
            <a:solidFill>
              <a:srgbClr val="8A6A0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Text 13"/>
          <p:cNvSpPr/>
          <p:nvPr/>
        </p:nvSpPr>
        <p:spPr>
          <a:xfrm>
            <a:off x="365760" y="3429000"/>
            <a:ext cx="1920240" cy="5943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Doctoral requirement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2468880" y="3429000"/>
            <a:ext cx="6126480" cy="594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E1E1E"/>
                </a:solidFill>
                <a:effectLst/>
                <a:uLnTx/>
                <a:uFillTx/>
                <a:latin typeface="Calibri" pitchFamily="34" charset="0"/>
                <a:ea typeface="Calibri" pitchFamily="34" charset="-122"/>
                <a:cs typeface="Calibri" pitchFamily="34" charset="-120"/>
              </a:rPr>
              <a:t>doctoral research must make its paradigm explicit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320040" y="4315968"/>
            <a:ext cx="8503920" cy="384048"/>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Text 16"/>
          <p:cNvSpPr/>
          <p:nvPr/>
        </p:nvSpPr>
        <p:spPr>
          <a:xfrm>
            <a:off x="502920" y="4334256"/>
            <a:ext cx="8229600" cy="347472"/>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This is not about thinking ability. It is about academic legitimacy.</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0" y="4846320"/>
            <a:ext cx="9144000" cy="297180"/>
          </a:xfrm>
          <a:prstGeom prst="rect">
            <a:avLst/>
          </a:prstGeom>
          <a:solidFill>
            <a:srgbClr val="1E2D4E"/>
          </a:solidFill>
          <a:ln w="12700">
            <a:solidFill>
              <a:srgbClr val="1E2D4E"/>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5"/>
        <p:cNvGrpSpPr/>
        <p:nvPr/>
      </p:nvGrpSpPr>
      <p:grpSpPr>
        <a:xfrm>
          <a:off x="0" y="0"/>
          <a:ext cx="0" cy="0"/>
          <a:chOff x="0" y="0"/>
          <a:chExt cx="0" cy="0"/>
        </a:xfrm>
      </p:grpSpPr>
      <p:sp>
        <p:nvSpPr>
          <p:cNvPr id="16" name="Google Shape;16;p1"/>
          <p:cNvSpPr/>
          <p:nvPr/>
        </p:nvSpPr>
        <p:spPr>
          <a:xfrm>
            <a:off x="274320" y="73152"/>
            <a:ext cx="8595360" cy="347472"/>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400"/>
              <a:buFont typeface="Arial"/>
              <a:buNone/>
            </a:pPr>
            <a:r>
              <a:rPr lang="en-US" sz="2400" b="1" i="0" u="none" strike="noStrike" cap="none">
                <a:solidFill>
                  <a:srgbClr val="FFFFFF"/>
                </a:solidFill>
                <a:latin typeface="Arial"/>
                <a:ea typeface="Arial"/>
                <a:cs typeface="Arial"/>
                <a:sym typeface="Arial"/>
              </a:rPr>
              <a:t>What the Aliens Are Holding — and Why</a:t>
            </a:r>
            <a:endParaRPr sz="2400" b="0" i="0" u="none" strike="noStrike" cap="none">
              <a:solidFill>
                <a:schemeClr val="dk1"/>
              </a:solidFill>
              <a:latin typeface="Calibri"/>
              <a:ea typeface="Calibri"/>
              <a:cs typeface="Calibri"/>
              <a:sym typeface="Calibri"/>
            </a:endParaRPr>
          </a:p>
        </p:txBody>
      </p:sp>
      <p:sp>
        <p:nvSpPr>
          <p:cNvPr id="17" name="Google Shape;17;p1"/>
          <p:cNvSpPr/>
          <p:nvPr/>
        </p:nvSpPr>
        <p:spPr>
          <a:xfrm>
            <a:off x="274320" y="420624"/>
            <a:ext cx="8595360" cy="201168"/>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EA8A7"/>
              </a:buClr>
              <a:buSzPts val="1100"/>
              <a:buFont typeface="Arial"/>
              <a:buNone/>
            </a:pPr>
            <a:r>
              <a:rPr lang="en-US" sz="1100" b="0" i="1" u="none" strike="noStrike" cap="none">
                <a:solidFill>
                  <a:srgbClr val="5EA8A7"/>
                </a:solidFill>
                <a:latin typeface="Arial"/>
                <a:ea typeface="Arial"/>
                <a:cs typeface="Arial"/>
                <a:sym typeface="Arial"/>
              </a:rPr>
              <a:t>Every object in each alien's image is a deliberate clue about their paradigm's philosophy</a:t>
            </a:r>
            <a:endParaRPr sz="1100" b="0" i="0" u="none" strike="noStrike" cap="none">
              <a:solidFill>
                <a:schemeClr val="dk1"/>
              </a:solidFill>
              <a:latin typeface="Calibri"/>
              <a:ea typeface="Calibri"/>
              <a:cs typeface="Calibri"/>
              <a:sym typeface="Calibri"/>
            </a:endParaRPr>
          </a:p>
        </p:txBody>
      </p:sp>
      <p:sp>
        <p:nvSpPr>
          <p:cNvPr id="18" name="Google Shape;18;p1"/>
          <p:cNvSpPr/>
          <p:nvPr/>
        </p:nvSpPr>
        <p:spPr>
          <a:xfrm>
            <a:off x="0" y="621792"/>
            <a:ext cx="1269710" cy="4297680"/>
          </a:xfrm>
          <a:prstGeom prst="rect">
            <a:avLst/>
          </a:prstGeom>
          <a:solidFill>
            <a:srgbClr val="2C3E50"/>
          </a:solidFill>
          <a:ln w="12700" cap="flat" cmpd="sng">
            <a:solidFill>
              <a:srgbClr val="2C3E5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
          <p:cNvSpPr/>
          <p:nvPr/>
        </p:nvSpPr>
        <p:spPr>
          <a:xfrm>
            <a:off x="0" y="621792"/>
            <a:ext cx="1269710" cy="54864"/>
          </a:xfrm>
          <a:prstGeom prst="rect">
            <a:avLst/>
          </a:prstGeom>
          <a:solidFill>
            <a:srgbClr val="5EA8A7"/>
          </a:solidFill>
          <a:ln w="12700" cap="flat" cmpd="sng">
            <a:solidFill>
              <a:srgbClr val="5EA8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 name="Google Shape;20;p1" descr="preencoded.png"/>
          <p:cNvPicPr preferRelativeResize="0"/>
          <p:nvPr/>
        </p:nvPicPr>
        <p:blipFill rotWithShape="1">
          <a:blip r:embed="rId3">
            <a:alphaModFix/>
          </a:blip>
          <a:srcRect/>
          <a:stretch/>
        </p:blipFill>
        <p:spPr>
          <a:xfrm>
            <a:off x="73152" y="676656"/>
            <a:ext cx="1123406" cy="1389888"/>
          </a:xfrm>
          <a:prstGeom prst="rect">
            <a:avLst/>
          </a:prstGeom>
          <a:noFill/>
          <a:ln>
            <a:noFill/>
          </a:ln>
        </p:spPr>
      </p:pic>
      <p:sp>
        <p:nvSpPr>
          <p:cNvPr id="21" name="Google Shape;21;p1"/>
          <p:cNvSpPr/>
          <p:nvPr/>
        </p:nvSpPr>
        <p:spPr>
          <a:xfrm>
            <a:off x="54864"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EA8A7"/>
              </a:buClr>
              <a:buSzPts val="900"/>
              <a:buFont typeface="Arial"/>
              <a:buNone/>
            </a:pPr>
            <a:r>
              <a:rPr lang="en-US" sz="900" b="1" i="0" u="none" strike="noStrike" cap="none">
                <a:solidFill>
                  <a:srgbClr val="5EA8A7"/>
                </a:solidFill>
                <a:latin typeface="Arial"/>
                <a:ea typeface="Arial"/>
                <a:cs typeface="Arial"/>
                <a:sym typeface="Arial"/>
              </a:rPr>
              <a:t>POSITIVISM</a:t>
            </a:r>
            <a:endParaRPr sz="900" b="0" i="0" u="none" strike="noStrike" cap="none">
              <a:solidFill>
                <a:schemeClr val="dk1"/>
              </a:solidFill>
              <a:latin typeface="Calibri"/>
              <a:ea typeface="Calibri"/>
              <a:cs typeface="Calibri"/>
              <a:sym typeface="Calibri"/>
            </a:endParaRPr>
          </a:p>
        </p:txBody>
      </p:sp>
      <p:sp>
        <p:nvSpPr>
          <p:cNvPr id="22" name="Google Shape;22;p1"/>
          <p:cNvSpPr/>
          <p:nvPr/>
        </p:nvSpPr>
        <p:spPr>
          <a:xfrm>
            <a:off x="54864" y="2414016"/>
            <a:ext cx="1178270" cy="713232"/>
          </a:xfrm>
          <a:prstGeom prst="rect">
            <a:avLst/>
          </a:prstGeom>
          <a:solidFill>
            <a:srgbClr val="172129"/>
          </a:solidFill>
          <a:ln w="9525" cap="flat" cmpd="sng">
            <a:solidFill>
              <a:srgbClr val="5EA8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1"/>
          <p:cNvSpPr/>
          <p:nvPr/>
        </p:nvSpPr>
        <p:spPr>
          <a:xfrm>
            <a:off x="91440"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Clipboard</a:t>
            </a:r>
            <a:endParaRPr sz="850" b="0" i="0" u="none" strike="noStrike" cap="none">
              <a:solidFill>
                <a:schemeClr val="dk1"/>
              </a:solidFill>
              <a:latin typeface="Calibri"/>
              <a:ea typeface="Calibri"/>
              <a:cs typeface="Calibri"/>
              <a:sym typeface="Calibri"/>
            </a:endParaRPr>
          </a:p>
        </p:txBody>
      </p:sp>
      <p:sp>
        <p:nvSpPr>
          <p:cNvPr id="24" name="Google Shape;24;p1"/>
          <p:cNvSpPr/>
          <p:nvPr/>
        </p:nvSpPr>
        <p:spPr>
          <a:xfrm>
            <a:off x="91440"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Data recording sheet — everything gets written down</a:t>
            </a:r>
            <a:endParaRPr sz="750" b="0" i="0" u="none" strike="noStrike" cap="none">
              <a:solidFill>
                <a:schemeClr val="dk1"/>
              </a:solidFill>
              <a:latin typeface="Calibri"/>
              <a:ea typeface="Calibri"/>
              <a:cs typeface="Calibri"/>
              <a:sym typeface="Calibri"/>
            </a:endParaRPr>
          </a:p>
        </p:txBody>
      </p:sp>
      <p:sp>
        <p:nvSpPr>
          <p:cNvPr id="25" name="Google Shape;25;p1"/>
          <p:cNvSpPr/>
          <p:nvPr/>
        </p:nvSpPr>
        <p:spPr>
          <a:xfrm>
            <a:off x="54864" y="3163824"/>
            <a:ext cx="1178270" cy="713232"/>
          </a:xfrm>
          <a:prstGeom prst="rect">
            <a:avLst/>
          </a:prstGeom>
          <a:solidFill>
            <a:srgbClr val="172129"/>
          </a:solidFill>
          <a:ln w="9525" cap="flat" cmpd="sng">
            <a:solidFill>
              <a:srgbClr val="5EA8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
          <p:cNvSpPr/>
          <p:nvPr/>
        </p:nvSpPr>
        <p:spPr>
          <a:xfrm>
            <a:off x="91440"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Calculator</a:t>
            </a:r>
            <a:endParaRPr sz="850" b="0" i="0" u="none" strike="noStrike" cap="none">
              <a:solidFill>
                <a:schemeClr val="dk1"/>
              </a:solidFill>
              <a:latin typeface="Calibri"/>
              <a:ea typeface="Calibri"/>
              <a:cs typeface="Calibri"/>
              <a:sym typeface="Calibri"/>
            </a:endParaRPr>
          </a:p>
        </p:txBody>
      </p:sp>
      <p:sp>
        <p:nvSpPr>
          <p:cNvPr id="27" name="Google Shape;27;p1"/>
          <p:cNvSpPr/>
          <p:nvPr/>
        </p:nvSpPr>
        <p:spPr>
          <a:xfrm>
            <a:off x="91440"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p=0.001, n=30,000 on screen — large sample, statistical significance</a:t>
            </a:r>
            <a:endParaRPr sz="750" b="0" i="0" u="none" strike="noStrike" cap="none">
              <a:solidFill>
                <a:schemeClr val="dk1"/>
              </a:solidFill>
              <a:latin typeface="Calibri"/>
              <a:ea typeface="Calibri"/>
              <a:cs typeface="Calibri"/>
              <a:sym typeface="Calibri"/>
            </a:endParaRPr>
          </a:p>
        </p:txBody>
      </p:sp>
      <p:sp>
        <p:nvSpPr>
          <p:cNvPr id="28" name="Google Shape;28;p1"/>
          <p:cNvSpPr/>
          <p:nvPr/>
        </p:nvSpPr>
        <p:spPr>
          <a:xfrm>
            <a:off x="54864" y="3913632"/>
            <a:ext cx="1178270" cy="713232"/>
          </a:xfrm>
          <a:prstGeom prst="rect">
            <a:avLst/>
          </a:prstGeom>
          <a:solidFill>
            <a:srgbClr val="172129"/>
          </a:solidFill>
          <a:ln w="9525" cap="flat" cmpd="sng">
            <a:solidFill>
              <a:srgbClr val="5EA8A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
          <p:cNvSpPr/>
          <p:nvPr/>
        </p:nvSpPr>
        <p:spPr>
          <a:xfrm>
            <a:off x="91440" y="3959352"/>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Speech bubble</a:t>
            </a:r>
            <a:endParaRPr sz="850" b="0" i="0" u="none" strike="noStrike" cap="none">
              <a:solidFill>
                <a:schemeClr val="dk1"/>
              </a:solidFill>
              <a:latin typeface="Calibri"/>
              <a:ea typeface="Calibri"/>
              <a:cs typeface="Calibri"/>
              <a:sym typeface="Calibri"/>
            </a:endParaRPr>
          </a:p>
        </p:txBody>
      </p:sp>
      <p:sp>
        <p:nvSpPr>
          <p:cNvPr id="30" name="Google Shape;30;p1"/>
          <p:cNvSpPr/>
          <p:nvPr/>
        </p:nvSpPr>
        <p:spPr>
          <a:xfrm>
            <a:off x="91440" y="4142232"/>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p=0.001 — the language of hypothesis testing</a:t>
            </a:r>
            <a:endParaRPr sz="750" b="0" i="0" u="none" strike="noStrike" cap="none">
              <a:solidFill>
                <a:schemeClr val="dk1"/>
              </a:solidFill>
              <a:latin typeface="Calibri"/>
              <a:ea typeface="Calibri"/>
              <a:cs typeface="Calibri"/>
              <a:sym typeface="Calibri"/>
            </a:endParaRPr>
          </a:p>
        </p:txBody>
      </p:sp>
      <p:sp>
        <p:nvSpPr>
          <p:cNvPr id="31" name="Google Shape;31;p1"/>
          <p:cNvSpPr/>
          <p:nvPr/>
        </p:nvSpPr>
        <p:spPr>
          <a:xfrm>
            <a:off x="1306286" y="621792"/>
            <a:ext cx="1269710" cy="4297680"/>
          </a:xfrm>
          <a:prstGeom prst="rect">
            <a:avLst/>
          </a:prstGeom>
          <a:solidFill>
            <a:srgbClr val="222F3E"/>
          </a:solidFill>
          <a:ln w="12700" cap="flat" cmpd="sng">
            <a:solidFill>
              <a:srgbClr val="222F3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1"/>
          <p:cNvSpPr/>
          <p:nvPr/>
        </p:nvSpPr>
        <p:spPr>
          <a:xfrm>
            <a:off x="1306286" y="621792"/>
            <a:ext cx="1269710" cy="54864"/>
          </a:xfrm>
          <a:prstGeom prst="rect">
            <a:avLst/>
          </a:prstGeom>
          <a:solidFill>
            <a:srgbClr val="6BAF74"/>
          </a:solidFill>
          <a:ln w="12700" cap="flat" cmpd="sng">
            <a:solidFill>
              <a:srgbClr val="6BAF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3" name="Google Shape;33;p1" descr="preencoded.png"/>
          <p:cNvPicPr preferRelativeResize="0"/>
          <p:nvPr/>
        </p:nvPicPr>
        <p:blipFill rotWithShape="1">
          <a:blip r:embed="rId4">
            <a:alphaModFix/>
          </a:blip>
          <a:srcRect/>
          <a:stretch/>
        </p:blipFill>
        <p:spPr>
          <a:xfrm>
            <a:off x="1379438" y="676656"/>
            <a:ext cx="1123406" cy="1389888"/>
          </a:xfrm>
          <a:prstGeom prst="rect">
            <a:avLst/>
          </a:prstGeom>
          <a:noFill/>
          <a:ln>
            <a:noFill/>
          </a:ln>
        </p:spPr>
      </p:pic>
      <p:sp>
        <p:nvSpPr>
          <p:cNvPr id="34" name="Google Shape;34;p1"/>
          <p:cNvSpPr/>
          <p:nvPr/>
        </p:nvSpPr>
        <p:spPr>
          <a:xfrm>
            <a:off x="1361150"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6BAF74"/>
              </a:buClr>
              <a:buSzPts val="900"/>
              <a:buFont typeface="Arial"/>
              <a:buNone/>
            </a:pPr>
            <a:r>
              <a:rPr lang="en-US" sz="900" b="1" i="0" u="none" strike="noStrike" cap="none">
                <a:solidFill>
                  <a:srgbClr val="6BAF74"/>
                </a:solidFill>
                <a:latin typeface="Arial"/>
                <a:ea typeface="Arial"/>
                <a:cs typeface="Arial"/>
                <a:sym typeface="Arial"/>
              </a:rPr>
              <a:t>POST-POSITIVISM</a:t>
            </a:r>
            <a:endParaRPr sz="900" b="0" i="0" u="none" strike="noStrike" cap="none">
              <a:solidFill>
                <a:schemeClr val="dk1"/>
              </a:solidFill>
              <a:latin typeface="Calibri"/>
              <a:ea typeface="Calibri"/>
              <a:cs typeface="Calibri"/>
              <a:sym typeface="Calibri"/>
            </a:endParaRPr>
          </a:p>
        </p:txBody>
      </p:sp>
      <p:sp>
        <p:nvSpPr>
          <p:cNvPr id="35" name="Google Shape;35;p1"/>
          <p:cNvSpPr/>
          <p:nvPr/>
        </p:nvSpPr>
        <p:spPr>
          <a:xfrm>
            <a:off x="1361150" y="2414016"/>
            <a:ext cx="1178270" cy="713232"/>
          </a:xfrm>
          <a:prstGeom prst="rect">
            <a:avLst/>
          </a:prstGeom>
          <a:solidFill>
            <a:srgbClr val="172129"/>
          </a:solidFill>
          <a:ln w="9525" cap="flat" cmpd="sng">
            <a:solidFill>
              <a:srgbClr val="6BAF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
          <p:cNvSpPr/>
          <p:nvPr/>
        </p:nvSpPr>
        <p:spPr>
          <a:xfrm>
            <a:off x="1397726"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Magnifying tool / probe</a:t>
            </a:r>
            <a:endParaRPr sz="850" b="0" i="0" u="none" strike="noStrike" cap="none">
              <a:solidFill>
                <a:schemeClr val="dk1"/>
              </a:solidFill>
              <a:latin typeface="Calibri"/>
              <a:ea typeface="Calibri"/>
              <a:cs typeface="Calibri"/>
              <a:sym typeface="Calibri"/>
            </a:endParaRPr>
          </a:p>
        </p:txBody>
      </p:sp>
      <p:sp>
        <p:nvSpPr>
          <p:cNvPr id="37" name="Google Shape;37;p1"/>
          <p:cNvSpPr/>
          <p:nvPr/>
        </p:nvSpPr>
        <p:spPr>
          <a:xfrm>
            <a:off x="1397726"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Checking evidence from multiple angles</a:t>
            </a:r>
            <a:endParaRPr sz="750" b="0" i="0" u="none" strike="noStrike" cap="none">
              <a:solidFill>
                <a:schemeClr val="dk1"/>
              </a:solidFill>
              <a:latin typeface="Calibri"/>
              <a:ea typeface="Calibri"/>
              <a:cs typeface="Calibri"/>
              <a:sym typeface="Calibri"/>
            </a:endParaRPr>
          </a:p>
        </p:txBody>
      </p:sp>
      <p:sp>
        <p:nvSpPr>
          <p:cNvPr id="38" name="Google Shape;38;p1"/>
          <p:cNvSpPr/>
          <p:nvPr/>
        </p:nvSpPr>
        <p:spPr>
          <a:xfrm>
            <a:off x="1361150" y="3163824"/>
            <a:ext cx="1178270" cy="713232"/>
          </a:xfrm>
          <a:prstGeom prst="rect">
            <a:avLst/>
          </a:prstGeom>
          <a:solidFill>
            <a:srgbClr val="172129"/>
          </a:solidFill>
          <a:ln w="9525" cap="flat" cmpd="sng">
            <a:solidFill>
              <a:srgbClr val="6BAF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1"/>
          <p:cNvSpPr/>
          <p:nvPr/>
        </p:nvSpPr>
        <p:spPr>
          <a:xfrm>
            <a:off x="1397726"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Report / notes</a:t>
            </a:r>
            <a:endParaRPr sz="850" b="0" i="0" u="none" strike="noStrike" cap="none">
              <a:solidFill>
                <a:schemeClr val="dk1"/>
              </a:solidFill>
              <a:latin typeface="Calibri"/>
              <a:ea typeface="Calibri"/>
              <a:cs typeface="Calibri"/>
              <a:sym typeface="Calibri"/>
            </a:endParaRPr>
          </a:p>
        </p:txBody>
      </p:sp>
      <p:sp>
        <p:nvSpPr>
          <p:cNvPr id="40" name="Google Shape;40;p1"/>
          <p:cNvSpPr/>
          <p:nvPr/>
        </p:nvSpPr>
        <p:spPr>
          <a:xfrm>
            <a:off x="1397726"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Cross-referencing written sources</a:t>
            </a:r>
            <a:endParaRPr sz="750" b="0" i="0" u="none" strike="noStrike" cap="none">
              <a:solidFill>
                <a:schemeClr val="dk1"/>
              </a:solidFill>
              <a:latin typeface="Calibri"/>
              <a:ea typeface="Calibri"/>
              <a:cs typeface="Calibri"/>
              <a:sym typeface="Calibri"/>
            </a:endParaRPr>
          </a:p>
        </p:txBody>
      </p:sp>
      <p:sp>
        <p:nvSpPr>
          <p:cNvPr id="41" name="Google Shape;41;p1"/>
          <p:cNvSpPr/>
          <p:nvPr/>
        </p:nvSpPr>
        <p:spPr>
          <a:xfrm>
            <a:off x="1361150" y="3913632"/>
            <a:ext cx="1178270" cy="713232"/>
          </a:xfrm>
          <a:prstGeom prst="rect">
            <a:avLst/>
          </a:prstGeom>
          <a:solidFill>
            <a:srgbClr val="172129"/>
          </a:solidFill>
          <a:ln w="9525" cap="flat" cmpd="sng">
            <a:solidFill>
              <a:srgbClr val="6BAF7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1"/>
          <p:cNvSpPr/>
          <p:nvPr/>
        </p:nvSpPr>
        <p:spPr>
          <a:xfrm>
            <a:off x="1397726" y="3959352"/>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TRIANGULATE</a:t>
            </a:r>
            <a:endParaRPr sz="850" b="0" i="0" u="none" strike="noStrike" cap="none">
              <a:solidFill>
                <a:schemeClr val="dk1"/>
              </a:solidFill>
              <a:latin typeface="Calibri"/>
              <a:ea typeface="Calibri"/>
              <a:cs typeface="Calibri"/>
              <a:sym typeface="Calibri"/>
            </a:endParaRPr>
          </a:p>
        </p:txBody>
      </p:sp>
      <p:sp>
        <p:nvSpPr>
          <p:cNvPr id="43" name="Google Shape;43;p1"/>
          <p:cNvSpPr/>
          <p:nvPr/>
        </p:nvSpPr>
        <p:spPr>
          <a:xfrm>
            <a:off x="1397726" y="4142232"/>
            <a:ext cx="1105200" cy="4755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His guiding principle — never trust one source alone</a:t>
            </a:r>
            <a:endParaRPr sz="750" b="0" i="0" u="none" strike="noStrike" cap="none">
              <a:solidFill>
                <a:schemeClr val="dk1"/>
              </a:solidFill>
              <a:latin typeface="Calibri"/>
              <a:ea typeface="Calibri"/>
              <a:cs typeface="Calibri"/>
              <a:sym typeface="Calibri"/>
            </a:endParaRPr>
          </a:p>
        </p:txBody>
      </p:sp>
      <p:sp>
        <p:nvSpPr>
          <p:cNvPr id="44" name="Google Shape;44;p1"/>
          <p:cNvSpPr/>
          <p:nvPr/>
        </p:nvSpPr>
        <p:spPr>
          <a:xfrm>
            <a:off x="2612571" y="621792"/>
            <a:ext cx="1269710" cy="4297680"/>
          </a:xfrm>
          <a:prstGeom prst="rect">
            <a:avLst/>
          </a:prstGeom>
          <a:solidFill>
            <a:srgbClr val="2C3E50"/>
          </a:solidFill>
          <a:ln w="12700" cap="flat" cmpd="sng">
            <a:solidFill>
              <a:srgbClr val="2C3E5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1"/>
          <p:cNvSpPr/>
          <p:nvPr/>
        </p:nvSpPr>
        <p:spPr>
          <a:xfrm>
            <a:off x="2612571" y="621792"/>
            <a:ext cx="1269710" cy="54864"/>
          </a:xfrm>
          <a:prstGeom prst="rect">
            <a:avLst/>
          </a:prstGeom>
          <a:solidFill>
            <a:srgbClr val="C0725A"/>
          </a:solidFill>
          <a:ln w="12700" cap="flat" cmpd="sng">
            <a:solidFill>
              <a:srgbClr val="C0725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6" name="Google Shape;46;p1" descr="preencoded.png"/>
          <p:cNvPicPr preferRelativeResize="0"/>
          <p:nvPr/>
        </p:nvPicPr>
        <p:blipFill rotWithShape="1">
          <a:blip r:embed="rId5">
            <a:alphaModFix/>
          </a:blip>
          <a:srcRect/>
          <a:stretch/>
        </p:blipFill>
        <p:spPr>
          <a:xfrm>
            <a:off x="2685723" y="676656"/>
            <a:ext cx="1123406" cy="1389888"/>
          </a:xfrm>
          <a:prstGeom prst="rect">
            <a:avLst/>
          </a:prstGeom>
          <a:noFill/>
          <a:ln>
            <a:noFill/>
          </a:ln>
        </p:spPr>
      </p:pic>
      <p:sp>
        <p:nvSpPr>
          <p:cNvPr id="47" name="Google Shape;47;p1"/>
          <p:cNvSpPr/>
          <p:nvPr/>
        </p:nvSpPr>
        <p:spPr>
          <a:xfrm>
            <a:off x="2667435"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0725A"/>
              </a:buClr>
              <a:buSzPts val="900"/>
              <a:buFont typeface="Arial"/>
              <a:buNone/>
            </a:pPr>
            <a:r>
              <a:rPr lang="en-US" sz="900" b="1" i="0" u="none" strike="noStrike" cap="none">
                <a:solidFill>
                  <a:srgbClr val="C0725A"/>
                </a:solidFill>
                <a:latin typeface="Arial"/>
                <a:ea typeface="Arial"/>
                <a:cs typeface="Arial"/>
                <a:sym typeface="Arial"/>
              </a:rPr>
              <a:t>INTERPRETIVISM</a:t>
            </a:r>
            <a:endParaRPr sz="900" b="0" i="0" u="none" strike="noStrike" cap="none">
              <a:solidFill>
                <a:schemeClr val="dk1"/>
              </a:solidFill>
              <a:latin typeface="Calibri"/>
              <a:ea typeface="Calibri"/>
              <a:cs typeface="Calibri"/>
              <a:sym typeface="Calibri"/>
            </a:endParaRPr>
          </a:p>
        </p:txBody>
      </p:sp>
      <p:sp>
        <p:nvSpPr>
          <p:cNvPr id="48" name="Google Shape;48;p1"/>
          <p:cNvSpPr/>
          <p:nvPr/>
        </p:nvSpPr>
        <p:spPr>
          <a:xfrm>
            <a:off x="2667435" y="2414016"/>
            <a:ext cx="1178270" cy="713232"/>
          </a:xfrm>
          <a:prstGeom prst="rect">
            <a:avLst/>
          </a:prstGeom>
          <a:solidFill>
            <a:srgbClr val="172129"/>
          </a:solidFill>
          <a:ln w="9525" cap="flat" cmpd="sng">
            <a:solidFill>
              <a:srgbClr val="C0725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
          <p:cNvSpPr/>
          <p:nvPr/>
        </p:nvSpPr>
        <p:spPr>
          <a:xfrm>
            <a:off x="2704011"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Sitting down</a:t>
            </a:r>
            <a:endParaRPr sz="850" b="0" i="0" u="none" strike="noStrike" cap="none">
              <a:solidFill>
                <a:schemeClr val="dk1"/>
              </a:solidFill>
              <a:latin typeface="Calibri"/>
              <a:ea typeface="Calibri"/>
              <a:cs typeface="Calibri"/>
              <a:sym typeface="Calibri"/>
            </a:endParaRPr>
          </a:p>
        </p:txBody>
      </p:sp>
      <p:sp>
        <p:nvSpPr>
          <p:cNvPr id="50" name="Google Shape;50;p1"/>
          <p:cNvSpPr/>
          <p:nvPr/>
        </p:nvSpPr>
        <p:spPr>
          <a:xfrm>
            <a:off x="2704011"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Settled in for a long, open conversation — no rush</a:t>
            </a:r>
            <a:endParaRPr sz="750" b="0" i="0" u="none" strike="noStrike" cap="none">
              <a:solidFill>
                <a:schemeClr val="dk1"/>
              </a:solidFill>
              <a:latin typeface="Calibri"/>
              <a:ea typeface="Calibri"/>
              <a:cs typeface="Calibri"/>
              <a:sym typeface="Calibri"/>
            </a:endParaRPr>
          </a:p>
        </p:txBody>
      </p:sp>
      <p:sp>
        <p:nvSpPr>
          <p:cNvPr id="51" name="Google Shape;51;p1"/>
          <p:cNvSpPr/>
          <p:nvPr/>
        </p:nvSpPr>
        <p:spPr>
          <a:xfrm>
            <a:off x="2667435" y="3163824"/>
            <a:ext cx="1178270" cy="713232"/>
          </a:xfrm>
          <a:prstGeom prst="rect">
            <a:avLst/>
          </a:prstGeom>
          <a:solidFill>
            <a:srgbClr val="172129"/>
          </a:solidFill>
          <a:ln w="9525" cap="flat" cmpd="sng">
            <a:solidFill>
              <a:srgbClr val="C0725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
          <p:cNvSpPr/>
          <p:nvPr/>
        </p:nvSpPr>
        <p:spPr>
          <a:xfrm>
            <a:off x="2704011"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Notepad on lap</a:t>
            </a:r>
            <a:endParaRPr sz="850" b="0" i="0" u="none" strike="noStrike" cap="none">
              <a:solidFill>
                <a:schemeClr val="dk1"/>
              </a:solidFill>
              <a:latin typeface="Calibri"/>
              <a:ea typeface="Calibri"/>
              <a:cs typeface="Calibri"/>
              <a:sym typeface="Calibri"/>
            </a:endParaRPr>
          </a:p>
        </p:txBody>
      </p:sp>
      <p:sp>
        <p:nvSpPr>
          <p:cNvPr id="53" name="Google Shape;53;p1"/>
          <p:cNvSpPr/>
          <p:nvPr/>
        </p:nvSpPr>
        <p:spPr>
          <a:xfrm>
            <a:off x="2704011"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Recording what the participant says in their own words</a:t>
            </a:r>
            <a:endParaRPr sz="750" b="0" i="0" u="none" strike="noStrike" cap="none">
              <a:solidFill>
                <a:schemeClr val="dk1"/>
              </a:solidFill>
              <a:latin typeface="Calibri"/>
              <a:ea typeface="Calibri"/>
              <a:cs typeface="Calibri"/>
              <a:sym typeface="Calibri"/>
            </a:endParaRPr>
          </a:p>
        </p:txBody>
      </p:sp>
      <p:sp>
        <p:nvSpPr>
          <p:cNvPr id="54" name="Google Shape;54;p1"/>
          <p:cNvSpPr/>
          <p:nvPr/>
        </p:nvSpPr>
        <p:spPr>
          <a:xfrm>
            <a:off x="2667435" y="3913632"/>
            <a:ext cx="1178400" cy="713100"/>
          </a:xfrm>
          <a:prstGeom prst="rect">
            <a:avLst/>
          </a:prstGeom>
          <a:solidFill>
            <a:srgbClr val="172129"/>
          </a:solidFill>
          <a:ln w="9525" cap="flat" cmpd="sng">
            <a:solidFill>
              <a:srgbClr val="C0725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
          <p:cNvSpPr/>
          <p:nvPr/>
        </p:nvSpPr>
        <p:spPr>
          <a:xfrm>
            <a:off x="2694825" y="3913625"/>
            <a:ext cx="1123500" cy="7131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'It means freedom to me…' and 'Tell me more…' — listening and drawing out meaning</a:t>
            </a:r>
            <a:endParaRPr sz="750" b="0" i="0" u="none" strike="noStrike" cap="none">
              <a:solidFill>
                <a:schemeClr val="dk1"/>
              </a:solidFill>
              <a:latin typeface="Calibri"/>
              <a:ea typeface="Calibri"/>
              <a:cs typeface="Calibri"/>
              <a:sym typeface="Calibri"/>
            </a:endParaRPr>
          </a:p>
        </p:txBody>
      </p:sp>
      <p:sp>
        <p:nvSpPr>
          <p:cNvPr id="56" name="Google Shape;56;p1"/>
          <p:cNvSpPr/>
          <p:nvPr/>
        </p:nvSpPr>
        <p:spPr>
          <a:xfrm>
            <a:off x="3918857" y="621792"/>
            <a:ext cx="1269710" cy="4297680"/>
          </a:xfrm>
          <a:prstGeom prst="rect">
            <a:avLst/>
          </a:prstGeom>
          <a:solidFill>
            <a:srgbClr val="222F3E"/>
          </a:solidFill>
          <a:ln w="12700" cap="flat" cmpd="sng">
            <a:solidFill>
              <a:srgbClr val="222F3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
          <p:cNvSpPr/>
          <p:nvPr/>
        </p:nvSpPr>
        <p:spPr>
          <a:xfrm>
            <a:off x="3918857" y="621792"/>
            <a:ext cx="1269710" cy="54864"/>
          </a:xfrm>
          <a:prstGeom prst="rect">
            <a:avLst/>
          </a:prstGeom>
          <a:solidFill>
            <a:srgbClr val="8B6BAF"/>
          </a:solidFill>
          <a:ln w="12700" cap="flat" cmpd="sng">
            <a:solidFill>
              <a:srgbClr val="8B6B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8" name="Google Shape;58;p1" descr="preencoded.png"/>
          <p:cNvPicPr preferRelativeResize="0"/>
          <p:nvPr/>
        </p:nvPicPr>
        <p:blipFill rotWithShape="1">
          <a:blip r:embed="rId6">
            <a:alphaModFix/>
          </a:blip>
          <a:srcRect/>
          <a:stretch/>
        </p:blipFill>
        <p:spPr>
          <a:xfrm>
            <a:off x="3992009" y="676656"/>
            <a:ext cx="1123406" cy="1389888"/>
          </a:xfrm>
          <a:prstGeom prst="rect">
            <a:avLst/>
          </a:prstGeom>
          <a:noFill/>
          <a:ln>
            <a:noFill/>
          </a:ln>
        </p:spPr>
      </p:pic>
      <p:sp>
        <p:nvSpPr>
          <p:cNvPr id="59" name="Google Shape;59;p1"/>
          <p:cNvSpPr/>
          <p:nvPr/>
        </p:nvSpPr>
        <p:spPr>
          <a:xfrm>
            <a:off x="3973721"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8B6BAF"/>
              </a:buClr>
              <a:buSzPts val="900"/>
              <a:buFont typeface="Arial"/>
              <a:buNone/>
            </a:pPr>
            <a:r>
              <a:rPr lang="en-US" sz="900" b="1" i="0" u="none" strike="noStrike" cap="none">
                <a:solidFill>
                  <a:srgbClr val="8B6BAF"/>
                </a:solidFill>
                <a:latin typeface="Arial"/>
                <a:ea typeface="Arial"/>
                <a:cs typeface="Arial"/>
                <a:sym typeface="Arial"/>
              </a:rPr>
              <a:t>CONSTRUCTIVISM</a:t>
            </a:r>
            <a:endParaRPr sz="900" b="0" i="0" u="none" strike="noStrike" cap="none">
              <a:solidFill>
                <a:schemeClr val="dk1"/>
              </a:solidFill>
              <a:latin typeface="Calibri"/>
              <a:ea typeface="Calibri"/>
              <a:cs typeface="Calibri"/>
              <a:sym typeface="Calibri"/>
            </a:endParaRPr>
          </a:p>
        </p:txBody>
      </p:sp>
      <p:sp>
        <p:nvSpPr>
          <p:cNvPr id="60" name="Google Shape;60;p1"/>
          <p:cNvSpPr/>
          <p:nvPr/>
        </p:nvSpPr>
        <p:spPr>
          <a:xfrm>
            <a:off x="3973721" y="2414016"/>
            <a:ext cx="1178270" cy="713232"/>
          </a:xfrm>
          <a:prstGeom prst="rect">
            <a:avLst/>
          </a:prstGeom>
          <a:solidFill>
            <a:srgbClr val="172129"/>
          </a:solidFill>
          <a:ln w="9525" cap="flat" cmpd="sng">
            <a:solidFill>
              <a:srgbClr val="8B6B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1"/>
          <p:cNvSpPr/>
          <p:nvPr/>
        </p:nvSpPr>
        <p:spPr>
          <a:xfrm>
            <a:off x="4010297"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Brain visible on head</a:t>
            </a:r>
            <a:endParaRPr sz="850" b="0" i="0" u="none" strike="noStrike" cap="none">
              <a:solidFill>
                <a:schemeClr val="dk1"/>
              </a:solidFill>
              <a:latin typeface="Calibri"/>
              <a:ea typeface="Calibri"/>
              <a:cs typeface="Calibri"/>
              <a:sym typeface="Calibri"/>
            </a:endParaRPr>
          </a:p>
        </p:txBody>
      </p:sp>
      <p:sp>
        <p:nvSpPr>
          <p:cNvPr id="62" name="Google Shape;62;p1"/>
          <p:cNvSpPr/>
          <p:nvPr/>
        </p:nvSpPr>
        <p:spPr>
          <a:xfrm>
            <a:off x="4010297"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dirty="0">
                <a:solidFill>
                  <a:srgbClr val="E8E6E0"/>
                </a:solidFill>
                <a:latin typeface="Arial"/>
                <a:ea typeface="Arial"/>
                <a:cs typeface="Arial"/>
                <a:sym typeface="Arial"/>
              </a:rPr>
              <a:t>Focusing on internal thought processes — what's happening inside</a:t>
            </a:r>
            <a:endParaRPr sz="750" b="0" i="0" u="none" strike="noStrike" cap="none" dirty="0">
              <a:solidFill>
                <a:schemeClr val="dk1"/>
              </a:solidFill>
              <a:latin typeface="Calibri"/>
              <a:ea typeface="Calibri"/>
              <a:cs typeface="Calibri"/>
              <a:sym typeface="Calibri"/>
            </a:endParaRPr>
          </a:p>
        </p:txBody>
      </p:sp>
      <p:sp>
        <p:nvSpPr>
          <p:cNvPr id="63" name="Google Shape;63;p1"/>
          <p:cNvSpPr/>
          <p:nvPr/>
        </p:nvSpPr>
        <p:spPr>
          <a:xfrm>
            <a:off x="3973721" y="3163824"/>
            <a:ext cx="1178270" cy="713232"/>
          </a:xfrm>
          <a:prstGeom prst="rect">
            <a:avLst/>
          </a:prstGeom>
          <a:solidFill>
            <a:srgbClr val="172129"/>
          </a:solidFill>
          <a:ln w="9525" cap="flat" cmpd="sng">
            <a:solidFill>
              <a:srgbClr val="8B6B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1"/>
          <p:cNvSpPr/>
          <p:nvPr/>
        </p:nvSpPr>
        <p:spPr>
          <a:xfrm>
            <a:off x="4010297"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Stacked cards: AN / ME / EXP</a:t>
            </a:r>
            <a:endParaRPr sz="850" b="0" i="0" u="none" strike="noStrike" cap="none">
              <a:solidFill>
                <a:schemeClr val="dk1"/>
              </a:solidFill>
              <a:latin typeface="Calibri"/>
              <a:ea typeface="Calibri"/>
              <a:cs typeface="Calibri"/>
              <a:sym typeface="Calibri"/>
            </a:endParaRPr>
          </a:p>
        </p:txBody>
      </p:sp>
      <p:sp>
        <p:nvSpPr>
          <p:cNvPr id="65" name="Google Shape;65;p1"/>
          <p:cNvSpPr/>
          <p:nvPr/>
        </p:nvSpPr>
        <p:spPr>
          <a:xfrm>
            <a:off x="4010297"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Each card = a different personal construct — Alien D / Me / Experience — three unique realities</a:t>
            </a:r>
            <a:endParaRPr sz="750" b="0" i="0" u="none" strike="noStrike" cap="none">
              <a:solidFill>
                <a:schemeClr val="dk1"/>
              </a:solidFill>
              <a:latin typeface="Calibri"/>
              <a:ea typeface="Calibri"/>
              <a:cs typeface="Calibri"/>
              <a:sym typeface="Calibri"/>
            </a:endParaRPr>
          </a:p>
        </p:txBody>
      </p:sp>
      <p:sp>
        <p:nvSpPr>
          <p:cNvPr id="66" name="Google Shape;66;p1"/>
          <p:cNvSpPr/>
          <p:nvPr/>
        </p:nvSpPr>
        <p:spPr>
          <a:xfrm>
            <a:off x="3973721" y="3913632"/>
            <a:ext cx="1178400" cy="713100"/>
          </a:xfrm>
          <a:prstGeom prst="rect">
            <a:avLst/>
          </a:prstGeom>
          <a:solidFill>
            <a:srgbClr val="172129"/>
          </a:solidFill>
          <a:ln w="9525" cap="flat" cmpd="sng">
            <a:solidFill>
              <a:srgbClr val="8B6B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1"/>
          <p:cNvSpPr/>
          <p:nvPr/>
        </p:nvSpPr>
        <p:spPr>
          <a:xfrm>
            <a:off x="4010297" y="3959352"/>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How does HE see it?'</a:t>
            </a:r>
            <a:endParaRPr sz="850" b="0" i="0" u="none" strike="noStrike" cap="none">
              <a:solidFill>
                <a:schemeClr val="dk1"/>
              </a:solidFill>
              <a:latin typeface="Calibri"/>
              <a:ea typeface="Calibri"/>
              <a:cs typeface="Calibri"/>
              <a:sym typeface="Calibri"/>
            </a:endParaRPr>
          </a:p>
        </p:txBody>
      </p:sp>
      <p:sp>
        <p:nvSpPr>
          <p:cNvPr id="68" name="Google Shape;68;p1"/>
          <p:cNvSpPr/>
          <p:nvPr/>
        </p:nvSpPr>
        <p:spPr>
          <a:xfrm>
            <a:off x="3991963" y="4041650"/>
            <a:ext cx="1123500" cy="8286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Not 'what is real' but 'how does THIS person personally experience it?'</a:t>
            </a:r>
            <a:endParaRPr sz="750" b="0" i="0" u="none" strike="noStrike" cap="none">
              <a:solidFill>
                <a:schemeClr val="dk1"/>
              </a:solidFill>
              <a:latin typeface="Calibri"/>
              <a:ea typeface="Calibri"/>
              <a:cs typeface="Calibri"/>
              <a:sym typeface="Calibri"/>
            </a:endParaRPr>
          </a:p>
        </p:txBody>
      </p:sp>
      <p:sp>
        <p:nvSpPr>
          <p:cNvPr id="69" name="Google Shape;69;p1"/>
          <p:cNvSpPr/>
          <p:nvPr/>
        </p:nvSpPr>
        <p:spPr>
          <a:xfrm>
            <a:off x="5225143" y="621792"/>
            <a:ext cx="1269710" cy="4297680"/>
          </a:xfrm>
          <a:prstGeom prst="rect">
            <a:avLst/>
          </a:prstGeom>
          <a:solidFill>
            <a:srgbClr val="2C3E50"/>
          </a:solidFill>
          <a:ln w="12700" cap="flat" cmpd="sng">
            <a:solidFill>
              <a:srgbClr val="2C3E5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
          <p:cNvSpPr/>
          <p:nvPr/>
        </p:nvSpPr>
        <p:spPr>
          <a:xfrm>
            <a:off x="5225143" y="621792"/>
            <a:ext cx="1269710" cy="54864"/>
          </a:xfrm>
          <a:prstGeom prst="rect">
            <a:avLst/>
          </a:prstGeom>
          <a:solidFill>
            <a:srgbClr val="AF7BBD"/>
          </a:solidFill>
          <a:ln w="12700" cap="flat" cmpd="sng">
            <a:solidFill>
              <a:srgbClr val="AF7BB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71" name="Google Shape;71;p1" descr="preencoded.png"/>
          <p:cNvPicPr preferRelativeResize="0"/>
          <p:nvPr/>
        </p:nvPicPr>
        <p:blipFill rotWithShape="1">
          <a:blip r:embed="rId7">
            <a:alphaModFix/>
          </a:blip>
          <a:srcRect/>
          <a:stretch/>
        </p:blipFill>
        <p:spPr>
          <a:xfrm>
            <a:off x="5298295" y="676656"/>
            <a:ext cx="1123406" cy="1389888"/>
          </a:xfrm>
          <a:prstGeom prst="rect">
            <a:avLst/>
          </a:prstGeom>
          <a:noFill/>
          <a:ln>
            <a:noFill/>
          </a:ln>
        </p:spPr>
      </p:pic>
      <p:sp>
        <p:nvSpPr>
          <p:cNvPr id="72" name="Google Shape;72;p1"/>
          <p:cNvSpPr/>
          <p:nvPr/>
        </p:nvSpPr>
        <p:spPr>
          <a:xfrm>
            <a:off x="5280007"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AF7BBD"/>
              </a:buClr>
              <a:buSzPts val="900"/>
              <a:buFont typeface="Arial"/>
              <a:buNone/>
            </a:pPr>
            <a:r>
              <a:rPr lang="en-US" sz="900" b="1" i="0" u="none" strike="noStrike" cap="none">
                <a:solidFill>
                  <a:srgbClr val="AF7BBD"/>
                </a:solidFill>
                <a:latin typeface="Arial"/>
                <a:ea typeface="Arial"/>
                <a:cs typeface="Arial"/>
                <a:sym typeface="Arial"/>
              </a:rPr>
              <a:t>SOCIAL</a:t>
            </a:r>
            <a:endParaRPr sz="900" b="0" i="0" u="none" strike="noStrike" cap="none">
              <a:solidFill>
                <a:schemeClr val="dk1"/>
              </a:solidFill>
              <a:latin typeface="Calibri"/>
              <a:ea typeface="Calibri"/>
              <a:cs typeface="Calibri"/>
              <a:sym typeface="Calibri"/>
            </a:endParaRPr>
          </a:p>
          <a:p>
            <a:pPr marL="0" marR="0" lvl="0" indent="0" algn="ctr" rtl="0">
              <a:spcBef>
                <a:spcPts val="0"/>
              </a:spcBef>
              <a:spcAft>
                <a:spcPts val="0"/>
              </a:spcAft>
              <a:buClr>
                <a:srgbClr val="AF7BBD"/>
              </a:buClr>
              <a:buSzPts val="900"/>
              <a:buFont typeface="Arial"/>
              <a:buNone/>
            </a:pPr>
            <a:r>
              <a:rPr lang="en-US" sz="900" b="1" i="0" u="none" strike="noStrike" cap="none">
                <a:solidFill>
                  <a:srgbClr val="AF7BBD"/>
                </a:solidFill>
                <a:latin typeface="Arial"/>
                <a:ea typeface="Arial"/>
                <a:cs typeface="Arial"/>
                <a:sym typeface="Arial"/>
              </a:rPr>
              <a:t>CONSTRUCTIONISM</a:t>
            </a:r>
            <a:endParaRPr sz="900" b="0" i="0" u="none" strike="noStrike" cap="none">
              <a:solidFill>
                <a:schemeClr val="dk1"/>
              </a:solidFill>
              <a:latin typeface="Calibri"/>
              <a:ea typeface="Calibri"/>
              <a:cs typeface="Calibri"/>
              <a:sym typeface="Calibri"/>
            </a:endParaRPr>
          </a:p>
        </p:txBody>
      </p:sp>
      <p:sp>
        <p:nvSpPr>
          <p:cNvPr id="73" name="Google Shape;73;p1"/>
          <p:cNvSpPr/>
          <p:nvPr/>
        </p:nvSpPr>
        <p:spPr>
          <a:xfrm>
            <a:off x="5280007" y="2414016"/>
            <a:ext cx="1178270" cy="713232"/>
          </a:xfrm>
          <a:prstGeom prst="rect">
            <a:avLst/>
          </a:prstGeom>
          <a:solidFill>
            <a:srgbClr val="172129"/>
          </a:solidFill>
          <a:ln w="9525" cap="flat" cmpd="sng">
            <a:solidFill>
              <a:srgbClr val="AF7BB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
          <p:cNvSpPr/>
          <p:nvPr/>
        </p:nvSpPr>
        <p:spPr>
          <a:xfrm>
            <a:off x="5316583"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Two small figures (red &amp; blue)</a:t>
            </a:r>
            <a:endParaRPr sz="850" b="0" i="0" u="none" strike="noStrike" cap="none">
              <a:solidFill>
                <a:schemeClr val="dk1"/>
              </a:solidFill>
              <a:latin typeface="Calibri"/>
              <a:ea typeface="Calibri"/>
              <a:cs typeface="Calibri"/>
              <a:sym typeface="Calibri"/>
            </a:endParaRPr>
          </a:p>
        </p:txBody>
      </p:sp>
      <p:sp>
        <p:nvSpPr>
          <p:cNvPr id="75" name="Google Shape;75;p1"/>
          <p:cNvSpPr/>
          <p:nvPr/>
        </p:nvSpPr>
        <p:spPr>
          <a:xfrm>
            <a:off x="5316583"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Representing two different community members — different groups, different constructed realities</a:t>
            </a:r>
            <a:endParaRPr sz="750" b="0" i="0" u="none" strike="noStrike" cap="none">
              <a:solidFill>
                <a:schemeClr val="dk1"/>
              </a:solidFill>
              <a:latin typeface="Calibri"/>
              <a:ea typeface="Calibri"/>
              <a:cs typeface="Calibri"/>
              <a:sym typeface="Calibri"/>
            </a:endParaRPr>
          </a:p>
        </p:txBody>
      </p:sp>
      <p:sp>
        <p:nvSpPr>
          <p:cNvPr id="76" name="Google Shape;76;p1"/>
          <p:cNvSpPr/>
          <p:nvPr/>
        </p:nvSpPr>
        <p:spPr>
          <a:xfrm>
            <a:off x="5280007" y="3163824"/>
            <a:ext cx="1178270" cy="713232"/>
          </a:xfrm>
          <a:prstGeom prst="rect">
            <a:avLst/>
          </a:prstGeom>
          <a:solidFill>
            <a:srgbClr val="172129"/>
          </a:solidFill>
          <a:ln w="9525" cap="flat" cmpd="sng">
            <a:solidFill>
              <a:srgbClr val="AF7BB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
          <p:cNvSpPr/>
          <p:nvPr/>
        </p:nvSpPr>
        <p:spPr>
          <a:xfrm>
            <a:off x="5316583"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Two speech bubbles</a:t>
            </a:r>
            <a:endParaRPr sz="850" b="0" i="0" u="none" strike="noStrike" cap="none">
              <a:solidFill>
                <a:schemeClr val="dk1"/>
              </a:solidFill>
              <a:latin typeface="Calibri"/>
              <a:ea typeface="Calibri"/>
              <a:cs typeface="Calibri"/>
              <a:sym typeface="Calibri"/>
            </a:endParaRPr>
          </a:p>
        </p:txBody>
      </p:sp>
      <p:sp>
        <p:nvSpPr>
          <p:cNvPr id="78" name="Google Shape;78;p1"/>
          <p:cNvSpPr/>
          <p:nvPr/>
        </p:nvSpPr>
        <p:spPr>
          <a:xfrm>
            <a:off x="5316583"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'We call it trust' and 'We agree on norms' — groups creating shared meaning through collective language</a:t>
            </a:r>
            <a:endParaRPr sz="750" b="0" i="0" u="none" strike="noStrike" cap="none">
              <a:solidFill>
                <a:schemeClr val="dk1"/>
              </a:solidFill>
              <a:latin typeface="Calibri"/>
              <a:ea typeface="Calibri"/>
              <a:cs typeface="Calibri"/>
              <a:sym typeface="Calibri"/>
            </a:endParaRPr>
          </a:p>
        </p:txBody>
      </p:sp>
      <p:sp>
        <p:nvSpPr>
          <p:cNvPr id="79" name="Google Shape;79;p1"/>
          <p:cNvSpPr/>
          <p:nvPr/>
        </p:nvSpPr>
        <p:spPr>
          <a:xfrm>
            <a:off x="5280007" y="3913632"/>
            <a:ext cx="1178400" cy="713100"/>
          </a:xfrm>
          <a:prstGeom prst="rect">
            <a:avLst/>
          </a:prstGeom>
          <a:solidFill>
            <a:srgbClr val="172129"/>
          </a:solidFill>
          <a:ln w="9525" cap="flat" cmpd="sng">
            <a:solidFill>
              <a:srgbClr val="AF7BB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
          <p:cNvSpPr/>
          <p:nvPr/>
        </p:nvSpPr>
        <p:spPr>
          <a:xfrm>
            <a:off x="5316583" y="3959352"/>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Connecting lines </a:t>
            </a:r>
            <a:endParaRPr sz="850" b="0" i="0" u="none" strike="noStrike" cap="none">
              <a:solidFill>
                <a:schemeClr val="dk1"/>
              </a:solidFill>
              <a:latin typeface="Calibri"/>
              <a:ea typeface="Calibri"/>
              <a:cs typeface="Calibri"/>
              <a:sym typeface="Calibri"/>
            </a:endParaRPr>
          </a:p>
        </p:txBody>
      </p:sp>
      <p:sp>
        <p:nvSpPr>
          <p:cNvPr id="81" name="Google Shape;81;p1"/>
          <p:cNvSpPr/>
          <p:nvPr/>
        </p:nvSpPr>
        <p:spPr>
          <a:xfrm>
            <a:off x="5316583" y="4142232"/>
            <a:ext cx="1105200" cy="4755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Reality is made in the space BETWEEN people, not inside one individual</a:t>
            </a:r>
            <a:endParaRPr sz="750" b="0" i="0" u="none" strike="noStrike" cap="none">
              <a:solidFill>
                <a:schemeClr val="dk1"/>
              </a:solidFill>
              <a:latin typeface="Calibri"/>
              <a:ea typeface="Calibri"/>
              <a:cs typeface="Calibri"/>
              <a:sym typeface="Calibri"/>
            </a:endParaRPr>
          </a:p>
        </p:txBody>
      </p:sp>
      <p:sp>
        <p:nvSpPr>
          <p:cNvPr id="82" name="Google Shape;82;p1"/>
          <p:cNvSpPr/>
          <p:nvPr/>
        </p:nvSpPr>
        <p:spPr>
          <a:xfrm>
            <a:off x="6531429" y="621792"/>
            <a:ext cx="1269710" cy="4297680"/>
          </a:xfrm>
          <a:prstGeom prst="rect">
            <a:avLst/>
          </a:prstGeom>
          <a:solidFill>
            <a:srgbClr val="222F3E"/>
          </a:solidFill>
          <a:ln w="12700" cap="flat" cmpd="sng">
            <a:solidFill>
              <a:srgbClr val="222F3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
          <p:cNvSpPr/>
          <p:nvPr/>
        </p:nvSpPr>
        <p:spPr>
          <a:xfrm>
            <a:off x="6531429" y="621792"/>
            <a:ext cx="1269710" cy="54864"/>
          </a:xfrm>
          <a:prstGeom prst="rect">
            <a:avLst/>
          </a:prstGeom>
          <a:solidFill>
            <a:srgbClr val="C8824A"/>
          </a:solidFill>
          <a:ln w="12700" cap="flat" cmpd="sng">
            <a:solidFill>
              <a:srgbClr val="C882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4" name="Google Shape;84;p1" descr="preencoded.png"/>
          <p:cNvPicPr preferRelativeResize="0"/>
          <p:nvPr/>
        </p:nvPicPr>
        <p:blipFill rotWithShape="1">
          <a:blip r:embed="rId8">
            <a:alphaModFix/>
          </a:blip>
          <a:srcRect/>
          <a:stretch/>
        </p:blipFill>
        <p:spPr>
          <a:xfrm>
            <a:off x="6604581" y="676656"/>
            <a:ext cx="1123406" cy="1389888"/>
          </a:xfrm>
          <a:prstGeom prst="rect">
            <a:avLst/>
          </a:prstGeom>
          <a:noFill/>
          <a:ln>
            <a:noFill/>
          </a:ln>
        </p:spPr>
      </p:pic>
      <p:sp>
        <p:nvSpPr>
          <p:cNvPr id="85" name="Google Shape;85;p1"/>
          <p:cNvSpPr/>
          <p:nvPr/>
        </p:nvSpPr>
        <p:spPr>
          <a:xfrm>
            <a:off x="6586293"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C8824A"/>
              </a:buClr>
              <a:buSzPts val="900"/>
              <a:buFont typeface="Arial"/>
              <a:buNone/>
            </a:pPr>
            <a:r>
              <a:rPr lang="en-US" sz="900" b="1" i="0" u="none" strike="noStrike" cap="none">
                <a:solidFill>
                  <a:srgbClr val="C8824A"/>
                </a:solidFill>
                <a:latin typeface="Arial"/>
                <a:ea typeface="Arial"/>
                <a:cs typeface="Arial"/>
                <a:sym typeface="Arial"/>
              </a:rPr>
              <a:t>CRITICAL THEORY</a:t>
            </a:r>
            <a:endParaRPr sz="900" b="0" i="0" u="none" strike="noStrike" cap="none">
              <a:solidFill>
                <a:schemeClr val="dk1"/>
              </a:solidFill>
              <a:latin typeface="Calibri"/>
              <a:ea typeface="Calibri"/>
              <a:cs typeface="Calibri"/>
              <a:sym typeface="Calibri"/>
            </a:endParaRPr>
          </a:p>
        </p:txBody>
      </p:sp>
      <p:sp>
        <p:nvSpPr>
          <p:cNvPr id="86" name="Google Shape;86;p1"/>
          <p:cNvSpPr/>
          <p:nvPr/>
        </p:nvSpPr>
        <p:spPr>
          <a:xfrm>
            <a:off x="6586293" y="2414016"/>
            <a:ext cx="1178270" cy="713232"/>
          </a:xfrm>
          <a:prstGeom prst="rect">
            <a:avLst/>
          </a:prstGeom>
          <a:solidFill>
            <a:srgbClr val="172129"/>
          </a:solidFill>
          <a:ln w="9525" cap="flat" cmpd="sng">
            <a:solidFill>
              <a:srgbClr val="C882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
          <p:cNvSpPr/>
          <p:nvPr/>
        </p:nvSpPr>
        <p:spPr>
          <a:xfrm>
            <a:off x="6622869"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Raised fist</a:t>
            </a:r>
            <a:endParaRPr sz="850" b="0" i="0" u="none" strike="noStrike" cap="none">
              <a:solidFill>
                <a:schemeClr val="dk1"/>
              </a:solidFill>
              <a:latin typeface="Calibri"/>
              <a:ea typeface="Calibri"/>
              <a:cs typeface="Calibri"/>
              <a:sym typeface="Calibri"/>
            </a:endParaRPr>
          </a:p>
        </p:txBody>
      </p:sp>
      <p:sp>
        <p:nvSpPr>
          <p:cNvPr id="88" name="Google Shape;88;p1"/>
          <p:cNvSpPr/>
          <p:nvPr/>
        </p:nvSpPr>
        <p:spPr>
          <a:xfrm>
            <a:off x="6622869"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Taking an explicit position — not neutral, committed to challenging power</a:t>
            </a:r>
            <a:endParaRPr sz="750" b="0" i="0" u="none" strike="noStrike" cap="none">
              <a:solidFill>
                <a:schemeClr val="dk1"/>
              </a:solidFill>
              <a:latin typeface="Calibri"/>
              <a:ea typeface="Calibri"/>
              <a:cs typeface="Calibri"/>
              <a:sym typeface="Calibri"/>
            </a:endParaRPr>
          </a:p>
        </p:txBody>
      </p:sp>
      <p:sp>
        <p:nvSpPr>
          <p:cNvPr id="89" name="Google Shape;89;p1"/>
          <p:cNvSpPr/>
          <p:nvPr/>
        </p:nvSpPr>
        <p:spPr>
          <a:xfrm>
            <a:off x="6586293" y="3163824"/>
            <a:ext cx="1178270" cy="713232"/>
          </a:xfrm>
          <a:prstGeom prst="rect">
            <a:avLst/>
          </a:prstGeom>
          <a:solidFill>
            <a:srgbClr val="172129"/>
          </a:solidFill>
          <a:ln w="9525" cap="flat" cmpd="sng">
            <a:solidFill>
              <a:srgbClr val="C882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
          <p:cNvSpPr/>
          <p:nvPr/>
        </p:nvSpPr>
        <p:spPr>
          <a:xfrm>
            <a:off x="6622869"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Megaphone</a:t>
            </a:r>
            <a:endParaRPr sz="850" b="0" i="0" u="none" strike="noStrike" cap="none">
              <a:solidFill>
                <a:schemeClr val="dk1"/>
              </a:solidFill>
              <a:latin typeface="Calibri"/>
              <a:ea typeface="Calibri"/>
              <a:cs typeface="Calibri"/>
              <a:sym typeface="Calibri"/>
            </a:endParaRPr>
          </a:p>
        </p:txBody>
      </p:sp>
      <p:sp>
        <p:nvSpPr>
          <p:cNvPr id="91" name="Google Shape;91;p1"/>
          <p:cNvSpPr/>
          <p:nvPr/>
        </p:nvSpPr>
        <p:spPr>
          <a:xfrm>
            <a:off x="6622869"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Amplifying voices of those who are marginalised or silenced</a:t>
            </a:r>
            <a:endParaRPr sz="750" b="0" i="0" u="none" strike="noStrike" cap="none">
              <a:solidFill>
                <a:schemeClr val="dk1"/>
              </a:solidFill>
              <a:latin typeface="Calibri"/>
              <a:ea typeface="Calibri"/>
              <a:cs typeface="Calibri"/>
              <a:sym typeface="Calibri"/>
            </a:endParaRPr>
          </a:p>
        </p:txBody>
      </p:sp>
      <p:sp>
        <p:nvSpPr>
          <p:cNvPr id="92" name="Google Shape;92;p1"/>
          <p:cNvSpPr/>
          <p:nvPr/>
        </p:nvSpPr>
        <p:spPr>
          <a:xfrm>
            <a:off x="6586293" y="3913632"/>
            <a:ext cx="1178400" cy="713100"/>
          </a:xfrm>
          <a:prstGeom prst="rect">
            <a:avLst/>
          </a:prstGeom>
          <a:solidFill>
            <a:srgbClr val="172129"/>
          </a:solidFill>
          <a:ln w="9525" cap="flat" cmpd="sng">
            <a:solidFill>
              <a:srgbClr val="C8824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
          <p:cNvSpPr/>
          <p:nvPr/>
        </p:nvSpPr>
        <p:spPr>
          <a:xfrm>
            <a:off x="6613682" y="3959357"/>
            <a:ext cx="1105200" cy="4755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'Who? POWER' — visualising how power structures shape what gets called 'reality'</a:t>
            </a:r>
            <a:endParaRPr sz="750" b="0" i="0" u="none" strike="noStrike" cap="none">
              <a:solidFill>
                <a:schemeClr val="dk1"/>
              </a:solidFill>
              <a:latin typeface="Calibri"/>
              <a:ea typeface="Calibri"/>
              <a:cs typeface="Calibri"/>
              <a:sym typeface="Calibri"/>
            </a:endParaRPr>
          </a:p>
        </p:txBody>
      </p:sp>
      <p:sp>
        <p:nvSpPr>
          <p:cNvPr id="94" name="Google Shape;94;p1"/>
          <p:cNvSpPr/>
          <p:nvPr/>
        </p:nvSpPr>
        <p:spPr>
          <a:xfrm>
            <a:off x="7837714" y="621792"/>
            <a:ext cx="1269710" cy="4297680"/>
          </a:xfrm>
          <a:prstGeom prst="rect">
            <a:avLst/>
          </a:prstGeom>
          <a:solidFill>
            <a:srgbClr val="2C3E50"/>
          </a:solidFill>
          <a:ln w="12700" cap="flat" cmpd="sng">
            <a:solidFill>
              <a:srgbClr val="2C3E5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
          <p:cNvSpPr/>
          <p:nvPr/>
        </p:nvSpPr>
        <p:spPr>
          <a:xfrm>
            <a:off x="7837714" y="621792"/>
            <a:ext cx="1269710" cy="54864"/>
          </a:xfrm>
          <a:prstGeom prst="rect">
            <a:avLst/>
          </a:prstGeom>
          <a:solidFill>
            <a:srgbClr val="5AAFB0"/>
          </a:solidFill>
          <a:ln w="12700" cap="flat" cmpd="sng">
            <a:solidFill>
              <a:srgbClr val="5AAFB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6" name="Google Shape;96;p1" descr="preencoded.png"/>
          <p:cNvPicPr preferRelativeResize="0"/>
          <p:nvPr/>
        </p:nvPicPr>
        <p:blipFill rotWithShape="1">
          <a:blip r:embed="rId9">
            <a:alphaModFix/>
          </a:blip>
          <a:srcRect/>
          <a:stretch/>
        </p:blipFill>
        <p:spPr>
          <a:xfrm>
            <a:off x="7910866" y="676656"/>
            <a:ext cx="1123406" cy="1389888"/>
          </a:xfrm>
          <a:prstGeom prst="rect">
            <a:avLst/>
          </a:prstGeom>
          <a:noFill/>
          <a:ln>
            <a:noFill/>
          </a:ln>
        </p:spPr>
      </p:pic>
      <p:sp>
        <p:nvSpPr>
          <p:cNvPr id="97" name="Google Shape;97;p1"/>
          <p:cNvSpPr/>
          <p:nvPr/>
        </p:nvSpPr>
        <p:spPr>
          <a:xfrm>
            <a:off x="7892578" y="2084832"/>
            <a:ext cx="1214846" cy="292608"/>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5AAFB0"/>
              </a:buClr>
              <a:buSzPts val="900"/>
              <a:buFont typeface="Arial"/>
              <a:buNone/>
            </a:pPr>
            <a:r>
              <a:rPr lang="en-US" sz="900" b="1" i="0" u="none" strike="noStrike" cap="none">
                <a:solidFill>
                  <a:srgbClr val="5AAFB0"/>
                </a:solidFill>
                <a:latin typeface="Arial"/>
                <a:ea typeface="Arial"/>
                <a:cs typeface="Arial"/>
                <a:sym typeface="Arial"/>
              </a:rPr>
              <a:t>PRAGMATISM</a:t>
            </a:r>
            <a:endParaRPr sz="900" b="0" i="0" u="none" strike="noStrike" cap="none">
              <a:solidFill>
                <a:schemeClr val="dk1"/>
              </a:solidFill>
              <a:latin typeface="Calibri"/>
              <a:ea typeface="Calibri"/>
              <a:cs typeface="Calibri"/>
              <a:sym typeface="Calibri"/>
            </a:endParaRPr>
          </a:p>
        </p:txBody>
      </p:sp>
      <p:sp>
        <p:nvSpPr>
          <p:cNvPr id="98" name="Google Shape;98;p1"/>
          <p:cNvSpPr/>
          <p:nvPr/>
        </p:nvSpPr>
        <p:spPr>
          <a:xfrm>
            <a:off x="7892578" y="2414016"/>
            <a:ext cx="1178270" cy="713232"/>
          </a:xfrm>
          <a:prstGeom prst="rect">
            <a:avLst/>
          </a:prstGeom>
          <a:solidFill>
            <a:srgbClr val="172129"/>
          </a:solidFill>
          <a:ln w="9525" cap="flat" cmpd="sng">
            <a:solidFill>
              <a:srgbClr val="5AAFB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
          <p:cNvSpPr/>
          <p:nvPr/>
        </p:nvSpPr>
        <p:spPr>
          <a:xfrm>
            <a:off x="7929154" y="2459736"/>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Wrench / spanner</a:t>
            </a:r>
            <a:endParaRPr sz="850" b="0" i="0" u="none" strike="noStrike" cap="none">
              <a:solidFill>
                <a:schemeClr val="dk1"/>
              </a:solidFill>
              <a:latin typeface="Calibri"/>
              <a:ea typeface="Calibri"/>
              <a:cs typeface="Calibri"/>
              <a:sym typeface="Calibri"/>
            </a:endParaRPr>
          </a:p>
        </p:txBody>
      </p:sp>
      <p:sp>
        <p:nvSpPr>
          <p:cNvPr id="100" name="Google Shape;100;p1"/>
          <p:cNvSpPr/>
          <p:nvPr/>
        </p:nvSpPr>
        <p:spPr>
          <a:xfrm>
            <a:off x="7929154" y="2642616"/>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Practical tool-user — fixes problems, builds solutions</a:t>
            </a:r>
            <a:endParaRPr sz="750" b="0" i="0" u="none" strike="noStrike" cap="none">
              <a:solidFill>
                <a:schemeClr val="dk1"/>
              </a:solidFill>
              <a:latin typeface="Calibri"/>
              <a:ea typeface="Calibri"/>
              <a:cs typeface="Calibri"/>
              <a:sym typeface="Calibri"/>
            </a:endParaRPr>
          </a:p>
        </p:txBody>
      </p:sp>
      <p:sp>
        <p:nvSpPr>
          <p:cNvPr id="101" name="Google Shape;101;p1"/>
          <p:cNvSpPr/>
          <p:nvPr/>
        </p:nvSpPr>
        <p:spPr>
          <a:xfrm>
            <a:off x="7892578" y="3163824"/>
            <a:ext cx="1178270" cy="713232"/>
          </a:xfrm>
          <a:prstGeom prst="rect">
            <a:avLst/>
          </a:prstGeom>
          <a:solidFill>
            <a:srgbClr val="172129"/>
          </a:solidFill>
          <a:ln w="9525" cap="flat" cmpd="sng">
            <a:solidFill>
              <a:srgbClr val="5AAFB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
          <p:cNvSpPr/>
          <p:nvPr/>
        </p:nvSpPr>
        <p:spPr>
          <a:xfrm>
            <a:off x="7929154" y="3209544"/>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Bar chart</a:t>
            </a:r>
            <a:endParaRPr sz="850" b="0" i="0" u="none" strike="noStrike" cap="none">
              <a:solidFill>
                <a:schemeClr val="dk1"/>
              </a:solidFill>
              <a:latin typeface="Calibri"/>
              <a:ea typeface="Calibri"/>
              <a:cs typeface="Calibri"/>
              <a:sym typeface="Calibri"/>
            </a:endParaRPr>
          </a:p>
        </p:txBody>
      </p:sp>
      <p:sp>
        <p:nvSpPr>
          <p:cNvPr id="103" name="Google Shape;103;p1"/>
          <p:cNvSpPr/>
          <p:nvPr/>
        </p:nvSpPr>
        <p:spPr>
          <a:xfrm>
            <a:off x="7929154" y="3392424"/>
            <a:ext cx="1105118" cy="47548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Uses data and evidence — but only because it works, not out of philosophical loyalty</a:t>
            </a:r>
            <a:endParaRPr sz="750" b="0" i="0" u="none" strike="noStrike" cap="none">
              <a:solidFill>
                <a:schemeClr val="dk1"/>
              </a:solidFill>
              <a:latin typeface="Calibri"/>
              <a:ea typeface="Calibri"/>
              <a:cs typeface="Calibri"/>
              <a:sym typeface="Calibri"/>
            </a:endParaRPr>
          </a:p>
        </p:txBody>
      </p:sp>
      <p:sp>
        <p:nvSpPr>
          <p:cNvPr id="104" name="Google Shape;104;p1"/>
          <p:cNvSpPr/>
          <p:nvPr/>
        </p:nvSpPr>
        <p:spPr>
          <a:xfrm>
            <a:off x="7892578" y="3913632"/>
            <a:ext cx="1178270" cy="713232"/>
          </a:xfrm>
          <a:prstGeom prst="rect">
            <a:avLst/>
          </a:prstGeom>
          <a:solidFill>
            <a:srgbClr val="172129"/>
          </a:solidFill>
          <a:ln w="9525" cap="flat" cmpd="sng">
            <a:solidFill>
              <a:srgbClr val="5AAFB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
          <p:cNvSpPr/>
          <p:nvPr/>
        </p:nvSpPr>
        <p:spPr>
          <a:xfrm>
            <a:off x="7929154" y="3959352"/>
            <a:ext cx="1105118" cy="18288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850"/>
              <a:buFont typeface="Arial"/>
              <a:buNone/>
            </a:pPr>
            <a:r>
              <a:rPr lang="en-US" sz="850" b="1" i="0" u="none" strike="noStrike" cap="none">
                <a:solidFill>
                  <a:srgbClr val="FFFFFF"/>
                </a:solidFill>
                <a:latin typeface="Arial"/>
                <a:ea typeface="Arial"/>
                <a:cs typeface="Arial"/>
                <a:sym typeface="Arial"/>
              </a:rPr>
              <a:t> 'WHATEVER WORKS! 🔲'</a:t>
            </a:r>
            <a:endParaRPr sz="850" b="0" i="0" u="none" strike="noStrike" cap="none">
              <a:solidFill>
                <a:schemeClr val="dk1"/>
              </a:solidFill>
              <a:latin typeface="Calibri"/>
              <a:ea typeface="Calibri"/>
              <a:cs typeface="Calibri"/>
              <a:sym typeface="Calibri"/>
            </a:endParaRPr>
          </a:p>
        </p:txBody>
      </p:sp>
      <p:sp>
        <p:nvSpPr>
          <p:cNvPr id="106" name="Google Shape;106;p1"/>
          <p:cNvSpPr/>
          <p:nvPr/>
        </p:nvSpPr>
        <p:spPr>
          <a:xfrm>
            <a:off x="7929154" y="4142232"/>
            <a:ext cx="1105200" cy="4755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E8E6E0"/>
              </a:buClr>
              <a:buSzPts val="750"/>
              <a:buFont typeface="Arial"/>
              <a:buNone/>
            </a:pPr>
            <a:r>
              <a:rPr lang="en-US" sz="750" b="0" i="0" u="none" strike="noStrike" cap="none">
                <a:solidFill>
                  <a:srgbClr val="E8E6E0"/>
                </a:solidFill>
                <a:latin typeface="Arial"/>
                <a:ea typeface="Arial"/>
                <a:cs typeface="Arial"/>
                <a:sym typeface="Arial"/>
              </a:rPr>
              <a:t>The entire pragmatist philosophy in two words</a:t>
            </a:r>
            <a:endParaRPr sz="750" b="0" i="0" u="none" strike="noStrike" cap="none">
              <a:solidFill>
                <a:schemeClr val="dk1"/>
              </a:solidFill>
              <a:latin typeface="Calibri"/>
              <a:ea typeface="Calibri"/>
              <a:cs typeface="Calibri"/>
              <a:sym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74320" y="54864"/>
            <a:ext cx="8595360" cy="420624"/>
          </a:xfrm>
          <a:prstGeom prst="rect">
            <a:avLst/>
          </a:prstGeom>
          <a:noFill/>
          <a:ln/>
        </p:spPr>
        <p:txBody>
          <a:bodyPr wrap="square" rtlCol="0" anchor="ctr"/>
          <a:lstStyle/>
          <a:p>
            <a:pPr marL="0" indent="0" algn="ctr">
              <a:buNone/>
            </a:pPr>
            <a:r>
              <a:rPr lang="en-US" sz="2300" b="1" dirty="0">
                <a:solidFill>
                  <a:srgbClr val="1C2B4A"/>
                </a:solidFill>
                <a:latin typeface="Calibri" pitchFamily="34" charset="0"/>
                <a:ea typeface="Calibri" pitchFamily="34" charset="-122"/>
                <a:cs typeface="Calibri" pitchFamily="34" charset="-120"/>
              </a:rPr>
              <a:t>What Is a Research Paradigm — and What Does Each One Do?</a:t>
            </a:r>
            <a:endParaRPr lang="en-US" sz="2300" dirty="0"/>
          </a:p>
        </p:txBody>
      </p:sp>
      <p:sp>
        <p:nvSpPr>
          <p:cNvPr id="3" name="Text 1"/>
          <p:cNvSpPr/>
          <p:nvPr/>
        </p:nvSpPr>
        <p:spPr>
          <a:xfrm>
            <a:off x="274320" y="457200"/>
            <a:ext cx="8595360" cy="219456"/>
          </a:xfrm>
          <a:prstGeom prst="rect">
            <a:avLst/>
          </a:prstGeom>
          <a:noFill/>
          <a:ln/>
        </p:spPr>
        <p:txBody>
          <a:bodyPr wrap="square" rtlCol="0" anchor="ctr"/>
          <a:lstStyle/>
          <a:p>
            <a:pPr marL="0" indent="0" algn="ctr">
              <a:buNone/>
            </a:pPr>
            <a:r>
              <a:rPr lang="en-US" sz="1100" i="1" dirty="0">
                <a:solidFill>
                  <a:srgbClr val="4A5568"/>
                </a:solidFill>
                <a:latin typeface="Calibri" pitchFamily="34" charset="0"/>
                <a:ea typeface="Calibri" pitchFamily="34" charset="-122"/>
                <a:cs typeface="Calibri" pitchFamily="34" charset="-120"/>
              </a:rPr>
              <a:t>A paradigm is your researcher identity — the set of beliefs about reality, knowledge, and values that underpins every decision in your thesis</a:t>
            </a:r>
            <a:endParaRPr lang="en-US" sz="1100" dirty="0"/>
          </a:p>
        </p:txBody>
      </p:sp>
      <p:sp>
        <p:nvSpPr>
          <p:cNvPr id="4" name="Shape 2"/>
          <p:cNvSpPr/>
          <p:nvPr/>
        </p:nvSpPr>
        <p:spPr>
          <a:xfrm>
            <a:off x="274320" y="731520"/>
            <a:ext cx="1152144" cy="4206240"/>
          </a:xfrm>
          <a:prstGeom prst="rect">
            <a:avLst/>
          </a:prstGeom>
          <a:solidFill>
            <a:srgbClr val="EBF5FB"/>
          </a:solidFill>
          <a:ln w="19050">
            <a:solidFill>
              <a:srgbClr val="2E86C1"/>
            </a:solidFill>
            <a:prstDash val="solid"/>
          </a:ln>
          <a:effectLst>
            <a:outerShdw blurRad="50800" dist="25400" dir="8100000" algn="bl" rotWithShape="0">
              <a:srgbClr val="000000">
                <a:alpha val="10000"/>
              </a:srgbClr>
            </a:outerShdw>
          </a:effectLst>
        </p:spPr>
        <p:txBody>
          <a:bodyPr/>
          <a:lstStyle/>
          <a:p>
            <a:endParaRPr lang="en-GB"/>
          </a:p>
        </p:txBody>
      </p:sp>
      <p:sp>
        <p:nvSpPr>
          <p:cNvPr id="5" name="Shape 3"/>
          <p:cNvSpPr/>
          <p:nvPr/>
        </p:nvSpPr>
        <p:spPr>
          <a:xfrm>
            <a:off x="274320" y="731520"/>
            <a:ext cx="1152144" cy="274320"/>
          </a:xfrm>
          <a:prstGeom prst="rect">
            <a:avLst/>
          </a:prstGeom>
          <a:solidFill>
            <a:srgbClr val="1A5276"/>
          </a:solidFill>
          <a:ln w="12700">
            <a:solidFill>
              <a:srgbClr val="1A5276"/>
            </a:solidFill>
            <a:prstDash val="solid"/>
          </a:ln>
        </p:spPr>
        <p:txBody>
          <a:bodyPr/>
          <a:lstStyle/>
          <a:p>
            <a:endParaRPr lang="en-GB"/>
          </a:p>
        </p:txBody>
      </p:sp>
      <p:sp>
        <p:nvSpPr>
          <p:cNvPr id="6" name="Text 4"/>
          <p:cNvSpPr/>
          <p:nvPr/>
        </p:nvSpPr>
        <p:spPr>
          <a:xfrm>
            <a:off x="301752"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A: POSITIVISM</a:t>
            </a:r>
            <a:endParaRPr lang="en-US" sz="750" dirty="0"/>
          </a:p>
        </p:txBody>
      </p:sp>
      <p:pic>
        <p:nvPicPr>
          <p:cNvPr id="7" name="Image 0" descr="preencoded.png"/>
          <p:cNvPicPr>
            <a:picLocks noChangeAspect="1"/>
          </p:cNvPicPr>
          <p:nvPr/>
        </p:nvPicPr>
        <p:blipFill>
          <a:blip r:embed="rId3"/>
          <a:stretch>
            <a:fillRect/>
          </a:stretch>
        </p:blipFill>
        <p:spPr>
          <a:xfrm>
            <a:off x="521208" y="1033272"/>
            <a:ext cx="658368" cy="658368"/>
          </a:xfrm>
          <a:prstGeom prst="rect">
            <a:avLst/>
          </a:prstGeom>
        </p:spPr>
      </p:pic>
      <p:sp>
        <p:nvSpPr>
          <p:cNvPr id="8" name="Shape 5"/>
          <p:cNvSpPr/>
          <p:nvPr/>
        </p:nvSpPr>
        <p:spPr>
          <a:xfrm>
            <a:off x="329184" y="1737360"/>
            <a:ext cx="1042416" cy="237744"/>
          </a:xfrm>
          <a:prstGeom prst="rect">
            <a:avLst/>
          </a:prstGeom>
          <a:solidFill>
            <a:srgbClr val="1A5276"/>
          </a:solidFill>
          <a:ln w="12700">
            <a:solidFill>
              <a:srgbClr val="1A5276"/>
            </a:solidFill>
            <a:prstDash val="solid"/>
          </a:ln>
        </p:spPr>
        <p:txBody>
          <a:bodyPr/>
          <a:lstStyle/>
          <a:p>
            <a:endParaRPr lang="en-GB"/>
          </a:p>
        </p:txBody>
      </p:sp>
      <p:sp>
        <p:nvSpPr>
          <p:cNvPr id="9" name="Text 6"/>
          <p:cNvSpPr/>
          <p:nvPr/>
        </p:nvSpPr>
        <p:spPr>
          <a:xfrm>
            <a:off x="329184"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MEASURES</a:t>
            </a:r>
            <a:endParaRPr lang="en-US" sz="800" dirty="0"/>
          </a:p>
        </p:txBody>
      </p:sp>
      <p:sp>
        <p:nvSpPr>
          <p:cNvPr id="10" name="Text 7"/>
          <p:cNvSpPr/>
          <p:nvPr/>
        </p:nvSpPr>
        <p:spPr>
          <a:xfrm>
            <a:off x="320040" y="2029968"/>
            <a:ext cx="1060704" cy="237744"/>
          </a:xfrm>
          <a:prstGeom prst="rect">
            <a:avLst/>
          </a:prstGeom>
          <a:noFill/>
          <a:ln/>
        </p:spPr>
        <p:txBody>
          <a:bodyPr wrap="square" lIns="0" tIns="0" rIns="0" bIns="0" rtlCol="0" anchor="ctr"/>
          <a:lstStyle/>
          <a:p>
            <a:pPr marL="0" indent="0" algn="ctr">
              <a:buNone/>
            </a:pPr>
            <a:r>
              <a:rPr lang="en-US" sz="850" b="1" i="1" dirty="0">
                <a:solidFill>
                  <a:srgbClr val="1A5276"/>
                </a:solidFill>
                <a:latin typeface="Calibri" pitchFamily="34" charset="0"/>
                <a:ea typeface="Calibri" pitchFamily="34" charset="-122"/>
                <a:cs typeface="Calibri" pitchFamily="34" charset="-120"/>
              </a:rPr>
              <a:t>The Scientist</a:t>
            </a:r>
            <a:endParaRPr lang="en-US" sz="850" dirty="0"/>
          </a:p>
        </p:txBody>
      </p:sp>
      <p:sp>
        <p:nvSpPr>
          <p:cNvPr id="11" name="Shape 8"/>
          <p:cNvSpPr/>
          <p:nvPr/>
        </p:nvSpPr>
        <p:spPr>
          <a:xfrm>
            <a:off x="320040" y="2304288"/>
            <a:ext cx="1060704" cy="0"/>
          </a:xfrm>
          <a:prstGeom prst="line">
            <a:avLst/>
          </a:prstGeom>
          <a:noFill/>
          <a:ln w="9525">
            <a:solidFill>
              <a:srgbClr val="2E86C1"/>
            </a:solidFill>
            <a:prstDash val="solid"/>
          </a:ln>
        </p:spPr>
        <p:txBody>
          <a:bodyPr/>
          <a:lstStyle/>
          <a:p>
            <a:endParaRPr lang="en-GB"/>
          </a:p>
        </p:txBody>
      </p:sp>
      <p:sp>
        <p:nvSpPr>
          <p:cNvPr id="12" name="Text 9"/>
          <p:cNvSpPr/>
          <p:nvPr/>
        </p:nvSpPr>
        <p:spPr>
          <a:xfrm>
            <a:off x="320040" y="2359152"/>
            <a:ext cx="1060704" cy="182880"/>
          </a:xfrm>
          <a:prstGeom prst="rect">
            <a:avLst/>
          </a:prstGeom>
          <a:noFill/>
          <a:ln/>
        </p:spPr>
        <p:txBody>
          <a:bodyPr wrap="square" lIns="0" tIns="0" rIns="0" bIns="0" rtlCol="0" anchor="ctr"/>
          <a:lstStyle/>
          <a:p>
            <a:pPr marL="0" indent="0">
              <a:buNone/>
            </a:pPr>
            <a:r>
              <a:rPr lang="en-US" sz="750" b="1" dirty="0">
                <a:solidFill>
                  <a:srgbClr val="1A5276"/>
                </a:solidFill>
                <a:latin typeface="Calibri" pitchFamily="34" charset="0"/>
                <a:ea typeface="Calibri" pitchFamily="34" charset="-122"/>
                <a:cs typeface="Calibri" pitchFamily="34" charset="-120"/>
              </a:rPr>
              <a:t>What this paradigm does:</a:t>
            </a:r>
            <a:endParaRPr lang="en-US" sz="750" dirty="0"/>
          </a:p>
        </p:txBody>
      </p:sp>
      <p:sp>
        <p:nvSpPr>
          <p:cNvPr id="13" name="Text 10"/>
          <p:cNvSpPr/>
          <p:nvPr/>
        </p:nvSpPr>
        <p:spPr>
          <a:xfrm>
            <a:off x="320040"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Believes one objective reality exists and can be measured. Uses numbers, statistics, and large samples to discover universal laws of human behaviour.</a:t>
            </a:r>
            <a:endParaRPr lang="en-US" sz="800" dirty="0"/>
          </a:p>
        </p:txBody>
      </p:sp>
      <p:sp>
        <p:nvSpPr>
          <p:cNvPr id="14" name="Shape 11"/>
          <p:cNvSpPr/>
          <p:nvPr/>
        </p:nvSpPr>
        <p:spPr>
          <a:xfrm>
            <a:off x="274320" y="4773168"/>
            <a:ext cx="1152144" cy="164592"/>
          </a:xfrm>
          <a:prstGeom prst="rect">
            <a:avLst/>
          </a:prstGeom>
          <a:solidFill>
            <a:srgbClr val="2E86C1">
              <a:alpha val="60000"/>
            </a:srgbClr>
          </a:solidFill>
          <a:ln w="12700">
            <a:solidFill>
              <a:srgbClr val="2E86C1"/>
            </a:solidFill>
            <a:prstDash val="solid"/>
          </a:ln>
        </p:spPr>
        <p:txBody>
          <a:bodyPr/>
          <a:lstStyle/>
          <a:p>
            <a:endParaRPr lang="en-GB"/>
          </a:p>
        </p:txBody>
      </p:sp>
      <p:sp>
        <p:nvSpPr>
          <p:cNvPr id="15" name="Shape 12"/>
          <p:cNvSpPr/>
          <p:nvPr/>
        </p:nvSpPr>
        <p:spPr>
          <a:xfrm>
            <a:off x="1514856" y="731520"/>
            <a:ext cx="1152144" cy="4206240"/>
          </a:xfrm>
          <a:prstGeom prst="rect">
            <a:avLst/>
          </a:prstGeom>
          <a:solidFill>
            <a:srgbClr val="E9F7EF"/>
          </a:solidFill>
          <a:ln w="19050">
            <a:solidFill>
              <a:srgbClr val="27AE60"/>
            </a:solidFill>
            <a:prstDash val="solid"/>
          </a:ln>
          <a:effectLst>
            <a:outerShdw blurRad="50800" dist="25400" dir="8100000" algn="bl" rotWithShape="0">
              <a:srgbClr val="000000">
                <a:alpha val="10000"/>
              </a:srgbClr>
            </a:outerShdw>
          </a:effectLst>
        </p:spPr>
        <p:txBody>
          <a:bodyPr/>
          <a:lstStyle/>
          <a:p>
            <a:endParaRPr lang="en-GB"/>
          </a:p>
        </p:txBody>
      </p:sp>
      <p:sp>
        <p:nvSpPr>
          <p:cNvPr id="16" name="Shape 13"/>
          <p:cNvSpPr/>
          <p:nvPr/>
        </p:nvSpPr>
        <p:spPr>
          <a:xfrm>
            <a:off x="1514856" y="731520"/>
            <a:ext cx="1152144" cy="274320"/>
          </a:xfrm>
          <a:prstGeom prst="rect">
            <a:avLst/>
          </a:prstGeom>
          <a:solidFill>
            <a:srgbClr val="1E8449"/>
          </a:solidFill>
          <a:ln w="12700">
            <a:solidFill>
              <a:srgbClr val="1E8449"/>
            </a:solidFill>
            <a:prstDash val="solid"/>
          </a:ln>
        </p:spPr>
        <p:txBody>
          <a:bodyPr/>
          <a:lstStyle/>
          <a:p>
            <a:endParaRPr lang="en-GB"/>
          </a:p>
        </p:txBody>
      </p:sp>
      <p:sp>
        <p:nvSpPr>
          <p:cNvPr id="17" name="Text 14"/>
          <p:cNvSpPr/>
          <p:nvPr/>
        </p:nvSpPr>
        <p:spPr>
          <a:xfrm>
            <a:off x="1542288"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B: POST-POSITIVISM</a:t>
            </a:r>
            <a:endParaRPr lang="en-US" sz="750" dirty="0"/>
          </a:p>
        </p:txBody>
      </p:sp>
      <p:pic>
        <p:nvPicPr>
          <p:cNvPr id="18" name="Image 1" descr="preencoded.png"/>
          <p:cNvPicPr>
            <a:picLocks noChangeAspect="1"/>
          </p:cNvPicPr>
          <p:nvPr/>
        </p:nvPicPr>
        <p:blipFill>
          <a:blip r:embed="rId4"/>
          <a:stretch>
            <a:fillRect/>
          </a:stretch>
        </p:blipFill>
        <p:spPr>
          <a:xfrm>
            <a:off x="1761744" y="1033272"/>
            <a:ext cx="658368" cy="658368"/>
          </a:xfrm>
          <a:prstGeom prst="rect">
            <a:avLst/>
          </a:prstGeom>
        </p:spPr>
      </p:pic>
      <p:sp>
        <p:nvSpPr>
          <p:cNvPr id="19" name="Shape 15"/>
          <p:cNvSpPr/>
          <p:nvPr/>
        </p:nvSpPr>
        <p:spPr>
          <a:xfrm>
            <a:off x="1569720" y="1737360"/>
            <a:ext cx="1042416" cy="237744"/>
          </a:xfrm>
          <a:prstGeom prst="rect">
            <a:avLst/>
          </a:prstGeom>
          <a:solidFill>
            <a:srgbClr val="1E8449"/>
          </a:solidFill>
          <a:ln w="12700">
            <a:solidFill>
              <a:srgbClr val="1E8449"/>
            </a:solidFill>
            <a:prstDash val="solid"/>
          </a:ln>
        </p:spPr>
        <p:txBody>
          <a:bodyPr/>
          <a:lstStyle/>
          <a:p>
            <a:endParaRPr lang="en-GB"/>
          </a:p>
        </p:txBody>
      </p:sp>
      <p:sp>
        <p:nvSpPr>
          <p:cNvPr id="20" name="Text 16"/>
          <p:cNvSpPr/>
          <p:nvPr/>
        </p:nvSpPr>
        <p:spPr>
          <a:xfrm>
            <a:off x="1569720"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TRIANGULATES</a:t>
            </a:r>
            <a:endParaRPr lang="en-US" sz="800" dirty="0"/>
          </a:p>
        </p:txBody>
      </p:sp>
      <p:sp>
        <p:nvSpPr>
          <p:cNvPr id="21" name="Text 17"/>
          <p:cNvSpPr/>
          <p:nvPr/>
        </p:nvSpPr>
        <p:spPr>
          <a:xfrm>
            <a:off x="1560576" y="2029968"/>
            <a:ext cx="1060704" cy="237744"/>
          </a:xfrm>
          <a:prstGeom prst="rect">
            <a:avLst/>
          </a:prstGeom>
          <a:noFill/>
          <a:ln/>
        </p:spPr>
        <p:txBody>
          <a:bodyPr wrap="square" lIns="0" tIns="0" rIns="0" bIns="0" rtlCol="0" anchor="ctr"/>
          <a:lstStyle/>
          <a:p>
            <a:pPr marL="0" indent="0" algn="ctr">
              <a:buNone/>
            </a:pPr>
            <a:r>
              <a:rPr lang="en-US" sz="850" b="1" i="1" dirty="0">
                <a:solidFill>
                  <a:srgbClr val="1E8449"/>
                </a:solidFill>
                <a:latin typeface="Calibri" pitchFamily="34" charset="0"/>
                <a:ea typeface="Calibri" pitchFamily="34" charset="-122"/>
                <a:cs typeface="Calibri" pitchFamily="34" charset="-120"/>
              </a:rPr>
              <a:t>The Careful Scientist</a:t>
            </a:r>
            <a:endParaRPr lang="en-US" sz="850" dirty="0"/>
          </a:p>
        </p:txBody>
      </p:sp>
      <p:sp>
        <p:nvSpPr>
          <p:cNvPr id="22" name="Shape 18"/>
          <p:cNvSpPr/>
          <p:nvPr/>
        </p:nvSpPr>
        <p:spPr>
          <a:xfrm>
            <a:off x="1560576" y="2304288"/>
            <a:ext cx="1060704" cy="0"/>
          </a:xfrm>
          <a:prstGeom prst="line">
            <a:avLst/>
          </a:prstGeom>
          <a:noFill/>
          <a:ln w="9525">
            <a:solidFill>
              <a:srgbClr val="27AE60"/>
            </a:solidFill>
            <a:prstDash val="solid"/>
          </a:ln>
        </p:spPr>
        <p:txBody>
          <a:bodyPr/>
          <a:lstStyle/>
          <a:p>
            <a:endParaRPr lang="en-GB"/>
          </a:p>
        </p:txBody>
      </p:sp>
      <p:sp>
        <p:nvSpPr>
          <p:cNvPr id="23" name="Text 19"/>
          <p:cNvSpPr/>
          <p:nvPr/>
        </p:nvSpPr>
        <p:spPr>
          <a:xfrm>
            <a:off x="1560576" y="2359152"/>
            <a:ext cx="1060704" cy="182880"/>
          </a:xfrm>
          <a:prstGeom prst="rect">
            <a:avLst/>
          </a:prstGeom>
          <a:noFill/>
          <a:ln/>
        </p:spPr>
        <p:txBody>
          <a:bodyPr wrap="square" lIns="0" tIns="0" rIns="0" bIns="0" rtlCol="0" anchor="ctr"/>
          <a:lstStyle/>
          <a:p>
            <a:pPr marL="0" indent="0">
              <a:buNone/>
            </a:pPr>
            <a:r>
              <a:rPr lang="en-US" sz="750" b="1" dirty="0">
                <a:solidFill>
                  <a:srgbClr val="1E8449"/>
                </a:solidFill>
                <a:latin typeface="Calibri" pitchFamily="34" charset="0"/>
                <a:ea typeface="Calibri" pitchFamily="34" charset="-122"/>
                <a:cs typeface="Calibri" pitchFamily="34" charset="-120"/>
              </a:rPr>
              <a:t>What this paradigm does:</a:t>
            </a:r>
            <a:endParaRPr lang="en-US" sz="750" dirty="0"/>
          </a:p>
        </p:txBody>
      </p:sp>
      <p:sp>
        <p:nvSpPr>
          <p:cNvPr id="24" name="Text 20"/>
          <p:cNvSpPr/>
          <p:nvPr/>
        </p:nvSpPr>
        <p:spPr>
          <a:xfrm>
            <a:off x="1560576"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Accepts that reality exists but our knowledge of it is always incomplete. Combines multiple methods to build a fuller, more reliable picture.</a:t>
            </a:r>
            <a:endParaRPr lang="en-US" sz="800" dirty="0"/>
          </a:p>
        </p:txBody>
      </p:sp>
      <p:sp>
        <p:nvSpPr>
          <p:cNvPr id="25" name="Shape 21"/>
          <p:cNvSpPr/>
          <p:nvPr/>
        </p:nvSpPr>
        <p:spPr>
          <a:xfrm>
            <a:off x="1514856" y="4773168"/>
            <a:ext cx="1152144" cy="164592"/>
          </a:xfrm>
          <a:prstGeom prst="rect">
            <a:avLst/>
          </a:prstGeom>
          <a:solidFill>
            <a:srgbClr val="27AE60">
              <a:alpha val="60000"/>
            </a:srgbClr>
          </a:solidFill>
          <a:ln w="12700">
            <a:solidFill>
              <a:srgbClr val="27AE60"/>
            </a:solidFill>
            <a:prstDash val="solid"/>
          </a:ln>
        </p:spPr>
        <p:txBody>
          <a:bodyPr/>
          <a:lstStyle/>
          <a:p>
            <a:endParaRPr lang="en-GB"/>
          </a:p>
        </p:txBody>
      </p:sp>
      <p:sp>
        <p:nvSpPr>
          <p:cNvPr id="26" name="Shape 22"/>
          <p:cNvSpPr/>
          <p:nvPr/>
        </p:nvSpPr>
        <p:spPr>
          <a:xfrm>
            <a:off x="2755392" y="731520"/>
            <a:ext cx="1152144" cy="4206240"/>
          </a:xfrm>
          <a:prstGeom prst="rect">
            <a:avLst/>
          </a:prstGeom>
          <a:solidFill>
            <a:srgbClr val="FDEDEC"/>
          </a:solidFill>
          <a:ln w="19050">
            <a:solidFill>
              <a:srgbClr val="E74C3C"/>
            </a:solidFill>
            <a:prstDash val="solid"/>
          </a:ln>
          <a:effectLst>
            <a:outerShdw blurRad="50800" dist="25400" dir="8100000" algn="bl" rotWithShape="0">
              <a:srgbClr val="000000">
                <a:alpha val="10000"/>
              </a:srgbClr>
            </a:outerShdw>
          </a:effectLst>
        </p:spPr>
        <p:txBody>
          <a:bodyPr/>
          <a:lstStyle/>
          <a:p>
            <a:endParaRPr lang="en-GB"/>
          </a:p>
        </p:txBody>
      </p:sp>
      <p:sp>
        <p:nvSpPr>
          <p:cNvPr id="27" name="Shape 23"/>
          <p:cNvSpPr/>
          <p:nvPr/>
        </p:nvSpPr>
        <p:spPr>
          <a:xfrm>
            <a:off x="2755392" y="731520"/>
            <a:ext cx="1152144" cy="274320"/>
          </a:xfrm>
          <a:prstGeom prst="rect">
            <a:avLst/>
          </a:prstGeom>
          <a:solidFill>
            <a:srgbClr val="922B21"/>
          </a:solidFill>
          <a:ln w="12700">
            <a:solidFill>
              <a:srgbClr val="922B21"/>
            </a:solidFill>
            <a:prstDash val="solid"/>
          </a:ln>
        </p:spPr>
        <p:txBody>
          <a:bodyPr/>
          <a:lstStyle/>
          <a:p>
            <a:endParaRPr lang="en-GB"/>
          </a:p>
        </p:txBody>
      </p:sp>
      <p:sp>
        <p:nvSpPr>
          <p:cNvPr id="28" name="Text 24"/>
          <p:cNvSpPr/>
          <p:nvPr/>
        </p:nvSpPr>
        <p:spPr>
          <a:xfrm>
            <a:off x="2782824"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C: INTERPRETIVISM</a:t>
            </a:r>
            <a:endParaRPr lang="en-US" sz="750" dirty="0"/>
          </a:p>
        </p:txBody>
      </p:sp>
      <p:pic>
        <p:nvPicPr>
          <p:cNvPr id="29" name="Image 2" descr="preencoded.png"/>
          <p:cNvPicPr>
            <a:picLocks noChangeAspect="1"/>
          </p:cNvPicPr>
          <p:nvPr/>
        </p:nvPicPr>
        <p:blipFill>
          <a:blip r:embed="rId5"/>
          <a:stretch>
            <a:fillRect/>
          </a:stretch>
        </p:blipFill>
        <p:spPr>
          <a:xfrm>
            <a:off x="3002280" y="1033272"/>
            <a:ext cx="658368" cy="658368"/>
          </a:xfrm>
          <a:prstGeom prst="rect">
            <a:avLst/>
          </a:prstGeom>
        </p:spPr>
      </p:pic>
      <p:sp>
        <p:nvSpPr>
          <p:cNvPr id="30" name="Shape 25"/>
          <p:cNvSpPr/>
          <p:nvPr/>
        </p:nvSpPr>
        <p:spPr>
          <a:xfrm>
            <a:off x="2810256" y="1737360"/>
            <a:ext cx="1042416" cy="237744"/>
          </a:xfrm>
          <a:prstGeom prst="rect">
            <a:avLst/>
          </a:prstGeom>
          <a:solidFill>
            <a:srgbClr val="922B21"/>
          </a:solidFill>
          <a:ln w="12700">
            <a:solidFill>
              <a:srgbClr val="922B21"/>
            </a:solidFill>
            <a:prstDash val="solid"/>
          </a:ln>
        </p:spPr>
        <p:txBody>
          <a:bodyPr/>
          <a:lstStyle/>
          <a:p>
            <a:endParaRPr lang="en-GB"/>
          </a:p>
        </p:txBody>
      </p:sp>
      <p:sp>
        <p:nvSpPr>
          <p:cNvPr id="31" name="Text 26"/>
          <p:cNvSpPr/>
          <p:nvPr/>
        </p:nvSpPr>
        <p:spPr>
          <a:xfrm>
            <a:off x="2810256"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LISTENS</a:t>
            </a:r>
            <a:endParaRPr lang="en-US" sz="800" dirty="0"/>
          </a:p>
        </p:txBody>
      </p:sp>
      <p:sp>
        <p:nvSpPr>
          <p:cNvPr id="32" name="Text 27"/>
          <p:cNvSpPr/>
          <p:nvPr/>
        </p:nvSpPr>
        <p:spPr>
          <a:xfrm>
            <a:off x="2801112" y="2029968"/>
            <a:ext cx="1060704" cy="237744"/>
          </a:xfrm>
          <a:prstGeom prst="rect">
            <a:avLst/>
          </a:prstGeom>
          <a:noFill/>
          <a:ln/>
        </p:spPr>
        <p:txBody>
          <a:bodyPr wrap="square" lIns="0" tIns="0" rIns="0" bIns="0" rtlCol="0" anchor="ctr"/>
          <a:lstStyle/>
          <a:p>
            <a:pPr marL="0" indent="0" algn="ctr">
              <a:buNone/>
            </a:pPr>
            <a:r>
              <a:rPr lang="en-US" sz="850" b="1" i="1" dirty="0">
                <a:solidFill>
                  <a:srgbClr val="922B21"/>
                </a:solidFill>
                <a:latin typeface="Calibri" pitchFamily="34" charset="0"/>
                <a:ea typeface="Calibri" pitchFamily="34" charset="-122"/>
                <a:cs typeface="Calibri" pitchFamily="34" charset="-120"/>
              </a:rPr>
              <a:t>The Listener</a:t>
            </a:r>
            <a:endParaRPr lang="en-US" sz="850" dirty="0"/>
          </a:p>
        </p:txBody>
      </p:sp>
      <p:sp>
        <p:nvSpPr>
          <p:cNvPr id="33" name="Shape 28"/>
          <p:cNvSpPr/>
          <p:nvPr/>
        </p:nvSpPr>
        <p:spPr>
          <a:xfrm>
            <a:off x="2801112" y="2304288"/>
            <a:ext cx="1060704" cy="0"/>
          </a:xfrm>
          <a:prstGeom prst="line">
            <a:avLst/>
          </a:prstGeom>
          <a:noFill/>
          <a:ln w="9525">
            <a:solidFill>
              <a:srgbClr val="E74C3C"/>
            </a:solidFill>
            <a:prstDash val="solid"/>
          </a:ln>
        </p:spPr>
        <p:txBody>
          <a:bodyPr/>
          <a:lstStyle/>
          <a:p>
            <a:endParaRPr lang="en-GB"/>
          </a:p>
        </p:txBody>
      </p:sp>
      <p:sp>
        <p:nvSpPr>
          <p:cNvPr id="34" name="Text 29"/>
          <p:cNvSpPr/>
          <p:nvPr/>
        </p:nvSpPr>
        <p:spPr>
          <a:xfrm>
            <a:off x="2801112" y="2359152"/>
            <a:ext cx="1060704" cy="182880"/>
          </a:xfrm>
          <a:prstGeom prst="rect">
            <a:avLst/>
          </a:prstGeom>
          <a:noFill/>
          <a:ln/>
        </p:spPr>
        <p:txBody>
          <a:bodyPr wrap="square" lIns="0" tIns="0" rIns="0" bIns="0" rtlCol="0" anchor="ctr"/>
          <a:lstStyle/>
          <a:p>
            <a:pPr marL="0" indent="0">
              <a:buNone/>
            </a:pPr>
            <a:r>
              <a:rPr lang="en-US" sz="750" b="1" dirty="0">
                <a:solidFill>
                  <a:srgbClr val="922B21"/>
                </a:solidFill>
                <a:latin typeface="Calibri" pitchFamily="34" charset="0"/>
                <a:ea typeface="Calibri" pitchFamily="34" charset="-122"/>
                <a:cs typeface="Calibri" pitchFamily="34" charset="-120"/>
              </a:rPr>
              <a:t>What this paradigm does:</a:t>
            </a:r>
            <a:endParaRPr lang="en-US" sz="750" dirty="0"/>
          </a:p>
        </p:txBody>
      </p:sp>
      <p:sp>
        <p:nvSpPr>
          <p:cNvPr id="35" name="Text 30"/>
          <p:cNvSpPr/>
          <p:nvPr/>
        </p:nvSpPr>
        <p:spPr>
          <a:xfrm>
            <a:off x="2801112"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Believes each person lives a different reality. Sits with people, asks open questions, and builds knowledge together through deep conversation and relationship.</a:t>
            </a:r>
            <a:endParaRPr lang="en-US" sz="800" dirty="0"/>
          </a:p>
        </p:txBody>
      </p:sp>
      <p:sp>
        <p:nvSpPr>
          <p:cNvPr id="36" name="Shape 31"/>
          <p:cNvSpPr/>
          <p:nvPr/>
        </p:nvSpPr>
        <p:spPr>
          <a:xfrm>
            <a:off x="2755392" y="4773168"/>
            <a:ext cx="1152144" cy="164592"/>
          </a:xfrm>
          <a:prstGeom prst="rect">
            <a:avLst/>
          </a:prstGeom>
          <a:solidFill>
            <a:srgbClr val="E74C3C">
              <a:alpha val="60000"/>
            </a:srgbClr>
          </a:solidFill>
          <a:ln w="12700">
            <a:solidFill>
              <a:srgbClr val="E74C3C"/>
            </a:solidFill>
            <a:prstDash val="solid"/>
          </a:ln>
        </p:spPr>
        <p:txBody>
          <a:bodyPr/>
          <a:lstStyle/>
          <a:p>
            <a:endParaRPr lang="en-GB"/>
          </a:p>
        </p:txBody>
      </p:sp>
      <p:sp>
        <p:nvSpPr>
          <p:cNvPr id="37" name="Shape 32"/>
          <p:cNvSpPr/>
          <p:nvPr/>
        </p:nvSpPr>
        <p:spPr>
          <a:xfrm>
            <a:off x="3995928" y="731520"/>
            <a:ext cx="1152144" cy="4206240"/>
          </a:xfrm>
          <a:prstGeom prst="rect">
            <a:avLst/>
          </a:prstGeom>
          <a:solidFill>
            <a:srgbClr val="F5EEF8"/>
          </a:solidFill>
          <a:ln w="19050">
            <a:solidFill>
              <a:srgbClr val="8E44AD"/>
            </a:solidFill>
            <a:prstDash val="solid"/>
          </a:ln>
          <a:effectLst>
            <a:outerShdw blurRad="50800" dist="25400" dir="8100000" algn="bl" rotWithShape="0">
              <a:srgbClr val="000000">
                <a:alpha val="10000"/>
              </a:srgbClr>
            </a:outerShdw>
          </a:effectLst>
        </p:spPr>
        <p:txBody>
          <a:bodyPr/>
          <a:lstStyle/>
          <a:p>
            <a:endParaRPr lang="en-GB"/>
          </a:p>
        </p:txBody>
      </p:sp>
      <p:sp>
        <p:nvSpPr>
          <p:cNvPr id="38" name="Shape 33"/>
          <p:cNvSpPr/>
          <p:nvPr/>
        </p:nvSpPr>
        <p:spPr>
          <a:xfrm>
            <a:off x="3995928" y="731520"/>
            <a:ext cx="1152144" cy="274320"/>
          </a:xfrm>
          <a:prstGeom prst="rect">
            <a:avLst/>
          </a:prstGeom>
          <a:solidFill>
            <a:srgbClr val="6C3483"/>
          </a:solidFill>
          <a:ln w="12700">
            <a:solidFill>
              <a:srgbClr val="6C3483"/>
            </a:solidFill>
            <a:prstDash val="solid"/>
          </a:ln>
        </p:spPr>
        <p:txBody>
          <a:bodyPr/>
          <a:lstStyle/>
          <a:p>
            <a:endParaRPr lang="en-GB"/>
          </a:p>
        </p:txBody>
      </p:sp>
      <p:sp>
        <p:nvSpPr>
          <p:cNvPr id="39" name="Text 34"/>
          <p:cNvSpPr/>
          <p:nvPr/>
        </p:nvSpPr>
        <p:spPr>
          <a:xfrm>
            <a:off x="4023360"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D: CONSTRUCTIVISM</a:t>
            </a:r>
            <a:endParaRPr lang="en-US" sz="750" dirty="0"/>
          </a:p>
        </p:txBody>
      </p:sp>
      <p:pic>
        <p:nvPicPr>
          <p:cNvPr id="40" name="Image 3" descr="preencoded.png"/>
          <p:cNvPicPr>
            <a:picLocks noChangeAspect="1"/>
          </p:cNvPicPr>
          <p:nvPr/>
        </p:nvPicPr>
        <p:blipFill>
          <a:blip r:embed="rId6"/>
          <a:stretch>
            <a:fillRect/>
          </a:stretch>
        </p:blipFill>
        <p:spPr>
          <a:xfrm>
            <a:off x="4242816" y="1033272"/>
            <a:ext cx="658368" cy="658368"/>
          </a:xfrm>
          <a:prstGeom prst="rect">
            <a:avLst/>
          </a:prstGeom>
        </p:spPr>
      </p:pic>
      <p:sp>
        <p:nvSpPr>
          <p:cNvPr id="41" name="Shape 35"/>
          <p:cNvSpPr/>
          <p:nvPr/>
        </p:nvSpPr>
        <p:spPr>
          <a:xfrm>
            <a:off x="4050792" y="1737360"/>
            <a:ext cx="1042416" cy="237744"/>
          </a:xfrm>
          <a:prstGeom prst="rect">
            <a:avLst/>
          </a:prstGeom>
          <a:solidFill>
            <a:srgbClr val="6C3483"/>
          </a:solidFill>
          <a:ln w="12700">
            <a:solidFill>
              <a:srgbClr val="6C3483"/>
            </a:solidFill>
            <a:prstDash val="solid"/>
          </a:ln>
        </p:spPr>
        <p:txBody>
          <a:bodyPr/>
          <a:lstStyle/>
          <a:p>
            <a:endParaRPr lang="en-GB"/>
          </a:p>
        </p:txBody>
      </p:sp>
      <p:sp>
        <p:nvSpPr>
          <p:cNvPr id="42" name="Text 36"/>
          <p:cNvSpPr/>
          <p:nvPr/>
        </p:nvSpPr>
        <p:spPr>
          <a:xfrm>
            <a:off x="4050792"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FOLLOWS</a:t>
            </a:r>
            <a:endParaRPr lang="en-US" sz="800" dirty="0"/>
          </a:p>
        </p:txBody>
      </p:sp>
      <p:sp>
        <p:nvSpPr>
          <p:cNvPr id="43" name="Text 37"/>
          <p:cNvSpPr/>
          <p:nvPr/>
        </p:nvSpPr>
        <p:spPr>
          <a:xfrm>
            <a:off x="4041648" y="2029968"/>
            <a:ext cx="1060704" cy="237744"/>
          </a:xfrm>
          <a:prstGeom prst="rect">
            <a:avLst/>
          </a:prstGeom>
          <a:noFill/>
          <a:ln/>
        </p:spPr>
        <p:txBody>
          <a:bodyPr wrap="square" lIns="0" tIns="0" rIns="0" bIns="0" rtlCol="0" anchor="ctr"/>
          <a:lstStyle/>
          <a:p>
            <a:pPr marL="0" indent="0" algn="ctr">
              <a:buNone/>
            </a:pPr>
            <a:r>
              <a:rPr lang="en-US" sz="850" b="1" i="1" dirty="0">
                <a:solidFill>
                  <a:srgbClr val="6C3483"/>
                </a:solidFill>
                <a:latin typeface="Calibri" pitchFamily="34" charset="0"/>
                <a:ea typeface="Calibri" pitchFamily="34" charset="-122"/>
                <a:cs typeface="Calibri" pitchFamily="34" charset="-120"/>
              </a:rPr>
              <a:t>The Shadow</a:t>
            </a:r>
            <a:endParaRPr lang="en-US" sz="850" dirty="0"/>
          </a:p>
        </p:txBody>
      </p:sp>
      <p:sp>
        <p:nvSpPr>
          <p:cNvPr id="44" name="Shape 38"/>
          <p:cNvSpPr/>
          <p:nvPr/>
        </p:nvSpPr>
        <p:spPr>
          <a:xfrm>
            <a:off x="4041648" y="2304288"/>
            <a:ext cx="1060704" cy="0"/>
          </a:xfrm>
          <a:prstGeom prst="line">
            <a:avLst/>
          </a:prstGeom>
          <a:noFill/>
          <a:ln w="9525">
            <a:solidFill>
              <a:srgbClr val="8E44AD"/>
            </a:solidFill>
            <a:prstDash val="solid"/>
          </a:ln>
        </p:spPr>
        <p:txBody>
          <a:bodyPr/>
          <a:lstStyle/>
          <a:p>
            <a:endParaRPr lang="en-GB"/>
          </a:p>
        </p:txBody>
      </p:sp>
      <p:sp>
        <p:nvSpPr>
          <p:cNvPr id="45" name="Text 39"/>
          <p:cNvSpPr/>
          <p:nvPr/>
        </p:nvSpPr>
        <p:spPr>
          <a:xfrm>
            <a:off x="4041648" y="2359152"/>
            <a:ext cx="1060704" cy="182880"/>
          </a:xfrm>
          <a:prstGeom prst="rect">
            <a:avLst/>
          </a:prstGeom>
          <a:noFill/>
          <a:ln/>
        </p:spPr>
        <p:txBody>
          <a:bodyPr wrap="square" lIns="0" tIns="0" rIns="0" bIns="0" rtlCol="0" anchor="ctr"/>
          <a:lstStyle/>
          <a:p>
            <a:pPr marL="0" indent="0">
              <a:buNone/>
            </a:pPr>
            <a:r>
              <a:rPr lang="en-US" sz="750" b="1" dirty="0">
                <a:solidFill>
                  <a:srgbClr val="6C3483"/>
                </a:solidFill>
                <a:latin typeface="Calibri" pitchFamily="34" charset="0"/>
                <a:ea typeface="Calibri" pitchFamily="34" charset="-122"/>
                <a:cs typeface="Calibri" pitchFamily="34" charset="-120"/>
              </a:rPr>
              <a:t>What this paradigm does:</a:t>
            </a:r>
            <a:endParaRPr lang="en-US" sz="750" dirty="0"/>
          </a:p>
        </p:txBody>
      </p:sp>
      <p:sp>
        <p:nvSpPr>
          <p:cNvPr id="46" name="Text 40"/>
          <p:cNvSpPr/>
          <p:nvPr/>
        </p:nvSpPr>
        <p:spPr>
          <a:xfrm>
            <a:off x="4041648"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Focuses on the individual. Follows people over time to understand how each person personally constructs their own meaning of the world from their unique experiences.</a:t>
            </a:r>
            <a:endParaRPr lang="en-US" sz="800" dirty="0"/>
          </a:p>
        </p:txBody>
      </p:sp>
      <p:sp>
        <p:nvSpPr>
          <p:cNvPr id="47" name="Shape 41"/>
          <p:cNvSpPr/>
          <p:nvPr/>
        </p:nvSpPr>
        <p:spPr>
          <a:xfrm>
            <a:off x="3995928" y="4773168"/>
            <a:ext cx="1152144" cy="164592"/>
          </a:xfrm>
          <a:prstGeom prst="rect">
            <a:avLst/>
          </a:prstGeom>
          <a:solidFill>
            <a:srgbClr val="8E44AD">
              <a:alpha val="60000"/>
            </a:srgbClr>
          </a:solidFill>
          <a:ln w="12700">
            <a:solidFill>
              <a:srgbClr val="8E44AD"/>
            </a:solidFill>
            <a:prstDash val="solid"/>
          </a:ln>
        </p:spPr>
        <p:txBody>
          <a:bodyPr/>
          <a:lstStyle/>
          <a:p>
            <a:endParaRPr lang="en-GB"/>
          </a:p>
        </p:txBody>
      </p:sp>
      <p:sp>
        <p:nvSpPr>
          <p:cNvPr id="48" name="Shape 42"/>
          <p:cNvSpPr/>
          <p:nvPr/>
        </p:nvSpPr>
        <p:spPr>
          <a:xfrm>
            <a:off x="5236464" y="731520"/>
            <a:ext cx="1152144" cy="4206240"/>
          </a:xfrm>
          <a:prstGeom prst="rect">
            <a:avLst/>
          </a:prstGeom>
          <a:solidFill>
            <a:srgbClr val="EAF2FF"/>
          </a:solidFill>
          <a:ln w="19050">
            <a:solidFill>
              <a:srgbClr val="2980B9"/>
            </a:solidFill>
            <a:prstDash val="solid"/>
          </a:ln>
          <a:effectLst>
            <a:outerShdw blurRad="50800" dist="25400" dir="8100000" algn="bl" rotWithShape="0">
              <a:srgbClr val="000000">
                <a:alpha val="10000"/>
              </a:srgbClr>
            </a:outerShdw>
          </a:effectLst>
        </p:spPr>
        <p:txBody>
          <a:bodyPr/>
          <a:lstStyle/>
          <a:p>
            <a:endParaRPr lang="en-GB"/>
          </a:p>
        </p:txBody>
      </p:sp>
      <p:sp>
        <p:nvSpPr>
          <p:cNvPr id="49" name="Shape 43"/>
          <p:cNvSpPr/>
          <p:nvPr/>
        </p:nvSpPr>
        <p:spPr>
          <a:xfrm>
            <a:off x="5236464" y="731520"/>
            <a:ext cx="1152144" cy="274320"/>
          </a:xfrm>
          <a:prstGeom prst="rect">
            <a:avLst/>
          </a:prstGeom>
          <a:solidFill>
            <a:srgbClr val="1A5276"/>
          </a:solidFill>
          <a:ln w="12700">
            <a:solidFill>
              <a:srgbClr val="1A5276"/>
            </a:solidFill>
            <a:prstDash val="solid"/>
          </a:ln>
        </p:spPr>
        <p:txBody>
          <a:bodyPr/>
          <a:lstStyle/>
          <a:p>
            <a:endParaRPr lang="en-GB"/>
          </a:p>
        </p:txBody>
      </p:sp>
      <p:sp>
        <p:nvSpPr>
          <p:cNvPr id="50" name="Text 44"/>
          <p:cNvSpPr/>
          <p:nvPr/>
        </p:nvSpPr>
        <p:spPr>
          <a:xfrm>
            <a:off x="5263896"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E: SOCIAL</a:t>
            </a:r>
            <a:endParaRPr lang="en-US" sz="750" dirty="0"/>
          </a:p>
          <a:p>
            <a:pPr marL="0" indent="0" algn="ctr">
              <a:buNone/>
            </a:pPr>
            <a:r>
              <a:rPr lang="en-US" sz="750" b="1" dirty="0">
                <a:solidFill>
                  <a:srgbClr val="FFFFFF"/>
                </a:solidFill>
                <a:latin typeface="Calibri" pitchFamily="34" charset="0"/>
                <a:ea typeface="Calibri" pitchFamily="34" charset="-122"/>
                <a:cs typeface="Calibri" pitchFamily="34" charset="-120"/>
              </a:rPr>
              <a:t>CONSTRUCTIONISM</a:t>
            </a:r>
            <a:endParaRPr lang="en-US" sz="750" dirty="0"/>
          </a:p>
        </p:txBody>
      </p:sp>
      <p:pic>
        <p:nvPicPr>
          <p:cNvPr id="51" name="Image 4" descr="preencoded.png"/>
          <p:cNvPicPr>
            <a:picLocks noChangeAspect="1"/>
          </p:cNvPicPr>
          <p:nvPr/>
        </p:nvPicPr>
        <p:blipFill>
          <a:blip r:embed="rId7"/>
          <a:stretch>
            <a:fillRect/>
          </a:stretch>
        </p:blipFill>
        <p:spPr>
          <a:xfrm>
            <a:off x="5483352" y="1033272"/>
            <a:ext cx="658368" cy="658368"/>
          </a:xfrm>
          <a:prstGeom prst="rect">
            <a:avLst/>
          </a:prstGeom>
        </p:spPr>
      </p:pic>
      <p:sp>
        <p:nvSpPr>
          <p:cNvPr id="52" name="Shape 45"/>
          <p:cNvSpPr/>
          <p:nvPr/>
        </p:nvSpPr>
        <p:spPr>
          <a:xfrm>
            <a:off x="5291328" y="1737360"/>
            <a:ext cx="1042416" cy="237744"/>
          </a:xfrm>
          <a:prstGeom prst="rect">
            <a:avLst/>
          </a:prstGeom>
          <a:solidFill>
            <a:srgbClr val="1A5276"/>
          </a:solidFill>
          <a:ln w="12700">
            <a:solidFill>
              <a:srgbClr val="1A5276"/>
            </a:solidFill>
            <a:prstDash val="solid"/>
          </a:ln>
        </p:spPr>
        <p:txBody>
          <a:bodyPr/>
          <a:lstStyle/>
          <a:p>
            <a:endParaRPr lang="en-GB"/>
          </a:p>
        </p:txBody>
      </p:sp>
      <p:sp>
        <p:nvSpPr>
          <p:cNvPr id="53" name="Text 46"/>
          <p:cNvSpPr/>
          <p:nvPr/>
        </p:nvSpPr>
        <p:spPr>
          <a:xfrm>
            <a:off x="5291328"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OBSERVES GROUPS</a:t>
            </a:r>
            <a:endParaRPr lang="en-US" sz="800" dirty="0"/>
          </a:p>
        </p:txBody>
      </p:sp>
      <p:sp>
        <p:nvSpPr>
          <p:cNvPr id="54" name="Text 47"/>
          <p:cNvSpPr/>
          <p:nvPr/>
        </p:nvSpPr>
        <p:spPr>
          <a:xfrm>
            <a:off x="5282184" y="2029968"/>
            <a:ext cx="1060704" cy="237744"/>
          </a:xfrm>
          <a:prstGeom prst="rect">
            <a:avLst/>
          </a:prstGeom>
          <a:noFill/>
          <a:ln/>
        </p:spPr>
        <p:txBody>
          <a:bodyPr wrap="square" lIns="0" tIns="0" rIns="0" bIns="0" rtlCol="0" anchor="ctr"/>
          <a:lstStyle/>
          <a:p>
            <a:pPr marL="0" indent="0" algn="ctr">
              <a:buNone/>
            </a:pPr>
            <a:r>
              <a:rPr lang="en-US" sz="850" b="1" i="1" dirty="0">
                <a:solidFill>
                  <a:srgbClr val="1A5276"/>
                </a:solidFill>
                <a:latin typeface="Calibri" pitchFamily="34" charset="0"/>
                <a:ea typeface="Calibri" pitchFamily="34" charset="-122"/>
                <a:cs typeface="Calibri" pitchFamily="34" charset="-120"/>
              </a:rPr>
              <a:t>The Group Watcher</a:t>
            </a:r>
            <a:endParaRPr lang="en-US" sz="850" dirty="0"/>
          </a:p>
        </p:txBody>
      </p:sp>
      <p:sp>
        <p:nvSpPr>
          <p:cNvPr id="55" name="Shape 48"/>
          <p:cNvSpPr/>
          <p:nvPr/>
        </p:nvSpPr>
        <p:spPr>
          <a:xfrm>
            <a:off x="5282184" y="2304288"/>
            <a:ext cx="1060704" cy="0"/>
          </a:xfrm>
          <a:prstGeom prst="line">
            <a:avLst/>
          </a:prstGeom>
          <a:noFill/>
          <a:ln w="9525">
            <a:solidFill>
              <a:srgbClr val="2980B9"/>
            </a:solidFill>
            <a:prstDash val="solid"/>
          </a:ln>
        </p:spPr>
        <p:txBody>
          <a:bodyPr/>
          <a:lstStyle/>
          <a:p>
            <a:endParaRPr lang="en-GB"/>
          </a:p>
        </p:txBody>
      </p:sp>
      <p:sp>
        <p:nvSpPr>
          <p:cNvPr id="56" name="Text 49"/>
          <p:cNvSpPr/>
          <p:nvPr/>
        </p:nvSpPr>
        <p:spPr>
          <a:xfrm>
            <a:off x="5282184" y="2359152"/>
            <a:ext cx="1060704" cy="182880"/>
          </a:xfrm>
          <a:prstGeom prst="rect">
            <a:avLst/>
          </a:prstGeom>
          <a:noFill/>
          <a:ln/>
        </p:spPr>
        <p:txBody>
          <a:bodyPr wrap="square" lIns="0" tIns="0" rIns="0" bIns="0" rtlCol="0" anchor="ctr"/>
          <a:lstStyle/>
          <a:p>
            <a:pPr marL="0" indent="0">
              <a:buNone/>
            </a:pPr>
            <a:r>
              <a:rPr lang="en-US" sz="750" b="1" dirty="0">
                <a:solidFill>
                  <a:srgbClr val="1A5276"/>
                </a:solidFill>
                <a:latin typeface="Calibri" pitchFamily="34" charset="0"/>
                <a:ea typeface="Calibri" pitchFamily="34" charset="-122"/>
                <a:cs typeface="Calibri" pitchFamily="34" charset="-120"/>
              </a:rPr>
              <a:t>What this paradigm does:</a:t>
            </a:r>
            <a:endParaRPr lang="en-US" sz="750" dirty="0"/>
          </a:p>
        </p:txBody>
      </p:sp>
      <p:sp>
        <p:nvSpPr>
          <p:cNvPr id="57" name="Text 50"/>
          <p:cNvSpPr/>
          <p:nvPr/>
        </p:nvSpPr>
        <p:spPr>
          <a:xfrm>
            <a:off x="5282184"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Focuses on the collective. Studies how groups co-create shared meaning through language, stories, and interaction — reality lives between people, not inside them.</a:t>
            </a:r>
            <a:endParaRPr lang="en-US" sz="800" dirty="0"/>
          </a:p>
        </p:txBody>
      </p:sp>
      <p:sp>
        <p:nvSpPr>
          <p:cNvPr id="58" name="Shape 51"/>
          <p:cNvSpPr/>
          <p:nvPr/>
        </p:nvSpPr>
        <p:spPr>
          <a:xfrm>
            <a:off x="5236464" y="4773168"/>
            <a:ext cx="1152144" cy="164592"/>
          </a:xfrm>
          <a:prstGeom prst="rect">
            <a:avLst/>
          </a:prstGeom>
          <a:solidFill>
            <a:srgbClr val="2980B9">
              <a:alpha val="60000"/>
            </a:srgbClr>
          </a:solidFill>
          <a:ln w="12700">
            <a:solidFill>
              <a:srgbClr val="2980B9"/>
            </a:solidFill>
            <a:prstDash val="solid"/>
          </a:ln>
        </p:spPr>
        <p:txBody>
          <a:bodyPr/>
          <a:lstStyle/>
          <a:p>
            <a:endParaRPr lang="en-GB"/>
          </a:p>
        </p:txBody>
      </p:sp>
      <p:sp>
        <p:nvSpPr>
          <p:cNvPr id="59" name="Shape 52"/>
          <p:cNvSpPr/>
          <p:nvPr/>
        </p:nvSpPr>
        <p:spPr>
          <a:xfrm>
            <a:off x="6477000" y="731520"/>
            <a:ext cx="1152144" cy="4206240"/>
          </a:xfrm>
          <a:prstGeom prst="rect">
            <a:avLst/>
          </a:prstGeom>
          <a:solidFill>
            <a:srgbClr val="FEF9E7"/>
          </a:solidFill>
          <a:ln w="19050">
            <a:solidFill>
              <a:srgbClr val="D4AC0D"/>
            </a:solidFill>
            <a:prstDash val="solid"/>
          </a:ln>
          <a:effectLst>
            <a:outerShdw blurRad="50800" dist="25400" dir="8100000" algn="bl" rotWithShape="0">
              <a:srgbClr val="000000">
                <a:alpha val="10000"/>
              </a:srgbClr>
            </a:outerShdw>
          </a:effectLst>
        </p:spPr>
        <p:txBody>
          <a:bodyPr/>
          <a:lstStyle/>
          <a:p>
            <a:endParaRPr lang="en-GB"/>
          </a:p>
        </p:txBody>
      </p:sp>
      <p:sp>
        <p:nvSpPr>
          <p:cNvPr id="60" name="Shape 53"/>
          <p:cNvSpPr/>
          <p:nvPr/>
        </p:nvSpPr>
        <p:spPr>
          <a:xfrm>
            <a:off x="6477000" y="731520"/>
            <a:ext cx="1152144" cy="274320"/>
          </a:xfrm>
          <a:prstGeom prst="rect">
            <a:avLst/>
          </a:prstGeom>
          <a:solidFill>
            <a:srgbClr val="9A7D0A"/>
          </a:solidFill>
          <a:ln w="12700">
            <a:solidFill>
              <a:srgbClr val="9A7D0A"/>
            </a:solidFill>
            <a:prstDash val="solid"/>
          </a:ln>
        </p:spPr>
        <p:txBody>
          <a:bodyPr/>
          <a:lstStyle/>
          <a:p>
            <a:endParaRPr lang="en-GB"/>
          </a:p>
        </p:txBody>
      </p:sp>
      <p:sp>
        <p:nvSpPr>
          <p:cNvPr id="61" name="Text 54"/>
          <p:cNvSpPr/>
          <p:nvPr/>
        </p:nvSpPr>
        <p:spPr>
          <a:xfrm>
            <a:off x="6504432"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F: CRITICAL THEORY</a:t>
            </a:r>
            <a:endParaRPr lang="en-US" sz="750" dirty="0"/>
          </a:p>
        </p:txBody>
      </p:sp>
      <p:pic>
        <p:nvPicPr>
          <p:cNvPr id="62" name="Image 5" descr="preencoded.png"/>
          <p:cNvPicPr>
            <a:picLocks noChangeAspect="1"/>
          </p:cNvPicPr>
          <p:nvPr/>
        </p:nvPicPr>
        <p:blipFill>
          <a:blip r:embed="rId8"/>
          <a:stretch>
            <a:fillRect/>
          </a:stretch>
        </p:blipFill>
        <p:spPr>
          <a:xfrm>
            <a:off x="6723888" y="1033272"/>
            <a:ext cx="658368" cy="658368"/>
          </a:xfrm>
          <a:prstGeom prst="rect">
            <a:avLst/>
          </a:prstGeom>
        </p:spPr>
      </p:pic>
      <p:sp>
        <p:nvSpPr>
          <p:cNvPr id="63" name="Shape 55"/>
          <p:cNvSpPr/>
          <p:nvPr/>
        </p:nvSpPr>
        <p:spPr>
          <a:xfrm>
            <a:off x="6531864" y="1737360"/>
            <a:ext cx="1042416" cy="237744"/>
          </a:xfrm>
          <a:prstGeom prst="rect">
            <a:avLst/>
          </a:prstGeom>
          <a:solidFill>
            <a:srgbClr val="9A7D0A"/>
          </a:solidFill>
          <a:ln w="12700">
            <a:solidFill>
              <a:srgbClr val="9A7D0A"/>
            </a:solidFill>
            <a:prstDash val="solid"/>
          </a:ln>
        </p:spPr>
        <p:txBody>
          <a:bodyPr/>
          <a:lstStyle/>
          <a:p>
            <a:endParaRPr lang="en-GB"/>
          </a:p>
        </p:txBody>
      </p:sp>
      <p:sp>
        <p:nvSpPr>
          <p:cNvPr id="64" name="Text 56"/>
          <p:cNvSpPr/>
          <p:nvPr/>
        </p:nvSpPr>
        <p:spPr>
          <a:xfrm>
            <a:off x="6531864"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CHALLENGES</a:t>
            </a:r>
            <a:endParaRPr lang="en-US" sz="800" dirty="0"/>
          </a:p>
        </p:txBody>
      </p:sp>
      <p:sp>
        <p:nvSpPr>
          <p:cNvPr id="65" name="Text 57"/>
          <p:cNvSpPr/>
          <p:nvPr/>
        </p:nvSpPr>
        <p:spPr>
          <a:xfrm>
            <a:off x="6522720" y="2029968"/>
            <a:ext cx="1060704" cy="237744"/>
          </a:xfrm>
          <a:prstGeom prst="rect">
            <a:avLst/>
          </a:prstGeom>
          <a:noFill/>
          <a:ln/>
        </p:spPr>
        <p:txBody>
          <a:bodyPr wrap="square" lIns="0" tIns="0" rIns="0" bIns="0" rtlCol="0" anchor="ctr"/>
          <a:lstStyle/>
          <a:p>
            <a:pPr marL="0" indent="0" algn="ctr">
              <a:buNone/>
            </a:pPr>
            <a:r>
              <a:rPr lang="en-US" sz="850" b="1" i="1" dirty="0">
                <a:solidFill>
                  <a:srgbClr val="9A7D0A"/>
                </a:solidFill>
                <a:latin typeface="Calibri" pitchFamily="34" charset="0"/>
                <a:ea typeface="Calibri" pitchFamily="34" charset="-122"/>
                <a:cs typeface="Calibri" pitchFamily="34" charset="-120"/>
              </a:rPr>
              <a:t>The Challenger</a:t>
            </a:r>
            <a:endParaRPr lang="en-US" sz="850" dirty="0"/>
          </a:p>
        </p:txBody>
      </p:sp>
      <p:sp>
        <p:nvSpPr>
          <p:cNvPr id="66" name="Shape 58"/>
          <p:cNvSpPr/>
          <p:nvPr/>
        </p:nvSpPr>
        <p:spPr>
          <a:xfrm>
            <a:off x="6522720" y="2304288"/>
            <a:ext cx="1060704" cy="0"/>
          </a:xfrm>
          <a:prstGeom prst="line">
            <a:avLst/>
          </a:prstGeom>
          <a:noFill/>
          <a:ln w="9525">
            <a:solidFill>
              <a:srgbClr val="D4AC0D"/>
            </a:solidFill>
            <a:prstDash val="solid"/>
          </a:ln>
        </p:spPr>
        <p:txBody>
          <a:bodyPr/>
          <a:lstStyle/>
          <a:p>
            <a:endParaRPr lang="en-GB"/>
          </a:p>
        </p:txBody>
      </p:sp>
      <p:sp>
        <p:nvSpPr>
          <p:cNvPr id="67" name="Text 59"/>
          <p:cNvSpPr/>
          <p:nvPr/>
        </p:nvSpPr>
        <p:spPr>
          <a:xfrm>
            <a:off x="6522720" y="2359152"/>
            <a:ext cx="1060704" cy="182880"/>
          </a:xfrm>
          <a:prstGeom prst="rect">
            <a:avLst/>
          </a:prstGeom>
          <a:noFill/>
          <a:ln/>
        </p:spPr>
        <p:txBody>
          <a:bodyPr wrap="square" lIns="0" tIns="0" rIns="0" bIns="0" rtlCol="0" anchor="ctr"/>
          <a:lstStyle/>
          <a:p>
            <a:pPr marL="0" indent="0">
              <a:buNone/>
            </a:pPr>
            <a:r>
              <a:rPr lang="en-US" sz="750" b="1" dirty="0">
                <a:solidFill>
                  <a:srgbClr val="9A7D0A"/>
                </a:solidFill>
                <a:latin typeface="Calibri" pitchFamily="34" charset="0"/>
                <a:ea typeface="Calibri" pitchFamily="34" charset="-122"/>
                <a:cs typeface="Calibri" pitchFamily="34" charset="-120"/>
              </a:rPr>
              <a:t>What this paradigm does:</a:t>
            </a:r>
            <a:endParaRPr lang="en-US" sz="750" dirty="0"/>
          </a:p>
        </p:txBody>
      </p:sp>
      <p:sp>
        <p:nvSpPr>
          <p:cNvPr id="68" name="Text 60"/>
          <p:cNvSpPr/>
          <p:nvPr/>
        </p:nvSpPr>
        <p:spPr>
          <a:xfrm>
            <a:off x="6522720"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Asks who holds power and who is silenced. Treats research as political — committed to social justice, exposing inequality, and amplifying marginalised voices.</a:t>
            </a:r>
            <a:endParaRPr lang="en-US" sz="800" dirty="0"/>
          </a:p>
        </p:txBody>
      </p:sp>
      <p:sp>
        <p:nvSpPr>
          <p:cNvPr id="69" name="Shape 61"/>
          <p:cNvSpPr/>
          <p:nvPr/>
        </p:nvSpPr>
        <p:spPr>
          <a:xfrm>
            <a:off x="6477000" y="4773168"/>
            <a:ext cx="1152144" cy="164592"/>
          </a:xfrm>
          <a:prstGeom prst="rect">
            <a:avLst/>
          </a:prstGeom>
          <a:solidFill>
            <a:srgbClr val="D4AC0D">
              <a:alpha val="60000"/>
            </a:srgbClr>
          </a:solidFill>
          <a:ln w="12700">
            <a:solidFill>
              <a:srgbClr val="D4AC0D"/>
            </a:solidFill>
            <a:prstDash val="solid"/>
          </a:ln>
        </p:spPr>
        <p:txBody>
          <a:bodyPr/>
          <a:lstStyle/>
          <a:p>
            <a:endParaRPr lang="en-GB"/>
          </a:p>
        </p:txBody>
      </p:sp>
      <p:sp>
        <p:nvSpPr>
          <p:cNvPr id="70" name="Shape 62"/>
          <p:cNvSpPr/>
          <p:nvPr/>
        </p:nvSpPr>
        <p:spPr>
          <a:xfrm>
            <a:off x="7717536" y="731520"/>
            <a:ext cx="1152144" cy="4206240"/>
          </a:xfrm>
          <a:prstGeom prst="rect">
            <a:avLst/>
          </a:prstGeom>
          <a:solidFill>
            <a:srgbClr val="E8F8F5"/>
          </a:solidFill>
          <a:ln w="19050">
            <a:solidFill>
              <a:srgbClr val="17A589"/>
            </a:solidFill>
            <a:prstDash val="solid"/>
          </a:ln>
          <a:effectLst>
            <a:outerShdw blurRad="50800" dist="25400" dir="8100000" algn="bl" rotWithShape="0">
              <a:srgbClr val="000000">
                <a:alpha val="10000"/>
              </a:srgbClr>
            </a:outerShdw>
          </a:effectLst>
        </p:spPr>
        <p:txBody>
          <a:bodyPr/>
          <a:lstStyle/>
          <a:p>
            <a:endParaRPr lang="en-GB"/>
          </a:p>
        </p:txBody>
      </p:sp>
      <p:sp>
        <p:nvSpPr>
          <p:cNvPr id="71" name="Shape 63"/>
          <p:cNvSpPr/>
          <p:nvPr/>
        </p:nvSpPr>
        <p:spPr>
          <a:xfrm>
            <a:off x="7717536" y="731520"/>
            <a:ext cx="1152144" cy="274320"/>
          </a:xfrm>
          <a:prstGeom prst="rect">
            <a:avLst/>
          </a:prstGeom>
          <a:solidFill>
            <a:srgbClr val="0E6655"/>
          </a:solidFill>
          <a:ln w="12700">
            <a:solidFill>
              <a:srgbClr val="0E6655"/>
            </a:solidFill>
            <a:prstDash val="solid"/>
          </a:ln>
        </p:spPr>
        <p:txBody>
          <a:bodyPr/>
          <a:lstStyle/>
          <a:p>
            <a:endParaRPr lang="en-GB"/>
          </a:p>
        </p:txBody>
      </p:sp>
      <p:sp>
        <p:nvSpPr>
          <p:cNvPr id="72" name="Text 64"/>
          <p:cNvSpPr/>
          <p:nvPr/>
        </p:nvSpPr>
        <p:spPr>
          <a:xfrm>
            <a:off x="7744968"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G: PRAGMATISM</a:t>
            </a:r>
            <a:endParaRPr lang="en-US" sz="750" dirty="0"/>
          </a:p>
        </p:txBody>
      </p:sp>
      <p:pic>
        <p:nvPicPr>
          <p:cNvPr id="73" name="Image 6" descr="preencoded.png"/>
          <p:cNvPicPr>
            <a:picLocks noChangeAspect="1"/>
          </p:cNvPicPr>
          <p:nvPr/>
        </p:nvPicPr>
        <p:blipFill>
          <a:blip r:embed="rId9"/>
          <a:stretch>
            <a:fillRect/>
          </a:stretch>
        </p:blipFill>
        <p:spPr>
          <a:xfrm>
            <a:off x="7964424" y="1033272"/>
            <a:ext cx="658368" cy="658368"/>
          </a:xfrm>
          <a:prstGeom prst="rect">
            <a:avLst/>
          </a:prstGeom>
        </p:spPr>
      </p:pic>
      <p:sp>
        <p:nvSpPr>
          <p:cNvPr id="74" name="Shape 65"/>
          <p:cNvSpPr/>
          <p:nvPr/>
        </p:nvSpPr>
        <p:spPr>
          <a:xfrm>
            <a:off x="7772400" y="1737360"/>
            <a:ext cx="1042416" cy="237744"/>
          </a:xfrm>
          <a:prstGeom prst="rect">
            <a:avLst/>
          </a:prstGeom>
          <a:solidFill>
            <a:srgbClr val="0E6655"/>
          </a:solidFill>
          <a:ln w="12700">
            <a:solidFill>
              <a:srgbClr val="0E6655"/>
            </a:solidFill>
            <a:prstDash val="solid"/>
          </a:ln>
        </p:spPr>
        <p:txBody>
          <a:bodyPr/>
          <a:lstStyle/>
          <a:p>
            <a:endParaRPr lang="en-GB"/>
          </a:p>
        </p:txBody>
      </p:sp>
      <p:sp>
        <p:nvSpPr>
          <p:cNvPr id="75" name="Text 66"/>
          <p:cNvSpPr/>
          <p:nvPr/>
        </p:nvSpPr>
        <p:spPr>
          <a:xfrm>
            <a:off x="7772400" y="1737360"/>
            <a:ext cx="1042416"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SOLVES</a:t>
            </a:r>
            <a:endParaRPr lang="en-US" sz="800" dirty="0"/>
          </a:p>
        </p:txBody>
      </p:sp>
      <p:sp>
        <p:nvSpPr>
          <p:cNvPr id="76" name="Text 67"/>
          <p:cNvSpPr/>
          <p:nvPr/>
        </p:nvSpPr>
        <p:spPr>
          <a:xfrm>
            <a:off x="7763256" y="2029968"/>
            <a:ext cx="1060704" cy="237744"/>
          </a:xfrm>
          <a:prstGeom prst="rect">
            <a:avLst/>
          </a:prstGeom>
          <a:noFill/>
          <a:ln/>
        </p:spPr>
        <p:txBody>
          <a:bodyPr wrap="square" lIns="0" tIns="0" rIns="0" bIns="0" rtlCol="0" anchor="ctr"/>
          <a:lstStyle/>
          <a:p>
            <a:pPr marL="0" indent="0" algn="ctr">
              <a:buNone/>
            </a:pPr>
            <a:r>
              <a:rPr lang="en-US" sz="850" b="1" i="1" dirty="0">
                <a:solidFill>
                  <a:srgbClr val="0E6655"/>
                </a:solidFill>
                <a:latin typeface="Calibri" pitchFamily="34" charset="0"/>
                <a:ea typeface="Calibri" pitchFamily="34" charset="-122"/>
                <a:cs typeface="Calibri" pitchFamily="34" charset="-120"/>
              </a:rPr>
              <a:t>The Fixer</a:t>
            </a:r>
            <a:endParaRPr lang="en-US" sz="850" dirty="0"/>
          </a:p>
        </p:txBody>
      </p:sp>
      <p:sp>
        <p:nvSpPr>
          <p:cNvPr id="77" name="Shape 68"/>
          <p:cNvSpPr/>
          <p:nvPr/>
        </p:nvSpPr>
        <p:spPr>
          <a:xfrm>
            <a:off x="7763256" y="2304288"/>
            <a:ext cx="1060704" cy="0"/>
          </a:xfrm>
          <a:prstGeom prst="line">
            <a:avLst/>
          </a:prstGeom>
          <a:noFill/>
          <a:ln w="9525">
            <a:solidFill>
              <a:srgbClr val="17A589"/>
            </a:solidFill>
            <a:prstDash val="solid"/>
          </a:ln>
        </p:spPr>
        <p:txBody>
          <a:bodyPr/>
          <a:lstStyle/>
          <a:p>
            <a:endParaRPr lang="en-GB"/>
          </a:p>
        </p:txBody>
      </p:sp>
      <p:sp>
        <p:nvSpPr>
          <p:cNvPr id="78" name="Text 69"/>
          <p:cNvSpPr/>
          <p:nvPr/>
        </p:nvSpPr>
        <p:spPr>
          <a:xfrm>
            <a:off x="7763256" y="2359152"/>
            <a:ext cx="1060704" cy="182880"/>
          </a:xfrm>
          <a:prstGeom prst="rect">
            <a:avLst/>
          </a:prstGeom>
          <a:noFill/>
          <a:ln/>
        </p:spPr>
        <p:txBody>
          <a:bodyPr wrap="square" lIns="0" tIns="0" rIns="0" bIns="0" rtlCol="0" anchor="ctr"/>
          <a:lstStyle/>
          <a:p>
            <a:pPr marL="0" indent="0">
              <a:buNone/>
            </a:pPr>
            <a:r>
              <a:rPr lang="en-US" sz="750" b="1" dirty="0">
                <a:solidFill>
                  <a:srgbClr val="0E6655"/>
                </a:solidFill>
                <a:latin typeface="Calibri" pitchFamily="34" charset="0"/>
                <a:ea typeface="Calibri" pitchFamily="34" charset="-122"/>
                <a:cs typeface="Calibri" pitchFamily="34" charset="-120"/>
              </a:rPr>
              <a:t>What this paradigm does:</a:t>
            </a:r>
            <a:endParaRPr lang="en-US" sz="750" dirty="0"/>
          </a:p>
        </p:txBody>
      </p:sp>
      <p:sp>
        <p:nvSpPr>
          <p:cNvPr id="79" name="Text 70"/>
          <p:cNvSpPr/>
          <p:nvPr/>
        </p:nvSpPr>
        <p:spPr>
          <a:xfrm>
            <a:off x="7763256" y="2551176"/>
            <a:ext cx="1060704" cy="1920240"/>
          </a:xfrm>
          <a:prstGeom prst="rect">
            <a:avLst/>
          </a:prstGeom>
          <a:noFill/>
          <a:ln/>
        </p:spPr>
        <p:txBody>
          <a:bodyPr wrap="square" lIns="0" tIns="0" rIns="0" bIns="0" rtlCol="0" anchor="ctr"/>
          <a:lstStyle/>
          <a:p>
            <a:pPr marL="0" indent="0">
              <a:buNone/>
            </a:pPr>
            <a:r>
              <a:rPr lang="en-US" sz="800" dirty="0">
                <a:solidFill>
                  <a:srgbClr val="1C2B4A"/>
                </a:solidFill>
                <a:latin typeface="Calibri" pitchFamily="34" charset="0"/>
                <a:ea typeface="Calibri" pitchFamily="34" charset="-122"/>
                <a:cs typeface="Calibri" pitchFamily="34" charset="-120"/>
              </a:rPr>
              <a:t>Does not commit to one worldview. Picks whatever methods solve the real-world problem most effectively. Judged by outcomes, not philosophical purity.</a:t>
            </a:r>
            <a:endParaRPr lang="en-US" sz="800" dirty="0"/>
          </a:p>
        </p:txBody>
      </p:sp>
      <p:sp>
        <p:nvSpPr>
          <p:cNvPr id="80" name="Shape 71"/>
          <p:cNvSpPr/>
          <p:nvPr/>
        </p:nvSpPr>
        <p:spPr>
          <a:xfrm>
            <a:off x="7717536" y="4773168"/>
            <a:ext cx="1152144" cy="164592"/>
          </a:xfrm>
          <a:prstGeom prst="rect">
            <a:avLst/>
          </a:prstGeom>
          <a:solidFill>
            <a:srgbClr val="17A589">
              <a:alpha val="60000"/>
            </a:srgbClr>
          </a:solidFill>
          <a:ln w="12700">
            <a:solidFill>
              <a:srgbClr val="17A589"/>
            </a:solidFill>
            <a:prstDash val="solid"/>
          </a:ln>
        </p:spPr>
        <p:txBody>
          <a:bodyPr/>
          <a:lstStyle/>
          <a:p>
            <a:endParaRPr lang="en-GB"/>
          </a:p>
        </p:txBody>
      </p:sp>
      <p:sp>
        <p:nvSpPr>
          <p:cNvPr id="81" name="Text 72"/>
          <p:cNvSpPr/>
          <p:nvPr/>
        </p:nvSpPr>
        <p:spPr>
          <a:xfrm>
            <a:off x="274320" y="4946904"/>
            <a:ext cx="8595360" cy="164592"/>
          </a:xfrm>
          <a:prstGeom prst="rect">
            <a:avLst/>
          </a:prstGeom>
          <a:noFill/>
          <a:ln/>
        </p:spPr>
        <p:txBody>
          <a:bodyPr wrap="square" rtlCol="0" anchor="ctr"/>
          <a:lstStyle/>
          <a:p>
            <a:pPr marL="0" indent="0" algn="ctr">
              <a:buNone/>
            </a:pPr>
            <a:r>
              <a:rPr lang="en-US" sz="800" dirty="0">
                <a:solidFill>
                  <a:srgbClr val="AAAAAA"/>
                </a:solidFill>
                <a:latin typeface="Calibri" pitchFamily="34" charset="0"/>
                <a:ea typeface="Calibri" pitchFamily="34" charset="-122"/>
                <a:cs typeface="Calibri" pitchFamily="34" charset="-120"/>
              </a:rPr>
              <a:t>Dr Caroline Jawad  |  LCDB7007 Research Principles &amp; Philosophy  |  UWTSD</a:t>
            </a:r>
            <a:endParaRPr lang="en-US" sz="8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74320" y="54864"/>
            <a:ext cx="8595360" cy="420624"/>
          </a:xfrm>
          <a:prstGeom prst="rect">
            <a:avLst/>
          </a:prstGeom>
          <a:noFill/>
          <a:ln/>
        </p:spPr>
        <p:txBody>
          <a:bodyPr wrap="square" rtlCol="0" anchor="ctr"/>
          <a:lstStyle/>
          <a:p>
            <a:pPr marL="0" indent="0" algn="ctr">
              <a:buNone/>
            </a:pPr>
            <a:r>
              <a:rPr lang="en-US" sz="2400" b="1" dirty="0">
                <a:solidFill>
                  <a:srgbClr val="1C2B4A"/>
                </a:solidFill>
                <a:latin typeface="Calibri" pitchFamily="34" charset="0"/>
                <a:ea typeface="Calibri" pitchFamily="34" charset="-122"/>
                <a:cs typeface="Calibri" pitchFamily="34" charset="-120"/>
              </a:rPr>
              <a:t>When and Why to Use Each Research Paradigm</a:t>
            </a:r>
            <a:endParaRPr lang="en-US" sz="2400" dirty="0"/>
          </a:p>
        </p:txBody>
      </p:sp>
      <p:sp>
        <p:nvSpPr>
          <p:cNvPr id="3" name="Text 1"/>
          <p:cNvSpPr/>
          <p:nvPr/>
        </p:nvSpPr>
        <p:spPr>
          <a:xfrm>
            <a:off x="274320" y="457200"/>
            <a:ext cx="8595360" cy="219456"/>
          </a:xfrm>
          <a:prstGeom prst="rect">
            <a:avLst/>
          </a:prstGeom>
          <a:noFill/>
          <a:ln/>
        </p:spPr>
        <p:txBody>
          <a:bodyPr wrap="square" rtlCol="0" anchor="ctr"/>
          <a:lstStyle/>
          <a:p>
            <a:pPr marL="0" indent="0" algn="ctr">
              <a:buNone/>
            </a:pPr>
            <a:r>
              <a:rPr lang="en-US" sz="1100" i="1" dirty="0">
                <a:solidFill>
                  <a:srgbClr val="4A5568"/>
                </a:solidFill>
                <a:latin typeface="Calibri" pitchFamily="34" charset="0"/>
                <a:ea typeface="Calibri" pitchFamily="34" charset="-122"/>
                <a:cs typeface="Calibri" pitchFamily="34" charset="-120"/>
              </a:rPr>
              <a:t>Your paradigm shapes every choice you make — choose it deliberately, own it, and justify it throughout your thesis</a:t>
            </a:r>
            <a:endParaRPr lang="en-US" sz="1100" dirty="0"/>
          </a:p>
        </p:txBody>
      </p:sp>
      <p:sp>
        <p:nvSpPr>
          <p:cNvPr id="4" name="Shape 2"/>
          <p:cNvSpPr/>
          <p:nvPr/>
        </p:nvSpPr>
        <p:spPr>
          <a:xfrm>
            <a:off x="274320" y="731520"/>
            <a:ext cx="1152144" cy="4206240"/>
          </a:xfrm>
          <a:prstGeom prst="rect">
            <a:avLst/>
          </a:prstGeom>
          <a:solidFill>
            <a:srgbClr val="EBF5FB"/>
          </a:solidFill>
          <a:ln w="19050">
            <a:solidFill>
              <a:srgbClr val="2E86C1"/>
            </a:solidFill>
            <a:prstDash val="solid"/>
          </a:ln>
          <a:effectLst>
            <a:outerShdw blurRad="50800" dist="25400" dir="8100000" algn="bl" rotWithShape="0">
              <a:srgbClr val="000000">
                <a:alpha val="10000"/>
              </a:srgbClr>
            </a:outerShdw>
          </a:effectLst>
        </p:spPr>
        <p:txBody>
          <a:bodyPr/>
          <a:lstStyle/>
          <a:p>
            <a:endParaRPr lang="en-GB"/>
          </a:p>
        </p:txBody>
      </p:sp>
      <p:sp>
        <p:nvSpPr>
          <p:cNvPr id="5" name="Shape 3"/>
          <p:cNvSpPr/>
          <p:nvPr/>
        </p:nvSpPr>
        <p:spPr>
          <a:xfrm>
            <a:off x="274320" y="731520"/>
            <a:ext cx="1152144" cy="274320"/>
          </a:xfrm>
          <a:prstGeom prst="rect">
            <a:avLst/>
          </a:prstGeom>
          <a:solidFill>
            <a:srgbClr val="1A5276"/>
          </a:solidFill>
          <a:ln w="12700">
            <a:solidFill>
              <a:srgbClr val="1A5276"/>
            </a:solidFill>
            <a:prstDash val="solid"/>
          </a:ln>
        </p:spPr>
        <p:txBody>
          <a:bodyPr/>
          <a:lstStyle/>
          <a:p>
            <a:endParaRPr lang="en-GB"/>
          </a:p>
        </p:txBody>
      </p:sp>
      <p:sp>
        <p:nvSpPr>
          <p:cNvPr id="6" name="Text 4"/>
          <p:cNvSpPr/>
          <p:nvPr/>
        </p:nvSpPr>
        <p:spPr>
          <a:xfrm>
            <a:off x="301752"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A: POSITIVISM</a:t>
            </a:r>
            <a:endParaRPr lang="en-US" sz="750" dirty="0"/>
          </a:p>
        </p:txBody>
      </p:sp>
      <p:pic>
        <p:nvPicPr>
          <p:cNvPr id="7" name="Image 0" descr="preencoded.png"/>
          <p:cNvPicPr>
            <a:picLocks noChangeAspect="1"/>
          </p:cNvPicPr>
          <p:nvPr/>
        </p:nvPicPr>
        <p:blipFill>
          <a:blip r:embed="rId3"/>
          <a:stretch>
            <a:fillRect/>
          </a:stretch>
        </p:blipFill>
        <p:spPr>
          <a:xfrm>
            <a:off x="521208" y="1033272"/>
            <a:ext cx="658368" cy="658368"/>
          </a:xfrm>
          <a:prstGeom prst="rect">
            <a:avLst/>
          </a:prstGeom>
        </p:spPr>
      </p:pic>
      <p:sp>
        <p:nvSpPr>
          <p:cNvPr id="8" name="Text 5"/>
          <p:cNvSpPr/>
          <p:nvPr/>
        </p:nvSpPr>
        <p:spPr>
          <a:xfrm>
            <a:off x="320040" y="1737360"/>
            <a:ext cx="1060704" cy="182880"/>
          </a:xfrm>
          <a:prstGeom prst="rect">
            <a:avLst/>
          </a:prstGeom>
          <a:noFill/>
          <a:ln/>
        </p:spPr>
        <p:txBody>
          <a:bodyPr wrap="square" lIns="0" tIns="0" rIns="0" bIns="0" rtlCol="0" anchor="ctr"/>
          <a:lstStyle/>
          <a:p>
            <a:pPr marL="0" indent="0">
              <a:buNone/>
            </a:pPr>
            <a:r>
              <a:rPr lang="en-US" sz="750" b="1" dirty="0">
                <a:solidFill>
                  <a:srgbClr val="1A5276"/>
                </a:solidFill>
                <a:latin typeface="Calibri" pitchFamily="34" charset="0"/>
                <a:ea typeface="Calibri" pitchFamily="34" charset="-122"/>
                <a:cs typeface="Calibri" pitchFamily="34" charset="-120"/>
              </a:rPr>
              <a:t>WHEN?</a:t>
            </a:r>
            <a:endParaRPr lang="en-US" sz="750" dirty="0"/>
          </a:p>
        </p:txBody>
      </p:sp>
      <p:sp>
        <p:nvSpPr>
          <p:cNvPr id="9" name="Text 6"/>
          <p:cNvSpPr/>
          <p:nvPr/>
        </p:nvSpPr>
        <p:spPr>
          <a:xfrm>
            <a:off x="320040"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you need measurable, generalisable findings across a large sample</a:t>
            </a:r>
            <a:endParaRPr lang="en-US" sz="750" dirty="0"/>
          </a:p>
        </p:txBody>
      </p:sp>
      <p:sp>
        <p:nvSpPr>
          <p:cNvPr id="10" name="Text 7"/>
          <p:cNvSpPr/>
          <p:nvPr/>
        </p:nvSpPr>
        <p:spPr>
          <a:xfrm>
            <a:off x="320040" y="2880360"/>
            <a:ext cx="1060704" cy="182880"/>
          </a:xfrm>
          <a:prstGeom prst="rect">
            <a:avLst/>
          </a:prstGeom>
          <a:noFill/>
          <a:ln/>
        </p:spPr>
        <p:txBody>
          <a:bodyPr wrap="square" lIns="0" tIns="0" rIns="0" bIns="0" rtlCol="0" anchor="ctr"/>
          <a:lstStyle/>
          <a:p>
            <a:pPr marL="0" indent="0">
              <a:buNone/>
            </a:pPr>
            <a:r>
              <a:rPr lang="en-US" sz="750" b="1" dirty="0">
                <a:solidFill>
                  <a:srgbClr val="1A5276"/>
                </a:solidFill>
                <a:latin typeface="Calibri" pitchFamily="34" charset="0"/>
                <a:ea typeface="Calibri" pitchFamily="34" charset="-122"/>
                <a:cs typeface="Calibri" pitchFamily="34" charset="-120"/>
              </a:rPr>
              <a:t>WHY?</a:t>
            </a:r>
            <a:endParaRPr lang="en-US" sz="750" dirty="0"/>
          </a:p>
        </p:txBody>
      </p:sp>
      <p:sp>
        <p:nvSpPr>
          <p:cNvPr id="11" name="Text 8"/>
          <p:cNvSpPr/>
          <p:nvPr/>
        </p:nvSpPr>
        <p:spPr>
          <a:xfrm>
            <a:off x="320040"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Produces statistically robust evidence that can inform policy or predict outcomes</a:t>
            </a:r>
            <a:endParaRPr lang="en-US" sz="750" dirty="0"/>
          </a:p>
        </p:txBody>
      </p:sp>
      <p:sp>
        <p:nvSpPr>
          <p:cNvPr id="12" name="Shape 9"/>
          <p:cNvSpPr/>
          <p:nvPr/>
        </p:nvSpPr>
        <p:spPr>
          <a:xfrm>
            <a:off x="320040" y="4224528"/>
            <a:ext cx="1060704" cy="0"/>
          </a:xfrm>
          <a:prstGeom prst="line">
            <a:avLst/>
          </a:prstGeom>
          <a:noFill/>
          <a:ln w="6350">
            <a:solidFill>
              <a:srgbClr val="2E86C1"/>
            </a:solidFill>
            <a:prstDash val="dash"/>
          </a:ln>
        </p:spPr>
        <p:txBody>
          <a:bodyPr/>
          <a:lstStyle/>
          <a:p>
            <a:endParaRPr lang="en-GB"/>
          </a:p>
        </p:txBody>
      </p:sp>
      <p:sp>
        <p:nvSpPr>
          <p:cNvPr id="13" name="Text 10"/>
          <p:cNvSpPr/>
          <p:nvPr/>
        </p:nvSpPr>
        <p:spPr>
          <a:xfrm>
            <a:off x="320040" y="4261104"/>
            <a:ext cx="1060704" cy="621792"/>
          </a:xfrm>
          <a:prstGeom prst="rect">
            <a:avLst/>
          </a:prstGeom>
          <a:noFill/>
          <a:ln/>
        </p:spPr>
        <p:txBody>
          <a:bodyPr wrap="square" lIns="0" tIns="0" rIns="0" bIns="0" rtlCol="0" anchor="ctr"/>
          <a:lstStyle/>
          <a:p>
            <a:pPr marL="0" indent="0">
              <a:buNone/>
            </a:pPr>
            <a:r>
              <a:rPr lang="en-US" sz="700" i="1" dirty="0">
                <a:solidFill>
                  <a:srgbClr val="1A5276"/>
                </a:solidFill>
                <a:latin typeface="Calibri" pitchFamily="34" charset="0"/>
                <a:ea typeface="Calibri" pitchFamily="34" charset="-122"/>
                <a:cs typeface="Calibri" pitchFamily="34" charset="-120"/>
              </a:rPr>
              <a:t>e.g. surveying 500 employees on engagement using a validated scale</a:t>
            </a:r>
            <a:endParaRPr lang="en-US" sz="700" dirty="0"/>
          </a:p>
        </p:txBody>
      </p:sp>
      <p:sp>
        <p:nvSpPr>
          <p:cNvPr id="14" name="Shape 11"/>
          <p:cNvSpPr/>
          <p:nvPr/>
        </p:nvSpPr>
        <p:spPr>
          <a:xfrm>
            <a:off x="1514856" y="731520"/>
            <a:ext cx="1152144" cy="4206240"/>
          </a:xfrm>
          <a:prstGeom prst="rect">
            <a:avLst/>
          </a:prstGeom>
          <a:solidFill>
            <a:srgbClr val="E9F7EF"/>
          </a:solidFill>
          <a:ln w="19050">
            <a:solidFill>
              <a:srgbClr val="27AE60"/>
            </a:solidFill>
            <a:prstDash val="solid"/>
          </a:ln>
          <a:effectLst>
            <a:outerShdw blurRad="50800" dist="25400" dir="8100000" algn="bl" rotWithShape="0">
              <a:srgbClr val="000000">
                <a:alpha val="10000"/>
              </a:srgbClr>
            </a:outerShdw>
          </a:effectLst>
        </p:spPr>
        <p:txBody>
          <a:bodyPr/>
          <a:lstStyle/>
          <a:p>
            <a:endParaRPr lang="en-GB"/>
          </a:p>
        </p:txBody>
      </p:sp>
      <p:sp>
        <p:nvSpPr>
          <p:cNvPr id="15" name="Shape 12"/>
          <p:cNvSpPr/>
          <p:nvPr/>
        </p:nvSpPr>
        <p:spPr>
          <a:xfrm>
            <a:off x="1514856" y="731520"/>
            <a:ext cx="1152144" cy="274320"/>
          </a:xfrm>
          <a:prstGeom prst="rect">
            <a:avLst/>
          </a:prstGeom>
          <a:solidFill>
            <a:srgbClr val="1E8449"/>
          </a:solidFill>
          <a:ln w="12700">
            <a:solidFill>
              <a:srgbClr val="1E8449"/>
            </a:solidFill>
            <a:prstDash val="solid"/>
          </a:ln>
        </p:spPr>
        <p:txBody>
          <a:bodyPr/>
          <a:lstStyle/>
          <a:p>
            <a:endParaRPr lang="en-GB"/>
          </a:p>
        </p:txBody>
      </p:sp>
      <p:sp>
        <p:nvSpPr>
          <p:cNvPr id="16" name="Text 13"/>
          <p:cNvSpPr/>
          <p:nvPr/>
        </p:nvSpPr>
        <p:spPr>
          <a:xfrm>
            <a:off x="1542288"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B: POST-POSITIVISM</a:t>
            </a:r>
            <a:endParaRPr lang="en-US" sz="750" dirty="0"/>
          </a:p>
        </p:txBody>
      </p:sp>
      <p:pic>
        <p:nvPicPr>
          <p:cNvPr id="17" name="Image 1" descr="preencoded.png"/>
          <p:cNvPicPr>
            <a:picLocks noChangeAspect="1"/>
          </p:cNvPicPr>
          <p:nvPr/>
        </p:nvPicPr>
        <p:blipFill>
          <a:blip r:embed="rId4"/>
          <a:stretch>
            <a:fillRect/>
          </a:stretch>
        </p:blipFill>
        <p:spPr>
          <a:xfrm>
            <a:off x="1761744" y="1033272"/>
            <a:ext cx="658368" cy="658368"/>
          </a:xfrm>
          <a:prstGeom prst="rect">
            <a:avLst/>
          </a:prstGeom>
        </p:spPr>
      </p:pic>
      <p:sp>
        <p:nvSpPr>
          <p:cNvPr id="18" name="Text 14"/>
          <p:cNvSpPr/>
          <p:nvPr/>
        </p:nvSpPr>
        <p:spPr>
          <a:xfrm>
            <a:off x="1560576" y="1737360"/>
            <a:ext cx="1060704" cy="182880"/>
          </a:xfrm>
          <a:prstGeom prst="rect">
            <a:avLst/>
          </a:prstGeom>
          <a:noFill/>
          <a:ln/>
        </p:spPr>
        <p:txBody>
          <a:bodyPr wrap="square" lIns="0" tIns="0" rIns="0" bIns="0" rtlCol="0" anchor="ctr"/>
          <a:lstStyle/>
          <a:p>
            <a:pPr marL="0" indent="0">
              <a:buNone/>
            </a:pPr>
            <a:r>
              <a:rPr lang="en-US" sz="750" b="1" dirty="0">
                <a:solidFill>
                  <a:srgbClr val="1E8449"/>
                </a:solidFill>
                <a:latin typeface="Calibri" pitchFamily="34" charset="0"/>
                <a:ea typeface="Calibri" pitchFamily="34" charset="-122"/>
                <a:cs typeface="Calibri" pitchFamily="34" charset="-120"/>
              </a:rPr>
              <a:t>WHEN?</a:t>
            </a:r>
            <a:endParaRPr lang="en-US" sz="750" dirty="0"/>
          </a:p>
        </p:txBody>
      </p:sp>
      <p:sp>
        <p:nvSpPr>
          <p:cNvPr id="19" name="Text 15"/>
          <p:cNvSpPr/>
          <p:nvPr/>
        </p:nvSpPr>
        <p:spPr>
          <a:xfrm>
            <a:off x="1560576"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you want rigour but acknowledge no single measure tells the whole story</a:t>
            </a:r>
            <a:endParaRPr lang="en-US" sz="750" dirty="0"/>
          </a:p>
        </p:txBody>
      </p:sp>
      <p:sp>
        <p:nvSpPr>
          <p:cNvPr id="20" name="Text 16"/>
          <p:cNvSpPr/>
          <p:nvPr/>
        </p:nvSpPr>
        <p:spPr>
          <a:xfrm>
            <a:off x="1560576" y="2880360"/>
            <a:ext cx="1060704" cy="182880"/>
          </a:xfrm>
          <a:prstGeom prst="rect">
            <a:avLst/>
          </a:prstGeom>
          <a:noFill/>
          <a:ln/>
        </p:spPr>
        <p:txBody>
          <a:bodyPr wrap="square" lIns="0" tIns="0" rIns="0" bIns="0" rtlCol="0" anchor="ctr"/>
          <a:lstStyle/>
          <a:p>
            <a:pPr marL="0" indent="0">
              <a:buNone/>
            </a:pPr>
            <a:r>
              <a:rPr lang="en-US" sz="750" b="1" dirty="0">
                <a:solidFill>
                  <a:srgbClr val="1E8449"/>
                </a:solidFill>
                <a:latin typeface="Calibri" pitchFamily="34" charset="0"/>
                <a:ea typeface="Calibri" pitchFamily="34" charset="-122"/>
                <a:cs typeface="Calibri" pitchFamily="34" charset="-120"/>
              </a:rPr>
              <a:t>WHY?</a:t>
            </a:r>
            <a:endParaRPr lang="en-US" sz="750" dirty="0"/>
          </a:p>
        </p:txBody>
      </p:sp>
      <p:sp>
        <p:nvSpPr>
          <p:cNvPr id="21" name="Text 17"/>
          <p:cNvSpPr/>
          <p:nvPr/>
        </p:nvSpPr>
        <p:spPr>
          <a:xfrm>
            <a:off x="1560576"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Triangulation across multiple data sources strengthens credibility</a:t>
            </a:r>
            <a:endParaRPr lang="en-US" sz="750" dirty="0"/>
          </a:p>
        </p:txBody>
      </p:sp>
      <p:sp>
        <p:nvSpPr>
          <p:cNvPr id="22" name="Shape 18"/>
          <p:cNvSpPr/>
          <p:nvPr/>
        </p:nvSpPr>
        <p:spPr>
          <a:xfrm>
            <a:off x="1560576" y="4224528"/>
            <a:ext cx="1060704" cy="0"/>
          </a:xfrm>
          <a:prstGeom prst="line">
            <a:avLst/>
          </a:prstGeom>
          <a:noFill/>
          <a:ln w="6350">
            <a:solidFill>
              <a:srgbClr val="27AE60"/>
            </a:solidFill>
            <a:prstDash val="dash"/>
          </a:ln>
        </p:spPr>
        <p:txBody>
          <a:bodyPr/>
          <a:lstStyle/>
          <a:p>
            <a:endParaRPr lang="en-GB"/>
          </a:p>
        </p:txBody>
      </p:sp>
      <p:sp>
        <p:nvSpPr>
          <p:cNvPr id="23" name="Text 19"/>
          <p:cNvSpPr/>
          <p:nvPr/>
        </p:nvSpPr>
        <p:spPr>
          <a:xfrm>
            <a:off x="1560576" y="4261104"/>
            <a:ext cx="1060704" cy="621792"/>
          </a:xfrm>
          <a:prstGeom prst="rect">
            <a:avLst/>
          </a:prstGeom>
          <a:noFill/>
          <a:ln/>
        </p:spPr>
        <p:txBody>
          <a:bodyPr wrap="square" lIns="0" tIns="0" rIns="0" bIns="0" rtlCol="0" anchor="ctr"/>
          <a:lstStyle/>
          <a:p>
            <a:pPr marL="0" indent="0">
              <a:buNone/>
            </a:pPr>
            <a:r>
              <a:rPr lang="en-US" sz="700" i="1" dirty="0">
                <a:solidFill>
                  <a:srgbClr val="1E8449"/>
                </a:solidFill>
                <a:latin typeface="Calibri" pitchFamily="34" charset="0"/>
                <a:ea typeface="Calibri" pitchFamily="34" charset="-122"/>
                <a:cs typeface="Calibri" pitchFamily="34" charset="-120"/>
              </a:rPr>
              <a:t>e.g. combining survey data, HR records, and follow-up interviews</a:t>
            </a:r>
            <a:endParaRPr lang="en-US" sz="700" dirty="0"/>
          </a:p>
        </p:txBody>
      </p:sp>
      <p:sp>
        <p:nvSpPr>
          <p:cNvPr id="24" name="Shape 20"/>
          <p:cNvSpPr/>
          <p:nvPr/>
        </p:nvSpPr>
        <p:spPr>
          <a:xfrm>
            <a:off x="2755392" y="731520"/>
            <a:ext cx="1152144" cy="4206240"/>
          </a:xfrm>
          <a:prstGeom prst="rect">
            <a:avLst/>
          </a:prstGeom>
          <a:solidFill>
            <a:srgbClr val="FDEDEC"/>
          </a:solidFill>
          <a:ln w="19050">
            <a:solidFill>
              <a:srgbClr val="E74C3C"/>
            </a:solidFill>
            <a:prstDash val="solid"/>
          </a:ln>
          <a:effectLst>
            <a:outerShdw blurRad="50800" dist="25400" dir="8100000" algn="bl" rotWithShape="0">
              <a:srgbClr val="000000">
                <a:alpha val="10000"/>
              </a:srgbClr>
            </a:outerShdw>
          </a:effectLst>
        </p:spPr>
        <p:txBody>
          <a:bodyPr/>
          <a:lstStyle/>
          <a:p>
            <a:endParaRPr lang="en-GB"/>
          </a:p>
        </p:txBody>
      </p:sp>
      <p:sp>
        <p:nvSpPr>
          <p:cNvPr id="25" name="Shape 21"/>
          <p:cNvSpPr/>
          <p:nvPr/>
        </p:nvSpPr>
        <p:spPr>
          <a:xfrm>
            <a:off x="2755392" y="731520"/>
            <a:ext cx="1152144" cy="274320"/>
          </a:xfrm>
          <a:prstGeom prst="rect">
            <a:avLst/>
          </a:prstGeom>
          <a:solidFill>
            <a:srgbClr val="922B21"/>
          </a:solidFill>
          <a:ln w="12700">
            <a:solidFill>
              <a:srgbClr val="922B21"/>
            </a:solidFill>
            <a:prstDash val="solid"/>
          </a:ln>
        </p:spPr>
        <p:txBody>
          <a:bodyPr/>
          <a:lstStyle/>
          <a:p>
            <a:endParaRPr lang="en-GB"/>
          </a:p>
        </p:txBody>
      </p:sp>
      <p:sp>
        <p:nvSpPr>
          <p:cNvPr id="26" name="Text 22"/>
          <p:cNvSpPr/>
          <p:nvPr/>
        </p:nvSpPr>
        <p:spPr>
          <a:xfrm>
            <a:off x="2782824"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C: INTERPRETIVISM</a:t>
            </a:r>
            <a:endParaRPr lang="en-US" sz="750" dirty="0"/>
          </a:p>
        </p:txBody>
      </p:sp>
      <p:pic>
        <p:nvPicPr>
          <p:cNvPr id="27" name="Image 2" descr="preencoded.png"/>
          <p:cNvPicPr>
            <a:picLocks noChangeAspect="1"/>
          </p:cNvPicPr>
          <p:nvPr/>
        </p:nvPicPr>
        <p:blipFill>
          <a:blip r:embed="rId5"/>
          <a:stretch>
            <a:fillRect/>
          </a:stretch>
        </p:blipFill>
        <p:spPr>
          <a:xfrm>
            <a:off x="3002280" y="1033272"/>
            <a:ext cx="658368" cy="658368"/>
          </a:xfrm>
          <a:prstGeom prst="rect">
            <a:avLst/>
          </a:prstGeom>
        </p:spPr>
      </p:pic>
      <p:sp>
        <p:nvSpPr>
          <p:cNvPr id="28" name="Text 23"/>
          <p:cNvSpPr/>
          <p:nvPr/>
        </p:nvSpPr>
        <p:spPr>
          <a:xfrm>
            <a:off x="2801112" y="1737360"/>
            <a:ext cx="1060704" cy="182880"/>
          </a:xfrm>
          <a:prstGeom prst="rect">
            <a:avLst/>
          </a:prstGeom>
          <a:noFill/>
          <a:ln/>
        </p:spPr>
        <p:txBody>
          <a:bodyPr wrap="square" lIns="0" tIns="0" rIns="0" bIns="0" rtlCol="0" anchor="ctr"/>
          <a:lstStyle/>
          <a:p>
            <a:pPr marL="0" indent="0">
              <a:buNone/>
            </a:pPr>
            <a:r>
              <a:rPr lang="en-US" sz="750" b="1" dirty="0">
                <a:solidFill>
                  <a:srgbClr val="922B21"/>
                </a:solidFill>
                <a:latin typeface="Calibri" pitchFamily="34" charset="0"/>
                <a:ea typeface="Calibri" pitchFamily="34" charset="-122"/>
                <a:cs typeface="Calibri" pitchFamily="34" charset="-120"/>
              </a:rPr>
              <a:t>WHEN?</a:t>
            </a:r>
            <a:endParaRPr lang="en-US" sz="750" dirty="0"/>
          </a:p>
        </p:txBody>
      </p:sp>
      <p:sp>
        <p:nvSpPr>
          <p:cNvPr id="29" name="Text 24"/>
          <p:cNvSpPr/>
          <p:nvPr/>
        </p:nvSpPr>
        <p:spPr>
          <a:xfrm>
            <a:off x="2801112"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you want to understand how people make sense of their own experience</a:t>
            </a:r>
            <a:endParaRPr lang="en-US" sz="750" dirty="0"/>
          </a:p>
        </p:txBody>
      </p:sp>
      <p:sp>
        <p:nvSpPr>
          <p:cNvPr id="30" name="Text 25"/>
          <p:cNvSpPr/>
          <p:nvPr/>
        </p:nvSpPr>
        <p:spPr>
          <a:xfrm>
            <a:off x="2801112" y="2880360"/>
            <a:ext cx="1060704" cy="182880"/>
          </a:xfrm>
          <a:prstGeom prst="rect">
            <a:avLst/>
          </a:prstGeom>
          <a:noFill/>
          <a:ln/>
        </p:spPr>
        <p:txBody>
          <a:bodyPr wrap="square" lIns="0" tIns="0" rIns="0" bIns="0" rtlCol="0" anchor="ctr"/>
          <a:lstStyle/>
          <a:p>
            <a:pPr marL="0" indent="0">
              <a:buNone/>
            </a:pPr>
            <a:r>
              <a:rPr lang="en-US" sz="750" b="1" dirty="0">
                <a:solidFill>
                  <a:srgbClr val="922B21"/>
                </a:solidFill>
                <a:latin typeface="Calibri" pitchFamily="34" charset="0"/>
                <a:ea typeface="Calibri" pitchFamily="34" charset="-122"/>
                <a:cs typeface="Calibri" pitchFamily="34" charset="-120"/>
              </a:rPr>
              <a:t>WHY?</a:t>
            </a:r>
            <a:endParaRPr lang="en-US" sz="750" dirty="0"/>
          </a:p>
        </p:txBody>
      </p:sp>
      <p:sp>
        <p:nvSpPr>
          <p:cNvPr id="31" name="Text 26"/>
          <p:cNvSpPr/>
          <p:nvPr/>
        </p:nvSpPr>
        <p:spPr>
          <a:xfrm>
            <a:off x="2801112"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Captures depth and nuance that numbers cannot — the 'why behind the what'</a:t>
            </a:r>
            <a:endParaRPr lang="en-US" sz="750" dirty="0"/>
          </a:p>
        </p:txBody>
      </p:sp>
      <p:sp>
        <p:nvSpPr>
          <p:cNvPr id="32" name="Shape 27"/>
          <p:cNvSpPr/>
          <p:nvPr/>
        </p:nvSpPr>
        <p:spPr>
          <a:xfrm>
            <a:off x="2801112" y="4224528"/>
            <a:ext cx="1060704" cy="0"/>
          </a:xfrm>
          <a:prstGeom prst="line">
            <a:avLst/>
          </a:prstGeom>
          <a:noFill/>
          <a:ln w="6350">
            <a:solidFill>
              <a:srgbClr val="E74C3C"/>
            </a:solidFill>
            <a:prstDash val="dash"/>
          </a:ln>
        </p:spPr>
        <p:txBody>
          <a:bodyPr/>
          <a:lstStyle/>
          <a:p>
            <a:endParaRPr lang="en-GB"/>
          </a:p>
        </p:txBody>
      </p:sp>
      <p:sp>
        <p:nvSpPr>
          <p:cNvPr id="33" name="Text 28"/>
          <p:cNvSpPr/>
          <p:nvPr/>
        </p:nvSpPr>
        <p:spPr>
          <a:xfrm>
            <a:off x="2801112" y="4261104"/>
            <a:ext cx="1060704" cy="621792"/>
          </a:xfrm>
          <a:prstGeom prst="rect">
            <a:avLst/>
          </a:prstGeom>
          <a:noFill/>
          <a:ln/>
        </p:spPr>
        <p:txBody>
          <a:bodyPr wrap="square" lIns="0" tIns="0" rIns="0" bIns="0" rtlCol="0" anchor="ctr"/>
          <a:lstStyle/>
          <a:p>
            <a:pPr marL="0" indent="0">
              <a:buNone/>
            </a:pPr>
            <a:r>
              <a:rPr lang="en-US" sz="700" i="1" dirty="0">
                <a:solidFill>
                  <a:srgbClr val="922B21"/>
                </a:solidFill>
                <a:latin typeface="Calibri" pitchFamily="34" charset="0"/>
                <a:ea typeface="Calibri" pitchFamily="34" charset="-122"/>
                <a:cs typeface="Calibri" pitchFamily="34" charset="-120"/>
              </a:rPr>
              <a:t>e.g. in-depth interviews with managers about leadership identity</a:t>
            </a:r>
            <a:endParaRPr lang="en-US" sz="700" dirty="0"/>
          </a:p>
        </p:txBody>
      </p:sp>
      <p:sp>
        <p:nvSpPr>
          <p:cNvPr id="34" name="Shape 29"/>
          <p:cNvSpPr/>
          <p:nvPr/>
        </p:nvSpPr>
        <p:spPr>
          <a:xfrm>
            <a:off x="3995928" y="731520"/>
            <a:ext cx="1152144" cy="4206240"/>
          </a:xfrm>
          <a:prstGeom prst="rect">
            <a:avLst/>
          </a:prstGeom>
          <a:solidFill>
            <a:srgbClr val="F5EEF8"/>
          </a:solidFill>
          <a:ln w="19050">
            <a:solidFill>
              <a:srgbClr val="8E44AD"/>
            </a:solidFill>
            <a:prstDash val="solid"/>
          </a:ln>
          <a:effectLst>
            <a:outerShdw blurRad="50800" dist="25400" dir="8100000" algn="bl" rotWithShape="0">
              <a:srgbClr val="000000">
                <a:alpha val="10000"/>
              </a:srgbClr>
            </a:outerShdw>
          </a:effectLst>
        </p:spPr>
        <p:txBody>
          <a:bodyPr/>
          <a:lstStyle/>
          <a:p>
            <a:endParaRPr lang="en-GB"/>
          </a:p>
        </p:txBody>
      </p:sp>
      <p:sp>
        <p:nvSpPr>
          <p:cNvPr id="35" name="Shape 30"/>
          <p:cNvSpPr/>
          <p:nvPr/>
        </p:nvSpPr>
        <p:spPr>
          <a:xfrm>
            <a:off x="3995928" y="731520"/>
            <a:ext cx="1152144" cy="274320"/>
          </a:xfrm>
          <a:prstGeom prst="rect">
            <a:avLst/>
          </a:prstGeom>
          <a:solidFill>
            <a:srgbClr val="6C3483"/>
          </a:solidFill>
          <a:ln w="12700">
            <a:solidFill>
              <a:srgbClr val="6C3483"/>
            </a:solidFill>
            <a:prstDash val="solid"/>
          </a:ln>
        </p:spPr>
        <p:txBody>
          <a:bodyPr/>
          <a:lstStyle/>
          <a:p>
            <a:endParaRPr lang="en-GB"/>
          </a:p>
        </p:txBody>
      </p:sp>
      <p:sp>
        <p:nvSpPr>
          <p:cNvPr id="36" name="Text 31"/>
          <p:cNvSpPr/>
          <p:nvPr/>
        </p:nvSpPr>
        <p:spPr>
          <a:xfrm>
            <a:off x="4023360"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D: CONSTRUCTIVISM</a:t>
            </a:r>
            <a:endParaRPr lang="en-US" sz="750" dirty="0"/>
          </a:p>
        </p:txBody>
      </p:sp>
      <p:pic>
        <p:nvPicPr>
          <p:cNvPr id="37" name="Image 3" descr="preencoded.png"/>
          <p:cNvPicPr>
            <a:picLocks noChangeAspect="1"/>
          </p:cNvPicPr>
          <p:nvPr/>
        </p:nvPicPr>
        <p:blipFill>
          <a:blip r:embed="rId6"/>
          <a:stretch>
            <a:fillRect/>
          </a:stretch>
        </p:blipFill>
        <p:spPr>
          <a:xfrm>
            <a:off x="4242816" y="1033272"/>
            <a:ext cx="658368" cy="658368"/>
          </a:xfrm>
          <a:prstGeom prst="rect">
            <a:avLst/>
          </a:prstGeom>
        </p:spPr>
      </p:pic>
      <p:sp>
        <p:nvSpPr>
          <p:cNvPr id="38" name="Text 32"/>
          <p:cNvSpPr/>
          <p:nvPr/>
        </p:nvSpPr>
        <p:spPr>
          <a:xfrm>
            <a:off x="4041648" y="1737360"/>
            <a:ext cx="1060704" cy="182880"/>
          </a:xfrm>
          <a:prstGeom prst="rect">
            <a:avLst/>
          </a:prstGeom>
          <a:noFill/>
          <a:ln/>
        </p:spPr>
        <p:txBody>
          <a:bodyPr wrap="square" lIns="0" tIns="0" rIns="0" bIns="0" rtlCol="0" anchor="ctr"/>
          <a:lstStyle/>
          <a:p>
            <a:pPr marL="0" indent="0">
              <a:buNone/>
            </a:pPr>
            <a:r>
              <a:rPr lang="en-US" sz="750" b="1" dirty="0">
                <a:solidFill>
                  <a:srgbClr val="6C3483"/>
                </a:solidFill>
                <a:latin typeface="Calibri" pitchFamily="34" charset="0"/>
                <a:ea typeface="Calibri" pitchFamily="34" charset="-122"/>
                <a:cs typeface="Calibri" pitchFamily="34" charset="-120"/>
              </a:rPr>
              <a:t>WHEN?</a:t>
            </a:r>
            <a:endParaRPr lang="en-US" sz="750" dirty="0"/>
          </a:p>
        </p:txBody>
      </p:sp>
      <p:sp>
        <p:nvSpPr>
          <p:cNvPr id="39" name="Text 33"/>
          <p:cNvSpPr/>
          <p:nvPr/>
        </p:nvSpPr>
        <p:spPr>
          <a:xfrm>
            <a:off x="4041648"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your focus is how individuals personally build their understanding over time</a:t>
            </a:r>
            <a:endParaRPr lang="en-US" sz="750" dirty="0"/>
          </a:p>
        </p:txBody>
      </p:sp>
      <p:sp>
        <p:nvSpPr>
          <p:cNvPr id="40" name="Text 34"/>
          <p:cNvSpPr/>
          <p:nvPr/>
        </p:nvSpPr>
        <p:spPr>
          <a:xfrm>
            <a:off x="4041648" y="2880360"/>
            <a:ext cx="1060704" cy="182880"/>
          </a:xfrm>
          <a:prstGeom prst="rect">
            <a:avLst/>
          </a:prstGeom>
          <a:noFill/>
          <a:ln/>
        </p:spPr>
        <p:txBody>
          <a:bodyPr wrap="square" lIns="0" tIns="0" rIns="0" bIns="0" rtlCol="0" anchor="ctr"/>
          <a:lstStyle/>
          <a:p>
            <a:pPr marL="0" indent="0">
              <a:buNone/>
            </a:pPr>
            <a:r>
              <a:rPr lang="en-US" sz="750" b="1" dirty="0">
                <a:solidFill>
                  <a:srgbClr val="6C3483"/>
                </a:solidFill>
                <a:latin typeface="Calibri" pitchFamily="34" charset="0"/>
                <a:ea typeface="Calibri" pitchFamily="34" charset="-122"/>
                <a:cs typeface="Calibri" pitchFamily="34" charset="-120"/>
              </a:rPr>
              <a:t>WHY?</a:t>
            </a:r>
            <a:endParaRPr lang="en-US" sz="750" dirty="0"/>
          </a:p>
        </p:txBody>
      </p:sp>
      <p:sp>
        <p:nvSpPr>
          <p:cNvPr id="41" name="Text 35"/>
          <p:cNvSpPr/>
          <p:nvPr/>
        </p:nvSpPr>
        <p:spPr>
          <a:xfrm>
            <a:off x="4041648"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Reveals how each person's unique background shapes their professional reality</a:t>
            </a:r>
            <a:endParaRPr lang="en-US" sz="750" dirty="0"/>
          </a:p>
        </p:txBody>
      </p:sp>
      <p:sp>
        <p:nvSpPr>
          <p:cNvPr id="42" name="Shape 36"/>
          <p:cNvSpPr/>
          <p:nvPr/>
        </p:nvSpPr>
        <p:spPr>
          <a:xfrm>
            <a:off x="4041648" y="4224528"/>
            <a:ext cx="1060704" cy="0"/>
          </a:xfrm>
          <a:prstGeom prst="line">
            <a:avLst/>
          </a:prstGeom>
          <a:noFill/>
          <a:ln w="6350">
            <a:solidFill>
              <a:srgbClr val="8E44AD"/>
            </a:solidFill>
            <a:prstDash val="dash"/>
          </a:ln>
        </p:spPr>
        <p:txBody>
          <a:bodyPr/>
          <a:lstStyle/>
          <a:p>
            <a:endParaRPr lang="en-GB"/>
          </a:p>
        </p:txBody>
      </p:sp>
      <p:sp>
        <p:nvSpPr>
          <p:cNvPr id="43" name="Text 37"/>
          <p:cNvSpPr/>
          <p:nvPr/>
        </p:nvSpPr>
        <p:spPr>
          <a:xfrm>
            <a:off x="4041648" y="4261104"/>
            <a:ext cx="1060704" cy="621792"/>
          </a:xfrm>
          <a:prstGeom prst="rect">
            <a:avLst/>
          </a:prstGeom>
          <a:noFill/>
          <a:ln/>
        </p:spPr>
        <p:txBody>
          <a:bodyPr wrap="square" lIns="0" tIns="0" rIns="0" bIns="0" rtlCol="0" anchor="ctr"/>
          <a:lstStyle/>
          <a:p>
            <a:pPr marL="0" indent="0">
              <a:buNone/>
            </a:pPr>
            <a:r>
              <a:rPr lang="en-US" sz="700" i="1" dirty="0">
                <a:solidFill>
                  <a:srgbClr val="6C3483"/>
                </a:solidFill>
                <a:latin typeface="Calibri" pitchFamily="34" charset="0"/>
                <a:ea typeface="Calibri" pitchFamily="34" charset="-122"/>
                <a:cs typeface="Calibri" pitchFamily="34" charset="-120"/>
              </a:rPr>
              <a:t>e.g. longitudinal study of how new leaders construct their identity</a:t>
            </a:r>
            <a:endParaRPr lang="en-US" sz="700" dirty="0"/>
          </a:p>
        </p:txBody>
      </p:sp>
      <p:sp>
        <p:nvSpPr>
          <p:cNvPr id="44" name="Shape 38"/>
          <p:cNvSpPr/>
          <p:nvPr/>
        </p:nvSpPr>
        <p:spPr>
          <a:xfrm>
            <a:off x="5236464" y="731520"/>
            <a:ext cx="1152144" cy="4206240"/>
          </a:xfrm>
          <a:prstGeom prst="rect">
            <a:avLst/>
          </a:prstGeom>
          <a:solidFill>
            <a:srgbClr val="EAF2FF"/>
          </a:solidFill>
          <a:ln w="19050">
            <a:solidFill>
              <a:srgbClr val="2980B9"/>
            </a:solidFill>
            <a:prstDash val="solid"/>
          </a:ln>
          <a:effectLst>
            <a:outerShdw blurRad="50800" dist="25400" dir="8100000" algn="bl" rotWithShape="0">
              <a:srgbClr val="000000">
                <a:alpha val="10000"/>
              </a:srgbClr>
            </a:outerShdw>
          </a:effectLst>
        </p:spPr>
        <p:txBody>
          <a:bodyPr/>
          <a:lstStyle/>
          <a:p>
            <a:endParaRPr lang="en-GB"/>
          </a:p>
        </p:txBody>
      </p:sp>
      <p:sp>
        <p:nvSpPr>
          <p:cNvPr id="45" name="Shape 39"/>
          <p:cNvSpPr/>
          <p:nvPr/>
        </p:nvSpPr>
        <p:spPr>
          <a:xfrm>
            <a:off x="5236464" y="731520"/>
            <a:ext cx="1152144" cy="274320"/>
          </a:xfrm>
          <a:prstGeom prst="rect">
            <a:avLst/>
          </a:prstGeom>
          <a:solidFill>
            <a:srgbClr val="1A5276"/>
          </a:solidFill>
          <a:ln w="12700">
            <a:solidFill>
              <a:srgbClr val="1A5276"/>
            </a:solidFill>
            <a:prstDash val="solid"/>
          </a:ln>
        </p:spPr>
        <p:txBody>
          <a:bodyPr/>
          <a:lstStyle/>
          <a:p>
            <a:endParaRPr lang="en-GB"/>
          </a:p>
        </p:txBody>
      </p:sp>
      <p:sp>
        <p:nvSpPr>
          <p:cNvPr id="46" name="Text 40"/>
          <p:cNvSpPr/>
          <p:nvPr/>
        </p:nvSpPr>
        <p:spPr>
          <a:xfrm>
            <a:off x="5263896"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E: SOCIAL</a:t>
            </a:r>
            <a:endParaRPr lang="en-US" sz="750" dirty="0"/>
          </a:p>
          <a:p>
            <a:pPr marL="0" indent="0" algn="ctr">
              <a:buNone/>
            </a:pPr>
            <a:r>
              <a:rPr lang="en-US" sz="750" b="1" dirty="0">
                <a:solidFill>
                  <a:srgbClr val="FFFFFF"/>
                </a:solidFill>
                <a:latin typeface="Calibri" pitchFamily="34" charset="0"/>
                <a:ea typeface="Calibri" pitchFamily="34" charset="-122"/>
                <a:cs typeface="Calibri" pitchFamily="34" charset="-120"/>
              </a:rPr>
              <a:t>CONSTRUCTIONISM</a:t>
            </a:r>
            <a:endParaRPr lang="en-US" sz="750" dirty="0"/>
          </a:p>
        </p:txBody>
      </p:sp>
      <p:pic>
        <p:nvPicPr>
          <p:cNvPr id="47" name="Image 4" descr="preencoded.png"/>
          <p:cNvPicPr>
            <a:picLocks noChangeAspect="1"/>
          </p:cNvPicPr>
          <p:nvPr/>
        </p:nvPicPr>
        <p:blipFill>
          <a:blip r:embed="rId7"/>
          <a:stretch>
            <a:fillRect/>
          </a:stretch>
        </p:blipFill>
        <p:spPr>
          <a:xfrm>
            <a:off x="5483352" y="1033272"/>
            <a:ext cx="658368" cy="658368"/>
          </a:xfrm>
          <a:prstGeom prst="rect">
            <a:avLst/>
          </a:prstGeom>
        </p:spPr>
      </p:pic>
      <p:sp>
        <p:nvSpPr>
          <p:cNvPr id="48" name="Text 41"/>
          <p:cNvSpPr/>
          <p:nvPr/>
        </p:nvSpPr>
        <p:spPr>
          <a:xfrm>
            <a:off x="5282184" y="1737360"/>
            <a:ext cx="1060704" cy="182880"/>
          </a:xfrm>
          <a:prstGeom prst="rect">
            <a:avLst/>
          </a:prstGeom>
          <a:noFill/>
          <a:ln/>
        </p:spPr>
        <p:txBody>
          <a:bodyPr wrap="square" lIns="0" tIns="0" rIns="0" bIns="0" rtlCol="0" anchor="ctr"/>
          <a:lstStyle/>
          <a:p>
            <a:pPr marL="0" indent="0">
              <a:buNone/>
            </a:pPr>
            <a:r>
              <a:rPr lang="en-US" sz="750" b="1" dirty="0">
                <a:solidFill>
                  <a:srgbClr val="1A5276"/>
                </a:solidFill>
                <a:latin typeface="Calibri" pitchFamily="34" charset="0"/>
                <a:ea typeface="Calibri" pitchFamily="34" charset="-122"/>
                <a:cs typeface="Calibri" pitchFamily="34" charset="-120"/>
              </a:rPr>
              <a:t>WHEN?</a:t>
            </a:r>
            <a:endParaRPr lang="en-US" sz="750" dirty="0"/>
          </a:p>
        </p:txBody>
      </p:sp>
      <p:sp>
        <p:nvSpPr>
          <p:cNvPr id="49" name="Text 42"/>
          <p:cNvSpPr/>
          <p:nvPr/>
        </p:nvSpPr>
        <p:spPr>
          <a:xfrm>
            <a:off x="5282184"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meaning is made collectively — through language, culture, shared norms</a:t>
            </a:r>
            <a:endParaRPr lang="en-US" sz="750" dirty="0"/>
          </a:p>
        </p:txBody>
      </p:sp>
      <p:sp>
        <p:nvSpPr>
          <p:cNvPr id="50" name="Text 43"/>
          <p:cNvSpPr/>
          <p:nvPr/>
        </p:nvSpPr>
        <p:spPr>
          <a:xfrm>
            <a:off x="5282184" y="2880360"/>
            <a:ext cx="1060704" cy="182880"/>
          </a:xfrm>
          <a:prstGeom prst="rect">
            <a:avLst/>
          </a:prstGeom>
          <a:noFill/>
          <a:ln/>
        </p:spPr>
        <p:txBody>
          <a:bodyPr wrap="square" lIns="0" tIns="0" rIns="0" bIns="0" rtlCol="0" anchor="ctr"/>
          <a:lstStyle/>
          <a:p>
            <a:pPr marL="0" indent="0">
              <a:buNone/>
            </a:pPr>
            <a:r>
              <a:rPr lang="en-US" sz="750" b="1" dirty="0">
                <a:solidFill>
                  <a:srgbClr val="1A5276"/>
                </a:solidFill>
                <a:latin typeface="Calibri" pitchFamily="34" charset="0"/>
                <a:ea typeface="Calibri" pitchFamily="34" charset="-122"/>
                <a:cs typeface="Calibri" pitchFamily="34" charset="-120"/>
              </a:rPr>
              <a:t>WHY?</a:t>
            </a:r>
            <a:endParaRPr lang="en-US" sz="750" dirty="0"/>
          </a:p>
        </p:txBody>
      </p:sp>
      <p:sp>
        <p:nvSpPr>
          <p:cNvPr id="51" name="Text 44"/>
          <p:cNvSpPr/>
          <p:nvPr/>
        </p:nvSpPr>
        <p:spPr>
          <a:xfrm>
            <a:off x="5282184"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Illuminates how groups co-create what counts as 'good leadership' or 'toxic culture'</a:t>
            </a:r>
            <a:endParaRPr lang="en-US" sz="750" dirty="0"/>
          </a:p>
        </p:txBody>
      </p:sp>
      <p:sp>
        <p:nvSpPr>
          <p:cNvPr id="52" name="Shape 45"/>
          <p:cNvSpPr/>
          <p:nvPr/>
        </p:nvSpPr>
        <p:spPr>
          <a:xfrm>
            <a:off x="5282184" y="4224528"/>
            <a:ext cx="1060704" cy="0"/>
          </a:xfrm>
          <a:prstGeom prst="line">
            <a:avLst/>
          </a:prstGeom>
          <a:noFill/>
          <a:ln w="6350">
            <a:solidFill>
              <a:srgbClr val="2980B9"/>
            </a:solidFill>
            <a:prstDash val="dash"/>
          </a:ln>
        </p:spPr>
        <p:txBody>
          <a:bodyPr/>
          <a:lstStyle/>
          <a:p>
            <a:endParaRPr lang="en-GB"/>
          </a:p>
        </p:txBody>
      </p:sp>
      <p:sp>
        <p:nvSpPr>
          <p:cNvPr id="53" name="Text 46"/>
          <p:cNvSpPr/>
          <p:nvPr/>
        </p:nvSpPr>
        <p:spPr>
          <a:xfrm>
            <a:off x="5282184" y="4261104"/>
            <a:ext cx="1060704" cy="621792"/>
          </a:xfrm>
          <a:prstGeom prst="rect">
            <a:avLst/>
          </a:prstGeom>
          <a:noFill/>
          <a:ln/>
        </p:spPr>
        <p:txBody>
          <a:bodyPr wrap="square" lIns="0" tIns="0" rIns="0" bIns="0" rtlCol="0" anchor="ctr"/>
          <a:lstStyle/>
          <a:p>
            <a:pPr marL="0" indent="0">
              <a:buNone/>
            </a:pPr>
            <a:r>
              <a:rPr lang="en-US" sz="700" i="1" dirty="0">
                <a:solidFill>
                  <a:srgbClr val="1A5276"/>
                </a:solidFill>
                <a:latin typeface="Calibri" pitchFamily="34" charset="0"/>
                <a:ea typeface="Calibri" pitchFamily="34" charset="-122"/>
                <a:cs typeface="Calibri" pitchFamily="34" charset="-120"/>
              </a:rPr>
              <a:t>e.g. discourse analysis of how 'performance' is talked about across teams</a:t>
            </a:r>
            <a:endParaRPr lang="en-US" sz="700" dirty="0"/>
          </a:p>
        </p:txBody>
      </p:sp>
      <p:sp>
        <p:nvSpPr>
          <p:cNvPr id="54" name="Shape 47"/>
          <p:cNvSpPr/>
          <p:nvPr/>
        </p:nvSpPr>
        <p:spPr>
          <a:xfrm>
            <a:off x="6477000" y="731520"/>
            <a:ext cx="1152144" cy="4206240"/>
          </a:xfrm>
          <a:prstGeom prst="rect">
            <a:avLst/>
          </a:prstGeom>
          <a:solidFill>
            <a:srgbClr val="FEF9E7"/>
          </a:solidFill>
          <a:ln w="19050">
            <a:solidFill>
              <a:srgbClr val="D4AC0D"/>
            </a:solidFill>
            <a:prstDash val="solid"/>
          </a:ln>
          <a:effectLst>
            <a:outerShdw blurRad="50800" dist="25400" dir="8100000" algn="bl" rotWithShape="0">
              <a:srgbClr val="000000">
                <a:alpha val="10000"/>
              </a:srgbClr>
            </a:outerShdw>
          </a:effectLst>
        </p:spPr>
        <p:txBody>
          <a:bodyPr/>
          <a:lstStyle/>
          <a:p>
            <a:endParaRPr lang="en-GB"/>
          </a:p>
        </p:txBody>
      </p:sp>
      <p:sp>
        <p:nvSpPr>
          <p:cNvPr id="55" name="Shape 48"/>
          <p:cNvSpPr/>
          <p:nvPr/>
        </p:nvSpPr>
        <p:spPr>
          <a:xfrm>
            <a:off x="6477000" y="731520"/>
            <a:ext cx="1152144" cy="274320"/>
          </a:xfrm>
          <a:prstGeom prst="rect">
            <a:avLst/>
          </a:prstGeom>
          <a:solidFill>
            <a:srgbClr val="9A7D0A"/>
          </a:solidFill>
          <a:ln w="12700">
            <a:solidFill>
              <a:srgbClr val="9A7D0A"/>
            </a:solidFill>
            <a:prstDash val="solid"/>
          </a:ln>
        </p:spPr>
        <p:txBody>
          <a:bodyPr/>
          <a:lstStyle/>
          <a:p>
            <a:endParaRPr lang="en-GB"/>
          </a:p>
        </p:txBody>
      </p:sp>
      <p:sp>
        <p:nvSpPr>
          <p:cNvPr id="56" name="Text 49"/>
          <p:cNvSpPr/>
          <p:nvPr/>
        </p:nvSpPr>
        <p:spPr>
          <a:xfrm>
            <a:off x="6504432"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F: CRITICAL THEORY</a:t>
            </a:r>
            <a:endParaRPr lang="en-US" sz="750" dirty="0"/>
          </a:p>
        </p:txBody>
      </p:sp>
      <p:pic>
        <p:nvPicPr>
          <p:cNvPr id="57" name="Image 5" descr="preencoded.png"/>
          <p:cNvPicPr>
            <a:picLocks noChangeAspect="1"/>
          </p:cNvPicPr>
          <p:nvPr/>
        </p:nvPicPr>
        <p:blipFill>
          <a:blip r:embed="rId8"/>
          <a:stretch>
            <a:fillRect/>
          </a:stretch>
        </p:blipFill>
        <p:spPr>
          <a:xfrm>
            <a:off x="6723888" y="1033272"/>
            <a:ext cx="658368" cy="658368"/>
          </a:xfrm>
          <a:prstGeom prst="rect">
            <a:avLst/>
          </a:prstGeom>
        </p:spPr>
      </p:pic>
      <p:sp>
        <p:nvSpPr>
          <p:cNvPr id="58" name="Text 50"/>
          <p:cNvSpPr/>
          <p:nvPr/>
        </p:nvSpPr>
        <p:spPr>
          <a:xfrm>
            <a:off x="6522720" y="1737360"/>
            <a:ext cx="1060704" cy="182880"/>
          </a:xfrm>
          <a:prstGeom prst="rect">
            <a:avLst/>
          </a:prstGeom>
          <a:noFill/>
          <a:ln/>
        </p:spPr>
        <p:txBody>
          <a:bodyPr wrap="square" lIns="0" tIns="0" rIns="0" bIns="0" rtlCol="0" anchor="ctr"/>
          <a:lstStyle/>
          <a:p>
            <a:pPr marL="0" indent="0">
              <a:buNone/>
            </a:pPr>
            <a:r>
              <a:rPr lang="en-US" sz="750" b="1" dirty="0">
                <a:solidFill>
                  <a:srgbClr val="9A7D0A"/>
                </a:solidFill>
                <a:latin typeface="Calibri" pitchFamily="34" charset="0"/>
                <a:ea typeface="Calibri" pitchFamily="34" charset="-122"/>
                <a:cs typeface="Calibri" pitchFamily="34" charset="-120"/>
              </a:rPr>
              <a:t>WHEN?</a:t>
            </a:r>
            <a:endParaRPr lang="en-US" sz="750" dirty="0"/>
          </a:p>
        </p:txBody>
      </p:sp>
      <p:sp>
        <p:nvSpPr>
          <p:cNvPr id="59" name="Text 51"/>
          <p:cNvSpPr/>
          <p:nvPr/>
        </p:nvSpPr>
        <p:spPr>
          <a:xfrm>
            <a:off x="6522720"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your study involves power, inequality, exclusion, or structural injustice</a:t>
            </a:r>
            <a:endParaRPr lang="en-US" sz="750" dirty="0"/>
          </a:p>
        </p:txBody>
      </p:sp>
      <p:sp>
        <p:nvSpPr>
          <p:cNvPr id="60" name="Text 52"/>
          <p:cNvSpPr/>
          <p:nvPr/>
        </p:nvSpPr>
        <p:spPr>
          <a:xfrm>
            <a:off x="6522720" y="2880360"/>
            <a:ext cx="1060704" cy="182880"/>
          </a:xfrm>
          <a:prstGeom prst="rect">
            <a:avLst/>
          </a:prstGeom>
          <a:noFill/>
          <a:ln/>
        </p:spPr>
        <p:txBody>
          <a:bodyPr wrap="square" lIns="0" tIns="0" rIns="0" bIns="0" rtlCol="0" anchor="ctr"/>
          <a:lstStyle/>
          <a:p>
            <a:pPr marL="0" indent="0">
              <a:buNone/>
            </a:pPr>
            <a:r>
              <a:rPr lang="en-US" sz="750" b="1" dirty="0">
                <a:solidFill>
                  <a:srgbClr val="9A7D0A"/>
                </a:solidFill>
                <a:latin typeface="Calibri" pitchFamily="34" charset="0"/>
                <a:ea typeface="Calibri" pitchFamily="34" charset="-122"/>
                <a:cs typeface="Calibri" pitchFamily="34" charset="-120"/>
              </a:rPr>
              <a:t>WHY?</a:t>
            </a:r>
            <a:endParaRPr lang="en-US" sz="750" dirty="0"/>
          </a:p>
        </p:txBody>
      </p:sp>
      <p:sp>
        <p:nvSpPr>
          <p:cNvPr id="61" name="Text 53"/>
          <p:cNvSpPr/>
          <p:nvPr/>
        </p:nvSpPr>
        <p:spPr>
          <a:xfrm>
            <a:off x="6522720"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Makes visible whose voices are missing and challenges taken-for-granted 'truths'</a:t>
            </a:r>
            <a:endParaRPr lang="en-US" sz="750" dirty="0"/>
          </a:p>
        </p:txBody>
      </p:sp>
      <p:sp>
        <p:nvSpPr>
          <p:cNvPr id="62" name="Shape 54"/>
          <p:cNvSpPr/>
          <p:nvPr/>
        </p:nvSpPr>
        <p:spPr>
          <a:xfrm>
            <a:off x="6522720" y="4224528"/>
            <a:ext cx="1060704" cy="0"/>
          </a:xfrm>
          <a:prstGeom prst="line">
            <a:avLst/>
          </a:prstGeom>
          <a:noFill/>
          <a:ln w="6350">
            <a:solidFill>
              <a:srgbClr val="D4AC0D"/>
            </a:solidFill>
            <a:prstDash val="dash"/>
          </a:ln>
        </p:spPr>
        <p:txBody>
          <a:bodyPr/>
          <a:lstStyle/>
          <a:p>
            <a:endParaRPr lang="en-GB"/>
          </a:p>
        </p:txBody>
      </p:sp>
      <p:sp>
        <p:nvSpPr>
          <p:cNvPr id="63" name="Text 55"/>
          <p:cNvSpPr/>
          <p:nvPr/>
        </p:nvSpPr>
        <p:spPr>
          <a:xfrm>
            <a:off x="6522720" y="4261104"/>
            <a:ext cx="1060704" cy="621792"/>
          </a:xfrm>
          <a:prstGeom prst="rect">
            <a:avLst/>
          </a:prstGeom>
          <a:noFill/>
          <a:ln/>
        </p:spPr>
        <p:txBody>
          <a:bodyPr wrap="square" lIns="0" tIns="0" rIns="0" bIns="0" rtlCol="0" anchor="ctr"/>
          <a:lstStyle/>
          <a:p>
            <a:pPr marL="0" indent="0">
              <a:buNone/>
            </a:pPr>
            <a:r>
              <a:rPr lang="en-US" sz="700" i="1" dirty="0">
                <a:solidFill>
                  <a:srgbClr val="9A7D0A"/>
                </a:solidFill>
                <a:latin typeface="Calibri" pitchFamily="34" charset="0"/>
                <a:ea typeface="Calibri" pitchFamily="34" charset="-122"/>
                <a:cs typeface="Calibri" pitchFamily="34" charset="-120"/>
              </a:rPr>
              <a:t>e.g. examining gender pay gaps or racialised promotion patterns</a:t>
            </a:r>
            <a:endParaRPr lang="en-US" sz="700" dirty="0"/>
          </a:p>
        </p:txBody>
      </p:sp>
      <p:sp>
        <p:nvSpPr>
          <p:cNvPr id="64" name="Shape 56"/>
          <p:cNvSpPr/>
          <p:nvPr/>
        </p:nvSpPr>
        <p:spPr>
          <a:xfrm>
            <a:off x="7717536" y="731520"/>
            <a:ext cx="1152144" cy="4206240"/>
          </a:xfrm>
          <a:prstGeom prst="rect">
            <a:avLst/>
          </a:prstGeom>
          <a:solidFill>
            <a:srgbClr val="E8F8F5"/>
          </a:solidFill>
          <a:ln w="19050">
            <a:solidFill>
              <a:srgbClr val="17A589"/>
            </a:solidFill>
            <a:prstDash val="solid"/>
          </a:ln>
          <a:effectLst>
            <a:outerShdw blurRad="50800" dist="25400" dir="8100000" algn="bl" rotWithShape="0">
              <a:srgbClr val="000000">
                <a:alpha val="10000"/>
              </a:srgbClr>
            </a:outerShdw>
          </a:effectLst>
        </p:spPr>
        <p:txBody>
          <a:bodyPr/>
          <a:lstStyle/>
          <a:p>
            <a:endParaRPr lang="en-GB"/>
          </a:p>
        </p:txBody>
      </p:sp>
      <p:sp>
        <p:nvSpPr>
          <p:cNvPr id="65" name="Shape 57"/>
          <p:cNvSpPr/>
          <p:nvPr/>
        </p:nvSpPr>
        <p:spPr>
          <a:xfrm>
            <a:off x="7717536" y="731520"/>
            <a:ext cx="1152144" cy="274320"/>
          </a:xfrm>
          <a:prstGeom prst="rect">
            <a:avLst/>
          </a:prstGeom>
          <a:solidFill>
            <a:srgbClr val="0E6655"/>
          </a:solidFill>
          <a:ln w="12700">
            <a:solidFill>
              <a:srgbClr val="0E6655"/>
            </a:solidFill>
            <a:prstDash val="solid"/>
          </a:ln>
        </p:spPr>
        <p:txBody>
          <a:bodyPr/>
          <a:lstStyle/>
          <a:p>
            <a:endParaRPr lang="en-GB"/>
          </a:p>
        </p:txBody>
      </p:sp>
      <p:sp>
        <p:nvSpPr>
          <p:cNvPr id="66" name="Text 58"/>
          <p:cNvSpPr/>
          <p:nvPr/>
        </p:nvSpPr>
        <p:spPr>
          <a:xfrm>
            <a:off x="7744968" y="740664"/>
            <a:ext cx="1097280" cy="256032"/>
          </a:xfrm>
          <a:prstGeom prst="rect">
            <a:avLst/>
          </a:prstGeom>
          <a:noFill/>
          <a:ln/>
        </p:spPr>
        <p:txBody>
          <a:bodyPr wrap="square" lIns="0" tIns="0" rIns="0" bIns="0" rtlCol="0" anchor="ctr"/>
          <a:lstStyle/>
          <a:p>
            <a:pPr marL="0" indent="0" algn="ctr">
              <a:buNone/>
            </a:pPr>
            <a:r>
              <a:rPr lang="en-US" sz="750" b="1" dirty="0">
                <a:solidFill>
                  <a:srgbClr val="FFFFFF"/>
                </a:solidFill>
                <a:latin typeface="Calibri" pitchFamily="34" charset="0"/>
                <a:ea typeface="Calibri" pitchFamily="34" charset="-122"/>
                <a:cs typeface="Calibri" pitchFamily="34" charset="-120"/>
              </a:rPr>
              <a:t>G: PRAGMATISM</a:t>
            </a:r>
            <a:endParaRPr lang="en-US" sz="750" dirty="0"/>
          </a:p>
        </p:txBody>
      </p:sp>
      <p:pic>
        <p:nvPicPr>
          <p:cNvPr id="67" name="Image 6" descr="preencoded.png"/>
          <p:cNvPicPr>
            <a:picLocks noChangeAspect="1"/>
          </p:cNvPicPr>
          <p:nvPr/>
        </p:nvPicPr>
        <p:blipFill>
          <a:blip r:embed="rId9"/>
          <a:stretch>
            <a:fillRect/>
          </a:stretch>
        </p:blipFill>
        <p:spPr>
          <a:xfrm>
            <a:off x="7964424" y="1033272"/>
            <a:ext cx="658368" cy="658368"/>
          </a:xfrm>
          <a:prstGeom prst="rect">
            <a:avLst/>
          </a:prstGeom>
        </p:spPr>
      </p:pic>
      <p:sp>
        <p:nvSpPr>
          <p:cNvPr id="68" name="Text 59"/>
          <p:cNvSpPr/>
          <p:nvPr/>
        </p:nvSpPr>
        <p:spPr>
          <a:xfrm>
            <a:off x="7763256" y="1737360"/>
            <a:ext cx="1060704" cy="182880"/>
          </a:xfrm>
          <a:prstGeom prst="rect">
            <a:avLst/>
          </a:prstGeom>
          <a:noFill/>
          <a:ln/>
        </p:spPr>
        <p:txBody>
          <a:bodyPr wrap="square" lIns="0" tIns="0" rIns="0" bIns="0" rtlCol="0" anchor="ctr"/>
          <a:lstStyle/>
          <a:p>
            <a:pPr marL="0" indent="0">
              <a:buNone/>
            </a:pPr>
            <a:r>
              <a:rPr lang="en-US" sz="750" b="1" dirty="0">
                <a:solidFill>
                  <a:srgbClr val="0E6655"/>
                </a:solidFill>
                <a:latin typeface="Calibri" pitchFamily="34" charset="0"/>
                <a:ea typeface="Calibri" pitchFamily="34" charset="-122"/>
                <a:cs typeface="Calibri" pitchFamily="34" charset="-120"/>
              </a:rPr>
              <a:t>WHEN?</a:t>
            </a:r>
            <a:endParaRPr lang="en-US" sz="750" dirty="0"/>
          </a:p>
        </p:txBody>
      </p:sp>
      <p:sp>
        <p:nvSpPr>
          <p:cNvPr id="69" name="Text 60"/>
          <p:cNvSpPr/>
          <p:nvPr/>
        </p:nvSpPr>
        <p:spPr>
          <a:xfrm>
            <a:off x="7763256" y="1920240"/>
            <a:ext cx="1060704" cy="91440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When solving a real-world problem matters more than philosophical purity</a:t>
            </a:r>
            <a:endParaRPr lang="en-US" sz="750" dirty="0"/>
          </a:p>
        </p:txBody>
      </p:sp>
      <p:sp>
        <p:nvSpPr>
          <p:cNvPr id="70" name="Text 61"/>
          <p:cNvSpPr/>
          <p:nvPr/>
        </p:nvSpPr>
        <p:spPr>
          <a:xfrm>
            <a:off x="7763256" y="2880360"/>
            <a:ext cx="1060704" cy="182880"/>
          </a:xfrm>
          <a:prstGeom prst="rect">
            <a:avLst/>
          </a:prstGeom>
          <a:noFill/>
          <a:ln/>
        </p:spPr>
        <p:txBody>
          <a:bodyPr wrap="square" lIns="0" tIns="0" rIns="0" bIns="0" rtlCol="0" anchor="ctr"/>
          <a:lstStyle/>
          <a:p>
            <a:pPr marL="0" indent="0">
              <a:buNone/>
            </a:pPr>
            <a:r>
              <a:rPr lang="en-US" sz="750" b="1" dirty="0">
                <a:solidFill>
                  <a:srgbClr val="0E6655"/>
                </a:solidFill>
                <a:latin typeface="Calibri" pitchFamily="34" charset="0"/>
                <a:ea typeface="Calibri" pitchFamily="34" charset="-122"/>
                <a:cs typeface="Calibri" pitchFamily="34" charset="-120"/>
              </a:rPr>
              <a:t>WHY?</a:t>
            </a:r>
            <a:endParaRPr lang="en-US" sz="750" dirty="0"/>
          </a:p>
        </p:txBody>
      </p:sp>
      <p:sp>
        <p:nvSpPr>
          <p:cNvPr id="71" name="Text 62"/>
          <p:cNvSpPr/>
          <p:nvPr/>
        </p:nvSpPr>
        <p:spPr>
          <a:xfrm>
            <a:off x="7763256" y="3063240"/>
            <a:ext cx="1060704" cy="868680"/>
          </a:xfrm>
          <a:prstGeom prst="rect">
            <a:avLst/>
          </a:prstGeom>
          <a:noFill/>
          <a:ln/>
        </p:spPr>
        <p:txBody>
          <a:bodyPr wrap="square" lIns="0" tIns="0" rIns="0" bIns="0" rtlCol="0" anchor="ctr"/>
          <a:lstStyle/>
          <a:p>
            <a:pPr marL="0" indent="0">
              <a:buNone/>
            </a:pPr>
            <a:r>
              <a:rPr lang="en-US" sz="750" dirty="0">
                <a:solidFill>
                  <a:srgbClr val="1C2B4A"/>
                </a:solidFill>
                <a:latin typeface="Calibri" pitchFamily="34" charset="0"/>
                <a:ea typeface="Calibri" pitchFamily="34" charset="-122"/>
                <a:cs typeface="Calibri" pitchFamily="34" charset="-120"/>
              </a:rPr>
              <a:t>Lets you mix methods freely — whatever best answers your research question</a:t>
            </a:r>
            <a:endParaRPr lang="en-US" sz="750" dirty="0"/>
          </a:p>
        </p:txBody>
      </p:sp>
      <p:sp>
        <p:nvSpPr>
          <p:cNvPr id="72" name="Shape 63"/>
          <p:cNvSpPr/>
          <p:nvPr/>
        </p:nvSpPr>
        <p:spPr>
          <a:xfrm>
            <a:off x="7763256" y="4224528"/>
            <a:ext cx="1060704" cy="0"/>
          </a:xfrm>
          <a:prstGeom prst="line">
            <a:avLst/>
          </a:prstGeom>
          <a:noFill/>
          <a:ln w="6350">
            <a:solidFill>
              <a:srgbClr val="17A589"/>
            </a:solidFill>
            <a:prstDash val="dash"/>
          </a:ln>
        </p:spPr>
        <p:txBody>
          <a:bodyPr/>
          <a:lstStyle/>
          <a:p>
            <a:endParaRPr lang="en-GB"/>
          </a:p>
        </p:txBody>
      </p:sp>
      <p:sp>
        <p:nvSpPr>
          <p:cNvPr id="73" name="Text 64"/>
          <p:cNvSpPr/>
          <p:nvPr/>
        </p:nvSpPr>
        <p:spPr>
          <a:xfrm>
            <a:off x="7763256" y="4261104"/>
            <a:ext cx="1060704" cy="621792"/>
          </a:xfrm>
          <a:prstGeom prst="rect">
            <a:avLst/>
          </a:prstGeom>
          <a:noFill/>
          <a:ln/>
        </p:spPr>
        <p:txBody>
          <a:bodyPr wrap="square" lIns="0" tIns="0" rIns="0" bIns="0" rtlCol="0" anchor="ctr"/>
          <a:lstStyle/>
          <a:p>
            <a:pPr marL="0" indent="0">
              <a:buNone/>
            </a:pPr>
            <a:r>
              <a:rPr lang="en-US" sz="700" i="1" dirty="0">
                <a:solidFill>
                  <a:srgbClr val="0E6655"/>
                </a:solidFill>
                <a:latin typeface="Calibri" pitchFamily="34" charset="0"/>
                <a:ea typeface="Calibri" pitchFamily="34" charset="-122"/>
                <a:cs typeface="Calibri" pitchFamily="34" charset="-120"/>
              </a:rPr>
              <a:t>e.g. piloting a new HR intervention and evaluating using surveys + observation</a:t>
            </a:r>
            <a:endParaRPr lang="en-US" sz="700" dirty="0"/>
          </a:p>
        </p:txBody>
      </p:sp>
      <p:sp>
        <p:nvSpPr>
          <p:cNvPr id="74" name="Text 65"/>
          <p:cNvSpPr/>
          <p:nvPr/>
        </p:nvSpPr>
        <p:spPr>
          <a:xfrm>
            <a:off x="274320" y="4946904"/>
            <a:ext cx="8595360" cy="164592"/>
          </a:xfrm>
          <a:prstGeom prst="rect">
            <a:avLst/>
          </a:prstGeom>
          <a:noFill/>
          <a:ln/>
        </p:spPr>
        <p:txBody>
          <a:bodyPr wrap="square" rtlCol="0" anchor="ctr"/>
          <a:lstStyle/>
          <a:p>
            <a:pPr marL="0" indent="0" algn="ctr">
              <a:buNone/>
            </a:pPr>
            <a:r>
              <a:rPr lang="en-US" sz="800" dirty="0">
                <a:solidFill>
                  <a:srgbClr val="AAAAAA"/>
                </a:solidFill>
                <a:latin typeface="Calibri" pitchFamily="34" charset="0"/>
                <a:ea typeface="Calibri" pitchFamily="34" charset="-122"/>
                <a:cs typeface="Calibri" pitchFamily="34" charset="-120"/>
              </a:rPr>
              <a:t>Dr Caroline Jawad  |  LCDB7007 Research Principles &amp; Philosophy  |  UWTSD</a:t>
            </a:r>
            <a:endParaRPr lang="en-US" sz="8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The Question Your Examiner Will Always Ask</a:t>
            </a:r>
            <a:endParaRPr lang="en-US" sz="2400" dirty="0"/>
          </a:p>
        </p:txBody>
      </p:sp>
      <p:sp>
        <p:nvSpPr>
          <p:cNvPr id="4" name="Text 2"/>
          <p:cNvSpPr/>
          <p:nvPr/>
        </p:nvSpPr>
        <p:spPr>
          <a:xfrm>
            <a:off x="365760" y="914400"/>
            <a:ext cx="8412480"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The central question in research is not what did you do? - it is why did you design your research this way?</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To answer it, you need to know your starting position on your research topic - not just the methods you chose.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Why interviews? - Because my study is qualitative is not enough. You need to explain what you believe about the nature of the topic: is there one answer to find, or many different ones depending on who you ask?</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Why a survey? - Because I needed lots of data is not enough. You need to explain what you believe a survey score actually tells you - what it captures, and what it does not.</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Research philosophy is the framework that lets you answer the WHY. Without it, you can do the research - but you cannot fully defend it at doctoral level.</a:t>
            </a:r>
            <a:endParaRPr lang="en-US" sz="19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5">
    <p:bg>
      <p:bgPr>
        <a:solidFill>
          <a:srgbClr val="1C2D4E"/>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411480" y="164592"/>
            <a:ext cx="8321040" cy="384048"/>
          </a:xfrm>
          <a:prstGeom prst="rect">
            <a:avLst/>
          </a:prstGeom>
          <a:noFill/>
          <a:ln/>
        </p:spPr>
        <p:txBody>
          <a:bodyPr wrap="square" lIns="0" tIns="76200" rIns="0" bIns="0" rtlCol="0" anchor="ctr"/>
          <a:lstStyle/>
          <a:p>
            <a:pPr marL="0" indent="0">
              <a:buNone/>
            </a:pPr>
            <a:r>
              <a:rPr lang="en-US" sz="1900" b="1" dirty="0">
                <a:solidFill>
                  <a:srgbClr val="BF9B30"/>
                </a:solidFill>
                <a:latin typeface="Calibri" pitchFamily="34" charset="0"/>
                <a:ea typeface="Calibri" pitchFamily="34" charset="-122"/>
                <a:cs typeface="Calibri" pitchFamily="34" charset="-120"/>
              </a:rPr>
              <a:t>A Simple Way to Understand What a Paradigm Is</a:t>
            </a:r>
            <a:endParaRPr lang="en-US" sz="1900" dirty="0"/>
          </a:p>
        </p:txBody>
      </p:sp>
      <p:sp>
        <p:nvSpPr>
          <p:cNvPr id="4" name="Text 2"/>
          <p:cNvSpPr/>
          <p:nvPr/>
        </p:nvSpPr>
        <p:spPr>
          <a:xfrm>
            <a:off x="411480" y="594360"/>
            <a:ext cx="8321040" cy="329184"/>
          </a:xfrm>
          <a:prstGeom prst="rect">
            <a:avLst/>
          </a:prstGeom>
          <a:noFill/>
          <a:ln/>
        </p:spPr>
        <p:txBody>
          <a:bodyPr wrap="square" lIns="0" tIns="76200" rIns="0" bIns="0" rtlCol="0" anchor="ctr"/>
          <a:lstStyle/>
          <a:p>
            <a:pPr marL="0" indent="0">
              <a:buNone/>
            </a:pPr>
            <a:r>
              <a:rPr lang="en-US" sz="2000" i="1" dirty="0">
                <a:solidFill>
                  <a:srgbClr val="FFFFFF"/>
                </a:solidFill>
                <a:latin typeface="Cambria" pitchFamily="34" charset="0"/>
                <a:ea typeface="Cambria" pitchFamily="34" charset="-122"/>
                <a:cs typeface="Cambria" pitchFamily="34" charset="-120"/>
              </a:rPr>
              <a:t>Two people need to get from Cardiff Central Station to Cardiff Bay.</a:t>
            </a:r>
            <a:endParaRPr lang="en-US" sz="2000" dirty="0"/>
          </a:p>
        </p:txBody>
      </p:sp>
      <p:graphicFrame>
        <p:nvGraphicFramePr>
          <p:cNvPr id="6" name="Table 0"/>
          <p:cNvGraphicFramePr>
            <a:graphicFrameLocks noGrp="1"/>
          </p:cNvGraphicFramePr>
          <p:nvPr>
            <p:extLst>
              <p:ext uri="{D42A27DB-BD31-4B8C-83A1-F6EECF244321}">
                <p14:modId xmlns:p14="http://schemas.microsoft.com/office/powerpoint/2010/main" val="2923165015"/>
              </p:ext>
            </p:extLst>
          </p:nvPr>
        </p:nvGraphicFramePr>
        <p:xfrm>
          <a:off x="274320" y="969264"/>
          <a:ext cx="8595360" cy="3236976"/>
        </p:xfrm>
        <a:graphic>
          <a:graphicData uri="http://schemas.openxmlformats.org/drawingml/2006/table">
            <a:tbl>
              <a:tblPr/>
              <a:tblGrid>
                <a:gridCol w="4297680">
                  <a:extLst>
                    <a:ext uri="{9D8B030D-6E8A-4147-A177-3AD203B41FA5}">
                      <a16:colId xmlns:a16="http://schemas.microsoft.com/office/drawing/2014/main" val="20000"/>
                    </a:ext>
                  </a:extLst>
                </a:gridCol>
                <a:gridCol w="4297680">
                  <a:extLst>
                    <a:ext uri="{9D8B030D-6E8A-4147-A177-3AD203B41FA5}">
                      <a16:colId xmlns:a16="http://schemas.microsoft.com/office/drawing/2014/main" val="20001"/>
                    </a:ext>
                  </a:extLst>
                </a:gridCol>
              </a:tblGrid>
              <a:tr h="1078992">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Person A uses a bus route map</a:t>
                      </a:r>
                      <a:endParaRPr lang="en-US" sz="1500" dirty="0">
                        <a:latin typeface="Cambria" charset="0"/>
                        <a:ea typeface="Cambria" charset="0"/>
                        <a:cs typeface="Cambria" charset="0"/>
                      </a:endParaRPr>
                    </a:p>
                  </a:txBody>
                  <a:tcPr anchor="ct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1C4E7A"/>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Person B uses a walking map</a:t>
                      </a:r>
                      <a:endParaRPr lang="en-US" sz="1500" dirty="0">
                        <a:latin typeface="Cambria" charset="0"/>
                        <a:ea typeface="Cambria" charset="0"/>
                        <a:cs typeface="Cambria" charset="0"/>
                      </a:endParaRPr>
                    </a:p>
                  </a:txBody>
                  <a:tcPr anchor="ct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5C3C8F"/>
                    </a:solidFill>
                  </a:tcPr>
                </a:tc>
                <a:extLst>
                  <a:ext uri="{0D108BD9-81ED-4DB2-BD59-A6C34878D82A}">
                    <a16:rowId xmlns:a16="http://schemas.microsoft.com/office/drawing/2014/main" val="10000"/>
                  </a:ext>
                </a:extLst>
              </a:tr>
              <a:tr h="1078992">
                <a:tc>
                  <a:txBody>
                    <a:bodyPr/>
                    <a:lstStyle/>
                    <a:p>
                      <a:pPr marL="0" indent="0">
                        <a:buNone/>
                      </a:pPr>
                      <a:r>
                        <a:rPr lang="en-US" sz="1400" dirty="0">
                          <a:solidFill>
                            <a:srgbClr val="FFFFFF"/>
                          </a:solidFill>
                          <a:latin typeface="Calibri" pitchFamily="34" charset="0"/>
                          <a:ea typeface="Calibri" pitchFamily="34" charset="-122"/>
                          <a:cs typeface="Calibri" pitchFamily="34" charset="-120"/>
                        </a:rPr>
                        <a:t>Takes the bus. Arrives in 12 minutes, 3 stops and an exact journey time.</a:t>
                      </a:r>
                      <a:endParaRPr lang="en-US" sz="1400" dirty="0">
                        <a:latin typeface="Calibri" charset="0"/>
                        <a:ea typeface="Calibri" charset="0"/>
                        <a:cs typeface="Calibri"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162840"/>
                    </a:solidFill>
                  </a:tcPr>
                </a:tc>
                <a:tc>
                  <a:txBody>
                    <a:bodyPr/>
                    <a:lstStyle/>
                    <a:p>
                      <a:pPr marL="0" indent="0">
                        <a:buNone/>
                      </a:pPr>
                      <a:r>
                        <a:rPr lang="en-US" sz="1400" dirty="0">
                          <a:solidFill>
                            <a:srgbClr val="FFFFFF"/>
                          </a:solidFill>
                          <a:latin typeface="Calibri" pitchFamily="34" charset="0"/>
                          <a:ea typeface="Calibri" pitchFamily="34" charset="-122"/>
                          <a:cs typeface="Calibri" pitchFamily="34" charset="-120"/>
                        </a:rPr>
                        <a:t>Walks the waterfront. Notices dock buildings, stops to talk to a local. Arrives in 35 minutes with a very different account.</a:t>
                      </a:r>
                      <a:endParaRPr lang="en-US" sz="1400" dirty="0">
                        <a:latin typeface="Calibri" charset="0"/>
                        <a:ea typeface="Calibri" charset="0"/>
                        <a:cs typeface="Calibri"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2E1E4A"/>
                    </a:solidFill>
                  </a:tcPr>
                </a:tc>
                <a:extLst>
                  <a:ext uri="{0D108BD9-81ED-4DB2-BD59-A6C34878D82A}">
                    <a16:rowId xmlns:a16="http://schemas.microsoft.com/office/drawing/2014/main" val="10001"/>
                  </a:ext>
                </a:extLst>
              </a:tr>
              <a:tr h="1078992">
                <a:tc>
                  <a:txBody>
                    <a:bodyPr/>
                    <a:lstStyle/>
                    <a:p>
                      <a:pPr marL="0" indent="0">
                        <a:buNone/>
                      </a:pPr>
                      <a:r>
                        <a:rPr lang="en-US" sz="1300" dirty="0">
                          <a:solidFill>
                            <a:srgbClr val="C8D8E8"/>
                          </a:solidFill>
                          <a:latin typeface="Calibri" pitchFamily="34" charset="0"/>
                          <a:ea typeface="Calibri" pitchFamily="34" charset="-122"/>
                          <a:cs typeface="Calibri" pitchFamily="34" charset="-120"/>
                        </a:rPr>
                        <a:t>The bus map treats the city as timed connections. Cannot show dock buildings , they are not on this map. Not wrong. Different purpose.</a:t>
                      </a:r>
                      <a:endParaRPr lang="en-US" sz="1300" dirty="0">
                        <a:latin typeface="Calibri" charset="0"/>
                        <a:ea typeface="Calibri" charset="0"/>
                        <a:cs typeface="Calibri"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162840"/>
                    </a:solidFill>
                  </a:tcPr>
                </a:tc>
                <a:tc>
                  <a:txBody>
                    <a:bodyPr/>
                    <a:lstStyle/>
                    <a:p>
                      <a:pPr marL="0" indent="0">
                        <a:buNone/>
                      </a:pPr>
                      <a:r>
                        <a:rPr lang="en-US" sz="1300" dirty="0">
                          <a:solidFill>
                            <a:srgbClr val="C8D8E8"/>
                          </a:solidFill>
                          <a:latin typeface="Calibri" pitchFamily="34" charset="0"/>
                          <a:ea typeface="Calibri" pitchFamily="34" charset="-122"/>
                          <a:cs typeface="Calibri" pitchFamily="34" charset="-120"/>
                        </a:rPr>
                        <a:t>The walking map treats the city as a physical landscape. Cannot show bus times not what it is for. Not wrong either. Different purpose.</a:t>
                      </a:r>
                      <a:endParaRPr lang="en-US" sz="1300" dirty="0">
                        <a:latin typeface="Calibri" charset="0"/>
                        <a:ea typeface="Calibri" charset="0"/>
                        <a:cs typeface="Calibri"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2E1E4A"/>
                    </a:solidFill>
                  </a:tcPr>
                </a:tc>
                <a:extLst>
                  <a:ext uri="{0D108BD9-81ED-4DB2-BD59-A6C34878D82A}">
                    <a16:rowId xmlns:a16="http://schemas.microsoft.com/office/drawing/2014/main" val="10002"/>
                  </a:ext>
                </a:extLst>
              </a:tr>
            </a:tbl>
          </a:graphicData>
        </a:graphic>
      </p:graphicFrame>
      <p:sp>
        <p:nvSpPr>
          <p:cNvPr id="5" name="Text 3"/>
          <p:cNvSpPr/>
          <p:nvPr/>
        </p:nvSpPr>
        <p:spPr>
          <a:xfrm>
            <a:off x="274320" y="4242816"/>
            <a:ext cx="8595360" cy="329184"/>
          </a:xfrm>
          <a:prstGeom prst="rect">
            <a:avLst/>
          </a:prstGeom>
          <a:noFill/>
          <a:ln/>
        </p:spPr>
        <p:txBody>
          <a:bodyPr wrap="square" lIns="0" tIns="0" rIns="0" bIns="0" rtlCol="0" anchor="ctr"/>
          <a:lstStyle/>
          <a:p>
            <a:pPr marL="0" indent="0" algn="ctr">
              <a:buNone/>
            </a:pPr>
            <a:r>
              <a:rPr lang="en-US" sz="1600" b="1" dirty="0">
                <a:solidFill>
                  <a:srgbClr val="BF9B30"/>
                </a:solidFill>
                <a:latin typeface="Cambria" pitchFamily="34" charset="0"/>
                <a:ea typeface="Cambria" pitchFamily="34" charset="-122"/>
                <a:cs typeface="Cambria" pitchFamily="34" charset="-120"/>
              </a:rPr>
              <a:t>Same destination. Completely different journeys - because they chose different maps.</a:t>
            </a:r>
            <a:endParaRPr lang="en-US" sz="1600" dirty="0"/>
          </a:p>
        </p:txBody>
      </p:sp>
      <p:sp>
        <p:nvSpPr>
          <p:cNvPr id="7" name="Text 4"/>
          <p:cNvSpPr/>
          <p:nvPr/>
        </p:nvSpPr>
        <p:spPr>
          <a:xfrm>
            <a:off x="274320" y="4626864"/>
            <a:ext cx="8595360" cy="402336"/>
          </a:xfrm>
          <a:prstGeom prst="rect">
            <a:avLst/>
          </a:prstGeom>
          <a:noFill/>
          <a:ln/>
        </p:spPr>
        <p:txBody>
          <a:bodyPr wrap="square" lIns="0" tIns="0" rIns="0" bIns="0" rtlCol="0" anchor="ctr"/>
          <a:lstStyle/>
          <a:p>
            <a:pPr marL="0" indent="0" algn="ctr">
              <a:buNone/>
            </a:pPr>
            <a:r>
              <a:rPr lang="en-US" sz="1450" dirty="0">
                <a:solidFill>
                  <a:srgbClr val="A8C0D0"/>
                </a:solidFill>
                <a:latin typeface="Calibri" pitchFamily="34" charset="0"/>
                <a:ea typeface="Calibri" pitchFamily="34" charset="-122"/>
                <a:cs typeface="Calibri" pitchFamily="34" charset="-120"/>
              </a:rPr>
              <a:t>Your research paradigm is the map you pick before you start. It decides what counts as the terrain, what counts as progress, and what you will and will not see.</a:t>
            </a:r>
            <a:endParaRPr lang="en-US" sz="14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6">
    <p:bg>
      <p:bgPr>
        <a:solidFill>
          <a:srgbClr val="1C2D4E"/>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411480" y="182880"/>
            <a:ext cx="8321040" cy="384048"/>
          </a:xfrm>
          <a:prstGeom prst="rect">
            <a:avLst/>
          </a:prstGeom>
          <a:noFill/>
          <a:ln/>
        </p:spPr>
        <p:txBody>
          <a:bodyPr wrap="square" lIns="0" tIns="76200" rIns="0" bIns="0" rtlCol="0" anchor="ctr"/>
          <a:lstStyle/>
          <a:p>
            <a:pPr marL="0" indent="0">
              <a:buNone/>
            </a:pPr>
            <a:r>
              <a:rPr lang="en-US" sz="1800" b="1" dirty="0">
                <a:solidFill>
                  <a:srgbClr val="BF9B30"/>
                </a:solidFill>
                <a:latin typeface="Calibri" pitchFamily="34" charset="0"/>
                <a:ea typeface="Calibri" pitchFamily="34" charset="-122"/>
                <a:cs typeface="Calibri" pitchFamily="34" charset="-120"/>
              </a:rPr>
              <a:t>Start Here</a:t>
            </a:r>
            <a:endParaRPr lang="en-US" sz="1800" dirty="0"/>
          </a:p>
        </p:txBody>
      </p:sp>
      <p:sp>
        <p:nvSpPr>
          <p:cNvPr id="4" name="Text 2"/>
          <p:cNvSpPr/>
          <p:nvPr/>
        </p:nvSpPr>
        <p:spPr>
          <a:xfrm>
            <a:off x="411480" y="621792"/>
            <a:ext cx="8321040" cy="457200"/>
          </a:xfrm>
          <a:prstGeom prst="rect">
            <a:avLst/>
          </a:prstGeom>
          <a:noFill/>
          <a:ln/>
        </p:spPr>
        <p:txBody>
          <a:bodyPr wrap="square" lIns="0" tIns="76200" rIns="0" bIns="0" rtlCol="0" anchor="ctr"/>
          <a:lstStyle/>
          <a:p>
            <a:pPr marL="0" indent="0">
              <a:buNone/>
            </a:pPr>
            <a:r>
              <a:rPr lang="en-US" sz="2100" i="1" dirty="0">
                <a:solidFill>
                  <a:srgbClr val="FFFFFF"/>
                </a:solidFill>
                <a:latin typeface="Cambria" pitchFamily="34" charset="0"/>
                <a:ea typeface="Cambria" pitchFamily="34" charset="-122"/>
                <a:cs typeface="Cambria" pitchFamily="34" charset="-120"/>
              </a:rPr>
              <a:t>Two researchers read the same report on staff turnover in </a:t>
            </a:r>
            <a:r>
              <a:rPr lang="en-US" sz="2100" i="1" dirty="0" err="1">
                <a:solidFill>
                  <a:srgbClr val="FFFFFF"/>
                </a:solidFill>
                <a:latin typeface="Cambria" pitchFamily="34" charset="0"/>
                <a:ea typeface="Cambria" pitchFamily="34" charset="-122"/>
                <a:cs typeface="Cambria" pitchFamily="34" charset="-120"/>
              </a:rPr>
              <a:t>Gareths</a:t>
            </a:r>
            <a:r>
              <a:rPr lang="en-US" sz="2100" i="1" dirty="0">
                <a:solidFill>
                  <a:srgbClr val="FFFFFF"/>
                </a:solidFill>
                <a:latin typeface="Cambria" pitchFamily="34" charset="0"/>
                <a:ea typeface="Cambria" pitchFamily="34" charset="-122"/>
                <a:cs typeface="Cambria" pitchFamily="34" charset="-120"/>
              </a:rPr>
              <a:t> factory.</a:t>
            </a:r>
            <a:endParaRPr lang="en-US" sz="2100" dirty="0"/>
          </a:p>
        </p:txBody>
      </p:sp>
      <p:graphicFrame>
        <p:nvGraphicFramePr>
          <p:cNvPr id="7" name="Table 0"/>
          <p:cNvGraphicFramePr>
            <a:graphicFrameLocks noGrp="1"/>
          </p:cNvGraphicFramePr>
          <p:nvPr>
            <p:extLst>
              <p:ext uri="{D42A27DB-BD31-4B8C-83A1-F6EECF244321}">
                <p14:modId xmlns:p14="http://schemas.microsoft.com/office/powerpoint/2010/main" val="4204540658"/>
              </p:ext>
            </p:extLst>
          </p:nvPr>
        </p:nvGraphicFramePr>
        <p:xfrm>
          <a:off x="274320" y="1170432"/>
          <a:ext cx="8595360" cy="2834640"/>
        </p:xfrm>
        <a:graphic>
          <a:graphicData uri="http://schemas.openxmlformats.org/drawingml/2006/table">
            <a:tbl>
              <a:tblPr/>
              <a:tblGrid>
                <a:gridCol w="4297680">
                  <a:extLst>
                    <a:ext uri="{9D8B030D-6E8A-4147-A177-3AD203B41FA5}">
                      <a16:colId xmlns:a16="http://schemas.microsoft.com/office/drawing/2014/main" val="20000"/>
                    </a:ext>
                  </a:extLst>
                </a:gridCol>
                <a:gridCol w="4297680">
                  <a:extLst>
                    <a:ext uri="{9D8B030D-6E8A-4147-A177-3AD203B41FA5}">
                      <a16:colId xmlns:a16="http://schemas.microsoft.com/office/drawing/2014/main" val="20001"/>
                    </a:ext>
                  </a:extLst>
                </a:gridCol>
              </a:tblGrid>
              <a:tr h="1371600">
                <a:tc>
                  <a:txBody>
                    <a:bodyPr/>
                    <a:lstStyle/>
                    <a:p>
                      <a:pPr marL="0" indent="0">
                        <a:buNone/>
                      </a:pPr>
                      <a:r>
                        <a:rPr lang="en-US" sz="1600" b="1" dirty="0">
                          <a:solidFill>
                            <a:srgbClr val="FFFFFF"/>
                          </a:solidFill>
                          <a:latin typeface="Cambria" pitchFamily="34" charset="0"/>
                          <a:ea typeface="Cambria" pitchFamily="34" charset="-122"/>
                          <a:cs typeface="Cambria" pitchFamily="34" charset="-120"/>
                        </a:rPr>
                        <a:t>Researcher A reads it and thinks:</a:t>
                      </a:r>
                      <a:endParaRPr lang="en-US" sz="1600" dirty="0">
                        <a:latin typeface="Cambria" charset="0"/>
                        <a:ea typeface="Cambria" charset="0"/>
                        <a:cs typeface="Cambria"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1C4E7A"/>
                    </a:solidFill>
                  </a:tcPr>
                </a:tc>
                <a:tc>
                  <a:txBody>
                    <a:bodyPr/>
                    <a:lstStyle/>
                    <a:p>
                      <a:pPr marL="0" indent="0">
                        <a:buNone/>
                      </a:pPr>
                      <a:r>
                        <a:rPr lang="en-US" sz="1600" b="1" dirty="0">
                          <a:solidFill>
                            <a:srgbClr val="FFFFFF"/>
                          </a:solidFill>
                          <a:latin typeface="Cambria" pitchFamily="34" charset="0"/>
                          <a:ea typeface="Cambria" pitchFamily="34" charset="-122"/>
                          <a:cs typeface="Cambria" pitchFamily="34" charset="-120"/>
                        </a:rPr>
                        <a:t>Researcher C reads the same report and thinks:</a:t>
                      </a:r>
                      <a:endParaRPr lang="en-US" sz="1600" dirty="0">
                        <a:latin typeface="Cambria" charset="0"/>
                        <a:ea typeface="Cambria" charset="0"/>
                        <a:cs typeface="Cambria"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5C3C8F"/>
                    </a:solidFill>
                  </a:tcPr>
                </a:tc>
                <a:extLst>
                  <a:ext uri="{0D108BD9-81ED-4DB2-BD59-A6C34878D82A}">
                    <a16:rowId xmlns:a16="http://schemas.microsoft.com/office/drawing/2014/main" val="10000"/>
                  </a:ext>
                </a:extLst>
              </a:tr>
              <a:tr h="1371600">
                <a:tc>
                  <a:txBody>
                    <a:bodyPr/>
                    <a:lstStyle/>
                    <a:p>
                      <a:pPr marL="0" indent="0">
                        <a:buNone/>
                      </a:pPr>
                      <a:r>
                        <a:rPr lang="en-US" sz="1800" dirty="0">
                          <a:solidFill>
                            <a:srgbClr val="FFFFFF"/>
                          </a:solidFill>
                          <a:latin typeface="Calibri" pitchFamily="34" charset="0"/>
                          <a:ea typeface="Calibri" pitchFamily="34" charset="-122"/>
                          <a:cs typeface="Calibri" pitchFamily="34" charset="-120"/>
                        </a:rPr>
                        <a:t>The numbers are clear. 31% have left. I need to find out what is driving that - pay, management scores, commute time. The answer is in the data. I will measure everything.</a:t>
                      </a:r>
                      <a:endParaRPr lang="en-US" sz="1800" dirty="0">
                        <a:latin typeface="Calibri" charset="0"/>
                        <a:ea typeface="Calibri" charset="0"/>
                        <a:cs typeface="Calibri"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162840"/>
                    </a:solidFill>
                  </a:tcPr>
                </a:tc>
                <a:tc>
                  <a:txBody>
                    <a:bodyPr/>
                    <a:lstStyle/>
                    <a:p>
                      <a:pPr marL="0" indent="0">
                        <a:buNone/>
                      </a:pPr>
                      <a:r>
                        <a:rPr lang="en-US" sz="1800" dirty="0">
                          <a:solidFill>
                            <a:srgbClr val="FFFFFF"/>
                          </a:solidFill>
                          <a:latin typeface="Calibri" pitchFamily="34" charset="0"/>
                          <a:ea typeface="Calibri" pitchFamily="34" charset="-122"/>
                          <a:cs typeface="Calibri" pitchFamily="34" charset="-120"/>
                        </a:rPr>
                        <a:t>These numbers tell me nothing. 31% of people left - but WHY? Each person will have a completely different story. The answer is not in the numbers. I need to talk to people.</a:t>
                      </a:r>
                      <a:endParaRPr lang="en-US" sz="1800" dirty="0">
                        <a:latin typeface="Calibri" charset="0"/>
                        <a:ea typeface="Calibri" charset="0"/>
                        <a:cs typeface="Calibri" charset="0"/>
                      </a:endParaRPr>
                    </a:p>
                  </a:txBody>
                  <a:tcPr>
                    <a:lnL w="12700" cap="flat" cmpd="sng" algn="ctr">
                      <a:solidFill>
                        <a:srgbClr val="445566"/>
                      </a:solidFill>
                      <a:prstDash val="solid"/>
                      <a:round/>
                      <a:headEnd type="none" w="med" len="med"/>
                      <a:tailEnd type="none" w="med" len="med"/>
                    </a:lnL>
                    <a:lnR w="12700" cap="flat" cmpd="sng" algn="ctr">
                      <a:solidFill>
                        <a:srgbClr val="445566"/>
                      </a:solidFill>
                      <a:prstDash val="solid"/>
                      <a:round/>
                      <a:headEnd type="none" w="med" len="med"/>
                      <a:tailEnd type="none" w="med" len="med"/>
                    </a:lnR>
                    <a:lnT w="12700" cap="flat" cmpd="sng" algn="ctr">
                      <a:solidFill>
                        <a:srgbClr val="445566"/>
                      </a:solidFill>
                      <a:prstDash val="solid"/>
                      <a:round/>
                      <a:headEnd type="none" w="med" len="med"/>
                      <a:tailEnd type="none" w="med" len="med"/>
                    </a:lnT>
                    <a:lnB w="12700" cap="flat" cmpd="sng" algn="ctr">
                      <a:solidFill>
                        <a:srgbClr val="445566"/>
                      </a:solidFill>
                      <a:prstDash val="solid"/>
                      <a:round/>
                      <a:headEnd type="none" w="med" len="med"/>
                      <a:tailEnd type="none" w="med" len="med"/>
                    </a:lnB>
                    <a:solidFill>
                      <a:srgbClr val="2E1E4A"/>
                    </a:solidFill>
                  </a:tcPr>
                </a:tc>
                <a:extLst>
                  <a:ext uri="{0D108BD9-81ED-4DB2-BD59-A6C34878D82A}">
                    <a16:rowId xmlns:a16="http://schemas.microsoft.com/office/drawing/2014/main" val="10001"/>
                  </a:ext>
                </a:extLst>
              </a:tr>
            </a:tbl>
          </a:graphicData>
        </a:graphic>
      </p:graphicFrame>
      <p:sp>
        <p:nvSpPr>
          <p:cNvPr id="6" name="Text 3"/>
          <p:cNvSpPr/>
          <p:nvPr/>
        </p:nvSpPr>
        <p:spPr>
          <a:xfrm>
            <a:off x="274320" y="4251960"/>
            <a:ext cx="8595360" cy="347472"/>
          </a:xfrm>
          <a:prstGeom prst="rect">
            <a:avLst/>
          </a:prstGeom>
          <a:noFill/>
          <a:ln/>
        </p:spPr>
        <p:txBody>
          <a:bodyPr wrap="square" lIns="0" tIns="0" rIns="0" bIns="0" rtlCol="0" anchor="ctr"/>
          <a:lstStyle/>
          <a:p>
            <a:pPr marL="0" indent="0" algn="ctr">
              <a:buNone/>
            </a:pPr>
            <a:r>
              <a:rPr lang="en-US" sz="1800" b="1" dirty="0">
                <a:solidFill>
                  <a:srgbClr val="BF9B30"/>
                </a:solidFill>
                <a:latin typeface="Cambria" pitchFamily="34" charset="0"/>
                <a:ea typeface="Cambria" pitchFamily="34" charset="-122"/>
                <a:cs typeface="Cambria" pitchFamily="34" charset="-120"/>
              </a:rPr>
              <a:t>Same report. Same facts. Two completely different research approaches.</a:t>
            </a:r>
            <a:endParaRPr lang="en-US" sz="1800" dirty="0"/>
          </a:p>
        </p:txBody>
      </p:sp>
      <p:sp>
        <p:nvSpPr>
          <p:cNvPr id="5" name="Text 4"/>
          <p:cNvSpPr/>
          <p:nvPr/>
        </p:nvSpPr>
        <p:spPr>
          <a:xfrm>
            <a:off x="274320" y="4617720"/>
            <a:ext cx="8595360" cy="438912"/>
          </a:xfrm>
          <a:prstGeom prst="rect">
            <a:avLst/>
          </a:prstGeom>
          <a:noFill/>
          <a:ln/>
        </p:spPr>
        <p:txBody>
          <a:bodyPr wrap="square" lIns="0" tIns="0" rIns="0" bIns="0" rtlCol="0" anchor="ctr"/>
          <a:lstStyle/>
          <a:p>
            <a:pPr marL="0" indent="0" algn="ctr">
              <a:buNone/>
            </a:pPr>
            <a:r>
              <a:rPr lang="en-US" sz="1500" dirty="0">
                <a:solidFill>
                  <a:srgbClr val="FFFFFF"/>
                </a:solidFill>
                <a:latin typeface="Calibri" pitchFamily="34" charset="0"/>
                <a:ea typeface="Calibri" pitchFamily="34" charset="-122"/>
                <a:cs typeface="Calibri" pitchFamily="34" charset="-120"/>
              </a:rPr>
              <a:t>That difference is not about skill. It is about each researchers starting position on the nature of the problem. Made conscious and consistent, that starting position is their research philosophy.</a:t>
            </a:r>
            <a:endParaRPr lang="en-US" sz="15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7">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Why Research Philosophy Matters for YOUR Thesis</a:t>
            </a:r>
            <a:endParaRPr lang="en-US" sz="2400" dirty="0"/>
          </a:p>
        </p:txBody>
      </p:sp>
      <p:sp>
        <p:nvSpPr>
          <p:cNvPr id="4" name="Text 2"/>
          <p:cNvSpPr/>
          <p:nvPr/>
        </p:nvSpPr>
        <p:spPr>
          <a:xfrm>
            <a:off x="146602" y="948591"/>
            <a:ext cx="8850796"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Whoever you are - practitioner, academic, or professional, you come to your research with a starting point: answers you have already given to questions about your topic, even without knowing it. Research philosophy is how you find out what those answers are and make them consistent.</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You made choices before you started. You chose a topic, thought about how to study it, had a sense of what counts as a good answer. Those choices reflect a position you have already taken. Research philosophy helps you name and justify it.</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Your examiner will ask: not just what did you do? but why this approach rather than another? You need to trace that answer back to your starting position on the topic.</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Researcher A and Researcher C both study </a:t>
            </a:r>
            <a:r>
              <a:rPr lang="en-US" sz="1900" dirty="0" err="1">
                <a:solidFill>
                  <a:srgbClr val="1C2D4E"/>
                </a:solidFill>
                <a:latin typeface="Calibri" pitchFamily="34" charset="0"/>
                <a:ea typeface="Calibri" pitchFamily="34" charset="-122"/>
                <a:cs typeface="Calibri" pitchFamily="34" charset="-120"/>
              </a:rPr>
              <a:t>Gareths</a:t>
            </a:r>
            <a:r>
              <a:rPr lang="en-US" sz="1900" dirty="0">
                <a:solidFill>
                  <a:srgbClr val="1C2D4E"/>
                </a:solidFill>
                <a:latin typeface="Calibri" pitchFamily="34" charset="0"/>
                <a:ea typeface="Calibri" pitchFamily="34" charset="-122"/>
                <a:cs typeface="Calibri" pitchFamily="34" charset="-120"/>
              </a:rPr>
              <a:t> factory. Both produce valid work. Their studies look nothing alike - different starting positions on what the problem is.</a:t>
            </a:r>
            <a:endParaRPr lang="en-US" sz="19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8">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Our Running Case Study - Meet the Problem</a:t>
            </a:r>
            <a:endParaRPr lang="en-US" sz="2400" dirty="0"/>
          </a:p>
        </p:txBody>
      </p:sp>
      <p:sp>
        <p:nvSpPr>
          <p:cNvPr id="4" name="Text 2"/>
          <p:cNvSpPr/>
          <p:nvPr/>
        </p:nvSpPr>
        <p:spPr>
          <a:xfrm>
            <a:off x="365760" y="914400"/>
            <a:ext cx="8412480" cy="1005840"/>
          </a:xfrm>
          <a:prstGeom prst="rect">
            <a:avLst/>
          </a:prstGeom>
          <a:noFill/>
          <a:ln/>
        </p:spPr>
        <p:txBody>
          <a:bodyPr wrap="square" lIns="50800" tIns="50800" rIns="50800" bIns="50800" rtlCol="0" anchor="ctr"/>
          <a:lstStyle/>
          <a:p>
            <a:pPr marL="0" indent="0">
              <a:buNone/>
            </a:pPr>
            <a:r>
              <a:rPr lang="en-US" sz="1700" dirty="0">
                <a:solidFill>
                  <a:srgbClr val="1C2D4E"/>
                </a:solidFill>
                <a:latin typeface="Calibri" pitchFamily="34" charset="0"/>
                <a:ea typeface="Calibri" pitchFamily="34" charset="-122"/>
                <a:cs typeface="Calibri" pitchFamily="34" charset="-120"/>
              </a:rPr>
              <a:t>A manufacturing SME in South Wales has 31% annual staff turnover.</a:t>
            </a:r>
            <a:r>
              <a:rPr lang="en-US" sz="1700" dirty="0"/>
              <a:t> </a:t>
            </a:r>
            <a:r>
              <a:rPr lang="en-US" sz="1700" dirty="0">
                <a:solidFill>
                  <a:srgbClr val="1C2D4E"/>
                </a:solidFill>
                <a:latin typeface="Calibri" pitchFamily="34" charset="0"/>
                <a:ea typeface="Calibri" pitchFamily="34" charset="-122"/>
                <a:cs typeface="Calibri" pitchFamily="34" charset="-120"/>
              </a:rPr>
              <a:t>The owner, Gareth, asks: I need to understand why people are leaving and what I can do about it.</a:t>
            </a:r>
            <a:endParaRPr lang="en-US" sz="1700" dirty="0"/>
          </a:p>
          <a:p>
            <a:pPr marL="0" indent="0">
              <a:buNone/>
            </a:pPr>
            <a:r>
              <a:rPr lang="en-US" sz="1700" dirty="0">
                <a:solidFill>
                  <a:srgbClr val="1C2D4E"/>
                </a:solidFill>
                <a:latin typeface="Calibri" pitchFamily="34" charset="0"/>
                <a:ea typeface="Calibri" pitchFamily="34" charset="-122"/>
                <a:cs typeface="Calibri" pitchFamily="34" charset="-120"/>
              </a:rPr>
              <a:t>This case runs through every session: the same situation, seen through different maps.</a:t>
            </a:r>
            <a:endParaRPr lang="en-US" sz="1700" dirty="0"/>
          </a:p>
        </p:txBody>
      </p:sp>
      <p:graphicFrame>
        <p:nvGraphicFramePr>
          <p:cNvPr id="9" name="Table 0"/>
          <p:cNvGraphicFramePr>
            <a:graphicFrameLocks noGrp="1"/>
          </p:cNvGraphicFramePr>
          <p:nvPr>
            <p:extLst>
              <p:ext uri="{D42A27DB-BD31-4B8C-83A1-F6EECF244321}">
                <p14:modId xmlns:p14="http://schemas.microsoft.com/office/powerpoint/2010/main" val="583130041"/>
              </p:ext>
            </p:extLst>
          </p:nvPr>
        </p:nvGraphicFramePr>
        <p:xfrm>
          <a:off x="274320" y="2121408"/>
          <a:ext cx="8546657" cy="1859214"/>
        </p:xfrm>
        <a:graphic>
          <a:graphicData uri="http://schemas.openxmlformats.org/drawingml/2006/table">
            <a:tbl>
              <a:tblPr/>
              <a:tblGrid>
                <a:gridCol w="2845855">
                  <a:extLst>
                    <a:ext uri="{9D8B030D-6E8A-4147-A177-3AD203B41FA5}">
                      <a16:colId xmlns:a16="http://schemas.microsoft.com/office/drawing/2014/main" val="20000"/>
                    </a:ext>
                  </a:extLst>
                </a:gridCol>
                <a:gridCol w="2845855">
                  <a:extLst>
                    <a:ext uri="{9D8B030D-6E8A-4147-A177-3AD203B41FA5}">
                      <a16:colId xmlns:a16="http://schemas.microsoft.com/office/drawing/2014/main" val="20001"/>
                    </a:ext>
                  </a:extLst>
                </a:gridCol>
                <a:gridCol w="2854947">
                  <a:extLst>
                    <a:ext uri="{9D8B030D-6E8A-4147-A177-3AD203B41FA5}">
                      <a16:colId xmlns:a16="http://schemas.microsoft.com/office/drawing/2014/main" val="20002"/>
                    </a:ext>
                  </a:extLst>
                </a:gridCol>
              </a:tblGrid>
              <a:tr h="655077">
                <a:tc>
                  <a:txBody>
                    <a:bodyPr/>
                    <a:lstStyle/>
                    <a:p>
                      <a:pPr marL="0" indent="0">
                        <a:buNone/>
                      </a:pPr>
                      <a:r>
                        <a:rPr lang="en-US" sz="1500" b="1" dirty="0">
                          <a:solidFill>
                            <a:srgbClr val="FFFFFF"/>
                          </a:solidFill>
                          <a:latin typeface="Cambria" pitchFamily="34" charset="0"/>
                          <a:ea typeface="Cambria" pitchFamily="34" charset="-122"/>
                          <a:cs typeface="Cambria" pitchFamily="34" charset="-120"/>
                        </a:rPr>
                        <a:t>Researcher A thinks:</a:t>
                      </a:r>
                      <a:endParaRPr lang="en-US" sz="15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4E7A"/>
                    </a:solidFill>
                  </a:tcPr>
                </a:tc>
                <a:tc>
                  <a:txBody>
                    <a:bodyPr/>
                    <a:lstStyle/>
                    <a:p>
                      <a:pPr marL="0" indent="0">
                        <a:buNone/>
                      </a:pPr>
                      <a:r>
                        <a:rPr lang="en-US" sz="1500" b="1" dirty="0">
                          <a:solidFill>
                            <a:srgbClr val="FFFFFF"/>
                          </a:solidFill>
                          <a:latin typeface="Cambria" pitchFamily="34" charset="0"/>
                          <a:ea typeface="Cambria" pitchFamily="34" charset="-122"/>
                          <a:cs typeface="Cambria" pitchFamily="34" charset="-120"/>
                        </a:rPr>
                        <a:t>Researcher C thinks:</a:t>
                      </a:r>
                      <a:endParaRPr lang="en-US" sz="15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5C3C8F"/>
                    </a:solidFill>
                  </a:tcPr>
                </a:tc>
                <a:tc>
                  <a:txBody>
                    <a:bodyPr/>
                    <a:lstStyle/>
                    <a:p>
                      <a:pPr marL="0" indent="0">
                        <a:buNone/>
                      </a:pPr>
                      <a:r>
                        <a:rPr lang="en-US" sz="1500" b="1" dirty="0">
                          <a:solidFill>
                            <a:srgbClr val="FFFFFF"/>
                          </a:solidFill>
                          <a:latin typeface="Cambria" pitchFamily="34" charset="0"/>
                          <a:ea typeface="Cambria" pitchFamily="34" charset="-122"/>
                          <a:cs typeface="Cambria" pitchFamily="34" charset="-120"/>
                        </a:rPr>
                        <a:t>Researcher G thinks:</a:t>
                      </a:r>
                      <a:endParaRPr lang="en-US" sz="15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4A5C1C"/>
                    </a:solidFill>
                  </a:tcPr>
                </a:tc>
                <a:extLst>
                  <a:ext uri="{0D108BD9-81ED-4DB2-BD59-A6C34878D82A}">
                    <a16:rowId xmlns:a16="http://schemas.microsoft.com/office/drawing/2014/main" val="10000"/>
                  </a:ext>
                </a:extLst>
              </a:tr>
              <a:tr h="1204137">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31% is the fact. I need data to find the cause. Measure everything:  pay, commute, management scores and run a regression.</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31% tells me nothing. Talk to the people who left. Each person has a different story and they are all true.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0ECF8"/>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Try both: survey first, then interviews to explain the patterns. Pilot a solution and measure the outcome.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EF4E8"/>
                    </a:solidFill>
                  </a:tcPr>
                </a:tc>
                <a:extLst>
                  <a:ext uri="{0D108BD9-81ED-4DB2-BD59-A6C34878D82A}">
                    <a16:rowId xmlns:a16="http://schemas.microsoft.com/office/drawing/2014/main" val="10001"/>
                  </a:ext>
                </a:extLst>
              </a:tr>
            </a:tbl>
          </a:graphicData>
        </a:graphic>
      </p:graphicFrame>
      <p:sp>
        <p:nvSpPr>
          <p:cNvPr id="6" name="Text 3"/>
          <p:cNvSpPr/>
          <p:nvPr/>
        </p:nvSpPr>
        <p:spPr>
          <a:xfrm>
            <a:off x="274320" y="4553712"/>
            <a:ext cx="8595360" cy="256032"/>
          </a:xfrm>
          <a:prstGeom prst="rect">
            <a:avLst/>
          </a:prstGeom>
          <a:noFill/>
          <a:ln/>
        </p:spPr>
        <p:txBody>
          <a:bodyPr wrap="square" lIns="0" tIns="0" rIns="0" bIns="0" rtlCol="0" anchor="ctr"/>
          <a:lstStyle/>
          <a:p>
            <a:pPr marL="0" indent="0" algn="ctr">
              <a:buNone/>
            </a:pPr>
            <a:r>
              <a:rPr lang="en-US" sz="1400" b="1" dirty="0">
                <a:solidFill>
                  <a:srgbClr val="1C2D4E"/>
                </a:solidFill>
                <a:latin typeface="Cambria" pitchFamily="34" charset="0"/>
                <a:ea typeface="Cambria" pitchFamily="34" charset="-122"/>
                <a:cs typeface="Cambria" pitchFamily="34" charset="-120"/>
              </a:rPr>
              <a:t>All three are valid. All three are different. The difference is their research philosophy.</a:t>
            </a:r>
            <a:endParaRPr lang="en-US" sz="14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9">
    <p:bg>
      <p:bgPr>
        <a:solidFill>
          <a:srgbClr val="FEF9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365760" y="36576"/>
            <a:ext cx="4572000" cy="365760"/>
          </a:xfrm>
          <a:prstGeom prst="rect">
            <a:avLst/>
          </a:prstGeom>
          <a:noFill/>
          <a:ln/>
        </p:spPr>
        <p:txBody>
          <a:bodyPr wrap="square" lIns="0" tIns="0" rIns="0" bIns="0" rtlCol="0" anchor="ctr"/>
          <a:lstStyle/>
          <a:p>
            <a:pPr marL="0" indent="0">
              <a:buNone/>
            </a:pPr>
            <a:r>
              <a:rPr lang="en-US" sz="1600" b="1" dirty="0">
                <a:solidFill>
                  <a:srgbClr val="1C2D4E"/>
                </a:solidFill>
                <a:latin typeface="Calibri" pitchFamily="34" charset="0"/>
                <a:ea typeface="Calibri" pitchFamily="34" charset="-122"/>
                <a:cs typeface="Calibri" pitchFamily="34" charset="-120"/>
              </a:rPr>
              <a:t>Activity </a:t>
            </a:r>
            <a:endParaRPr lang="en-US" sz="1600" dirty="0"/>
          </a:p>
        </p:txBody>
      </p:sp>
      <p:sp>
        <p:nvSpPr>
          <p:cNvPr id="4" name="Text 2"/>
          <p:cNvSpPr/>
          <p:nvPr/>
        </p:nvSpPr>
        <p:spPr>
          <a:xfrm>
            <a:off x="365760" y="420624"/>
            <a:ext cx="7132320" cy="457200"/>
          </a:xfrm>
          <a:prstGeom prst="rect">
            <a:avLst/>
          </a:prstGeom>
          <a:noFill/>
          <a:ln/>
        </p:spPr>
        <p:txBody>
          <a:bodyPr wrap="square" lIns="0" tIns="0" rIns="0" bIns="0" rtlCol="0" anchor="ctr"/>
          <a:lstStyle/>
          <a:p>
            <a:pPr marL="0" indent="0">
              <a:buNone/>
            </a:pPr>
            <a:r>
              <a:rPr lang="en-US" sz="2200" b="1" dirty="0">
                <a:solidFill>
                  <a:srgbClr val="1C2D4E"/>
                </a:solidFill>
                <a:latin typeface="Cambria" pitchFamily="34" charset="0"/>
                <a:ea typeface="Cambria" pitchFamily="34" charset="-122"/>
                <a:cs typeface="Cambria" pitchFamily="34" charset="-120"/>
              </a:rPr>
              <a:t>Your Research Problem and Your First Instinct</a:t>
            </a:r>
            <a:endParaRPr lang="en-US" sz="2200" dirty="0"/>
          </a:p>
        </p:txBody>
      </p:sp>
      <p:sp>
        <p:nvSpPr>
          <p:cNvPr id="6" name="Shape 4"/>
          <p:cNvSpPr/>
          <p:nvPr/>
        </p:nvSpPr>
        <p:spPr>
          <a:xfrm>
            <a:off x="274320" y="1005840"/>
            <a:ext cx="8595360" cy="3840480"/>
          </a:xfrm>
          <a:prstGeom prst="rect">
            <a:avLst/>
          </a:prstGeom>
          <a:solidFill>
            <a:srgbClr val="FFFFFF"/>
          </a:solidFill>
          <a:ln w="12700">
            <a:solidFill>
              <a:srgbClr val="C8A028"/>
            </a:solidFill>
            <a:prstDash val="solid"/>
          </a:ln>
        </p:spPr>
        <p:txBody>
          <a:bodyPr/>
          <a:lstStyle/>
          <a:p>
            <a:endParaRPr lang="en-GB"/>
          </a:p>
        </p:txBody>
      </p:sp>
      <p:sp>
        <p:nvSpPr>
          <p:cNvPr id="7" name="Text 5"/>
          <p:cNvSpPr/>
          <p:nvPr/>
        </p:nvSpPr>
        <p:spPr>
          <a:xfrm>
            <a:off x="457200" y="1078992"/>
            <a:ext cx="8229600" cy="3703320"/>
          </a:xfrm>
          <a:prstGeom prst="rect">
            <a:avLst/>
          </a:prstGeom>
          <a:noFill/>
          <a:ln/>
        </p:spPr>
        <p:txBody>
          <a:bodyPr wrap="square" lIns="63500" tIns="63500" rIns="63500" bIns="63500" rtlCol="0" anchor="t"/>
          <a:lstStyle/>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Think about your own DBA research topic.</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Which of the three researchers (A, C, or G) feels most like your instinct and why?</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Is there something your instinctive approach might miss?</a:t>
            </a:r>
            <a:endParaRPr lang="en-US" sz="1800" dirty="0"/>
          </a:p>
          <a:p>
            <a:pPr marL="0" indent="0">
              <a:spcAft>
                <a:spcPts val="500"/>
              </a:spcAft>
              <a:buNone/>
            </a:pPr>
            <a:endParaRPr lang="en-US" sz="1800" b="1" dirty="0">
              <a:solidFill>
                <a:srgbClr val="1C2D4E"/>
              </a:solidFill>
              <a:latin typeface="Calibri" pitchFamily="34" charset="0"/>
              <a:ea typeface="Calibri" pitchFamily="34" charset="-122"/>
              <a:cs typeface="Calibri" pitchFamily="34" charset="-120"/>
            </a:endParaRPr>
          </a:p>
          <a:p>
            <a:pPr marL="0" indent="0">
              <a:spcAft>
                <a:spcPts val="500"/>
              </a:spcAft>
              <a:buNone/>
            </a:pPr>
            <a:r>
              <a:rPr lang="en-US" sz="1800" b="1" dirty="0">
                <a:solidFill>
                  <a:srgbClr val="1C2D4E"/>
                </a:solidFill>
                <a:latin typeface="Calibri" pitchFamily="34" charset="0"/>
                <a:ea typeface="Calibri" pitchFamily="34" charset="-122"/>
                <a:cs typeface="Calibri" pitchFamily="34" charset="-120"/>
              </a:rPr>
              <a:t>There are no right answers. Your instinct is data about your own philosophical position.</a:t>
            </a:r>
            <a:endParaRPr lang="en-US" sz="18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10">
    <p:bg>
      <p:bgPr>
        <a:solidFill>
          <a:srgbClr val="2E405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BF9B30"/>
          </a:solidFill>
          <a:ln w="12700">
            <a:solidFill>
              <a:srgbClr val="BF9B30"/>
            </a:solidFill>
            <a:prstDash val="solid"/>
          </a:ln>
        </p:spPr>
        <p:txBody>
          <a:bodyPr/>
          <a:lstStyle/>
          <a:p>
            <a:endParaRPr lang="en-GB"/>
          </a:p>
        </p:txBody>
      </p:sp>
      <p:sp>
        <p:nvSpPr>
          <p:cNvPr id="3" name="Shape 1"/>
          <p:cNvSpPr/>
          <p:nvPr/>
        </p:nvSpPr>
        <p:spPr>
          <a:xfrm>
            <a:off x="0" y="5052060"/>
            <a:ext cx="9144000" cy="91440"/>
          </a:xfrm>
          <a:prstGeom prst="rect">
            <a:avLst/>
          </a:prstGeom>
          <a:solidFill>
            <a:srgbClr val="BF9B30"/>
          </a:solidFill>
          <a:ln w="12700">
            <a:solidFill>
              <a:srgbClr val="BF9B30"/>
            </a:solidFill>
            <a:prstDash val="solid"/>
          </a:ln>
        </p:spPr>
        <p:txBody>
          <a:bodyPr/>
          <a:lstStyle/>
          <a:p>
            <a:endParaRPr lang="en-GB"/>
          </a:p>
        </p:txBody>
      </p:sp>
      <p:sp>
        <p:nvSpPr>
          <p:cNvPr id="5" name="Text 3"/>
          <p:cNvSpPr/>
          <p:nvPr/>
        </p:nvSpPr>
        <p:spPr>
          <a:xfrm>
            <a:off x="502920" y="960120"/>
            <a:ext cx="8046720" cy="274320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What is a Paradigm?</a:t>
            </a:r>
            <a:endParaRPr lang="en-US" sz="3400" dirty="0"/>
          </a:p>
          <a:p>
            <a:pPr marL="0" indent="0">
              <a:buNone/>
            </a:pPr>
            <a:r>
              <a:rPr lang="en-US" sz="3400" b="1" dirty="0">
                <a:solidFill>
                  <a:srgbClr val="FFFFFF"/>
                </a:solidFill>
                <a:latin typeface="Cambria" pitchFamily="34" charset="0"/>
                <a:ea typeface="Cambria" pitchFamily="34" charset="-122"/>
                <a:cs typeface="Cambria" pitchFamily="34" charset="-120"/>
              </a:rPr>
              <a:t>Seven Ways of Seeing the Same Problem</a:t>
            </a:r>
            <a:endParaRPr lang="en-US" sz="34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11">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So - What is a Paradigm? Four Questions, Grounded in the Same Factory</a:t>
            </a:r>
            <a:endParaRPr lang="en-US" sz="2400" dirty="0"/>
          </a:p>
        </p:txBody>
      </p:sp>
      <p:sp>
        <p:nvSpPr>
          <p:cNvPr id="4" name="Text 2"/>
          <p:cNvSpPr/>
          <p:nvPr/>
        </p:nvSpPr>
        <p:spPr>
          <a:xfrm>
            <a:off x="84483" y="749808"/>
            <a:ext cx="8945217"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 paradigm is your starting position on four questions about your research topic. Before you collect a single piece of data, you have already answered them, consciously or not.</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ONTOLOGY: Does the turnover problem exist as a fact like a number? Or does it only exist as experiences, different for every person who left? Numbers exist. Feelings exist. Both are real. Which kind of real matters for your study?</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EPISTEMOLOGY: How can you find out what is causing the turnover? By measuring things that can be counted: pay, scores, distances? Or by listening to what people say about their experience? Both produce knowledge but different kinds.</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AXIOLOGY: Can you study </a:t>
            </a:r>
            <a:r>
              <a:rPr lang="en-US" dirty="0" err="1">
                <a:solidFill>
                  <a:srgbClr val="1C2D4E"/>
                </a:solidFill>
                <a:latin typeface="Calibri" pitchFamily="34" charset="0"/>
                <a:ea typeface="Calibri" pitchFamily="34" charset="-122"/>
                <a:cs typeface="Calibri" pitchFamily="34" charset="-120"/>
              </a:rPr>
              <a:t>Gareths</a:t>
            </a:r>
            <a:r>
              <a:rPr lang="en-US" dirty="0">
                <a:solidFill>
                  <a:srgbClr val="1C2D4E"/>
                </a:solidFill>
                <a:latin typeface="Calibri" pitchFamily="34" charset="0"/>
                <a:ea typeface="Calibri" pitchFamily="34" charset="-122"/>
                <a:cs typeface="Calibri" pitchFamily="34" charset="-120"/>
              </a:rPr>
              <a:t> factory without any prior views? If you have worked in manufacturing, you bring views. If you believe strongly in workers rights, that shapes what you notice. What do you do with those views?</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METHODOLOGY: Which research design follows from your three answers above? Survey all 200 staff? Interview 20 leavers? Both? The design follows from the questions not the other way round.</a:t>
            </a: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12">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Paradigms - Seven Ways of Answering Four Questions</a:t>
            </a:r>
            <a:endParaRPr lang="en-US" sz="2400" dirty="0"/>
          </a:p>
        </p:txBody>
      </p:sp>
      <p:graphicFrame>
        <p:nvGraphicFramePr>
          <p:cNvPr id="13" name="Table 0"/>
          <p:cNvGraphicFramePr>
            <a:graphicFrameLocks noGrp="1"/>
          </p:cNvGraphicFramePr>
          <p:nvPr>
            <p:extLst>
              <p:ext uri="{D42A27DB-BD31-4B8C-83A1-F6EECF244321}">
                <p14:modId xmlns:p14="http://schemas.microsoft.com/office/powerpoint/2010/main" val="735728748"/>
              </p:ext>
            </p:extLst>
          </p:nvPr>
        </p:nvGraphicFramePr>
        <p:xfrm>
          <a:off x="59635" y="864704"/>
          <a:ext cx="8989943" cy="4232856"/>
        </p:xfrm>
        <a:graphic>
          <a:graphicData uri="http://schemas.openxmlformats.org/drawingml/2006/table">
            <a:tbl>
              <a:tblPr/>
              <a:tblGrid>
                <a:gridCol w="1933161">
                  <a:extLst>
                    <a:ext uri="{9D8B030D-6E8A-4147-A177-3AD203B41FA5}">
                      <a16:colId xmlns:a16="http://schemas.microsoft.com/office/drawing/2014/main" val="20000"/>
                    </a:ext>
                  </a:extLst>
                </a:gridCol>
                <a:gridCol w="7056782">
                  <a:extLst>
                    <a:ext uri="{9D8B030D-6E8A-4147-A177-3AD203B41FA5}">
                      <a16:colId xmlns:a16="http://schemas.microsoft.com/office/drawing/2014/main" val="20001"/>
                    </a:ext>
                  </a:extLst>
                </a:gridCol>
              </a:tblGrid>
              <a:tr h="312897">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Alien</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Who they are and what they do</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581191">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 POSITIVISM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Arrives with clipboards. Surveys thousands. Counts and measures everything. Starts from the position that there is one objective reality waiting to be discovered.</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r h="536397">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B POST-POSITIVISM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Also measures - but admits no single measure is perfect. Combines data sources. More humble about certainty.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2"/>
                  </a:ext>
                </a:extLst>
              </a:tr>
              <a:tr h="588425">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C INTERPRETIVISM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Parks the spaceship. Sits in the staff canteen. Asks: What does work mean to YOU? Starts from the position that different people live in genuinely different realities.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3"/>
                  </a:ext>
                </a:extLst>
              </a:tr>
              <a:tr h="536397">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D CONSTRUCTIVISM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Shadows one person over months. Watches how they personally build their own understanding of what good management means.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4"/>
                  </a:ext>
                </a:extLst>
              </a:tr>
              <a:tr h="536397">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E SOCIAL CONSTRUCTIONISM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Watches the TEAM. How do groups together decide what counts as toxic culture or strong leadership? Fascinated by shared language.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5"/>
                  </a:ext>
                </a:extLst>
              </a:tr>
              <a:tr h="536397">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F CRITICAL THEORY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Notices who is missing from the room. Asks: whose voices are excluded? Who designed these systems and who suffers? Research must change things.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6"/>
                  </a:ext>
                </a:extLst>
              </a:tr>
              <a:tr h="536397">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G PRAGMATISM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Tries what works. Keeps what helps. Focused on real-world improvement not philosophical purity.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2">
            <a:extLst>
              <a:ext uri="{FF2B5EF4-FFF2-40B4-BE49-F238E27FC236}">
                <a16:creationId xmlns:a16="http://schemas.microsoft.com/office/drawing/2014/main" id="{C1DF7EA3-5446-F1B5-5D23-2542E2D866D9}"/>
              </a:ext>
            </a:extLst>
          </p:cNvPr>
          <p:cNvSpPr/>
          <p:nvPr/>
        </p:nvSpPr>
        <p:spPr>
          <a:xfrm>
            <a:off x="998883" y="1354107"/>
            <a:ext cx="6907695" cy="1967947"/>
          </a:xfrm>
          <a:prstGeom prst="rect">
            <a:avLst/>
          </a:prstGeom>
          <a:noFill/>
          <a:ln/>
        </p:spPr>
        <p:txBody>
          <a:bodyPr wrap="square" lIns="0" tIns="0" rIns="0" bIns="0" rtlCol="0" anchor="ctr"/>
          <a:lstStyle/>
          <a:p>
            <a:pPr marL="0" indent="0">
              <a:buNone/>
            </a:pPr>
            <a:r>
              <a:rPr lang="en-US" sz="3200" i="1" dirty="0">
                <a:solidFill>
                  <a:srgbClr val="5A6880"/>
                </a:solidFill>
                <a:latin typeface="Calibri" pitchFamily="34" charset="0"/>
                <a:ea typeface="Calibri" pitchFamily="34" charset="-122"/>
                <a:cs typeface="Calibri" pitchFamily="34" charset="-120"/>
              </a:rPr>
              <a:t>No paradigm is right or wrong. Your paradigm is your starting map: choose it consciously and use it consistently.</a:t>
            </a:r>
            <a:endParaRPr lang="en-US" sz="3200" dirty="0"/>
          </a:p>
        </p:txBody>
      </p:sp>
    </p:spTree>
    <p:extLst>
      <p:ext uri="{BB962C8B-B14F-4D97-AF65-F5344CB8AC3E}">
        <p14:creationId xmlns:p14="http://schemas.microsoft.com/office/powerpoint/2010/main" val="14530621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13">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Two Paradigms Students Often Confuse - D and E</a:t>
            </a:r>
            <a:endParaRPr lang="en-US" sz="2400" dirty="0"/>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274320" y="914400"/>
          <a:ext cx="8595360" cy="3291840"/>
        </p:xfrm>
        <a:graphic>
          <a:graphicData uri="http://schemas.openxmlformats.org/drawingml/2006/table">
            <a:tbl>
              <a:tblPr/>
              <a:tblGrid>
                <a:gridCol w="4297680">
                  <a:extLst>
                    <a:ext uri="{9D8B030D-6E8A-4147-A177-3AD203B41FA5}">
                      <a16:colId xmlns:a16="http://schemas.microsoft.com/office/drawing/2014/main" val="20000"/>
                    </a:ext>
                  </a:extLst>
                </a:gridCol>
                <a:gridCol w="4297680">
                  <a:extLst>
                    <a:ext uri="{9D8B030D-6E8A-4147-A177-3AD203B41FA5}">
                      <a16:colId xmlns:a16="http://schemas.microsoft.com/office/drawing/2014/main" val="20001"/>
                    </a:ext>
                  </a:extLst>
                </a:gridCol>
              </a:tblGrid>
              <a:tr h="0">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Constructivism (Alien D) - The Individual</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Social Constructionism (Alien E) - The Group</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Asks: how does THIS PERSON build their own understanding?</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Asks: how does THIS GROUP create shared meanings together?</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Unit of analysis: the individual human being.</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Unit of analysis: the social group and its shared language.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2"/>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Example: shadow one leaver for six months. How did they personally construct the idea of a bad manager?</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Example: focus groups with three teams. How does each teams shared language define toxic management?</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3"/>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Key thinker: Berger &amp; Luckmann (1966).</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Key thinker: Berger &amp; Luckmann (1966); Gergen (1999).</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4"/>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The test: is my unit of analysis ONE PERSON over time?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The test: is my unit of analysis a COMMUNITY and its shared language?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5"/>
                  </a:ext>
                </a:extLst>
              </a:tr>
            </a:tbl>
          </a:graphicData>
        </a:graphic>
      </p:graphicFrame>
      <p:sp>
        <p:nvSpPr>
          <p:cNvPr id="5" name="Text 2"/>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Berger, P. &amp; Luckmann, T. (1966) The Social Construction of Reality. Doubleday. | Crotty, M. (1998) The Foundations of Social Research, pp. 42-58. Sage.</a:t>
            </a:r>
            <a:endParaRPr lang="en-US" sz="10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 14">
    <p:bg>
      <p:bgPr>
        <a:solidFill>
          <a:srgbClr val="FEF9EE"/>
        </a:solidFill>
        <a:effectLst/>
      </p:bgPr>
    </p:bg>
    <p:spTree>
      <p:nvGrpSpPr>
        <p:cNvPr id="1" name=""/>
        <p:cNvGrpSpPr/>
        <p:nvPr/>
      </p:nvGrpSpPr>
      <p:grpSpPr>
        <a:xfrm>
          <a:off x="0" y="0"/>
          <a:ext cx="0" cy="0"/>
          <a:chOff x="0" y="0"/>
          <a:chExt cx="0" cy="0"/>
        </a:xfrm>
      </p:grpSpPr>
      <p:sp>
        <p:nvSpPr>
          <p:cNvPr id="2" name="Shape 0"/>
          <p:cNvSpPr/>
          <p:nvPr/>
        </p:nvSpPr>
        <p:spPr>
          <a:xfrm>
            <a:off x="4970" y="91440"/>
            <a:ext cx="9144000" cy="914400"/>
          </a:xfrm>
          <a:prstGeom prst="rect">
            <a:avLst/>
          </a:prstGeom>
          <a:solidFill>
            <a:srgbClr val="BF9B30"/>
          </a:solidFill>
          <a:ln w="12700">
            <a:solidFill>
              <a:srgbClr val="BF9B30"/>
            </a:solidFill>
            <a:prstDash val="solid"/>
          </a:ln>
        </p:spPr>
        <p:txBody>
          <a:bodyPr/>
          <a:lstStyle/>
          <a:p>
            <a:endParaRPr lang="en-GB"/>
          </a:p>
        </p:txBody>
      </p:sp>
      <p:sp>
        <p:nvSpPr>
          <p:cNvPr id="4" name="Text 2"/>
          <p:cNvSpPr/>
          <p:nvPr/>
        </p:nvSpPr>
        <p:spPr>
          <a:xfrm>
            <a:off x="365760" y="420624"/>
            <a:ext cx="7132320" cy="457200"/>
          </a:xfrm>
          <a:prstGeom prst="rect">
            <a:avLst/>
          </a:prstGeom>
          <a:noFill/>
          <a:ln/>
        </p:spPr>
        <p:txBody>
          <a:bodyPr wrap="square" lIns="0" tIns="0" rIns="0" bIns="0" rtlCol="0" anchor="ctr"/>
          <a:lstStyle/>
          <a:p>
            <a:pPr marL="0" indent="0">
              <a:buNone/>
            </a:pPr>
            <a:r>
              <a:rPr lang="en-US" sz="2200" b="1" dirty="0">
                <a:solidFill>
                  <a:srgbClr val="1C2D4E"/>
                </a:solidFill>
                <a:latin typeface="Cambria" pitchFamily="34" charset="0"/>
                <a:ea typeface="Cambria" pitchFamily="34" charset="-122"/>
                <a:cs typeface="Cambria" pitchFamily="34" charset="-120"/>
              </a:rPr>
              <a:t>Which Lens Are You Wearing?</a:t>
            </a:r>
            <a:endParaRPr lang="en-US" sz="2200" dirty="0"/>
          </a:p>
        </p:txBody>
      </p:sp>
      <p:sp>
        <p:nvSpPr>
          <p:cNvPr id="6" name="Shape 4"/>
          <p:cNvSpPr/>
          <p:nvPr/>
        </p:nvSpPr>
        <p:spPr>
          <a:xfrm>
            <a:off x="274320" y="1005840"/>
            <a:ext cx="8595360" cy="3840480"/>
          </a:xfrm>
          <a:prstGeom prst="rect">
            <a:avLst/>
          </a:prstGeom>
          <a:solidFill>
            <a:srgbClr val="FFFFFF"/>
          </a:solidFill>
          <a:ln w="12700">
            <a:solidFill>
              <a:srgbClr val="C8A028"/>
            </a:solidFill>
            <a:prstDash val="solid"/>
          </a:ln>
        </p:spPr>
        <p:txBody>
          <a:bodyPr/>
          <a:lstStyle/>
          <a:p>
            <a:endParaRPr lang="en-GB"/>
          </a:p>
        </p:txBody>
      </p:sp>
      <p:sp>
        <p:nvSpPr>
          <p:cNvPr id="7" name="Text 5"/>
          <p:cNvSpPr/>
          <p:nvPr/>
        </p:nvSpPr>
        <p:spPr>
          <a:xfrm>
            <a:off x="457200" y="1078992"/>
            <a:ext cx="8229600" cy="3703320"/>
          </a:xfrm>
          <a:prstGeom prst="rect">
            <a:avLst/>
          </a:prstGeom>
          <a:noFill/>
          <a:ln/>
        </p:spPr>
        <p:txBody>
          <a:bodyPr wrap="square" lIns="63500" tIns="63500" rIns="63500" bIns="63500" rtlCol="0" anchor="t"/>
          <a:lstStyle/>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For YOUR research topic: which lens (A–G) feels most natural - and why?</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Which lens feels most foreign - and why?</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If you used the foreign lens, what might you discover that your natural lens would miss?</a:t>
            </a:r>
            <a:endParaRPr lang="en-US" sz="1800" dirty="0"/>
          </a:p>
          <a:p>
            <a:pPr marL="0" indent="0">
              <a:spcAft>
                <a:spcPts val="500"/>
              </a:spcAft>
              <a:buNone/>
            </a:pPr>
            <a:r>
              <a:rPr lang="en-US" sz="1800" b="1" dirty="0">
                <a:solidFill>
                  <a:srgbClr val="1C2D4E"/>
                </a:solidFill>
                <a:latin typeface="Calibri" pitchFamily="34" charset="0"/>
                <a:ea typeface="Calibri" pitchFamily="34" charset="-122"/>
                <a:cs typeface="Calibri" pitchFamily="34" charset="-120"/>
              </a:rPr>
              <a:t>The alien you find most foreign is often the one whose assumptions you most need to examine.</a:t>
            </a:r>
            <a:endParaRPr lang="en-US" sz="18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 15">
    <p:bg>
      <p:bgPr>
        <a:solidFill>
          <a:srgbClr val="2E405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BF9B30"/>
          </a:solidFill>
          <a:ln w="12700">
            <a:solidFill>
              <a:srgbClr val="BF9B30"/>
            </a:solidFill>
            <a:prstDash val="solid"/>
          </a:ln>
        </p:spPr>
        <p:txBody>
          <a:bodyPr/>
          <a:lstStyle/>
          <a:p>
            <a:endParaRPr lang="en-GB"/>
          </a:p>
        </p:txBody>
      </p:sp>
      <p:sp>
        <p:nvSpPr>
          <p:cNvPr id="3" name="Shape 1"/>
          <p:cNvSpPr/>
          <p:nvPr/>
        </p:nvSpPr>
        <p:spPr>
          <a:xfrm>
            <a:off x="0" y="5052060"/>
            <a:ext cx="9144000" cy="91440"/>
          </a:xfrm>
          <a:prstGeom prst="rect">
            <a:avLst/>
          </a:prstGeom>
          <a:solidFill>
            <a:srgbClr val="BF9B30"/>
          </a:solidFill>
          <a:ln w="12700">
            <a:solidFill>
              <a:srgbClr val="BF9B30"/>
            </a:solidFill>
            <a:prstDash val="solid"/>
          </a:ln>
        </p:spPr>
        <p:txBody>
          <a:bodyPr/>
          <a:lstStyle/>
          <a:p>
            <a:endParaRPr lang="en-GB"/>
          </a:p>
        </p:txBody>
      </p:sp>
      <p:sp>
        <p:nvSpPr>
          <p:cNvPr id="5" name="Text 3"/>
          <p:cNvSpPr/>
          <p:nvPr/>
        </p:nvSpPr>
        <p:spPr>
          <a:xfrm>
            <a:off x="502920" y="960120"/>
            <a:ext cx="8046720" cy="274320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Ontology</a:t>
            </a:r>
            <a:endParaRPr lang="en-US" sz="3400" dirty="0"/>
          </a:p>
          <a:p>
            <a:pPr marL="0" indent="0">
              <a:buNone/>
            </a:pPr>
            <a:r>
              <a:rPr lang="en-US" sz="3400" b="1" dirty="0">
                <a:solidFill>
                  <a:srgbClr val="FFFFFF"/>
                </a:solidFill>
                <a:latin typeface="Cambria" pitchFamily="34" charset="0"/>
                <a:ea typeface="Cambria" pitchFamily="34" charset="-122"/>
                <a:cs typeface="Cambria" pitchFamily="34" charset="-120"/>
              </a:rPr>
              <a:t>The Spectrum from One Reality to Many</a:t>
            </a:r>
            <a:endParaRPr lang="en-US" sz="34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 16">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Ontology - Start Here, Not With the Definition</a:t>
            </a:r>
            <a:endParaRPr lang="en-US" sz="2400" dirty="0"/>
          </a:p>
        </p:txBody>
      </p:sp>
      <p:sp>
        <p:nvSpPr>
          <p:cNvPr id="4" name="Text 2"/>
          <p:cNvSpPr/>
          <p:nvPr/>
        </p:nvSpPr>
        <p:spPr>
          <a:xfrm>
            <a:off x="365760" y="914400"/>
            <a:ext cx="8412480"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Two managers in the same company are asked: Is the culture here good or toxic? One says good. One says toxic. Who is right?</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Alien A says: One of them is wrong. Culture is a real, measurable thing. We need data surveys, grievance records, turnover rates. The truth is discoverable.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Alien C says: Both are right. Culture is not a single thing, it is experienced differently by different people. Both accounts are real. There is no single truth to find.</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Alien B says: Both are partly right. There is a real culture but it is complex and we can only know it imperfectly. We need multiple data sources to get close.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This is ontology. It is simply: what is your starting position on the nature of the thing you are studying? You already have an answer. Research philosophy gives you a name for it and a way to defend it.</a:t>
            </a:r>
            <a:endParaRPr lang="en-US" sz="19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 17">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The Ontological Spectrum - From One Fixed Reality to Many Different Ones</a:t>
            </a:r>
            <a:endParaRPr lang="en-US" sz="2400" dirty="0"/>
          </a:p>
        </p:txBody>
      </p:sp>
      <p:graphicFrame>
        <p:nvGraphicFramePr>
          <p:cNvPr id="18" name="Table 0"/>
          <p:cNvGraphicFramePr>
            <a:graphicFrameLocks noGrp="1"/>
          </p:cNvGraphicFramePr>
          <p:nvPr>
            <p:extLst>
              <p:ext uri="{D42A27DB-BD31-4B8C-83A1-F6EECF244321}">
                <p14:modId xmlns:p14="http://schemas.microsoft.com/office/powerpoint/2010/main" val="623145331"/>
              </p:ext>
            </p:extLst>
          </p:nvPr>
        </p:nvGraphicFramePr>
        <p:xfrm>
          <a:off x="274320" y="914400"/>
          <a:ext cx="8595360" cy="2011680"/>
        </p:xfrm>
        <a:graphic>
          <a:graphicData uri="http://schemas.openxmlformats.org/drawingml/2006/table">
            <a:tbl>
              <a:tblPr/>
              <a:tblGrid>
                <a:gridCol w="2148840">
                  <a:extLst>
                    <a:ext uri="{9D8B030D-6E8A-4147-A177-3AD203B41FA5}">
                      <a16:colId xmlns:a16="http://schemas.microsoft.com/office/drawing/2014/main" val="20000"/>
                    </a:ext>
                  </a:extLst>
                </a:gridCol>
                <a:gridCol w="2148840">
                  <a:extLst>
                    <a:ext uri="{9D8B030D-6E8A-4147-A177-3AD203B41FA5}">
                      <a16:colId xmlns:a16="http://schemas.microsoft.com/office/drawing/2014/main" val="20001"/>
                    </a:ext>
                  </a:extLst>
                </a:gridCol>
                <a:gridCol w="2148840">
                  <a:extLst>
                    <a:ext uri="{9D8B030D-6E8A-4147-A177-3AD203B41FA5}">
                      <a16:colId xmlns:a16="http://schemas.microsoft.com/office/drawing/2014/main" val="20002"/>
                    </a:ext>
                  </a:extLst>
                </a:gridCol>
                <a:gridCol w="2148840">
                  <a:extLst>
                    <a:ext uri="{9D8B030D-6E8A-4147-A177-3AD203B41FA5}">
                      <a16:colId xmlns:a16="http://schemas.microsoft.com/office/drawing/2014/main" val="20003"/>
                    </a:ext>
                  </a:extLst>
                </a:gridCol>
              </a:tblGrid>
              <a:tr h="0">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Alien A Full Realism</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Alien B Critical Realism</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Alien D Personal Construct</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Alien C/E Full Relativism</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31% is a fact. Pay rates, commute distances, management scores - all real and measurable.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31% is real. But causes are hidden mechanisms - power, job design - that cannot be directly observed.</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Each person builds their own experience. Leaver A and Leaver B left the same factory but inhabited different realities.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Multiple realities exist. What poor management means is different for every person and every team.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bl>
          </a:graphicData>
        </a:graphic>
      </p:graphicFrame>
      <p:sp>
        <p:nvSpPr>
          <p:cNvPr id="5" name="Text 2"/>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Alien G (Pragmatism) sits OUTSIDE this spectrum - it does not take a position on what reality is. It asks: what is useful to study?  |  Bhaskar (1975) | Berger &amp; Luckmann (1966)</a:t>
            </a:r>
            <a:endParaRPr lang="en-US" sz="10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74320" y="73152"/>
            <a:ext cx="8595360" cy="438912"/>
          </a:xfrm>
          <a:prstGeom prst="rect">
            <a:avLst/>
          </a:prstGeom>
          <a:noFill/>
          <a:ln/>
        </p:spPr>
        <p:txBody>
          <a:bodyPr wrap="square" rtlCol="0" anchor="ctr"/>
          <a:lstStyle/>
          <a:p>
            <a:pPr marL="0" indent="0" algn="ctr">
              <a:buNone/>
            </a:pPr>
            <a:r>
              <a:rPr lang="en-US" sz="2600" b="1" dirty="0">
                <a:solidFill>
                  <a:srgbClr val="1C2B4A"/>
                </a:solidFill>
                <a:latin typeface="Calibri" pitchFamily="34" charset="0"/>
                <a:ea typeface="Calibri" pitchFamily="34" charset="-122"/>
                <a:cs typeface="Calibri" pitchFamily="34" charset="-120"/>
              </a:rPr>
              <a:t>The Seven Aliens &amp; the Ontological Spectrum</a:t>
            </a:r>
            <a:endParaRPr lang="en-US" sz="2600" dirty="0"/>
          </a:p>
        </p:txBody>
      </p:sp>
      <p:sp>
        <p:nvSpPr>
          <p:cNvPr id="3" name="Text 1"/>
          <p:cNvSpPr/>
          <p:nvPr/>
        </p:nvSpPr>
        <p:spPr>
          <a:xfrm>
            <a:off x="274320" y="493776"/>
            <a:ext cx="8595360" cy="228600"/>
          </a:xfrm>
          <a:prstGeom prst="rect">
            <a:avLst/>
          </a:prstGeom>
          <a:noFill/>
          <a:ln/>
        </p:spPr>
        <p:txBody>
          <a:bodyPr wrap="square" rtlCol="0" anchor="ctr"/>
          <a:lstStyle/>
          <a:p>
            <a:pPr marL="0" indent="0" algn="ctr">
              <a:buNone/>
            </a:pPr>
            <a:r>
              <a:rPr lang="en-US" sz="1300" i="1" dirty="0">
                <a:solidFill>
                  <a:srgbClr val="4A5568"/>
                </a:solidFill>
                <a:latin typeface="Calibri" pitchFamily="34" charset="0"/>
                <a:ea typeface="Calibri" pitchFamily="34" charset="-122"/>
                <a:cs typeface="Calibri" pitchFamily="34" charset="-120"/>
              </a:rPr>
              <a:t>What is the nature of reality? Where does your alien stand?</a:t>
            </a:r>
            <a:endParaRPr lang="en-US" sz="1300" dirty="0"/>
          </a:p>
        </p:txBody>
      </p:sp>
      <p:pic>
        <p:nvPicPr>
          <p:cNvPr id="4" name="Image 0" descr="preencoded.png"/>
          <p:cNvPicPr>
            <a:picLocks noChangeAspect="1"/>
          </p:cNvPicPr>
          <p:nvPr/>
        </p:nvPicPr>
        <p:blipFill>
          <a:blip r:embed="rId3"/>
          <a:srcRect/>
          <a:stretch/>
        </p:blipFill>
        <p:spPr>
          <a:xfrm>
            <a:off x="640080" y="777240"/>
            <a:ext cx="7863840" cy="2606040"/>
          </a:xfrm>
          <a:prstGeom prst="rect">
            <a:avLst/>
          </a:prstGeom>
        </p:spPr>
      </p:pic>
      <p:sp>
        <p:nvSpPr>
          <p:cNvPr id="5" name="Shape 2"/>
          <p:cNvSpPr/>
          <p:nvPr/>
        </p:nvSpPr>
        <p:spPr>
          <a:xfrm>
            <a:off x="694944" y="3456432"/>
            <a:ext cx="1463040" cy="1005840"/>
          </a:xfrm>
          <a:prstGeom prst="rect">
            <a:avLst/>
          </a:prstGeom>
          <a:solidFill>
            <a:srgbClr val="EEF4FB"/>
          </a:solidFill>
          <a:ln w="12700">
            <a:solidFill>
              <a:srgbClr val="B0C8E8"/>
            </a:solidFill>
            <a:prstDash val="solid"/>
          </a:ln>
        </p:spPr>
        <p:txBody>
          <a:bodyPr/>
          <a:lstStyle/>
          <a:p>
            <a:endParaRPr lang="en-GB"/>
          </a:p>
        </p:txBody>
      </p:sp>
      <p:pic>
        <p:nvPicPr>
          <p:cNvPr id="6" name="Image 1" descr="preencoded.png"/>
          <p:cNvPicPr>
            <a:picLocks noChangeAspect="1"/>
          </p:cNvPicPr>
          <p:nvPr/>
        </p:nvPicPr>
        <p:blipFill>
          <a:blip r:embed="rId4"/>
          <a:stretch>
            <a:fillRect/>
          </a:stretch>
        </p:blipFill>
        <p:spPr>
          <a:xfrm>
            <a:off x="1114549" y="3493008"/>
            <a:ext cx="623830" cy="685800"/>
          </a:xfrm>
          <a:prstGeom prst="rect">
            <a:avLst/>
          </a:prstGeom>
        </p:spPr>
      </p:pic>
      <p:sp>
        <p:nvSpPr>
          <p:cNvPr id="7" name="Text 3"/>
          <p:cNvSpPr/>
          <p:nvPr/>
        </p:nvSpPr>
        <p:spPr>
          <a:xfrm>
            <a:off x="713232" y="4178808"/>
            <a:ext cx="1426464" cy="256032"/>
          </a:xfrm>
          <a:prstGeom prst="rect">
            <a:avLst/>
          </a:prstGeom>
          <a:noFill/>
          <a:ln/>
        </p:spPr>
        <p:txBody>
          <a:bodyPr wrap="square" lIns="0" tIns="0" rIns="0" bIns="0" rtlCol="0" anchor="ctr"/>
          <a:lstStyle/>
          <a:p>
            <a:pPr marL="0" indent="0" algn="ctr">
              <a:buNone/>
            </a:pPr>
            <a:r>
              <a:rPr lang="en-US" sz="850" b="1" dirty="0">
                <a:solidFill>
                  <a:srgbClr val="1A3A7C"/>
                </a:solidFill>
                <a:latin typeface="Calibri" pitchFamily="34" charset="0"/>
                <a:ea typeface="Calibri" pitchFamily="34" charset="-122"/>
                <a:cs typeface="Calibri" pitchFamily="34" charset="-120"/>
              </a:rPr>
              <a:t>A: POSITIVISM</a:t>
            </a:r>
            <a:endParaRPr lang="en-US" sz="850" dirty="0"/>
          </a:p>
        </p:txBody>
      </p:sp>
      <p:sp>
        <p:nvSpPr>
          <p:cNvPr id="8" name="Shape 4"/>
          <p:cNvSpPr/>
          <p:nvPr/>
        </p:nvSpPr>
        <p:spPr>
          <a:xfrm>
            <a:off x="2267712" y="3456432"/>
            <a:ext cx="1463040" cy="1005840"/>
          </a:xfrm>
          <a:prstGeom prst="rect">
            <a:avLst/>
          </a:prstGeom>
          <a:solidFill>
            <a:srgbClr val="EEF4FB"/>
          </a:solidFill>
          <a:ln w="12700">
            <a:solidFill>
              <a:srgbClr val="B0C8E8"/>
            </a:solidFill>
            <a:prstDash val="solid"/>
          </a:ln>
        </p:spPr>
        <p:txBody>
          <a:bodyPr/>
          <a:lstStyle/>
          <a:p>
            <a:endParaRPr lang="en-GB"/>
          </a:p>
        </p:txBody>
      </p:sp>
      <p:pic>
        <p:nvPicPr>
          <p:cNvPr id="9" name="Image 2" descr="preencoded.png"/>
          <p:cNvPicPr>
            <a:picLocks noChangeAspect="1"/>
          </p:cNvPicPr>
          <p:nvPr/>
        </p:nvPicPr>
        <p:blipFill>
          <a:blip r:embed="rId5"/>
          <a:stretch>
            <a:fillRect/>
          </a:stretch>
        </p:blipFill>
        <p:spPr>
          <a:xfrm>
            <a:off x="2687317" y="3493008"/>
            <a:ext cx="623830" cy="685800"/>
          </a:xfrm>
          <a:prstGeom prst="rect">
            <a:avLst/>
          </a:prstGeom>
        </p:spPr>
      </p:pic>
      <p:sp>
        <p:nvSpPr>
          <p:cNvPr id="10" name="Text 5"/>
          <p:cNvSpPr/>
          <p:nvPr/>
        </p:nvSpPr>
        <p:spPr>
          <a:xfrm>
            <a:off x="2286000" y="4178808"/>
            <a:ext cx="1426464" cy="256032"/>
          </a:xfrm>
          <a:prstGeom prst="rect">
            <a:avLst/>
          </a:prstGeom>
          <a:noFill/>
          <a:ln/>
        </p:spPr>
        <p:txBody>
          <a:bodyPr wrap="square" lIns="0" tIns="0" rIns="0" bIns="0" rtlCol="0" anchor="ctr"/>
          <a:lstStyle/>
          <a:p>
            <a:pPr marL="0" indent="0" algn="ctr">
              <a:buNone/>
            </a:pPr>
            <a:r>
              <a:rPr lang="en-US" sz="850" b="1" dirty="0">
                <a:solidFill>
                  <a:srgbClr val="1A3A7C"/>
                </a:solidFill>
                <a:latin typeface="Calibri" pitchFamily="34" charset="0"/>
                <a:ea typeface="Calibri" pitchFamily="34" charset="-122"/>
                <a:cs typeface="Calibri" pitchFamily="34" charset="-120"/>
              </a:rPr>
              <a:t>B: POST-POSITIVISM</a:t>
            </a:r>
            <a:endParaRPr lang="en-US" sz="850" dirty="0"/>
          </a:p>
        </p:txBody>
      </p:sp>
      <p:sp>
        <p:nvSpPr>
          <p:cNvPr id="11" name="Shape 6"/>
          <p:cNvSpPr/>
          <p:nvPr/>
        </p:nvSpPr>
        <p:spPr>
          <a:xfrm>
            <a:off x="3840480" y="3456432"/>
            <a:ext cx="1463040" cy="1005840"/>
          </a:xfrm>
          <a:prstGeom prst="rect">
            <a:avLst/>
          </a:prstGeom>
          <a:solidFill>
            <a:srgbClr val="EEF4FB"/>
          </a:solidFill>
          <a:ln w="12700">
            <a:solidFill>
              <a:srgbClr val="B0C8E8"/>
            </a:solidFill>
            <a:prstDash val="solid"/>
          </a:ln>
        </p:spPr>
        <p:txBody>
          <a:bodyPr/>
          <a:lstStyle/>
          <a:p>
            <a:endParaRPr lang="en-GB"/>
          </a:p>
        </p:txBody>
      </p:sp>
      <p:pic>
        <p:nvPicPr>
          <p:cNvPr id="12" name="Image 3" descr="preencoded.png"/>
          <p:cNvPicPr>
            <a:picLocks noChangeAspect="1"/>
          </p:cNvPicPr>
          <p:nvPr/>
        </p:nvPicPr>
        <p:blipFill>
          <a:blip r:embed="rId6"/>
          <a:stretch>
            <a:fillRect/>
          </a:stretch>
        </p:blipFill>
        <p:spPr>
          <a:xfrm>
            <a:off x="4260085" y="3493008"/>
            <a:ext cx="623830" cy="685800"/>
          </a:xfrm>
          <a:prstGeom prst="rect">
            <a:avLst/>
          </a:prstGeom>
        </p:spPr>
      </p:pic>
      <p:sp>
        <p:nvSpPr>
          <p:cNvPr id="13" name="Text 7"/>
          <p:cNvSpPr/>
          <p:nvPr/>
        </p:nvSpPr>
        <p:spPr>
          <a:xfrm>
            <a:off x="3858768" y="4178808"/>
            <a:ext cx="1426464" cy="256032"/>
          </a:xfrm>
          <a:prstGeom prst="rect">
            <a:avLst/>
          </a:prstGeom>
          <a:noFill/>
          <a:ln/>
        </p:spPr>
        <p:txBody>
          <a:bodyPr wrap="square" lIns="0" tIns="0" rIns="0" bIns="0" rtlCol="0" anchor="ctr"/>
          <a:lstStyle/>
          <a:p>
            <a:pPr marL="0" indent="0" algn="ctr">
              <a:buNone/>
            </a:pPr>
            <a:r>
              <a:rPr lang="en-US" sz="850" b="1" dirty="0">
                <a:solidFill>
                  <a:srgbClr val="1A3A7C"/>
                </a:solidFill>
                <a:latin typeface="Calibri" pitchFamily="34" charset="0"/>
                <a:ea typeface="Calibri" pitchFamily="34" charset="-122"/>
                <a:cs typeface="Calibri" pitchFamily="34" charset="-120"/>
              </a:rPr>
              <a:t>F: CRITICAL THEORY</a:t>
            </a:r>
            <a:endParaRPr lang="en-US" sz="850" dirty="0"/>
          </a:p>
        </p:txBody>
      </p:sp>
      <p:sp>
        <p:nvSpPr>
          <p:cNvPr id="14" name="Shape 8"/>
          <p:cNvSpPr/>
          <p:nvPr/>
        </p:nvSpPr>
        <p:spPr>
          <a:xfrm>
            <a:off x="5394960" y="3456432"/>
            <a:ext cx="726948" cy="1005840"/>
          </a:xfrm>
          <a:prstGeom prst="rect">
            <a:avLst/>
          </a:prstGeom>
          <a:solidFill>
            <a:srgbClr val="EEF7F3"/>
          </a:solidFill>
          <a:ln w="12700">
            <a:solidFill>
              <a:srgbClr val="A0CEB8"/>
            </a:solidFill>
            <a:prstDash val="solid"/>
          </a:ln>
        </p:spPr>
        <p:txBody>
          <a:bodyPr/>
          <a:lstStyle/>
          <a:p>
            <a:endParaRPr lang="en-GB"/>
          </a:p>
        </p:txBody>
      </p:sp>
      <p:pic>
        <p:nvPicPr>
          <p:cNvPr id="15" name="Image 4" descr="preencoded.png"/>
          <p:cNvPicPr>
            <a:picLocks noChangeAspect="1"/>
          </p:cNvPicPr>
          <p:nvPr/>
        </p:nvPicPr>
        <p:blipFill>
          <a:blip r:embed="rId7"/>
          <a:stretch>
            <a:fillRect/>
          </a:stretch>
        </p:blipFill>
        <p:spPr>
          <a:xfrm>
            <a:off x="5434042" y="3493008"/>
            <a:ext cx="648783" cy="713232"/>
          </a:xfrm>
          <a:prstGeom prst="rect">
            <a:avLst/>
          </a:prstGeom>
        </p:spPr>
      </p:pic>
      <p:sp>
        <p:nvSpPr>
          <p:cNvPr id="16" name="Text 9"/>
          <p:cNvSpPr/>
          <p:nvPr/>
        </p:nvSpPr>
        <p:spPr>
          <a:xfrm>
            <a:off x="5413248" y="4178808"/>
            <a:ext cx="690372" cy="256032"/>
          </a:xfrm>
          <a:prstGeom prst="rect">
            <a:avLst/>
          </a:prstGeom>
          <a:noFill/>
          <a:ln/>
        </p:spPr>
        <p:txBody>
          <a:bodyPr wrap="square" lIns="0" tIns="0" rIns="0" bIns="0" rtlCol="0" anchor="ctr"/>
          <a:lstStyle/>
          <a:p>
            <a:pPr marL="0" indent="0" algn="ctr">
              <a:buNone/>
            </a:pPr>
            <a:r>
              <a:rPr lang="en-US" sz="700" b="1" dirty="0">
                <a:solidFill>
                  <a:srgbClr val="1A5C3A"/>
                </a:solidFill>
                <a:latin typeface="Calibri" pitchFamily="34" charset="0"/>
                <a:ea typeface="Calibri" pitchFamily="34" charset="-122"/>
                <a:cs typeface="Calibri" pitchFamily="34" charset="-120"/>
              </a:rPr>
              <a:t>D: Constructivism</a:t>
            </a:r>
            <a:endParaRPr lang="en-US" sz="700" dirty="0"/>
          </a:p>
        </p:txBody>
      </p:sp>
      <p:sp>
        <p:nvSpPr>
          <p:cNvPr id="17" name="Shape 10"/>
          <p:cNvSpPr/>
          <p:nvPr/>
        </p:nvSpPr>
        <p:spPr>
          <a:xfrm>
            <a:off x="6167628" y="3456432"/>
            <a:ext cx="726948" cy="1005840"/>
          </a:xfrm>
          <a:prstGeom prst="rect">
            <a:avLst/>
          </a:prstGeom>
          <a:solidFill>
            <a:srgbClr val="EEF7F3"/>
          </a:solidFill>
          <a:ln w="12700">
            <a:solidFill>
              <a:srgbClr val="A0CEB8"/>
            </a:solidFill>
            <a:prstDash val="solid"/>
          </a:ln>
        </p:spPr>
        <p:txBody>
          <a:bodyPr/>
          <a:lstStyle/>
          <a:p>
            <a:endParaRPr lang="en-GB"/>
          </a:p>
        </p:txBody>
      </p:sp>
      <p:pic>
        <p:nvPicPr>
          <p:cNvPr id="18" name="Image 5" descr="preencoded.png"/>
          <p:cNvPicPr>
            <a:picLocks noChangeAspect="1"/>
          </p:cNvPicPr>
          <p:nvPr/>
        </p:nvPicPr>
        <p:blipFill>
          <a:blip r:embed="rId8"/>
          <a:stretch>
            <a:fillRect/>
          </a:stretch>
        </p:blipFill>
        <p:spPr>
          <a:xfrm>
            <a:off x="6206710" y="3493008"/>
            <a:ext cx="648783" cy="713232"/>
          </a:xfrm>
          <a:prstGeom prst="rect">
            <a:avLst/>
          </a:prstGeom>
        </p:spPr>
      </p:pic>
      <p:sp>
        <p:nvSpPr>
          <p:cNvPr id="19" name="Text 11"/>
          <p:cNvSpPr/>
          <p:nvPr/>
        </p:nvSpPr>
        <p:spPr>
          <a:xfrm>
            <a:off x="6185916" y="4178808"/>
            <a:ext cx="690372" cy="256032"/>
          </a:xfrm>
          <a:prstGeom prst="rect">
            <a:avLst/>
          </a:prstGeom>
          <a:noFill/>
          <a:ln/>
        </p:spPr>
        <p:txBody>
          <a:bodyPr wrap="square" lIns="0" tIns="0" rIns="0" bIns="0" rtlCol="0" anchor="ctr"/>
          <a:lstStyle/>
          <a:p>
            <a:pPr marL="0" indent="0" algn="ctr">
              <a:buNone/>
            </a:pPr>
            <a:r>
              <a:rPr lang="en-US" sz="700" b="1" dirty="0">
                <a:solidFill>
                  <a:srgbClr val="1A5C3A"/>
                </a:solidFill>
                <a:latin typeface="Calibri" pitchFamily="34" charset="0"/>
                <a:ea typeface="Calibri" pitchFamily="34" charset="-122"/>
                <a:cs typeface="Calibri" pitchFamily="34" charset="-120"/>
              </a:rPr>
              <a:t>E: Social Constructionism</a:t>
            </a:r>
            <a:endParaRPr lang="en-US" sz="700" dirty="0"/>
          </a:p>
        </p:txBody>
      </p:sp>
      <p:sp>
        <p:nvSpPr>
          <p:cNvPr id="20" name="Shape 12"/>
          <p:cNvSpPr/>
          <p:nvPr/>
        </p:nvSpPr>
        <p:spPr>
          <a:xfrm>
            <a:off x="6967728" y="3456432"/>
            <a:ext cx="726948" cy="1005840"/>
          </a:xfrm>
          <a:prstGeom prst="rect">
            <a:avLst/>
          </a:prstGeom>
          <a:solidFill>
            <a:srgbClr val="EEF7F3"/>
          </a:solidFill>
          <a:ln w="12700">
            <a:solidFill>
              <a:srgbClr val="A0CEB8"/>
            </a:solidFill>
            <a:prstDash val="solid"/>
          </a:ln>
        </p:spPr>
        <p:txBody>
          <a:bodyPr/>
          <a:lstStyle/>
          <a:p>
            <a:endParaRPr lang="en-GB"/>
          </a:p>
        </p:txBody>
      </p:sp>
      <p:pic>
        <p:nvPicPr>
          <p:cNvPr id="21" name="Image 6" descr="preencoded.png"/>
          <p:cNvPicPr>
            <a:picLocks noChangeAspect="1"/>
          </p:cNvPicPr>
          <p:nvPr/>
        </p:nvPicPr>
        <p:blipFill>
          <a:blip r:embed="rId9"/>
          <a:stretch>
            <a:fillRect/>
          </a:stretch>
        </p:blipFill>
        <p:spPr>
          <a:xfrm>
            <a:off x="7006810" y="3493008"/>
            <a:ext cx="648783" cy="713232"/>
          </a:xfrm>
          <a:prstGeom prst="rect">
            <a:avLst/>
          </a:prstGeom>
        </p:spPr>
      </p:pic>
      <p:sp>
        <p:nvSpPr>
          <p:cNvPr id="22" name="Text 13"/>
          <p:cNvSpPr/>
          <p:nvPr/>
        </p:nvSpPr>
        <p:spPr>
          <a:xfrm>
            <a:off x="6986016" y="4178808"/>
            <a:ext cx="690372" cy="256032"/>
          </a:xfrm>
          <a:prstGeom prst="rect">
            <a:avLst/>
          </a:prstGeom>
          <a:noFill/>
          <a:ln/>
        </p:spPr>
        <p:txBody>
          <a:bodyPr wrap="square" lIns="0" tIns="0" rIns="0" bIns="0" rtlCol="0" anchor="ctr"/>
          <a:lstStyle/>
          <a:p>
            <a:pPr marL="0" indent="0" algn="ctr">
              <a:buNone/>
            </a:pPr>
            <a:r>
              <a:rPr lang="en-US" sz="700" b="1" dirty="0">
                <a:solidFill>
                  <a:srgbClr val="1A5C3A"/>
                </a:solidFill>
                <a:latin typeface="Calibri" pitchFamily="34" charset="0"/>
                <a:ea typeface="Calibri" pitchFamily="34" charset="-122"/>
                <a:cs typeface="Calibri" pitchFamily="34" charset="-120"/>
              </a:rPr>
              <a:t>C: Interpretivism</a:t>
            </a:r>
            <a:endParaRPr lang="en-US" sz="700" dirty="0"/>
          </a:p>
        </p:txBody>
      </p:sp>
      <p:sp>
        <p:nvSpPr>
          <p:cNvPr id="23" name="Shape 14"/>
          <p:cNvSpPr/>
          <p:nvPr/>
        </p:nvSpPr>
        <p:spPr>
          <a:xfrm>
            <a:off x="7740396" y="3456432"/>
            <a:ext cx="726948" cy="1005840"/>
          </a:xfrm>
          <a:prstGeom prst="rect">
            <a:avLst/>
          </a:prstGeom>
          <a:solidFill>
            <a:srgbClr val="EEF7F3"/>
          </a:solidFill>
          <a:ln w="12700">
            <a:solidFill>
              <a:srgbClr val="A0CEB8"/>
            </a:solidFill>
            <a:prstDash val="solid"/>
          </a:ln>
        </p:spPr>
        <p:txBody>
          <a:bodyPr/>
          <a:lstStyle/>
          <a:p>
            <a:endParaRPr lang="en-GB"/>
          </a:p>
        </p:txBody>
      </p:sp>
      <p:pic>
        <p:nvPicPr>
          <p:cNvPr id="24" name="Image 7" descr="preencoded.png"/>
          <p:cNvPicPr>
            <a:picLocks noChangeAspect="1"/>
          </p:cNvPicPr>
          <p:nvPr/>
        </p:nvPicPr>
        <p:blipFill>
          <a:blip r:embed="rId10"/>
          <a:stretch>
            <a:fillRect/>
          </a:stretch>
        </p:blipFill>
        <p:spPr>
          <a:xfrm>
            <a:off x="7779478" y="3493008"/>
            <a:ext cx="648783" cy="713232"/>
          </a:xfrm>
          <a:prstGeom prst="rect">
            <a:avLst/>
          </a:prstGeom>
        </p:spPr>
      </p:pic>
      <p:sp>
        <p:nvSpPr>
          <p:cNvPr id="25" name="Text 15"/>
          <p:cNvSpPr/>
          <p:nvPr/>
        </p:nvSpPr>
        <p:spPr>
          <a:xfrm>
            <a:off x="7758684" y="4178808"/>
            <a:ext cx="690372" cy="256032"/>
          </a:xfrm>
          <a:prstGeom prst="rect">
            <a:avLst/>
          </a:prstGeom>
          <a:noFill/>
          <a:ln/>
        </p:spPr>
        <p:txBody>
          <a:bodyPr wrap="square" lIns="0" tIns="0" rIns="0" bIns="0" rtlCol="0" anchor="ctr"/>
          <a:lstStyle/>
          <a:p>
            <a:pPr marL="0" indent="0" algn="ctr">
              <a:buNone/>
            </a:pPr>
            <a:r>
              <a:rPr lang="en-US" sz="700" b="1" dirty="0">
                <a:solidFill>
                  <a:srgbClr val="1A5C3A"/>
                </a:solidFill>
                <a:latin typeface="Calibri" pitchFamily="34" charset="0"/>
                <a:ea typeface="Calibri" pitchFamily="34" charset="-122"/>
                <a:cs typeface="Calibri" pitchFamily="34" charset="-120"/>
              </a:rPr>
              <a:t>G: Pragmatism</a:t>
            </a:r>
            <a:endParaRPr lang="en-US" sz="700" dirty="0"/>
          </a:p>
        </p:txBody>
      </p:sp>
      <p:sp>
        <p:nvSpPr>
          <p:cNvPr id="26" name="Text 16"/>
          <p:cNvSpPr/>
          <p:nvPr/>
        </p:nvSpPr>
        <p:spPr>
          <a:xfrm>
            <a:off x="274320" y="4919472"/>
            <a:ext cx="8595360" cy="182880"/>
          </a:xfrm>
          <a:prstGeom prst="rect">
            <a:avLst/>
          </a:prstGeom>
          <a:noFill/>
          <a:ln/>
        </p:spPr>
        <p:txBody>
          <a:bodyPr wrap="square" rtlCol="0" anchor="ctr"/>
          <a:lstStyle/>
          <a:p>
            <a:pPr marL="0" indent="0" algn="ctr">
              <a:buNone/>
            </a:pPr>
            <a:r>
              <a:rPr lang="en-US" sz="850" dirty="0">
                <a:solidFill>
                  <a:srgbClr val="AAAAAA"/>
                </a:solidFill>
                <a:latin typeface="Calibri" pitchFamily="34" charset="0"/>
                <a:ea typeface="Calibri" pitchFamily="34" charset="-122"/>
                <a:cs typeface="Calibri" pitchFamily="34" charset="-120"/>
              </a:rPr>
              <a:t>Dr Caroline Jawad  |  LCDB7007 Research Principles &amp; Philosophy  |  UWTSD</a:t>
            </a:r>
            <a:endParaRPr lang="en-US" sz="85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name="Slide 18">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SME Turnover Case - The Ontological Question</a:t>
            </a:r>
            <a:endParaRPr lang="en-US" sz="2400" dirty="0"/>
          </a:p>
        </p:txBody>
      </p:sp>
      <p:graphicFrame>
        <p:nvGraphicFramePr>
          <p:cNvPr id="19" name="Table 0"/>
          <p:cNvGraphicFramePr>
            <a:graphicFrameLocks noGrp="1"/>
          </p:cNvGraphicFramePr>
          <p:nvPr>
            <p:extLst>
              <p:ext uri="{D42A27DB-BD31-4B8C-83A1-F6EECF244321}">
                <p14:modId xmlns:p14="http://schemas.microsoft.com/office/powerpoint/2010/main" val="1579011935"/>
              </p:ext>
            </p:extLst>
          </p:nvPr>
        </p:nvGraphicFramePr>
        <p:xfrm>
          <a:off x="274320" y="914400"/>
          <a:ext cx="8595360" cy="2971800"/>
        </p:xfrm>
        <a:graphic>
          <a:graphicData uri="http://schemas.openxmlformats.org/drawingml/2006/table">
            <a:tbl>
              <a:tblPr/>
              <a:tblGrid>
                <a:gridCol w="4297680">
                  <a:extLst>
                    <a:ext uri="{9D8B030D-6E8A-4147-A177-3AD203B41FA5}">
                      <a16:colId xmlns:a16="http://schemas.microsoft.com/office/drawing/2014/main" val="20000"/>
                    </a:ext>
                  </a:extLst>
                </a:gridCol>
                <a:gridCol w="4297680">
                  <a:extLst>
                    <a:ext uri="{9D8B030D-6E8A-4147-A177-3AD203B41FA5}">
                      <a16:colId xmlns:a16="http://schemas.microsoft.com/office/drawing/2014/main" val="20001"/>
                    </a:ext>
                  </a:extLst>
                </a:gridCol>
              </a:tblGrid>
              <a:tr h="0">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Realist View (Alien A/B): The turnover problem exists as a fact</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Constructivist View (Alien C/D/E): Each leaver has their own reality</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31% turnover is a real fact - it exists whether or not anyone studies it.</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The 31% rate is a counting exercise - it tells us nothing about why.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Pay levels, commute distances, and management scores are all objectively measurable.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One leaver experienced the manager as controlling. Another experienced the same manager as structured. Both are real.</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2"/>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 regression analysis of exit data will reveal the pattern.</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You need to listen to peoples own stories - not impose categories on them.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3"/>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Limitation: two people both scoring 5 - poor management may mean entirely different things.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Limitation: findings are rich but specific - do they tell us anything beyond this firm?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4"/>
                  </a:ext>
                </a:extLst>
              </a:tr>
            </a:tbl>
          </a:graphicData>
        </a:graphic>
      </p:graphicFrame>
      <p:sp>
        <p:nvSpPr>
          <p:cNvPr id="5" name="Text 2"/>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These are not competing wrong answers - they are answering different questions. One asks how much? The other asks what does it mean? A DBA often needs both.  |  Bhaskar (1975) | Lincoln &amp; Guba (1985)</a:t>
            </a:r>
            <a:endParaRPr lang="en-US" sz="1000"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name="Slide 19">
    <p:bg>
      <p:bgPr>
        <a:solidFill>
          <a:srgbClr val="FEF9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365760" y="36576"/>
            <a:ext cx="4572000" cy="365760"/>
          </a:xfrm>
          <a:prstGeom prst="rect">
            <a:avLst/>
          </a:prstGeom>
          <a:noFill/>
          <a:ln/>
        </p:spPr>
        <p:txBody>
          <a:bodyPr wrap="square" lIns="0" tIns="0" rIns="0" bIns="0" rtlCol="0" anchor="ctr"/>
          <a:lstStyle/>
          <a:p>
            <a:pPr marL="0" indent="0">
              <a:buNone/>
            </a:pPr>
            <a:endParaRPr lang="en-US" sz="1600" dirty="0"/>
          </a:p>
        </p:txBody>
      </p:sp>
      <p:sp>
        <p:nvSpPr>
          <p:cNvPr id="4" name="Text 2"/>
          <p:cNvSpPr/>
          <p:nvPr/>
        </p:nvSpPr>
        <p:spPr>
          <a:xfrm>
            <a:off x="365760" y="420624"/>
            <a:ext cx="7132320" cy="457200"/>
          </a:xfrm>
          <a:prstGeom prst="rect">
            <a:avLst/>
          </a:prstGeom>
          <a:noFill/>
          <a:ln/>
        </p:spPr>
        <p:txBody>
          <a:bodyPr wrap="square" lIns="0" tIns="0" rIns="0" bIns="0" rtlCol="0" anchor="ctr"/>
          <a:lstStyle/>
          <a:p>
            <a:pPr marL="0" indent="0">
              <a:buNone/>
            </a:pPr>
            <a:r>
              <a:rPr lang="en-US" sz="2200" b="1" dirty="0">
                <a:solidFill>
                  <a:srgbClr val="1C2D4E"/>
                </a:solidFill>
                <a:latin typeface="Cambria" pitchFamily="34" charset="0"/>
                <a:ea typeface="Cambria" pitchFamily="34" charset="-122"/>
                <a:cs typeface="Cambria" pitchFamily="34" charset="-120"/>
              </a:rPr>
              <a:t>What Questions Can You Ask About Your Topic?</a:t>
            </a:r>
            <a:endParaRPr lang="en-US" sz="2200" dirty="0"/>
          </a:p>
        </p:txBody>
      </p:sp>
      <p:sp>
        <p:nvSpPr>
          <p:cNvPr id="6" name="Shape 4"/>
          <p:cNvSpPr/>
          <p:nvPr/>
        </p:nvSpPr>
        <p:spPr>
          <a:xfrm>
            <a:off x="274320" y="1005840"/>
            <a:ext cx="8595360" cy="3840480"/>
          </a:xfrm>
          <a:prstGeom prst="rect">
            <a:avLst/>
          </a:prstGeom>
          <a:solidFill>
            <a:srgbClr val="FFFFFF"/>
          </a:solidFill>
          <a:ln w="12700">
            <a:solidFill>
              <a:srgbClr val="C8A028"/>
            </a:solidFill>
            <a:prstDash val="solid"/>
          </a:ln>
        </p:spPr>
        <p:txBody>
          <a:bodyPr/>
          <a:lstStyle/>
          <a:p>
            <a:endParaRPr lang="en-GB"/>
          </a:p>
        </p:txBody>
      </p:sp>
      <p:sp>
        <p:nvSpPr>
          <p:cNvPr id="7" name="Text 5"/>
          <p:cNvSpPr/>
          <p:nvPr/>
        </p:nvSpPr>
        <p:spPr>
          <a:xfrm>
            <a:off x="457200" y="1078992"/>
            <a:ext cx="8229600" cy="3703320"/>
          </a:xfrm>
          <a:prstGeom prst="rect">
            <a:avLst/>
          </a:prstGeom>
          <a:noFill/>
          <a:ln/>
        </p:spPr>
        <p:txBody>
          <a:bodyPr wrap="square" lIns="63500" tIns="63500" rIns="63500" bIns="63500" rtlCol="0" anchor="t"/>
          <a:lstStyle/>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For your research topic, write down:</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Question 1: One question you could answer with numbers or measurable data.</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Question 2: One question you could only answer by talking to people.</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Are these the same question, or different questions? Do you need to answer BOTH?</a:t>
            </a:r>
            <a:endParaRPr lang="en-US" sz="1800" dirty="0"/>
          </a:p>
          <a:p>
            <a:pPr marL="0" indent="0">
              <a:spcAft>
                <a:spcPts val="500"/>
              </a:spcAft>
              <a:buNone/>
            </a:pPr>
            <a:r>
              <a:rPr lang="en-US" sz="1800" b="1" dirty="0">
                <a:solidFill>
                  <a:srgbClr val="1C2D4E"/>
                </a:solidFill>
                <a:latin typeface="Calibri" pitchFamily="34" charset="0"/>
                <a:ea typeface="Calibri" pitchFamily="34" charset="-122"/>
                <a:cs typeface="Calibri" pitchFamily="34" charset="-120"/>
              </a:rPr>
              <a:t>👉  A questionnaire can be used to study managers experiences too, if your question is about frequency or patterns. The method follows from the question, which follows from your starting position on what is real in your topic.</a:t>
            </a:r>
            <a:endParaRPr lang="en-US" sz="18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name="Slide 20">
    <p:bg>
      <p:bgPr>
        <a:solidFill>
          <a:srgbClr val="2E405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BF9B30"/>
          </a:solidFill>
          <a:ln w="12700">
            <a:solidFill>
              <a:srgbClr val="BF9B30"/>
            </a:solidFill>
            <a:prstDash val="solid"/>
          </a:ln>
        </p:spPr>
        <p:txBody>
          <a:bodyPr/>
          <a:lstStyle/>
          <a:p>
            <a:endParaRPr lang="en-GB"/>
          </a:p>
        </p:txBody>
      </p:sp>
      <p:sp>
        <p:nvSpPr>
          <p:cNvPr id="3" name="Shape 1"/>
          <p:cNvSpPr/>
          <p:nvPr/>
        </p:nvSpPr>
        <p:spPr>
          <a:xfrm>
            <a:off x="0" y="5052060"/>
            <a:ext cx="9144000" cy="91440"/>
          </a:xfrm>
          <a:prstGeom prst="rect">
            <a:avLst/>
          </a:prstGeom>
          <a:solidFill>
            <a:srgbClr val="BF9B30"/>
          </a:solidFill>
          <a:ln w="12700">
            <a:solidFill>
              <a:srgbClr val="BF9B30"/>
            </a:solidFill>
            <a:prstDash val="solid"/>
          </a:ln>
        </p:spPr>
        <p:txBody>
          <a:bodyPr/>
          <a:lstStyle/>
          <a:p>
            <a:endParaRPr lang="en-GB"/>
          </a:p>
        </p:txBody>
      </p:sp>
      <p:sp>
        <p:nvSpPr>
          <p:cNvPr id="5" name="Text 3"/>
          <p:cNvSpPr/>
          <p:nvPr/>
        </p:nvSpPr>
        <p:spPr>
          <a:xfrm>
            <a:off x="502920" y="960120"/>
            <a:ext cx="8046720" cy="274320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Epistemology</a:t>
            </a:r>
            <a:endParaRPr lang="en-US" sz="3400" dirty="0"/>
          </a:p>
          <a:p>
            <a:pPr marL="0" indent="0">
              <a:buNone/>
            </a:pPr>
            <a:r>
              <a:rPr lang="en-US" sz="3400" b="1" dirty="0">
                <a:solidFill>
                  <a:srgbClr val="FFFFFF"/>
                </a:solidFill>
                <a:latin typeface="Cambria" pitchFamily="34" charset="0"/>
                <a:ea typeface="Cambria" pitchFamily="34" charset="-122"/>
                <a:cs typeface="Cambria" pitchFamily="34" charset="-120"/>
              </a:rPr>
              <a:t>Who Can Know and How?</a:t>
            </a:r>
            <a:endParaRPr lang="en-US" sz="34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name="Slide 21">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Priya Has Worked in NHS Management for 20 Years. Can She Do This Research Well?</a:t>
            </a:r>
            <a:endParaRPr lang="en-US" sz="2400" dirty="0"/>
          </a:p>
        </p:txBody>
      </p:sp>
      <p:sp>
        <p:nvSpPr>
          <p:cNvPr id="4" name="Text 2"/>
          <p:cNvSpPr/>
          <p:nvPr/>
        </p:nvSpPr>
        <p:spPr>
          <a:xfrm>
            <a:off x="365760" y="914400"/>
            <a:ext cx="8412480"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She is now studying NHS leadership practices for her DBA. She has views. She knows the people she would interview. She has hypotheses.</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A says Yes, using these tools: she designs a questionnaire with neutral, balanced wording. She uses bracketing: writing down her prior views BEFORE data collection and setting them aside. A second researcher codes a sample of responses to check consistency.</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C says Yes, using these tools: she keeps a reflexivity journal throughout, noting her reactions, surprises, and interpretations every day. She shares emerging themes with participants (member checking). She declares her 20 years as context in the methodology chapter, not as a flaw, but as the lens that shaped her questions.</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G says Yes: she uses insider knowledge to design better questions, brings in an external reviewer, and treats her own views as hypotheses to be tested.</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This is epistemology in practice.</a:t>
            </a:r>
            <a:endParaRPr lang="en-US"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20040" y="91440"/>
            <a:ext cx="8503920" cy="457200"/>
          </a:xfrm>
          <a:prstGeom prst="rect">
            <a:avLst/>
          </a:prstGeom>
          <a:noFill/>
          <a:ln/>
        </p:spPr>
        <p:txBody>
          <a:bodyPr wrap="square" rtlCol="0" anchor="ctr"/>
          <a:lstStyle/>
          <a:p>
            <a:pPr marL="0" indent="0" algn="ctr">
              <a:buNone/>
            </a:pPr>
            <a:r>
              <a:rPr lang="en-US" sz="2800" b="1" dirty="0">
                <a:solidFill>
                  <a:srgbClr val="1C2B4A"/>
                </a:solidFill>
                <a:latin typeface="Calibri" pitchFamily="34" charset="0"/>
                <a:ea typeface="Calibri" pitchFamily="34" charset="-122"/>
                <a:cs typeface="Calibri" pitchFamily="34" charset="-120"/>
              </a:rPr>
              <a:t>The Seven Aliens &amp; Epistemology</a:t>
            </a:r>
            <a:endParaRPr lang="en-US" sz="2800" dirty="0"/>
          </a:p>
        </p:txBody>
      </p:sp>
      <p:sp>
        <p:nvSpPr>
          <p:cNvPr id="3" name="Text 1"/>
          <p:cNvSpPr/>
          <p:nvPr/>
        </p:nvSpPr>
        <p:spPr>
          <a:xfrm>
            <a:off x="320040" y="530352"/>
            <a:ext cx="8503920" cy="246888"/>
          </a:xfrm>
          <a:prstGeom prst="rect">
            <a:avLst/>
          </a:prstGeom>
          <a:noFill/>
          <a:ln/>
        </p:spPr>
        <p:txBody>
          <a:bodyPr wrap="square" rtlCol="0" anchor="ctr"/>
          <a:lstStyle/>
          <a:p>
            <a:pPr marL="0" indent="0" algn="ctr">
              <a:buNone/>
            </a:pPr>
            <a:r>
              <a:rPr lang="en-US" sz="1300" i="1" dirty="0">
                <a:solidFill>
                  <a:srgbClr val="4A5568"/>
                </a:solidFill>
                <a:latin typeface="Calibri" pitchFamily="34" charset="0"/>
                <a:ea typeface="Calibri" pitchFamily="34" charset="-122"/>
                <a:cs typeface="Calibri" pitchFamily="34" charset="-120"/>
              </a:rPr>
              <a:t>How do we know what we know? Where does your alien's epistemology sit?</a:t>
            </a:r>
            <a:endParaRPr lang="en-US" sz="1300" dirty="0"/>
          </a:p>
        </p:txBody>
      </p:sp>
      <p:sp>
        <p:nvSpPr>
          <p:cNvPr id="4" name="Shape 2"/>
          <p:cNvSpPr/>
          <p:nvPr/>
        </p:nvSpPr>
        <p:spPr>
          <a:xfrm>
            <a:off x="320040" y="850392"/>
            <a:ext cx="2785872" cy="3657600"/>
          </a:xfrm>
          <a:prstGeom prst="rect">
            <a:avLst/>
          </a:prstGeom>
          <a:solidFill>
            <a:srgbClr val="E8F4F8"/>
          </a:solidFill>
          <a:ln w="19050">
            <a:solidFill>
              <a:srgbClr val="2E7DB5"/>
            </a:solidFill>
            <a:prstDash val="solid"/>
          </a:ln>
        </p:spPr>
        <p:txBody>
          <a:bodyPr/>
          <a:lstStyle/>
          <a:p>
            <a:endParaRPr lang="en-GB"/>
          </a:p>
        </p:txBody>
      </p:sp>
      <p:sp>
        <p:nvSpPr>
          <p:cNvPr id="5" name="Shape 3"/>
          <p:cNvSpPr/>
          <p:nvPr/>
        </p:nvSpPr>
        <p:spPr>
          <a:xfrm>
            <a:off x="320040" y="850392"/>
            <a:ext cx="2785872" cy="384048"/>
          </a:xfrm>
          <a:prstGeom prst="rect">
            <a:avLst/>
          </a:prstGeom>
          <a:solidFill>
            <a:srgbClr val="1A5276"/>
          </a:solidFill>
          <a:ln w="12700">
            <a:solidFill>
              <a:srgbClr val="1A5276"/>
            </a:solidFill>
            <a:prstDash val="solid"/>
          </a:ln>
        </p:spPr>
        <p:txBody>
          <a:bodyPr/>
          <a:lstStyle/>
          <a:p>
            <a:endParaRPr lang="en-GB"/>
          </a:p>
        </p:txBody>
      </p:sp>
      <p:sp>
        <p:nvSpPr>
          <p:cNvPr id="6" name="Text 4"/>
          <p:cNvSpPr/>
          <p:nvPr/>
        </p:nvSpPr>
        <p:spPr>
          <a:xfrm>
            <a:off x="365760" y="868680"/>
            <a:ext cx="2694432" cy="34747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OBJECTIVIST EPISTEMOLOGY</a:t>
            </a:r>
            <a:endParaRPr lang="en-US" sz="1100" dirty="0"/>
          </a:p>
        </p:txBody>
      </p:sp>
      <p:sp>
        <p:nvSpPr>
          <p:cNvPr id="7" name="Text 5"/>
          <p:cNvSpPr/>
          <p:nvPr/>
        </p:nvSpPr>
        <p:spPr>
          <a:xfrm>
            <a:off x="411480" y="1289304"/>
            <a:ext cx="2602992" cy="548640"/>
          </a:xfrm>
          <a:prstGeom prst="rect">
            <a:avLst/>
          </a:prstGeom>
          <a:noFill/>
          <a:ln/>
        </p:spPr>
        <p:txBody>
          <a:bodyPr wrap="square" lIns="0" tIns="0" rIns="0" bIns="0" rtlCol="0" anchor="ctr"/>
          <a:lstStyle/>
          <a:p>
            <a:pPr marL="0" indent="0" algn="ctr">
              <a:buNone/>
            </a:pPr>
            <a:r>
              <a:rPr lang="en-US" sz="950" i="1" dirty="0">
                <a:solidFill>
                  <a:srgbClr val="1A5276"/>
                </a:solidFill>
                <a:latin typeface="Calibri" pitchFamily="34" charset="0"/>
                <a:ea typeface="Calibri" pitchFamily="34" charset="-122"/>
                <a:cs typeface="Calibri" pitchFamily="34" charset="-120"/>
              </a:rPr>
              <a:t>Knowledge is discovered — reality exists independently of the knower</a:t>
            </a:r>
            <a:endParaRPr lang="en-US" sz="950" dirty="0"/>
          </a:p>
        </p:txBody>
      </p:sp>
      <p:sp>
        <p:nvSpPr>
          <p:cNvPr id="8" name="Text 6"/>
          <p:cNvSpPr/>
          <p:nvPr/>
        </p:nvSpPr>
        <p:spPr>
          <a:xfrm>
            <a:off x="429768" y="1874520"/>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Truth is empirically verifiable</a:t>
            </a:r>
            <a:endParaRPr lang="en-US" sz="900" dirty="0"/>
          </a:p>
        </p:txBody>
      </p:sp>
      <p:sp>
        <p:nvSpPr>
          <p:cNvPr id="9" name="Text 7"/>
          <p:cNvSpPr/>
          <p:nvPr/>
        </p:nvSpPr>
        <p:spPr>
          <a:xfrm>
            <a:off x="429768" y="2157984"/>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Findings are generalisable</a:t>
            </a:r>
            <a:endParaRPr lang="en-US" sz="900" dirty="0"/>
          </a:p>
        </p:txBody>
      </p:sp>
      <p:sp>
        <p:nvSpPr>
          <p:cNvPr id="10" name="Text 8"/>
          <p:cNvSpPr/>
          <p:nvPr/>
        </p:nvSpPr>
        <p:spPr>
          <a:xfrm>
            <a:off x="429768" y="2441448"/>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Researcher remains detached</a:t>
            </a:r>
            <a:endParaRPr lang="en-US" sz="900" dirty="0"/>
          </a:p>
        </p:txBody>
      </p:sp>
      <p:sp>
        <p:nvSpPr>
          <p:cNvPr id="11" name="Text 9"/>
          <p:cNvSpPr/>
          <p:nvPr/>
        </p:nvSpPr>
        <p:spPr>
          <a:xfrm>
            <a:off x="429768" y="2724912"/>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Knowledge is objective and value-free</a:t>
            </a:r>
            <a:endParaRPr lang="en-US" sz="900" dirty="0"/>
          </a:p>
        </p:txBody>
      </p:sp>
      <p:sp>
        <p:nvSpPr>
          <p:cNvPr id="12" name="Shape 10"/>
          <p:cNvSpPr/>
          <p:nvPr/>
        </p:nvSpPr>
        <p:spPr>
          <a:xfrm>
            <a:off x="393192" y="3429000"/>
            <a:ext cx="1264920" cy="1005840"/>
          </a:xfrm>
          <a:prstGeom prst="rect">
            <a:avLst/>
          </a:prstGeom>
          <a:solidFill>
            <a:srgbClr val="FFFFFF"/>
          </a:solidFill>
          <a:ln w="9525">
            <a:solidFill>
              <a:srgbClr val="2E7DB5"/>
            </a:solidFill>
            <a:prstDash val="solid"/>
          </a:ln>
          <a:effectLst>
            <a:outerShdw blurRad="25400" dist="12700" dir="8100000" algn="bl" rotWithShape="0">
              <a:srgbClr val="000000">
                <a:alpha val="10000"/>
              </a:srgbClr>
            </a:outerShdw>
          </a:effectLst>
        </p:spPr>
        <p:txBody>
          <a:bodyPr/>
          <a:lstStyle/>
          <a:p>
            <a:endParaRPr lang="en-GB"/>
          </a:p>
        </p:txBody>
      </p:sp>
      <p:pic>
        <p:nvPicPr>
          <p:cNvPr id="13" name="Image 0" descr="preencoded.png"/>
          <p:cNvPicPr>
            <a:picLocks noChangeAspect="1"/>
          </p:cNvPicPr>
          <p:nvPr/>
        </p:nvPicPr>
        <p:blipFill>
          <a:blip r:embed="rId3"/>
          <a:stretch>
            <a:fillRect/>
          </a:stretch>
        </p:blipFill>
        <p:spPr>
          <a:xfrm>
            <a:off x="723900" y="3483864"/>
            <a:ext cx="658368" cy="658368"/>
          </a:xfrm>
          <a:prstGeom prst="rect">
            <a:avLst/>
          </a:prstGeom>
        </p:spPr>
      </p:pic>
      <p:sp>
        <p:nvSpPr>
          <p:cNvPr id="14" name="Text 11"/>
          <p:cNvSpPr/>
          <p:nvPr/>
        </p:nvSpPr>
        <p:spPr>
          <a:xfrm>
            <a:off x="411480" y="4178808"/>
            <a:ext cx="1228344" cy="256032"/>
          </a:xfrm>
          <a:prstGeom prst="rect">
            <a:avLst/>
          </a:prstGeom>
          <a:noFill/>
          <a:ln/>
        </p:spPr>
        <p:txBody>
          <a:bodyPr wrap="square" lIns="0" tIns="0" rIns="0" bIns="0" rtlCol="0" anchor="ctr"/>
          <a:lstStyle/>
          <a:p>
            <a:pPr marL="0" indent="0" algn="ctr">
              <a:buNone/>
            </a:pPr>
            <a:r>
              <a:rPr lang="en-US" sz="700" b="1" dirty="0">
                <a:solidFill>
                  <a:srgbClr val="1A5276"/>
                </a:solidFill>
                <a:latin typeface="Calibri" pitchFamily="34" charset="0"/>
                <a:ea typeface="Calibri" pitchFamily="34" charset="-122"/>
                <a:cs typeface="Calibri" pitchFamily="34" charset="-120"/>
              </a:rPr>
              <a:t>A: Positivism</a:t>
            </a:r>
            <a:endParaRPr lang="en-US" sz="700" dirty="0"/>
          </a:p>
        </p:txBody>
      </p:sp>
      <p:sp>
        <p:nvSpPr>
          <p:cNvPr id="15" name="Shape 12"/>
          <p:cNvSpPr/>
          <p:nvPr/>
        </p:nvSpPr>
        <p:spPr>
          <a:xfrm>
            <a:off x="1712976" y="3429000"/>
            <a:ext cx="1264920" cy="1005840"/>
          </a:xfrm>
          <a:prstGeom prst="rect">
            <a:avLst/>
          </a:prstGeom>
          <a:solidFill>
            <a:srgbClr val="FFFFFF"/>
          </a:solidFill>
          <a:ln w="9525">
            <a:solidFill>
              <a:srgbClr val="2E7DB5"/>
            </a:solidFill>
            <a:prstDash val="solid"/>
          </a:ln>
          <a:effectLst>
            <a:outerShdw blurRad="25400" dist="12700" dir="8100000" algn="bl" rotWithShape="0">
              <a:srgbClr val="000000">
                <a:alpha val="10000"/>
              </a:srgbClr>
            </a:outerShdw>
          </a:effectLst>
        </p:spPr>
        <p:txBody>
          <a:bodyPr/>
          <a:lstStyle/>
          <a:p>
            <a:endParaRPr lang="en-GB"/>
          </a:p>
        </p:txBody>
      </p:sp>
      <p:pic>
        <p:nvPicPr>
          <p:cNvPr id="16" name="Image 1" descr="preencoded.png"/>
          <p:cNvPicPr>
            <a:picLocks noChangeAspect="1"/>
          </p:cNvPicPr>
          <p:nvPr/>
        </p:nvPicPr>
        <p:blipFill>
          <a:blip r:embed="rId4"/>
          <a:stretch>
            <a:fillRect/>
          </a:stretch>
        </p:blipFill>
        <p:spPr>
          <a:xfrm>
            <a:off x="2043684" y="3483864"/>
            <a:ext cx="658368" cy="658368"/>
          </a:xfrm>
          <a:prstGeom prst="rect">
            <a:avLst/>
          </a:prstGeom>
        </p:spPr>
      </p:pic>
      <p:sp>
        <p:nvSpPr>
          <p:cNvPr id="17" name="Text 13"/>
          <p:cNvSpPr/>
          <p:nvPr/>
        </p:nvSpPr>
        <p:spPr>
          <a:xfrm>
            <a:off x="1731264" y="4178808"/>
            <a:ext cx="1228344" cy="256032"/>
          </a:xfrm>
          <a:prstGeom prst="rect">
            <a:avLst/>
          </a:prstGeom>
          <a:noFill/>
          <a:ln/>
        </p:spPr>
        <p:txBody>
          <a:bodyPr wrap="square" lIns="0" tIns="0" rIns="0" bIns="0" rtlCol="0" anchor="ctr"/>
          <a:lstStyle/>
          <a:p>
            <a:pPr marL="0" indent="0" algn="ctr">
              <a:buNone/>
            </a:pPr>
            <a:r>
              <a:rPr lang="en-US" sz="700" b="1" dirty="0">
                <a:solidFill>
                  <a:srgbClr val="1A5276"/>
                </a:solidFill>
                <a:latin typeface="Calibri" pitchFamily="34" charset="0"/>
                <a:ea typeface="Calibri" pitchFamily="34" charset="-122"/>
                <a:cs typeface="Calibri" pitchFamily="34" charset="-120"/>
              </a:rPr>
              <a:t>B: Post-positivism</a:t>
            </a:r>
            <a:endParaRPr lang="en-US" sz="700" dirty="0"/>
          </a:p>
        </p:txBody>
      </p:sp>
      <p:sp>
        <p:nvSpPr>
          <p:cNvPr id="18" name="Shape 14"/>
          <p:cNvSpPr/>
          <p:nvPr/>
        </p:nvSpPr>
        <p:spPr>
          <a:xfrm>
            <a:off x="3179064" y="850392"/>
            <a:ext cx="2785872" cy="3657600"/>
          </a:xfrm>
          <a:prstGeom prst="rect">
            <a:avLst/>
          </a:prstGeom>
          <a:solidFill>
            <a:srgbClr val="EDF5EC"/>
          </a:solidFill>
          <a:ln w="19050">
            <a:solidFill>
              <a:srgbClr val="2E8050"/>
            </a:solidFill>
            <a:prstDash val="solid"/>
          </a:ln>
        </p:spPr>
        <p:txBody>
          <a:bodyPr/>
          <a:lstStyle/>
          <a:p>
            <a:endParaRPr lang="en-GB"/>
          </a:p>
        </p:txBody>
      </p:sp>
      <p:sp>
        <p:nvSpPr>
          <p:cNvPr id="19" name="Shape 15"/>
          <p:cNvSpPr/>
          <p:nvPr/>
        </p:nvSpPr>
        <p:spPr>
          <a:xfrm>
            <a:off x="3179064" y="850392"/>
            <a:ext cx="2785872" cy="384048"/>
          </a:xfrm>
          <a:prstGeom prst="rect">
            <a:avLst/>
          </a:prstGeom>
          <a:solidFill>
            <a:srgbClr val="1A5C3A"/>
          </a:solidFill>
          <a:ln w="12700">
            <a:solidFill>
              <a:srgbClr val="1A5C3A"/>
            </a:solidFill>
            <a:prstDash val="solid"/>
          </a:ln>
        </p:spPr>
        <p:txBody>
          <a:bodyPr/>
          <a:lstStyle/>
          <a:p>
            <a:endParaRPr lang="en-GB"/>
          </a:p>
        </p:txBody>
      </p:sp>
      <p:sp>
        <p:nvSpPr>
          <p:cNvPr id="20" name="Text 16"/>
          <p:cNvSpPr/>
          <p:nvPr/>
        </p:nvSpPr>
        <p:spPr>
          <a:xfrm>
            <a:off x="3224784" y="868680"/>
            <a:ext cx="2694432" cy="34747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CONSTRUCTIONIST EPISTEMOLOGY</a:t>
            </a:r>
            <a:endParaRPr lang="en-US" sz="1100" dirty="0"/>
          </a:p>
        </p:txBody>
      </p:sp>
      <p:sp>
        <p:nvSpPr>
          <p:cNvPr id="21" name="Text 17"/>
          <p:cNvSpPr/>
          <p:nvPr/>
        </p:nvSpPr>
        <p:spPr>
          <a:xfrm>
            <a:off x="3270504" y="1289304"/>
            <a:ext cx="2602992" cy="548640"/>
          </a:xfrm>
          <a:prstGeom prst="rect">
            <a:avLst/>
          </a:prstGeom>
          <a:noFill/>
          <a:ln/>
        </p:spPr>
        <p:txBody>
          <a:bodyPr wrap="square" lIns="0" tIns="0" rIns="0" bIns="0" rtlCol="0" anchor="ctr"/>
          <a:lstStyle/>
          <a:p>
            <a:pPr marL="0" indent="0" algn="ctr">
              <a:buNone/>
            </a:pPr>
            <a:r>
              <a:rPr lang="en-US" sz="950" i="1" dirty="0">
                <a:solidFill>
                  <a:srgbClr val="1A5C3A"/>
                </a:solidFill>
                <a:latin typeface="Calibri" pitchFamily="34" charset="0"/>
                <a:ea typeface="Calibri" pitchFamily="34" charset="-122"/>
                <a:cs typeface="Calibri" pitchFamily="34" charset="-120"/>
              </a:rPr>
              <a:t>Knowledge is co-created — truth emerges through engagement with the world</a:t>
            </a:r>
            <a:endParaRPr lang="en-US" sz="950" dirty="0"/>
          </a:p>
        </p:txBody>
      </p:sp>
      <p:sp>
        <p:nvSpPr>
          <p:cNvPr id="22" name="Text 18"/>
          <p:cNvSpPr/>
          <p:nvPr/>
        </p:nvSpPr>
        <p:spPr>
          <a:xfrm>
            <a:off x="3288792" y="1874520"/>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Meaning is negotiated socially</a:t>
            </a:r>
            <a:endParaRPr lang="en-US" sz="900" dirty="0"/>
          </a:p>
        </p:txBody>
      </p:sp>
      <p:sp>
        <p:nvSpPr>
          <p:cNvPr id="23" name="Text 19"/>
          <p:cNvSpPr/>
          <p:nvPr/>
        </p:nvSpPr>
        <p:spPr>
          <a:xfrm>
            <a:off x="3288792" y="2157984"/>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Context shapes understanding</a:t>
            </a:r>
            <a:endParaRPr lang="en-US" sz="900" dirty="0"/>
          </a:p>
        </p:txBody>
      </p:sp>
      <p:sp>
        <p:nvSpPr>
          <p:cNvPr id="24" name="Text 20"/>
          <p:cNvSpPr/>
          <p:nvPr/>
        </p:nvSpPr>
        <p:spPr>
          <a:xfrm>
            <a:off x="3288792" y="2441448"/>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Researcher is part of the process</a:t>
            </a:r>
            <a:endParaRPr lang="en-US" sz="900" dirty="0"/>
          </a:p>
        </p:txBody>
      </p:sp>
      <p:sp>
        <p:nvSpPr>
          <p:cNvPr id="25" name="Text 21"/>
          <p:cNvSpPr/>
          <p:nvPr/>
        </p:nvSpPr>
        <p:spPr>
          <a:xfrm>
            <a:off x="3288792" y="2724912"/>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Multiple truths can coexist</a:t>
            </a:r>
            <a:endParaRPr lang="en-US" sz="900" dirty="0"/>
          </a:p>
        </p:txBody>
      </p:sp>
      <p:sp>
        <p:nvSpPr>
          <p:cNvPr id="26" name="Shape 22"/>
          <p:cNvSpPr/>
          <p:nvPr/>
        </p:nvSpPr>
        <p:spPr>
          <a:xfrm>
            <a:off x="3252216" y="3429000"/>
            <a:ext cx="1264920" cy="1005840"/>
          </a:xfrm>
          <a:prstGeom prst="rect">
            <a:avLst/>
          </a:prstGeom>
          <a:solidFill>
            <a:srgbClr val="FFFFFF"/>
          </a:solidFill>
          <a:ln w="9525">
            <a:solidFill>
              <a:srgbClr val="2E8050"/>
            </a:solidFill>
            <a:prstDash val="solid"/>
          </a:ln>
          <a:effectLst>
            <a:outerShdw blurRad="25400" dist="12700" dir="8100000" algn="bl" rotWithShape="0">
              <a:srgbClr val="000000">
                <a:alpha val="10000"/>
              </a:srgbClr>
            </a:outerShdw>
          </a:effectLst>
        </p:spPr>
        <p:txBody>
          <a:bodyPr/>
          <a:lstStyle/>
          <a:p>
            <a:endParaRPr lang="en-GB"/>
          </a:p>
        </p:txBody>
      </p:sp>
      <p:pic>
        <p:nvPicPr>
          <p:cNvPr id="27" name="Image 2" descr="preencoded.png"/>
          <p:cNvPicPr>
            <a:picLocks noChangeAspect="1"/>
          </p:cNvPicPr>
          <p:nvPr/>
        </p:nvPicPr>
        <p:blipFill>
          <a:blip r:embed="rId5"/>
          <a:stretch>
            <a:fillRect/>
          </a:stretch>
        </p:blipFill>
        <p:spPr>
          <a:xfrm>
            <a:off x="3582924" y="3483864"/>
            <a:ext cx="658368" cy="658368"/>
          </a:xfrm>
          <a:prstGeom prst="rect">
            <a:avLst/>
          </a:prstGeom>
        </p:spPr>
      </p:pic>
      <p:sp>
        <p:nvSpPr>
          <p:cNvPr id="28" name="Text 23"/>
          <p:cNvSpPr/>
          <p:nvPr/>
        </p:nvSpPr>
        <p:spPr>
          <a:xfrm>
            <a:off x="3270504" y="4178808"/>
            <a:ext cx="1228344" cy="256032"/>
          </a:xfrm>
          <a:prstGeom prst="rect">
            <a:avLst/>
          </a:prstGeom>
          <a:noFill/>
          <a:ln/>
        </p:spPr>
        <p:txBody>
          <a:bodyPr wrap="square" lIns="0" tIns="0" rIns="0" bIns="0" rtlCol="0" anchor="ctr"/>
          <a:lstStyle/>
          <a:p>
            <a:pPr marL="0" indent="0" algn="ctr">
              <a:buNone/>
            </a:pPr>
            <a:r>
              <a:rPr lang="en-US" sz="700" b="1" dirty="0">
                <a:solidFill>
                  <a:srgbClr val="1A5C3A"/>
                </a:solidFill>
                <a:latin typeface="Calibri" pitchFamily="34" charset="0"/>
                <a:ea typeface="Calibri" pitchFamily="34" charset="-122"/>
                <a:cs typeface="Calibri" pitchFamily="34" charset="-120"/>
              </a:rPr>
              <a:t>D: Constructivism</a:t>
            </a:r>
            <a:endParaRPr lang="en-US" sz="700" dirty="0"/>
          </a:p>
        </p:txBody>
      </p:sp>
      <p:sp>
        <p:nvSpPr>
          <p:cNvPr id="29" name="Shape 24"/>
          <p:cNvSpPr/>
          <p:nvPr/>
        </p:nvSpPr>
        <p:spPr>
          <a:xfrm>
            <a:off x="4572000" y="3429000"/>
            <a:ext cx="1264920" cy="1005840"/>
          </a:xfrm>
          <a:prstGeom prst="rect">
            <a:avLst/>
          </a:prstGeom>
          <a:solidFill>
            <a:srgbClr val="FFFFFF"/>
          </a:solidFill>
          <a:ln w="9525">
            <a:solidFill>
              <a:srgbClr val="2E8050"/>
            </a:solidFill>
            <a:prstDash val="solid"/>
          </a:ln>
          <a:effectLst>
            <a:outerShdw blurRad="25400" dist="12700" dir="8100000" algn="bl" rotWithShape="0">
              <a:srgbClr val="000000">
                <a:alpha val="10000"/>
              </a:srgbClr>
            </a:outerShdw>
          </a:effectLst>
        </p:spPr>
        <p:txBody>
          <a:bodyPr/>
          <a:lstStyle/>
          <a:p>
            <a:endParaRPr lang="en-GB"/>
          </a:p>
        </p:txBody>
      </p:sp>
      <p:pic>
        <p:nvPicPr>
          <p:cNvPr id="30" name="Image 3" descr="preencoded.png"/>
          <p:cNvPicPr>
            <a:picLocks noChangeAspect="1"/>
          </p:cNvPicPr>
          <p:nvPr/>
        </p:nvPicPr>
        <p:blipFill>
          <a:blip r:embed="rId6"/>
          <a:stretch>
            <a:fillRect/>
          </a:stretch>
        </p:blipFill>
        <p:spPr>
          <a:xfrm>
            <a:off x="4902708" y="3483864"/>
            <a:ext cx="658368" cy="658368"/>
          </a:xfrm>
          <a:prstGeom prst="rect">
            <a:avLst/>
          </a:prstGeom>
        </p:spPr>
      </p:pic>
      <p:sp>
        <p:nvSpPr>
          <p:cNvPr id="31" name="Text 25"/>
          <p:cNvSpPr/>
          <p:nvPr/>
        </p:nvSpPr>
        <p:spPr>
          <a:xfrm>
            <a:off x="4590288" y="4178808"/>
            <a:ext cx="1228344" cy="256032"/>
          </a:xfrm>
          <a:prstGeom prst="rect">
            <a:avLst/>
          </a:prstGeom>
          <a:noFill/>
          <a:ln/>
        </p:spPr>
        <p:txBody>
          <a:bodyPr wrap="square" lIns="0" tIns="0" rIns="0" bIns="0" rtlCol="0" anchor="ctr"/>
          <a:lstStyle/>
          <a:p>
            <a:pPr marL="0" indent="0" algn="ctr">
              <a:buNone/>
            </a:pPr>
            <a:r>
              <a:rPr lang="en-US" sz="700" b="1" dirty="0">
                <a:solidFill>
                  <a:srgbClr val="1A5C3A"/>
                </a:solidFill>
                <a:latin typeface="Calibri" pitchFamily="34" charset="0"/>
                <a:ea typeface="Calibri" pitchFamily="34" charset="-122"/>
                <a:cs typeface="Calibri" pitchFamily="34" charset="-120"/>
              </a:rPr>
              <a:t>E: Social Constructionism</a:t>
            </a:r>
            <a:endParaRPr lang="en-US" sz="700" dirty="0"/>
          </a:p>
        </p:txBody>
      </p:sp>
      <p:sp>
        <p:nvSpPr>
          <p:cNvPr id="32" name="Shape 26"/>
          <p:cNvSpPr/>
          <p:nvPr/>
        </p:nvSpPr>
        <p:spPr>
          <a:xfrm>
            <a:off x="6038088" y="850392"/>
            <a:ext cx="2785872" cy="3657600"/>
          </a:xfrm>
          <a:prstGeom prst="rect">
            <a:avLst/>
          </a:prstGeom>
          <a:solidFill>
            <a:srgbClr val="F5EEF8"/>
          </a:solidFill>
          <a:ln w="19050">
            <a:solidFill>
              <a:srgbClr val="7D3C98"/>
            </a:solidFill>
            <a:prstDash val="solid"/>
          </a:ln>
        </p:spPr>
        <p:txBody>
          <a:bodyPr/>
          <a:lstStyle/>
          <a:p>
            <a:endParaRPr lang="en-GB"/>
          </a:p>
        </p:txBody>
      </p:sp>
      <p:sp>
        <p:nvSpPr>
          <p:cNvPr id="33" name="Shape 27"/>
          <p:cNvSpPr/>
          <p:nvPr/>
        </p:nvSpPr>
        <p:spPr>
          <a:xfrm>
            <a:off x="6038088" y="850392"/>
            <a:ext cx="2785872" cy="384048"/>
          </a:xfrm>
          <a:prstGeom prst="rect">
            <a:avLst/>
          </a:prstGeom>
          <a:solidFill>
            <a:srgbClr val="6C3483"/>
          </a:solidFill>
          <a:ln w="12700">
            <a:solidFill>
              <a:srgbClr val="6C3483"/>
            </a:solidFill>
            <a:prstDash val="solid"/>
          </a:ln>
        </p:spPr>
        <p:txBody>
          <a:bodyPr/>
          <a:lstStyle/>
          <a:p>
            <a:endParaRPr lang="en-GB"/>
          </a:p>
        </p:txBody>
      </p:sp>
      <p:sp>
        <p:nvSpPr>
          <p:cNvPr id="34" name="Text 28"/>
          <p:cNvSpPr/>
          <p:nvPr/>
        </p:nvSpPr>
        <p:spPr>
          <a:xfrm>
            <a:off x="6083808" y="868680"/>
            <a:ext cx="2694432" cy="34747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SUBJECTIVIST EPISTEMOLOGY</a:t>
            </a:r>
            <a:endParaRPr lang="en-US" sz="1100" dirty="0"/>
          </a:p>
        </p:txBody>
      </p:sp>
      <p:sp>
        <p:nvSpPr>
          <p:cNvPr id="35" name="Text 29"/>
          <p:cNvSpPr/>
          <p:nvPr/>
        </p:nvSpPr>
        <p:spPr>
          <a:xfrm>
            <a:off x="6129528" y="1289304"/>
            <a:ext cx="2602992" cy="548640"/>
          </a:xfrm>
          <a:prstGeom prst="rect">
            <a:avLst/>
          </a:prstGeom>
          <a:noFill/>
          <a:ln/>
        </p:spPr>
        <p:txBody>
          <a:bodyPr wrap="square" lIns="0" tIns="0" rIns="0" bIns="0" rtlCol="0" anchor="ctr"/>
          <a:lstStyle/>
          <a:p>
            <a:pPr marL="0" indent="0" algn="ctr">
              <a:buNone/>
            </a:pPr>
            <a:r>
              <a:rPr lang="en-US" sz="950" i="1" dirty="0">
                <a:solidFill>
                  <a:srgbClr val="6C3483"/>
                </a:solidFill>
                <a:latin typeface="Calibri" pitchFamily="34" charset="0"/>
                <a:ea typeface="Calibri" pitchFamily="34" charset="-122"/>
                <a:cs typeface="Calibri" pitchFamily="34" charset="-120"/>
              </a:rPr>
              <a:t>Knowledge is personally imposed — individuals interpret the world uniquely</a:t>
            </a:r>
            <a:endParaRPr lang="en-US" sz="950" dirty="0"/>
          </a:p>
        </p:txBody>
      </p:sp>
      <p:sp>
        <p:nvSpPr>
          <p:cNvPr id="36" name="Text 30"/>
          <p:cNvSpPr/>
          <p:nvPr/>
        </p:nvSpPr>
        <p:spPr>
          <a:xfrm>
            <a:off x="6147816" y="1874520"/>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Meaning is lived and personal</a:t>
            </a:r>
            <a:endParaRPr lang="en-US" sz="900" dirty="0"/>
          </a:p>
        </p:txBody>
      </p:sp>
      <p:sp>
        <p:nvSpPr>
          <p:cNvPr id="37" name="Text 31"/>
          <p:cNvSpPr/>
          <p:nvPr/>
        </p:nvSpPr>
        <p:spPr>
          <a:xfrm>
            <a:off x="6147816" y="2157984"/>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Values are central, not bracketed</a:t>
            </a:r>
            <a:endParaRPr lang="en-US" sz="900" dirty="0"/>
          </a:p>
        </p:txBody>
      </p:sp>
      <p:sp>
        <p:nvSpPr>
          <p:cNvPr id="38" name="Text 32"/>
          <p:cNvSpPr/>
          <p:nvPr/>
        </p:nvSpPr>
        <p:spPr>
          <a:xfrm>
            <a:off x="6147816" y="2441448"/>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Researcher voice is foregrounded</a:t>
            </a:r>
            <a:endParaRPr lang="en-US" sz="900" dirty="0"/>
          </a:p>
        </p:txBody>
      </p:sp>
      <p:sp>
        <p:nvSpPr>
          <p:cNvPr id="39" name="Text 33"/>
          <p:cNvSpPr/>
          <p:nvPr/>
        </p:nvSpPr>
        <p:spPr>
          <a:xfrm>
            <a:off x="6147816" y="2724912"/>
            <a:ext cx="2566416" cy="256032"/>
          </a:xfrm>
          <a:prstGeom prst="rect">
            <a:avLst/>
          </a:prstGeom>
          <a:noFill/>
          <a:ln/>
        </p:spPr>
        <p:txBody>
          <a:bodyPr wrap="square" lIns="0" tIns="0" rIns="0" bIns="0" rtlCol="0" anchor="ctr"/>
          <a:lstStyle/>
          <a:p>
            <a:pPr marL="0" indent="0" algn="l">
              <a:buNone/>
            </a:pPr>
            <a:r>
              <a:rPr lang="en-US" sz="900" dirty="0">
                <a:solidFill>
                  <a:srgbClr val="1C2B4A"/>
                </a:solidFill>
                <a:latin typeface="Calibri" pitchFamily="34" charset="0"/>
                <a:ea typeface="Calibri" pitchFamily="34" charset="-122"/>
                <a:cs typeface="Calibri" pitchFamily="34" charset="-120"/>
              </a:rPr>
              <a:t>▸  Rich, contextual understanding</a:t>
            </a:r>
            <a:endParaRPr lang="en-US" sz="900" dirty="0"/>
          </a:p>
        </p:txBody>
      </p:sp>
      <p:sp>
        <p:nvSpPr>
          <p:cNvPr id="40" name="Shape 34"/>
          <p:cNvSpPr/>
          <p:nvPr/>
        </p:nvSpPr>
        <p:spPr>
          <a:xfrm>
            <a:off x="6111240" y="3429000"/>
            <a:ext cx="824992" cy="1005840"/>
          </a:xfrm>
          <a:prstGeom prst="rect">
            <a:avLst/>
          </a:prstGeom>
          <a:solidFill>
            <a:srgbClr val="FFFFFF"/>
          </a:solidFill>
          <a:ln w="9525">
            <a:solidFill>
              <a:srgbClr val="7D3C98"/>
            </a:solidFill>
            <a:prstDash val="solid"/>
          </a:ln>
          <a:effectLst>
            <a:outerShdw blurRad="25400" dist="12700" dir="8100000" algn="bl" rotWithShape="0">
              <a:srgbClr val="000000">
                <a:alpha val="10000"/>
              </a:srgbClr>
            </a:outerShdw>
          </a:effectLst>
        </p:spPr>
        <p:txBody>
          <a:bodyPr/>
          <a:lstStyle/>
          <a:p>
            <a:endParaRPr lang="en-GB"/>
          </a:p>
        </p:txBody>
      </p:sp>
      <p:pic>
        <p:nvPicPr>
          <p:cNvPr id="41" name="Image 4" descr="preencoded.png"/>
          <p:cNvPicPr>
            <a:picLocks noChangeAspect="1"/>
          </p:cNvPicPr>
          <p:nvPr/>
        </p:nvPicPr>
        <p:blipFill>
          <a:blip r:embed="rId7"/>
          <a:stretch>
            <a:fillRect/>
          </a:stretch>
        </p:blipFill>
        <p:spPr>
          <a:xfrm>
            <a:off x="6221984" y="3483864"/>
            <a:ext cx="658368" cy="658368"/>
          </a:xfrm>
          <a:prstGeom prst="rect">
            <a:avLst/>
          </a:prstGeom>
        </p:spPr>
      </p:pic>
      <p:sp>
        <p:nvSpPr>
          <p:cNvPr id="42" name="Text 35"/>
          <p:cNvSpPr/>
          <p:nvPr/>
        </p:nvSpPr>
        <p:spPr>
          <a:xfrm>
            <a:off x="6129528" y="4178808"/>
            <a:ext cx="788416" cy="256032"/>
          </a:xfrm>
          <a:prstGeom prst="rect">
            <a:avLst/>
          </a:prstGeom>
          <a:noFill/>
          <a:ln/>
        </p:spPr>
        <p:txBody>
          <a:bodyPr wrap="square" lIns="0" tIns="0" rIns="0" bIns="0" rtlCol="0" anchor="ctr"/>
          <a:lstStyle/>
          <a:p>
            <a:pPr marL="0" indent="0" algn="ctr">
              <a:buNone/>
            </a:pPr>
            <a:r>
              <a:rPr lang="en-US" sz="700" b="1" dirty="0">
                <a:solidFill>
                  <a:srgbClr val="6C3483"/>
                </a:solidFill>
                <a:latin typeface="Calibri" pitchFamily="34" charset="0"/>
                <a:ea typeface="Calibri" pitchFamily="34" charset="-122"/>
                <a:cs typeface="Calibri" pitchFamily="34" charset="-120"/>
              </a:rPr>
              <a:t>C: Interpretivism</a:t>
            </a:r>
            <a:endParaRPr lang="en-US" sz="700" dirty="0"/>
          </a:p>
        </p:txBody>
      </p:sp>
      <p:sp>
        <p:nvSpPr>
          <p:cNvPr id="43" name="Shape 36"/>
          <p:cNvSpPr/>
          <p:nvPr/>
        </p:nvSpPr>
        <p:spPr>
          <a:xfrm>
            <a:off x="6991096" y="3429000"/>
            <a:ext cx="824992" cy="1005840"/>
          </a:xfrm>
          <a:prstGeom prst="rect">
            <a:avLst/>
          </a:prstGeom>
          <a:solidFill>
            <a:srgbClr val="FFFFFF"/>
          </a:solidFill>
          <a:ln w="9525">
            <a:solidFill>
              <a:srgbClr val="7D3C98"/>
            </a:solidFill>
            <a:prstDash val="solid"/>
          </a:ln>
          <a:effectLst>
            <a:outerShdw blurRad="25400" dist="12700" dir="8100000" algn="bl" rotWithShape="0">
              <a:srgbClr val="000000">
                <a:alpha val="10000"/>
              </a:srgbClr>
            </a:outerShdw>
          </a:effectLst>
        </p:spPr>
        <p:txBody>
          <a:bodyPr/>
          <a:lstStyle/>
          <a:p>
            <a:endParaRPr lang="en-GB"/>
          </a:p>
        </p:txBody>
      </p:sp>
      <p:pic>
        <p:nvPicPr>
          <p:cNvPr id="44" name="Image 5" descr="preencoded.png"/>
          <p:cNvPicPr>
            <a:picLocks noChangeAspect="1"/>
          </p:cNvPicPr>
          <p:nvPr/>
        </p:nvPicPr>
        <p:blipFill>
          <a:blip r:embed="rId8"/>
          <a:stretch>
            <a:fillRect/>
          </a:stretch>
        </p:blipFill>
        <p:spPr>
          <a:xfrm>
            <a:off x="7101840" y="3483864"/>
            <a:ext cx="658368" cy="658368"/>
          </a:xfrm>
          <a:prstGeom prst="rect">
            <a:avLst/>
          </a:prstGeom>
        </p:spPr>
      </p:pic>
      <p:sp>
        <p:nvSpPr>
          <p:cNvPr id="45" name="Text 37"/>
          <p:cNvSpPr/>
          <p:nvPr/>
        </p:nvSpPr>
        <p:spPr>
          <a:xfrm>
            <a:off x="7009384" y="4178808"/>
            <a:ext cx="788416" cy="256032"/>
          </a:xfrm>
          <a:prstGeom prst="rect">
            <a:avLst/>
          </a:prstGeom>
          <a:noFill/>
          <a:ln/>
        </p:spPr>
        <p:txBody>
          <a:bodyPr wrap="square" lIns="0" tIns="0" rIns="0" bIns="0" rtlCol="0" anchor="ctr"/>
          <a:lstStyle/>
          <a:p>
            <a:pPr marL="0" indent="0" algn="ctr">
              <a:buNone/>
            </a:pPr>
            <a:r>
              <a:rPr lang="en-US" sz="700" b="1" dirty="0">
                <a:solidFill>
                  <a:srgbClr val="6C3483"/>
                </a:solidFill>
                <a:latin typeface="Calibri" pitchFamily="34" charset="0"/>
                <a:ea typeface="Calibri" pitchFamily="34" charset="-122"/>
                <a:cs typeface="Calibri" pitchFamily="34" charset="-120"/>
              </a:rPr>
              <a:t>F: Critical Theory</a:t>
            </a:r>
            <a:endParaRPr lang="en-US" sz="700" dirty="0"/>
          </a:p>
        </p:txBody>
      </p:sp>
      <p:sp>
        <p:nvSpPr>
          <p:cNvPr id="46" name="Shape 38"/>
          <p:cNvSpPr/>
          <p:nvPr/>
        </p:nvSpPr>
        <p:spPr>
          <a:xfrm>
            <a:off x="7870952" y="3429000"/>
            <a:ext cx="824992" cy="1005840"/>
          </a:xfrm>
          <a:prstGeom prst="rect">
            <a:avLst/>
          </a:prstGeom>
          <a:solidFill>
            <a:srgbClr val="FFFFFF"/>
          </a:solidFill>
          <a:ln w="9525">
            <a:solidFill>
              <a:srgbClr val="7D3C98"/>
            </a:solidFill>
            <a:prstDash val="solid"/>
          </a:ln>
          <a:effectLst>
            <a:outerShdw blurRad="25400" dist="12700" dir="8100000" algn="bl" rotWithShape="0">
              <a:srgbClr val="000000">
                <a:alpha val="10000"/>
              </a:srgbClr>
            </a:outerShdw>
          </a:effectLst>
        </p:spPr>
        <p:txBody>
          <a:bodyPr/>
          <a:lstStyle/>
          <a:p>
            <a:endParaRPr lang="en-GB"/>
          </a:p>
        </p:txBody>
      </p:sp>
      <p:pic>
        <p:nvPicPr>
          <p:cNvPr id="47" name="Image 6" descr="preencoded.png"/>
          <p:cNvPicPr>
            <a:picLocks noChangeAspect="1"/>
          </p:cNvPicPr>
          <p:nvPr/>
        </p:nvPicPr>
        <p:blipFill>
          <a:blip r:embed="rId9"/>
          <a:stretch>
            <a:fillRect/>
          </a:stretch>
        </p:blipFill>
        <p:spPr>
          <a:xfrm>
            <a:off x="7981696" y="3483864"/>
            <a:ext cx="658368" cy="658368"/>
          </a:xfrm>
          <a:prstGeom prst="rect">
            <a:avLst/>
          </a:prstGeom>
        </p:spPr>
      </p:pic>
      <p:sp>
        <p:nvSpPr>
          <p:cNvPr id="48" name="Text 39"/>
          <p:cNvSpPr/>
          <p:nvPr/>
        </p:nvSpPr>
        <p:spPr>
          <a:xfrm>
            <a:off x="7889240" y="4178808"/>
            <a:ext cx="788416" cy="256032"/>
          </a:xfrm>
          <a:prstGeom prst="rect">
            <a:avLst/>
          </a:prstGeom>
          <a:noFill/>
          <a:ln/>
        </p:spPr>
        <p:txBody>
          <a:bodyPr wrap="square" lIns="0" tIns="0" rIns="0" bIns="0" rtlCol="0" anchor="ctr"/>
          <a:lstStyle/>
          <a:p>
            <a:pPr marL="0" indent="0" algn="ctr">
              <a:buNone/>
            </a:pPr>
            <a:r>
              <a:rPr lang="en-US" sz="700" b="1" dirty="0">
                <a:solidFill>
                  <a:srgbClr val="6C3483"/>
                </a:solidFill>
                <a:latin typeface="Calibri" pitchFamily="34" charset="0"/>
                <a:ea typeface="Calibri" pitchFamily="34" charset="-122"/>
                <a:cs typeface="Calibri" pitchFamily="34" charset="-120"/>
              </a:rPr>
              <a:t>G: Pragmatism</a:t>
            </a:r>
            <a:endParaRPr lang="en-US" sz="700" dirty="0"/>
          </a:p>
        </p:txBody>
      </p:sp>
      <p:sp>
        <p:nvSpPr>
          <p:cNvPr id="49" name="Text 40"/>
          <p:cNvSpPr/>
          <p:nvPr/>
        </p:nvSpPr>
        <p:spPr>
          <a:xfrm>
            <a:off x="320040" y="4919472"/>
            <a:ext cx="8503920" cy="182880"/>
          </a:xfrm>
          <a:prstGeom prst="rect">
            <a:avLst/>
          </a:prstGeom>
          <a:noFill/>
          <a:ln/>
        </p:spPr>
        <p:txBody>
          <a:bodyPr wrap="square" rtlCol="0" anchor="ctr"/>
          <a:lstStyle/>
          <a:p>
            <a:pPr marL="0" indent="0" algn="ctr">
              <a:buNone/>
            </a:pPr>
            <a:r>
              <a:rPr lang="en-US" sz="850" dirty="0">
                <a:solidFill>
                  <a:srgbClr val="AAAAAA"/>
                </a:solidFill>
                <a:latin typeface="Calibri" pitchFamily="34" charset="0"/>
                <a:ea typeface="Calibri" pitchFamily="34" charset="-122"/>
                <a:cs typeface="Calibri" pitchFamily="34" charset="-120"/>
              </a:rPr>
              <a:t>Dr Caroline Jawad  |  LCDB7007 Research Principles &amp; Philosophy  |  UWTSD</a:t>
            </a:r>
            <a:endParaRPr lang="en-US" sz="85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22">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The Epistemological Spectrum - From I Discover Facts to We Create Knowledge Together</a:t>
            </a:r>
            <a:endParaRPr lang="en-US" sz="2400" dirty="0"/>
          </a:p>
        </p:txBody>
      </p:sp>
      <p:graphicFrame>
        <p:nvGraphicFramePr>
          <p:cNvPr id="23" name="Table 0"/>
          <p:cNvGraphicFramePr>
            <a:graphicFrameLocks noGrp="1"/>
          </p:cNvGraphicFramePr>
          <p:nvPr>
            <p:extLst>
              <p:ext uri="{D42A27DB-BD31-4B8C-83A1-F6EECF244321}">
                <p14:modId xmlns:p14="http://schemas.microsoft.com/office/powerpoint/2010/main" val="1579011935"/>
              </p:ext>
            </p:extLst>
          </p:nvPr>
        </p:nvGraphicFramePr>
        <p:xfrm>
          <a:off x="274320" y="914400"/>
          <a:ext cx="8595360" cy="4160520"/>
        </p:xfrm>
        <a:graphic>
          <a:graphicData uri="http://schemas.openxmlformats.org/drawingml/2006/table">
            <a:tbl>
              <a:tblPr/>
              <a:tblGrid>
                <a:gridCol w="2286000">
                  <a:extLst>
                    <a:ext uri="{9D8B030D-6E8A-4147-A177-3AD203B41FA5}">
                      <a16:colId xmlns:a16="http://schemas.microsoft.com/office/drawing/2014/main" val="20000"/>
                    </a:ext>
                  </a:extLst>
                </a:gridCol>
                <a:gridCol w="6309360">
                  <a:extLst>
                    <a:ext uri="{9D8B030D-6E8A-4147-A177-3AD203B41FA5}">
                      <a16:colId xmlns:a16="http://schemas.microsoft.com/office/drawing/2014/main" val="20001"/>
                    </a:ext>
                  </a:extLst>
                </a:gridCol>
              </a:tblGrid>
              <a:tr h="0">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Alien</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How they know things</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 - Positivism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Through objective measurement. Researcher stays detached. Data speaks for itself. Knowledge is discovered, not created.</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B - Post-positivism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Through triangulation. Researcher manages their influence. Knowledge is fallible - always revisable with new evidence.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2"/>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C - Interpretivism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Through deep listening. Knowledge is built together between researcher and participant. The relationship IS the research.</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3"/>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D - Constructivism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By following one persons meaning-making journey. Knowledge emerges from how someone personally constructs their experience.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4"/>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E - Social Constructionism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By studying how groups construct shared meanings. Knowledge lives in collective conversation - not in individuals.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5"/>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F - Critical Theory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By exposing hidden power structures. Knowledge is never neutral - it always serves </a:t>
                      </a:r>
                      <a:r>
                        <a:rPr lang="en-US" sz="1500" dirty="0" err="1">
                          <a:solidFill>
                            <a:srgbClr val="1C2D4E"/>
                          </a:solidFill>
                          <a:latin typeface="Calibri" pitchFamily="34" charset="0"/>
                          <a:ea typeface="Calibri" pitchFamily="34" charset="-122"/>
                          <a:cs typeface="Calibri" pitchFamily="34" charset="-120"/>
                        </a:rPr>
                        <a:t>someones</a:t>
                      </a:r>
                      <a:r>
                        <a:rPr lang="en-US" sz="1500" dirty="0">
                          <a:solidFill>
                            <a:srgbClr val="1C2D4E"/>
                          </a:solidFill>
                          <a:latin typeface="Calibri" pitchFamily="34" charset="0"/>
                          <a:ea typeface="Calibri" pitchFamily="34" charset="-122"/>
                          <a:cs typeface="Calibri" pitchFamily="34" charset="-120"/>
                        </a:rPr>
                        <a:t> interests.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6"/>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G - Pragmatism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By testing what works. Knowledge is judged by practical usefulness - not how well it matches a theory.</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2">
            <a:extLst>
              <a:ext uri="{FF2B5EF4-FFF2-40B4-BE49-F238E27FC236}">
                <a16:creationId xmlns:a16="http://schemas.microsoft.com/office/drawing/2014/main" id="{9418F349-203B-22D6-E91C-288540866862}"/>
              </a:ext>
            </a:extLst>
          </p:cNvPr>
          <p:cNvSpPr/>
          <p:nvPr/>
        </p:nvSpPr>
        <p:spPr>
          <a:xfrm>
            <a:off x="1319917" y="1826215"/>
            <a:ext cx="6472361" cy="274320"/>
          </a:xfrm>
          <a:prstGeom prst="rect">
            <a:avLst/>
          </a:prstGeom>
          <a:noFill/>
          <a:ln/>
        </p:spPr>
        <p:txBody>
          <a:bodyPr wrap="square" lIns="0" tIns="0" rIns="0" bIns="0" rtlCol="0" anchor="ctr"/>
          <a:lstStyle/>
          <a:p>
            <a:pPr marL="0" indent="0">
              <a:buNone/>
            </a:pPr>
            <a:r>
              <a:rPr lang="en-US" sz="3200" i="1" dirty="0">
                <a:solidFill>
                  <a:srgbClr val="5A6880"/>
                </a:solidFill>
                <a:latin typeface="Calibri" pitchFamily="34" charset="0"/>
                <a:ea typeface="Calibri" pitchFamily="34" charset="-122"/>
                <a:cs typeface="Calibri" pitchFamily="34" charset="-120"/>
              </a:rPr>
              <a:t>Guba &amp; Lincoln (1994) </a:t>
            </a:r>
          </a:p>
          <a:p>
            <a:pPr marL="0" indent="0">
              <a:buNone/>
            </a:pPr>
            <a:r>
              <a:rPr lang="en-US" sz="3200" i="1" dirty="0">
                <a:solidFill>
                  <a:srgbClr val="5A6880"/>
                </a:solidFill>
                <a:latin typeface="Calibri" pitchFamily="34" charset="0"/>
                <a:ea typeface="Calibri" pitchFamily="34" charset="-122"/>
                <a:cs typeface="Calibri" pitchFamily="34" charset="-120"/>
              </a:rPr>
              <a:t>Durkheim (1895) </a:t>
            </a:r>
          </a:p>
          <a:p>
            <a:pPr marL="0" indent="0">
              <a:buNone/>
            </a:pPr>
            <a:r>
              <a:rPr lang="en-US" sz="3200" i="1" dirty="0">
                <a:solidFill>
                  <a:srgbClr val="5A6880"/>
                </a:solidFill>
                <a:latin typeface="Calibri" pitchFamily="34" charset="0"/>
                <a:ea typeface="Calibri" pitchFamily="34" charset="-122"/>
                <a:cs typeface="Calibri" pitchFamily="34" charset="-120"/>
              </a:rPr>
              <a:t>Weber (1904) </a:t>
            </a:r>
          </a:p>
          <a:p>
            <a:pPr marL="0" indent="0">
              <a:buNone/>
            </a:pPr>
            <a:r>
              <a:rPr lang="en-US" sz="3200" i="1" dirty="0">
                <a:solidFill>
                  <a:srgbClr val="5A6880"/>
                </a:solidFill>
                <a:latin typeface="Calibri" pitchFamily="34" charset="0"/>
                <a:ea typeface="Calibri" pitchFamily="34" charset="-122"/>
                <a:cs typeface="Calibri" pitchFamily="34" charset="-120"/>
              </a:rPr>
              <a:t>Lincoln &amp; Guba (1985) </a:t>
            </a:r>
          </a:p>
          <a:p>
            <a:pPr marL="0" indent="0">
              <a:buNone/>
            </a:pPr>
            <a:r>
              <a:rPr lang="en-US" sz="3200" i="1" dirty="0">
                <a:solidFill>
                  <a:srgbClr val="5A6880"/>
                </a:solidFill>
                <a:latin typeface="Calibri" pitchFamily="34" charset="0"/>
                <a:ea typeface="Calibri" pitchFamily="34" charset="-122"/>
                <a:cs typeface="Calibri" pitchFamily="34" charset="-120"/>
              </a:rPr>
              <a:t>Crotty (1998)</a:t>
            </a:r>
            <a:endParaRPr lang="en-US" sz="3200" dirty="0"/>
          </a:p>
        </p:txBody>
      </p:sp>
    </p:spTree>
    <p:extLst>
      <p:ext uri="{BB962C8B-B14F-4D97-AF65-F5344CB8AC3E}">
        <p14:creationId xmlns:p14="http://schemas.microsoft.com/office/powerpoint/2010/main" val="73812447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name="Slide 23">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The Insider Researcher - Not a Problem, an Asset</a:t>
            </a:r>
            <a:endParaRPr lang="en-US" sz="2400" dirty="0"/>
          </a:p>
        </p:txBody>
      </p:sp>
      <p:sp>
        <p:nvSpPr>
          <p:cNvPr id="4" name="Text 2"/>
          <p:cNvSpPr/>
          <p:nvPr/>
        </p:nvSpPr>
        <p:spPr>
          <a:xfrm>
            <a:off x="365760" y="914400"/>
            <a:ext cx="8412480" cy="356616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Most DBA researchers study their own organisation, sector, or profession. The doctoral standard is not objectivity, it is transparency.</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What you DECLARE in your methodology chapter: your professional background; your relationship to the participants or organisation; any prior views you held before data collection; the specific strategies you used to manage these (reflexivity journal, member checking, peer debriefing).</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What this is NOT: it is not an apology, your insider knowledge is an asset. It is not a confession of bias, declaring it IS the rigour. It is not a reason to switch paradigm, manage it within your chosen approach.</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Lincoln and Guba (1985) argue that the researcher is the primary instrument of inquiry in naturalistic research, not a contamination to be eliminated.</a:t>
            </a:r>
            <a:endParaRPr lang="en-US" sz="1900" dirty="0"/>
          </a:p>
        </p:txBody>
      </p:sp>
      <p:sp>
        <p:nvSpPr>
          <p:cNvPr id="5" name="Text 3"/>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Lincoln &amp; Guba (1985) Naturalistic Inquiry, Ch. 8. Sage. | Mezirow, J. (1991) Transformative Dimensions of Adult Learning. Jossey-Bass.</a:t>
            </a:r>
            <a:endParaRPr lang="en-US" sz="10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name="Slide 24">
    <p:bg>
      <p:bgPr>
        <a:solidFill>
          <a:srgbClr val="FEF9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365760" y="36576"/>
            <a:ext cx="4572000" cy="365760"/>
          </a:xfrm>
          <a:prstGeom prst="rect">
            <a:avLst/>
          </a:prstGeom>
          <a:noFill/>
          <a:ln/>
        </p:spPr>
        <p:txBody>
          <a:bodyPr wrap="square" lIns="0" tIns="0" rIns="0" bIns="0" rtlCol="0" anchor="ctr"/>
          <a:lstStyle/>
          <a:p>
            <a:pPr marL="0" indent="0">
              <a:buNone/>
            </a:pPr>
            <a:r>
              <a:rPr lang="en-US" sz="1600" b="1" dirty="0">
                <a:solidFill>
                  <a:srgbClr val="1C2D4E"/>
                </a:solidFill>
                <a:latin typeface="Calibri" pitchFamily="34" charset="0"/>
                <a:ea typeface="Calibri" pitchFamily="34" charset="-122"/>
                <a:cs typeface="Calibri" pitchFamily="34" charset="-120"/>
              </a:rPr>
              <a:t>Activity 4</a:t>
            </a:r>
            <a:endParaRPr lang="en-US" sz="1600" dirty="0"/>
          </a:p>
        </p:txBody>
      </p:sp>
      <p:sp>
        <p:nvSpPr>
          <p:cNvPr id="4" name="Text 2"/>
          <p:cNvSpPr/>
          <p:nvPr/>
        </p:nvSpPr>
        <p:spPr>
          <a:xfrm>
            <a:off x="365760" y="420624"/>
            <a:ext cx="7132320" cy="457200"/>
          </a:xfrm>
          <a:prstGeom prst="rect">
            <a:avLst/>
          </a:prstGeom>
          <a:noFill/>
          <a:ln/>
        </p:spPr>
        <p:txBody>
          <a:bodyPr wrap="square" lIns="0" tIns="0" rIns="0" bIns="0" rtlCol="0" anchor="ctr"/>
          <a:lstStyle/>
          <a:p>
            <a:pPr marL="0" indent="0">
              <a:buNone/>
            </a:pPr>
            <a:r>
              <a:rPr lang="en-US" sz="2200" b="1" dirty="0">
                <a:solidFill>
                  <a:srgbClr val="1C2D4E"/>
                </a:solidFill>
                <a:latin typeface="Cambria" pitchFamily="34" charset="0"/>
                <a:ea typeface="Cambria" pitchFamily="34" charset="-122"/>
                <a:cs typeface="Cambria" pitchFamily="34" charset="-120"/>
              </a:rPr>
              <a:t>What Kind of Knowledge Will Your Research Produce?</a:t>
            </a:r>
            <a:endParaRPr lang="en-US" sz="2200" dirty="0"/>
          </a:p>
        </p:txBody>
      </p:sp>
      <p:sp>
        <p:nvSpPr>
          <p:cNvPr id="5" name="Text 3"/>
          <p:cNvSpPr/>
          <p:nvPr/>
        </p:nvSpPr>
        <p:spPr>
          <a:xfrm>
            <a:off x="7132320" y="54864"/>
            <a:ext cx="1737360" cy="347472"/>
          </a:xfrm>
          <a:prstGeom prst="rect">
            <a:avLst/>
          </a:prstGeom>
          <a:noFill/>
          <a:ln/>
        </p:spPr>
        <p:txBody>
          <a:bodyPr wrap="square" lIns="0" tIns="0" rIns="0" bIns="0" rtlCol="0" anchor="ctr"/>
          <a:lstStyle/>
          <a:p>
            <a:pPr marL="0" indent="0" algn="r">
              <a:buNone/>
            </a:pPr>
            <a:r>
              <a:rPr lang="en-US" sz="1400" b="1" dirty="0">
                <a:solidFill>
                  <a:srgbClr val="1C2D4E"/>
                </a:solidFill>
                <a:latin typeface="Calibri" pitchFamily="34" charset="0"/>
                <a:ea typeface="Calibri" pitchFamily="34" charset="-122"/>
                <a:cs typeface="Calibri" pitchFamily="34" charset="-120"/>
              </a:rPr>
              <a:t>⏱  10 minutes</a:t>
            </a:r>
            <a:endParaRPr lang="en-US" sz="1400" dirty="0"/>
          </a:p>
        </p:txBody>
      </p:sp>
      <p:sp>
        <p:nvSpPr>
          <p:cNvPr id="6" name="Shape 4"/>
          <p:cNvSpPr/>
          <p:nvPr/>
        </p:nvSpPr>
        <p:spPr>
          <a:xfrm>
            <a:off x="274320" y="1005840"/>
            <a:ext cx="8595360" cy="3840480"/>
          </a:xfrm>
          <a:prstGeom prst="rect">
            <a:avLst/>
          </a:prstGeom>
          <a:solidFill>
            <a:srgbClr val="FFFFFF"/>
          </a:solidFill>
          <a:ln w="12700">
            <a:solidFill>
              <a:srgbClr val="C8A028"/>
            </a:solidFill>
            <a:prstDash val="solid"/>
          </a:ln>
        </p:spPr>
        <p:txBody>
          <a:bodyPr/>
          <a:lstStyle/>
          <a:p>
            <a:endParaRPr lang="en-GB"/>
          </a:p>
        </p:txBody>
      </p:sp>
      <p:sp>
        <p:nvSpPr>
          <p:cNvPr id="7" name="Text 5"/>
          <p:cNvSpPr/>
          <p:nvPr/>
        </p:nvSpPr>
        <p:spPr>
          <a:xfrm>
            <a:off x="457200" y="1078992"/>
            <a:ext cx="8229600" cy="3703320"/>
          </a:xfrm>
          <a:prstGeom prst="rect">
            <a:avLst/>
          </a:prstGeom>
          <a:noFill/>
          <a:ln/>
        </p:spPr>
        <p:txBody>
          <a:bodyPr wrap="square" lIns="63500" tIns="63500" rIns="63500" bIns="63500" rtlCol="0" anchor="t"/>
          <a:lstStyle/>
          <a:p>
            <a:pPr marL="0" indent="0">
              <a:spcAft>
                <a:spcPts val="500"/>
              </a:spcAft>
              <a:buNone/>
            </a:pPr>
            <a:r>
              <a:rPr lang="en-US" sz="1800" b="1" dirty="0">
                <a:solidFill>
                  <a:srgbClr val="1C2D4E"/>
                </a:solidFill>
                <a:latin typeface="Calibri" pitchFamily="34" charset="0"/>
                <a:ea typeface="Calibri" pitchFamily="34" charset="-122"/>
                <a:cs typeface="Calibri" pitchFamily="34" charset="-120"/>
              </a:rPr>
              <a:t>📝  Individually (5 minutes), then pair discussion (5 minutes):</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Write down one finding you hope your thesis will produce.</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(a) Is this finding a discoverable fact, a constructed interpretation - or both?</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(b) Can you be the person who produces this knowledge, given your background?</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(c) How will you write it up? The data shows... or Our conversations revealed... - which fits your epistemology?</a:t>
            </a:r>
            <a:endParaRPr lang="en-US" sz="1800" dirty="0"/>
          </a:p>
          <a:p>
            <a:pPr marL="0" indent="0">
              <a:spcAft>
                <a:spcPts val="500"/>
              </a:spcAft>
              <a:buNone/>
            </a:pPr>
            <a:r>
              <a:rPr lang="en-US" sz="1800" b="1" dirty="0">
                <a:solidFill>
                  <a:srgbClr val="1C2D4E"/>
                </a:solidFill>
                <a:latin typeface="Calibri" pitchFamily="34" charset="0"/>
                <a:ea typeface="Calibri" pitchFamily="34" charset="-122"/>
                <a:cs typeface="Calibri" pitchFamily="34" charset="-120"/>
              </a:rPr>
              <a:t>💬  Partner task: ask How do you know that? - your partner must answer in two sentences.</a:t>
            </a:r>
            <a:endParaRPr lang="en-US" sz="1800" dirty="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name="Slide 25">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The Research Question Is Where Philosophy Begins</a:t>
            </a:r>
            <a:endParaRPr lang="en-US" sz="2400" dirty="0"/>
          </a:p>
        </p:txBody>
      </p:sp>
      <p:sp>
        <p:nvSpPr>
          <p:cNvPr id="4" name="Text 2"/>
          <p:cNvSpPr/>
          <p:nvPr/>
        </p:nvSpPr>
        <p:spPr>
          <a:xfrm>
            <a:off x="365760" y="914400"/>
            <a:ext cx="8412480" cy="356616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Before you choose quants or qual, you have already made a philosophical choice, in the way you write your research question. The wording of the question encodes your starting position on the nature of the topic.</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Ask: How often do managers use transformational leadership styles? you have already assumed that leadership style is a measurable behaviour that can be counted. That is a realist, objectivist position.</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Ask: What does strong leadership mean to the people being led in this </a:t>
            </a:r>
            <a:r>
              <a:rPr lang="en-US" sz="1900" dirty="0" err="1">
                <a:solidFill>
                  <a:srgbClr val="1C2D4E"/>
                </a:solidFill>
                <a:latin typeface="Calibri" pitchFamily="34" charset="0"/>
                <a:ea typeface="Calibri" pitchFamily="34" charset="-122"/>
                <a:cs typeface="Calibri" pitchFamily="34" charset="-120"/>
              </a:rPr>
              <a:t>organisation</a:t>
            </a:r>
            <a:r>
              <a:rPr lang="en-US" sz="1900" dirty="0">
                <a:solidFill>
                  <a:srgbClr val="1C2D4E"/>
                </a:solidFill>
                <a:latin typeface="Calibri" pitchFamily="34" charset="0"/>
                <a:ea typeface="Calibri" pitchFamily="34" charset="-122"/>
                <a:cs typeface="Calibri" pitchFamily="34" charset="-120"/>
              </a:rPr>
              <a:t>? you have already assumed that strong leadership has no single definition, that it is constructed differently by different followers. That is a relativist, interpretivist position.</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Writing two questions, one about frequency, one about meaning means you have decided that BOTH matter. That is a pragmatist or post-positivist position.</a:t>
            </a:r>
            <a:endParaRPr lang="en-US" sz="1900" dirty="0"/>
          </a:p>
        </p:txBody>
      </p:sp>
      <p:sp>
        <p:nvSpPr>
          <p:cNvPr id="5" name="Text 3"/>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Guba &amp; Lincoln (1994) | Crotty, M. (1998) The Foundations of Social Research, pp. 2-7. Sage.</a:t>
            </a:r>
            <a:endParaRPr lang="en-US" sz="1000" dirty="0"/>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name="Slide 26">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Quants or Qual? That Is the Wrong Question - Leadership Example</a:t>
            </a:r>
            <a:endParaRPr lang="en-US" sz="2400" dirty="0"/>
          </a:p>
        </p:txBody>
      </p:sp>
      <p:sp>
        <p:nvSpPr>
          <p:cNvPr id="4" name="Text 2"/>
          <p:cNvSpPr/>
          <p:nvPr/>
        </p:nvSpPr>
        <p:spPr>
          <a:xfrm>
            <a:off x="365760" y="868680"/>
            <a:ext cx="8412480" cy="347472"/>
          </a:xfrm>
          <a:prstGeom prst="rect">
            <a:avLst/>
          </a:prstGeom>
          <a:noFill/>
          <a:ln/>
        </p:spPr>
        <p:txBody>
          <a:bodyPr wrap="square" lIns="0" tIns="0" rIns="0" bIns="0" rtlCol="0" anchor="ctr"/>
          <a:lstStyle/>
          <a:p>
            <a:pPr marL="0" indent="0">
              <a:buNone/>
            </a:pPr>
            <a:endParaRPr lang="en-US" sz="1400" i="1" dirty="0">
              <a:solidFill>
                <a:srgbClr val="1C2D4E"/>
              </a:solidFill>
              <a:latin typeface="Calibri" pitchFamily="34" charset="0"/>
              <a:ea typeface="Calibri" pitchFamily="34" charset="-122"/>
              <a:cs typeface="Calibri" pitchFamily="34" charset="-120"/>
            </a:endParaRPr>
          </a:p>
          <a:p>
            <a:pPr marL="0" indent="0">
              <a:buNone/>
            </a:pPr>
            <a:r>
              <a:rPr lang="en-US" sz="1400" i="1" dirty="0">
                <a:solidFill>
                  <a:srgbClr val="1C2D4E"/>
                </a:solidFill>
                <a:latin typeface="Calibri" pitchFamily="34" charset="0"/>
                <a:ea typeface="Calibri" pitchFamily="34" charset="-122"/>
                <a:cs typeface="Calibri" pitchFamily="34" charset="-120"/>
              </a:rPr>
              <a:t>Some researchers genuinely hold both positions simultaneously, leadership has a measurable dimension AND a constructed meaning dimension. That is legitimate, and it leads naturally to mixed methods. The key is to be explicit about it rather than using mixed methods as a default.</a:t>
            </a:r>
            <a:endParaRPr lang="en-US" sz="1400" dirty="0"/>
          </a:p>
        </p:txBody>
      </p:sp>
      <p:graphicFrame>
        <p:nvGraphicFramePr>
          <p:cNvPr id="27" name="Table 0"/>
          <p:cNvGraphicFramePr>
            <a:graphicFrameLocks noGrp="1"/>
          </p:cNvGraphicFramePr>
          <p:nvPr>
            <p:extLst>
              <p:ext uri="{D42A27DB-BD31-4B8C-83A1-F6EECF244321}">
                <p14:modId xmlns:p14="http://schemas.microsoft.com/office/powerpoint/2010/main" val="2471497133"/>
              </p:ext>
            </p:extLst>
          </p:nvPr>
        </p:nvGraphicFramePr>
        <p:xfrm>
          <a:off x="274320" y="1624650"/>
          <a:ext cx="8595360" cy="2932176"/>
        </p:xfrm>
        <a:graphic>
          <a:graphicData uri="http://schemas.openxmlformats.org/drawingml/2006/table">
            <a:tbl>
              <a:tblPr/>
              <a:tblGrid>
                <a:gridCol w="2468880">
                  <a:extLst>
                    <a:ext uri="{9D8B030D-6E8A-4147-A177-3AD203B41FA5}">
                      <a16:colId xmlns:a16="http://schemas.microsoft.com/office/drawing/2014/main" val="20000"/>
                    </a:ext>
                  </a:extLst>
                </a:gridCol>
                <a:gridCol w="2834640">
                  <a:extLst>
                    <a:ext uri="{9D8B030D-6E8A-4147-A177-3AD203B41FA5}">
                      <a16:colId xmlns:a16="http://schemas.microsoft.com/office/drawing/2014/main" val="20001"/>
                    </a:ext>
                  </a:extLst>
                </a:gridCol>
                <a:gridCol w="164592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tblGrid>
              <a:tr h="658368">
                <a:tc>
                  <a:txBody>
                    <a:bodyPr/>
                    <a:lstStyle/>
                    <a:p>
                      <a:pPr marL="0" indent="0" algn="ctr">
                        <a:buNone/>
                      </a:pPr>
                      <a:r>
                        <a:rPr lang="en-US" sz="1300" b="1" dirty="0">
                          <a:solidFill>
                            <a:srgbClr val="FFFFFF"/>
                          </a:solidFill>
                          <a:latin typeface="Cambria" pitchFamily="34" charset="0"/>
                          <a:ea typeface="Cambria" pitchFamily="34" charset="-122"/>
                          <a:cs typeface="Cambria" pitchFamily="34" charset="-120"/>
                        </a:rPr>
                        <a:t>Your starting position on leadership</a:t>
                      </a:r>
                      <a:endParaRPr lang="en-US" sz="1300" dirty="0">
                        <a:latin typeface="Cambria" charset="0"/>
                        <a:ea typeface="Cambria" charset="0"/>
                        <a:cs typeface="Cambria"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300" b="1" dirty="0">
                          <a:solidFill>
                            <a:srgbClr val="FFFFFF"/>
                          </a:solidFill>
                          <a:latin typeface="Cambria" pitchFamily="34" charset="0"/>
                          <a:ea typeface="Cambria" pitchFamily="34" charset="-122"/>
                          <a:cs typeface="Cambria" pitchFamily="34" charset="-120"/>
                        </a:rPr>
                        <a:t>How your QUESTION reflects that starting position</a:t>
                      </a:r>
                      <a:endParaRPr lang="en-US" sz="1300" dirty="0">
                        <a:latin typeface="Cambria" charset="0"/>
                        <a:ea typeface="Cambria" charset="0"/>
                        <a:cs typeface="Cambria"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300" b="1" dirty="0">
                          <a:solidFill>
                            <a:srgbClr val="FFFFFF"/>
                          </a:solidFill>
                          <a:latin typeface="Cambria" pitchFamily="34" charset="0"/>
                          <a:ea typeface="Cambria" pitchFamily="34" charset="-122"/>
                          <a:cs typeface="Cambria" pitchFamily="34" charset="-120"/>
                        </a:rPr>
                        <a:t>Which METHOD follows</a:t>
                      </a:r>
                      <a:endParaRPr lang="en-US" sz="1300" dirty="0">
                        <a:latin typeface="Cambria" charset="0"/>
                        <a:ea typeface="Cambria" charset="0"/>
                        <a:cs typeface="Cambria"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300" b="1" dirty="0">
                          <a:solidFill>
                            <a:srgbClr val="FFFFFF"/>
                          </a:solidFill>
                          <a:latin typeface="Cambria" pitchFamily="34" charset="0"/>
                          <a:ea typeface="Cambria" pitchFamily="34" charset="-122"/>
                          <a:cs typeface="Cambria" pitchFamily="34" charset="-120"/>
                        </a:rPr>
                        <a:t>Paradigm</a:t>
                      </a:r>
                      <a:endParaRPr lang="en-US" sz="1300" dirty="0">
                        <a:latin typeface="Cambria" charset="0"/>
                        <a:ea typeface="Cambria" charset="0"/>
                        <a:cs typeface="Cambria"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658368">
                <a:tc>
                  <a:txBody>
                    <a:bodyPr/>
                    <a:lstStyle/>
                    <a:p>
                      <a:pPr marL="0" indent="0">
                        <a:buNone/>
                      </a:pPr>
                      <a:r>
                        <a:rPr lang="en-US" sz="1200" dirty="0">
                          <a:solidFill>
                            <a:srgbClr val="1C2D4E"/>
                          </a:solidFill>
                          <a:latin typeface="Calibri" pitchFamily="34" charset="0"/>
                          <a:ea typeface="Calibri" pitchFamily="34" charset="-122"/>
                          <a:cs typeface="Calibri" pitchFamily="34" charset="-120"/>
                        </a:rPr>
                        <a:t>Leadership style is a real, measurable </a:t>
                      </a:r>
                      <a:r>
                        <a:rPr lang="en-US" sz="1200" dirty="0" err="1">
                          <a:solidFill>
                            <a:srgbClr val="1C2D4E"/>
                          </a:solidFill>
                          <a:latin typeface="Calibri" pitchFamily="34" charset="0"/>
                          <a:ea typeface="Calibri" pitchFamily="34" charset="-122"/>
                          <a:cs typeface="Calibri" pitchFamily="34" charset="-120"/>
                        </a:rPr>
                        <a:t>behaviour</a:t>
                      </a:r>
                      <a:r>
                        <a:rPr lang="en-US" sz="1200" dirty="0">
                          <a:solidFill>
                            <a:srgbClr val="1C2D4E"/>
                          </a:solidFill>
                          <a:latin typeface="Calibri" pitchFamily="34" charset="0"/>
                          <a:ea typeface="Calibri" pitchFamily="34" charset="-122"/>
                          <a:cs typeface="Calibri" pitchFamily="34" charset="-120"/>
                        </a:rPr>
                        <a:t> - it can be rated and compared across organisations.</a:t>
                      </a:r>
                      <a:endParaRPr lang="en-US" sz="1200" dirty="0">
                        <a:latin typeface="Calibri" charset="0"/>
                        <a:ea typeface="Calibri" charset="0"/>
                        <a:cs typeface="Calibri" charset="0"/>
                      </a:endParaRPr>
                    </a:p>
                  </a:txBody>
                  <a:tcPr marL="38100" marR="38100" marT="38100" marB="38100">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200" i="1" dirty="0">
                          <a:solidFill>
                            <a:srgbClr val="1C4E7A"/>
                          </a:solidFill>
                          <a:latin typeface="Calibri" pitchFamily="34" charset="0"/>
                          <a:ea typeface="Calibri" pitchFamily="34" charset="-122"/>
                          <a:cs typeface="Calibri" pitchFamily="34" charset="-120"/>
                        </a:rPr>
                        <a:t>How often do managers in this firm use transformational vs transactional styles?</a:t>
                      </a:r>
                      <a:endParaRPr lang="en-US" sz="1200" dirty="0">
                        <a:latin typeface="Calibri" charset="0"/>
                        <a:ea typeface="Calibri" charset="0"/>
                        <a:cs typeface="Calibri" charset="0"/>
                      </a:endParaRPr>
                    </a:p>
                  </a:txBody>
                  <a:tcPr marL="38100" marR="38100" marT="38100" marB="38100">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lgn="ctr">
                        <a:buNone/>
                      </a:pPr>
                      <a:r>
                        <a:rPr lang="en-US" sz="1200" b="1" dirty="0">
                          <a:solidFill>
                            <a:srgbClr val="1C4E7A"/>
                          </a:solidFill>
                          <a:latin typeface="Calibri" pitchFamily="34" charset="0"/>
                          <a:ea typeface="Calibri" pitchFamily="34" charset="-122"/>
                          <a:cs typeface="Calibri" pitchFamily="34" charset="-120"/>
                        </a:rPr>
                        <a:t>Questionnaire (quants)</a:t>
                      </a:r>
                      <a:endParaRPr lang="en-US" sz="1200" dirty="0">
                        <a:latin typeface="Calibri" charset="0"/>
                        <a:ea typeface="Calibri" charset="0"/>
                        <a:cs typeface="Calibri"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lgn="ctr">
                        <a:buNone/>
                      </a:pPr>
                      <a:r>
                        <a:rPr lang="en-US" sz="1200" b="1" dirty="0">
                          <a:solidFill>
                            <a:srgbClr val="1C4E7A"/>
                          </a:solidFill>
                          <a:latin typeface="Calibri" pitchFamily="34" charset="0"/>
                          <a:ea typeface="Calibri" pitchFamily="34" charset="-122"/>
                          <a:cs typeface="Calibri" pitchFamily="34" charset="-120"/>
                        </a:rPr>
                        <a:t>Alien A or B</a:t>
                      </a:r>
                      <a:endParaRPr lang="en-US" sz="1200" dirty="0">
                        <a:latin typeface="Calibri" charset="0"/>
                        <a:ea typeface="Calibri" charset="0"/>
                        <a:cs typeface="Calibri"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extLst>
                  <a:ext uri="{0D108BD9-81ED-4DB2-BD59-A6C34878D82A}">
                    <a16:rowId xmlns:a16="http://schemas.microsoft.com/office/drawing/2014/main" val="10001"/>
                  </a:ext>
                </a:extLst>
              </a:tr>
              <a:tr h="658368">
                <a:tc>
                  <a:txBody>
                    <a:bodyPr/>
                    <a:lstStyle/>
                    <a:p>
                      <a:pPr marL="0" indent="0">
                        <a:buNone/>
                      </a:pPr>
                      <a:r>
                        <a:rPr lang="en-US" sz="1200" dirty="0">
                          <a:solidFill>
                            <a:srgbClr val="1C2D4E"/>
                          </a:solidFill>
                          <a:latin typeface="Calibri" pitchFamily="34" charset="0"/>
                          <a:ea typeface="Calibri" pitchFamily="34" charset="-122"/>
                          <a:cs typeface="Calibri" pitchFamily="34" charset="-120"/>
                        </a:rPr>
                        <a:t>Strong leadership has no single definition - it is experienced differently by every follower, in every context.</a:t>
                      </a:r>
                      <a:endParaRPr lang="en-US" sz="1200" dirty="0">
                        <a:latin typeface="Calibri" charset="0"/>
                        <a:ea typeface="Calibri" charset="0"/>
                        <a:cs typeface="Calibri" charset="0"/>
                      </a:endParaRPr>
                    </a:p>
                  </a:txBody>
                  <a:tcPr marL="38100" marR="38100" marT="38100" marB="38100">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0ECF8"/>
                    </a:solidFill>
                  </a:tcPr>
                </a:tc>
                <a:tc>
                  <a:txBody>
                    <a:bodyPr/>
                    <a:lstStyle/>
                    <a:p>
                      <a:pPr marL="0" indent="0">
                        <a:buNone/>
                      </a:pPr>
                      <a:r>
                        <a:rPr lang="en-US" sz="1200" i="1" dirty="0">
                          <a:solidFill>
                            <a:srgbClr val="5C3C8F"/>
                          </a:solidFill>
                          <a:latin typeface="Calibri" pitchFamily="34" charset="0"/>
                          <a:ea typeface="Calibri" pitchFamily="34" charset="-122"/>
                          <a:cs typeface="Calibri" pitchFamily="34" charset="-120"/>
                        </a:rPr>
                        <a:t>What does strong leadership mean to the people being led in this </a:t>
                      </a:r>
                      <a:r>
                        <a:rPr lang="en-US" sz="1200" i="1" dirty="0" err="1">
                          <a:solidFill>
                            <a:srgbClr val="5C3C8F"/>
                          </a:solidFill>
                          <a:latin typeface="Calibri" pitchFamily="34" charset="0"/>
                          <a:ea typeface="Calibri" pitchFamily="34" charset="-122"/>
                          <a:cs typeface="Calibri" pitchFamily="34" charset="-120"/>
                        </a:rPr>
                        <a:t>organisation</a:t>
                      </a:r>
                      <a:r>
                        <a:rPr lang="en-US" sz="1200" i="1" dirty="0">
                          <a:solidFill>
                            <a:srgbClr val="5C3C8F"/>
                          </a:solidFill>
                          <a:latin typeface="Calibri" pitchFamily="34" charset="0"/>
                          <a:ea typeface="Calibri" pitchFamily="34" charset="-122"/>
                          <a:cs typeface="Calibri" pitchFamily="34" charset="-120"/>
                        </a:rPr>
                        <a:t>?</a:t>
                      </a:r>
                      <a:endParaRPr lang="en-US" sz="1200" dirty="0">
                        <a:latin typeface="Calibri" charset="0"/>
                        <a:ea typeface="Calibri" charset="0"/>
                        <a:cs typeface="Calibri" charset="0"/>
                      </a:endParaRPr>
                    </a:p>
                  </a:txBody>
                  <a:tcPr marL="38100" marR="38100" marT="38100" marB="38100">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0ECF8"/>
                    </a:solidFill>
                  </a:tcPr>
                </a:tc>
                <a:tc>
                  <a:txBody>
                    <a:bodyPr/>
                    <a:lstStyle/>
                    <a:p>
                      <a:pPr marL="0" indent="0" algn="ctr">
                        <a:buNone/>
                      </a:pPr>
                      <a:r>
                        <a:rPr lang="en-US" sz="1200" b="1" dirty="0">
                          <a:solidFill>
                            <a:srgbClr val="5C3C8F"/>
                          </a:solidFill>
                          <a:latin typeface="Calibri" pitchFamily="34" charset="0"/>
                          <a:ea typeface="Calibri" pitchFamily="34" charset="-122"/>
                          <a:cs typeface="Calibri" pitchFamily="34" charset="-120"/>
                        </a:rPr>
                        <a:t>Interviews (qual)</a:t>
                      </a:r>
                      <a:endParaRPr lang="en-US" sz="1200" dirty="0">
                        <a:latin typeface="Calibri" charset="0"/>
                        <a:ea typeface="Calibri" charset="0"/>
                        <a:cs typeface="Calibri"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0ECF8"/>
                    </a:solidFill>
                  </a:tcPr>
                </a:tc>
                <a:tc>
                  <a:txBody>
                    <a:bodyPr/>
                    <a:lstStyle/>
                    <a:p>
                      <a:pPr marL="0" indent="0" algn="ctr">
                        <a:buNone/>
                      </a:pPr>
                      <a:r>
                        <a:rPr lang="en-US" sz="1200" b="1" dirty="0">
                          <a:solidFill>
                            <a:srgbClr val="5C3C8F"/>
                          </a:solidFill>
                          <a:latin typeface="Calibri" pitchFamily="34" charset="0"/>
                          <a:ea typeface="Calibri" pitchFamily="34" charset="-122"/>
                          <a:cs typeface="Calibri" pitchFamily="34" charset="-120"/>
                        </a:rPr>
                        <a:t>Alien C or D</a:t>
                      </a:r>
                      <a:endParaRPr lang="en-US" sz="1200" dirty="0">
                        <a:latin typeface="Calibri" charset="0"/>
                        <a:ea typeface="Calibri" charset="0"/>
                        <a:cs typeface="Calibri"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0ECF8"/>
                    </a:solidFill>
                  </a:tcPr>
                </a:tc>
                <a:extLst>
                  <a:ext uri="{0D108BD9-81ED-4DB2-BD59-A6C34878D82A}">
                    <a16:rowId xmlns:a16="http://schemas.microsoft.com/office/drawing/2014/main" val="10002"/>
                  </a:ext>
                </a:extLst>
              </a:tr>
              <a:tr h="658368">
                <a:tc>
                  <a:txBody>
                    <a:bodyPr/>
                    <a:lstStyle/>
                    <a:p>
                      <a:pPr marL="0" indent="0">
                        <a:buNone/>
                      </a:pPr>
                      <a:r>
                        <a:rPr lang="en-US" sz="1200" dirty="0">
                          <a:solidFill>
                            <a:srgbClr val="1C2D4E"/>
                          </a:solidFill>
                          <a:latin typeface="Calibri" pitchFamily="34" charset="0"/>
                          <a:ea typeface="Calibri" pitchFamily="34" charset="-122"/>
                          <a:cs typeface="Calibri" pitchFamily="34" charset="-120"/>
                        </a:rPr>
                        <a:t>BOTH are true: there is a measurable pattern AND a constructed meaning - and you need to understand both to explain what is happening.</a:t>
                      </a:r>
                      <a:endParaRPr lang="en-US" sz="1200" dirty="0">
                        <a:latin typeface="Calibri" charset="0"/>
                        <a:ea typeface="Calibri" charset="0"/>
                        <a:cs typeface="Calibri" charset="0"/>
                      </a:endParaRPr>
                    </a:p>
                  </a:txBody>
                  <a:tcPr marL="38100" marR="38100" marT="38100" marB="38100">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EF4E8"/>
                    </a:solidFill>
                  </a:tcPr>
                </a:tc>
                <a:tc>
                  <a:txBody>
                    <a:bodyPr/>
                    <a:lstStyle/>
                    <a:p>
                      <a:pPr marL="0" indent="0">
                        <a:buNone/>
                      </a:pPr>
                      <a:r>
                        <a:rPr lang="en-US" sz="1200" i="1" dirty="0">
                          <a:solidFill>
                            <a:srgbClr val="4A5C1C"/>
                          </a:solidFill>
                          <a:latin typeface="Calibri" pitchFamily="34" charset="0"/>
                          <a:ea typeface="Calibri" pitchFamily="34" charset="-122"/>
                          <a:cs typeface="Calibri" pitchFamily="34" charset="-120"/>
                        </a:rPr>
                        <a:t>TWO questions: one about frequency, one about meaning - each written to reflect its own philosophical position.</a:t>
                      </a:r>
                      <a:endParaRPr lang="en-US" sz="1200" dirty="0">
                        <a:latin typeface="Calibri" charset="0"/>
                        <a:ea typeface="Calibri" charset="0"/>
                        <a:cs typeface="Calibri" charset="0"/>
                      </a:endParaRPr>
                    </a:p>
                  </a:txBody>
                  <a:tcPr marL="38100" marR="38100" marT="38100" marB="38100">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EF4E8"/>
                    </a:solidFill>
                  </a:tcPr>
                </a:tc>
                <a:tc>
                  <a:txBody>
                    <a:bodyPr/>
                    <a:lstStyle/>
                    <a:p>
                      <a:pPr marL="0" indent="0" algn="ctr">
                        <a:buNone/>
                      </a:pPr>
                      <a:r>
                        <a:rPr lang="en-US" sz="1200" b="1" dirty="0">
                          <a:solidFill>
                            <a:srgbClr val="4A5C1C"/>
                          </a:solidFill>
                          <a:latin typeface="Calibri" pitchFamily="34" charset="0"/>
                          <a:ea typeface="Calibri" pitchFamily="34" charset="-122"/>
                          <a:cs typeface="Calibri" pitchFamily="34" charset="-120"/>
                        </a:rPr>
                        <a:t>Mixed methods</a:t>
                      </a:r>
                      <a:endParaRPr lang="en-US" sz="1200" dirty="0">
                        <a:latin typeface="Calibri" charset="0"/>
                        <a:ea typeface="Calibri" charset="0"/>
                        <a:cs typeface="Calibri"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EF4E8"/>
                    </a:solidFill>
                  </a:tcPr>
                </a:tc>
                <a:tc>
                  <a:txBody>
                    <a:bodyPr/>
                    <a:lstStyle/>
                    <a:p>
                      <a:pPr marL="0" indent="0" algn="ctr">
                        <a:buNone/>
                      </a:pPr>
                      <a:r>
                        <a:rPr lang="en-US" sz="1200" b="1" dirty="0">
                          <a:solidFill>
                            <a:srgbClr val="4A5C1C"/>
                          </a:solidFill>
                          <a:latin typeface="Calibri" pitchFamily="34" charset="0"/>
                          <a:ea typeface="Calibri" pitchFamily="34" charset="-122"/>
                          <a:cs typeface="Calibri" pitchFamily="34" charset="-120"/>
                        </a:rPr>
                        <a:t>Alien B or G</a:t>
                      </a:r>
                      <a:endParaRPr lang="en-US" sz="1200" dirty="0">
                        <a:latin typeface="Calibri" charset="0"/>
                        <a:ea typeface="Calibri" charset="0"/>
                        <a:cs typeface="Calibri" charset="0"/>
                      </a:endParaRPr>
                    </a:p>
                  </a:txBody>
                  <a:tcPr marL="38100" marR="38100" marT="38100" marB="38100"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EF4E8"/>
                    </a:solidFill>
                  </a:tcPr>
                </a:tc>
                <a:extLst>
                  <a:ext uri="{0D108BD9-81ED-4DB2-BD59-A6C34878D82A}">
                    <a16:rowId xmlns:a16="http://schemas.microsoft.com/office/drawing/2014/main" val="10003"/>
                  </a:ext>
                </a:extLst>
              </a:tr>
            </a:tbl>
          </a:graphicData>
        </a:graphic>
      </p:graphicFrame>
      <p:sp>
        <p:nvSpPr>
          <p:cNvPr id="6" name="Text 3"/>
          <p:cNvSpPr/>
          <p:nvPr/>
        </p:nvSpPr>
        <p:spPr>
          <a:xfrm>
            <a:off x="274320" y="4773168"/>
            <a:ext cx="8595360" cy="274320"/>
          </a:xfrm>
          <a:prstGeom prst="rect">
            <a:avLst/>
          </a:prstGeom>
          <a:noFill/>
          <a:ln/>
        </p:spPr>
        <p:txBody>
          <a:bodyPr wrap="square" lIns="0" tIns="0" rIns="0" bIns="0" rtlCol="0" anchor="ctr"/>
          <a:lstStyle/>
          <a:p>
            <a:pPr marL="0" indent="0" algn="ctr">
              <a:buNone/>
            </a:pPr>
            <a:r>
              <a:rPr lang="en-US" sz="1250" b="1" dirty="0">
                <a:solidFill>
                  <a:srgbClr val="1C2D4E"/>
                </a:solidFill>
                <a:latin typeface="Cambria" pitchFamily="34" charset="0"/>
                <a:ea typeface="Cambria" pitchFamily="34" charset="-122"/>
                <a:cs typeface="Cambria" pitchFamily="34" charset="-120"/>
              </a:rPr>
              <a:t>Choosing mixed methods because your topic genuinely has both dimensions is not a compromise - it is philosophically honest. The error is choosing mixed methods to avoid making a philosophical commitment.</a:t>
            </a:r>
            <a:endParaRPr lang="en-US" sz="1250"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name="Slide 27">
    <p:bg>
      <p:bgPr>
        <a:solidFill>
          <a:srgbClr val="2E405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BF9B30"/>
          </a:solidFill>
          <a:ln w="12700">
            <a:solidFill>
              <a:srgbClr val="BF9B30"/>
            </a:solidFill>
            <a:prstDash val="solid"/>
          </a:ln>
        </p:spPr>
        <p:txBody>
          <a:bodyPr/>
          <a:lstStyle/>
          <a:p>
            <a:endParaRPr lang="en-GB"/>
          </a:p>
        </p:txBody>
      </p:sp>
      <p:sp>
        <p:nvSpPr>
          <p:cNvPr id="3" name="Shape 1"/>
          <p:cNvSpPr/>
          <p:nvPr/>
        </p:nvSpPr>
        <p:spPr>
          <a:xfrm>
            <a:off x="0" y="5052060"/>
            <a:ext cx="9144000" cy="91440"/>
          </a:xfrm>
          <a:prstGeom prst="rect">
            <a:avLst/>
          </a:prstGeom>
          <a:solidFill>
            <a:srgbClr val="BF9B30"/>
          </a:solidFill>
          <a:ln w="12700">
            <a:solidFill>
              <a:srgbClr val="BF9B30"/>
            </a:solidFill>
            <a:prstDash val="solid"/>
          </a:ln>
        </p:spPr>
        <p:txBody>
          <a:bodyPr/>
          <a:lstStyle/>
          <a:p>
            <a:endParaRPr lang="en-GB"/>
          </a:p>
        </p:txBody>
      </p:sp>
      <p:sp>
        <p:nvSpPr>
          <p:cNvPr id="5" name="Text 3"/>
          <p:cNvSpPr/>
          <p:nvPr/>
        </p:nvSpPr>
        <p:spPr>
          <a:xfrm>
            <a:off x="502920" y="960120"/>
            <a:ext cx="8046720" cy="274320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Interpretivism in Depth</a:t>
            </a:r>
            <a:endParaRPr lang="en-US" sz="3400" dirty="0"/>
          </a:p>
          <a:p>
            <a:pPr marL="0" indent="0">
              <a:buNone/>
            </a:pPr>
            <a:r>
              <a:rPr lang="en-US" sz="3400" b="1" dirty="0">
                <a:solidFill>
                  <a:srgbClr val="FFFFFF"/>
                </a:solidFill>
                <a:latin typeface="Cambria" pitchFamily="34" charset="0"/>
                <a:ea typeface="Cambria" pitchFamily="34" charset="-122"/>
                <a:cs typeface="Cambria" pitchFamily="34" charset="-120"/>
              </a:rPr>
              <a:t>What Does It Mean in Practice?</a:t>
            </a:r>
            <a:endParaRPr lang="en-US" sz="3400" dirty="0"/>
          </a:p>
        </p:txBody>
      </p:sp>
      <p:sp>
        <p:nvSpPr>
          <p:cNvPr id="6" name="Text 4"/>
          <p:cNvSpPr/>
          <p:nvPr/>
        </p:nvSpPr>
        <p:spPr>
          <a:xfrm>
            <a:off x="502920" y="4023360"/>
            <a:ext cx="4572000" cy="411480"/>
          </a:xfrm>
          <a:prstGeom prst="rect">
            <a:avLst/>
          </a:prstGeom>
          <a:noFill/>
          <a:ln/>
        </p:spPr>
        <p:txBody>
          <a:bodyPr wrap="square" lIns="0" tIns="0" rIns="0" bIns="0" rtlCol="0" anchor="ctr"/>
          <a:lstStyle/>
          <a:p>
            <a:pPr marL="0" indent="0">
              <a:buNone/>
            </a:pPr>
            <a:r>
              <a:rPr lang="en-US" sz="1600" dirty="0">
                <a:solidFill>
                  <a:srgbClr val="BF9B30"/>
                </a:solidFill>
                <a:latin typeface="Calibri" pitchFamily="34" charset="0"/>
                <a:ea typeface="Calibri" pitchFamily="34" charset="-122"/>
                <a:cs typeface="Calibri" pitchFamily="34" charset="-120"/>
              </a:rPr>
              <a:t>⏱  30 minutes</a:t>
            </a:r>
            <a:endParaRPr lang="en-US" sz="1600" dirty="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name="Slide 28">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What Interpretivism Actually Means - Four Philosophical Commitments</a:t>
            </a:r>
            <a:endParaRPr lang="en-US" sz="2400" dirty="0"/>
          </a:p>
        </p:txBody>
      </p:sp>
      <p:sp>
        <p:nvSpPr>
          <p:cNvPr id="4" name="Text 2"/>
          <p:cNvSpPr/>
          <p:nvPr/>
        </p:nvSpPr>
        <p:spPr>
          <a:xfrm>
            <a:off x="365760" y="914400"/>
            <a:ext cx="8412480" cy="356616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ONTOLOGICAL: social reality is not fixed, it is constructed through the meanings people make of experience. Two employees in the same organisation do not inhabit the same reality.</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EPISTEMOLOGICAL: knowledge is co-created between researcher and participant. What emerges from an interview is not a discovered fact, it is built through the conversation itself.</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AXIOLOGICAL: your values, background, and position shape what you notice. This is not a bias to eliminate, it is a condition to declare and manage through reflexivity.</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METHODOLOGICAL: your design must follow meaning wherever it leads. You listen, probe, adapt, and interpret, not code responses to predetermined categories.</a:t>
            </a:r>
            <a:endParaRPr lang="en-US" sz="1900" dirty="0"/>
          </a:p>
        </p:txBody>
      </p:sp>
      <p:sp>
        <p:nvSpPr>
          <p:cNvPr id="5" name="Text 3"/>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Guba &amp; Lincoln (1994) Competing Paradigms. In Denzin &amp; Lincoln (eds). | Weber (1904/1949) The Methodology of the Social Sciences. Free Press.</a:t>
            </a:r>
            <a:endParaRPr lang="en-US" sz="1000" dirty="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name="Slide 29">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Interpretivism in Practice - What an Interpretivist Study Looks Like</a:t>
            </a:r>
            <a:endParaRPr lang="en-US" sz="2400" dirty="0"/>
          </a:p>
        </p:txBody>
      </p:sp>
      <p:graphicFrame>
        <p:nvGraphicFramePr>
          <p:cNvPr id="30" name="Table 0"/>
          <p:cNvGraphicFramePr>
            <a:graphicFrameLocks noGrp="1"/>
          </p:cNvGraphicFramePr>
          <p:nvPr>
            <p:extLst>
              <p:ext uri="{D42A27DB-BD31-4B8C-83A1-F6EECF244321}">
                <p14:modId xmlns:p14="http://schemas.microsoft.com/office/powerpoint/2010/main" val="3179724029"/>
              </p:ext>
            </p:extLst>
          </p:nvPr>
        </p:nvGraphicFramePr>
        <p:xfrm>
          <a:off x="274320" y="914400"/>
          <a:ext cx="8595360" cy="3520440"/>
        </p:xfrm>
        <a:graphic>
          <a:graphicData uri="http://schemas.openxmlformats.org/drawingml/2006/table">
            <a:tbl>
              <a:tblPr/>
              <a:tblGrid>
                <a:gridCol w="2286000">
                  <a:extLst>
                    <a:ext uri="{9D8B030D-6E8A-4147-A177-3AD203B41FA5}">
                      <a16:colId xmlns:a16="http://schemas.microsoft.com/office/drawing/2014/main" val="20000"/>
                    </a:ext>
                  </a:extLst>
                </a:gridCol>
                <a:gridCol w="6309360">
                  <a:extLst>
                    <a:ext uri="{9D8B030D-6E8A-4147-A177-3AD203B41FA5}">
                      <a16:colId xmlns:a16="http://schemas.microsoft.com/office/drawing/2014/main" val="20001"/>
                    </a:ext>
                  </a:extLst>
                </a:gridCol>
              </a:tblGrid>
              <a:tr h="0">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Design decision</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lgn="ctr">
                        <a:buNone/>
                      </a:pPr>
                      <a:r>
                        <a:rPr lang="en-US" sz="1500" b="1" dirty="0">
                          <a:solidFill>
                            <a:srgbClr val="FFFFFF"/>
                          </a:solidFill>
                          <a:latin typeface="Cambria" pitchFamily="34" charset="0"/>
                          <a:ea typeface="Cambria" pitchFamily="34" charset="-122"/>
                          <a:cs typeface="Cambria" pitchFamily="34" charset="-120"/>
                        </a:rPr>
                        <a:t>What an interpretivist researcher does and why</a:t>
                      </a:r>
                      <a:endParaRPr lang="en-US" sz="1500" dirty="0">
                        <a:latin typeface="Cambria" charset="0"/>
                        <a:ea typeface="Cambria" charset="0"/>
                        <a:cs typeface="Cambria" charset="0"/>
                      </a:endParaRPr>
                    </a:p>
                  </a:txBody>
                  <a:tcPr anchor="ct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Sample size</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Small and purposive 10 to 30 participants selected because they can illuminate the phenomenon, not represent a population. Saturation, not statistical power.</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Data collection</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Semi-structured or unstructured interviews, observation, documents. Questions are guides, the researcher follows what participants say matters to THEM.</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2"/>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Role of researcher</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Visible and reflexive - the researcher acknowledges their position, keeps a reflexivity journal, and includes a positioning statement in the methodology chapter.</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3"/>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Analysis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Thematic, narrative, or discourse analysis. The researcher reads, re-reads, codes, and interprets - looking for patterns of meaning, not frequencies.</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4"/>
                  </a:ext>
                </a:extLst>
              </a:tr>
              <a:tr h="0">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Writing up</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500" dirty="0">
                          <a:solidFill>
                            <a:srgbClr val="1C2D4E"/>
                          </a:solidFill>
                          <a:latin typeface="Calibri" pitchFamily="34" charset="0"/>
                          <a:ea typeface="Calibri" pitchFamily="34" charset="-122"/>
                          <a:cs typeface="Calibri" pitchFamily="34" charset="-120"/>
                        </a:rPr>
                        <a:t>In our conversations, it emerged that... -  not the data shows. The researcher is present in the text. Participants may be quoted at length.</a:t>
                      </a:r>
                      <a:endParaRPr lang="en-US" sz="15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8F8F8"/>
                    </a:solidFill>
                  </a:tcPr>
                </a:tc>
                <a:extLst>
                  <a:ext uri="{0D108BD9-81ED-4DB2-BD59-A6C34878D82A}">
                    <a16:rowId xmlns:a16="http://schemas.microsoft.com/office/drawing/2014/main" val="10005"/>
                  </a:ext>
                </a:extLst>
              </a:tr>
            </a:tbl>
          </a:graphicData>
        </a:graphic>
      </p:graphicFrame>
      <p:sp>
        <p:nvSpPr>
          <p:cNvPr id="5" name="Text 2"/>
          <p:cNvSpPr/>
          <p:nvPr/>
        </p:nvSpPr>
        <p:spPr>
          <a:xfrm>
            <a:off x="365760" y="4773168"/>
            <a:ext cx="8412480" cy="274320"/>
          </a:xfrm>
          <a:prstGeom prst="rect">
            <a:avLst/>
          </a:prstGeom>
          <a:noFill/>
          <a:ln/>
        </p:spPr>
        <p:txBody>
          <a:bodyPr wrap="square" lIns="0" tIns="0" rIns="0" bIns="0" rtlCol="0" anchor="ctr"/>
          <a:lstStyle/>
          <a:p>
            <a:pPr marL="0" indent="0">
              <a:buNone/>
            </a:pPr>
            <a:r>
              <a:rPr lang="en-US" sz="1000" i="1" dirty="0">
                <a:solidFill>
                  <a:srgbClr val="5A6880"/>
                </a:solidFill>
                <a:latin typeface="Calibri" pitchFamily="34" charset="0"/>
                <a:ea typeface="Calibri" pitchFamily="34" charset="-122"/>
                <a:cs typeface="Calibri" pitchFamily="34" charset="-120"/>
              </a:rPr>
              <a:t>Rigour: not validity/reliability - but credibility (member checking), transferability (thick description), dependability (audit trail), confirmability (reflexivity).  Lincoln &amp; Guba (1985) | Braun &amp; Clarke (2006).</a:t>
            </a:r>
            <a:endParaRPr lang="en-US" sz="1000"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name="Slide 30">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670892"/>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Interpretivism - What It Is NOT</a:t>
            </a:r>
            <a:endParaRPr lang="en-US" sz="2400" dirty="0"/>
          </a:p>
        </p:txBody>
      </p:sp>
      <p:sp>
        <p:nvSpPr>
          <p:cNvPr id="4" name="Text 2"/>
          <p:cNvSpPr/>
          <p:nvPr/>
        </p:nvSpPr>
        <p:spPr>
          <a:xfrm>
            <a:off x="74543" y="670892"/>
            <a:ext cx="9188727" cy="3566160"/>
          </a:xfrm>
          <a:prstGeom prst="rect">
            <a:avLst/>
          </a:prstGeom>
          <a:noFill/>
          <a:ln/>
        </p:spPr>
        <p:txBody>
          <a:bodyPr wrap="square" lIns="50800" tIns="50800" rIns="50800" bIns="50800" rtlCol="0" anchor="t"/>
          <a:lstStyle/>
          <a:p>
            <a:pPr>
              <a:spcAft>
                <a:spcPts val="800"/>
              </a:spcAft>
              <a:buSzPct val="100000"/>
            </a:pPr>
            <a:r>
              <a:rPr lang="en-US" dirty="0">
                <a:solidFill>
                  <a:srgbClr val="1C2D4E"/>
                </a:solidFill>
                <a:latin typeface="Calibri" pitchFamily="34" charset="0"/>
                <a:ea typeface="Calibri" pitchFamily="34" charset="-122"/>
                <a:cs typeface="Calibri" pitchFamily="34" charset="-120"/>
              </a:rPr>
              <a:t>NOT just doing interviews. You can conduct interviews within a positivist framework using structured questions, coding to predetermined categories, treating responses as objective data. The paradigm determines HOW you use the method.</a:t>
            </a:r>
            <a:endParaRPr lang="en-US" dirty="0"/>
          </a:p>
          <a:p>
            <a:pPr>
              <a:spcAft>
                <a:spcPts val="800"/>
              </a:spcAft>
              <a:buSzPct val="100000"/>
            </a:pPr>
            <a:r>
              <a:rPr lang="en-US" dirty="0">
                <a:solidFill>
                  <a:srgbClr val="1C2D4E"/>
                </a:solidFill>
                <a:latin typeface="Calibri" pitchFamily="34" charset="0"/>
                <a:ea typeface="Calibri" pitchFamily="34" charset="-122"/>
                <a:cs typeface="Calibri" pitchFamily="34" charset="-120"/>
              </a:rPr>
              <a:t>NOT anything goes. Interpretivism has its own </a:t>
            </a:r>
            <a:r>
              <a:rPr lang="en-US" dirty="0" err="1">
                <a:solidFill>
                  <a:srgbClr val="1C2D4E"/>
                </a:solidFill>
                <a:latin typeface="Calibri" pitchFamily="34" charset="0"/>
                <a:ea typeface="Calibri" pitchFamily="34" charset="-122"/>
                <a:cs typeface="Calibri" pitchFamily="34" charset="-120"/>
              </a:rPr>
              <a:t>rigour</a:t>
            </a:r>
            <a:r>
              <a:rPr lang="en-US" dirty="0">
                <a:solidFill>
                  <a:srgbClr val="1C2D4E"/>
                </a:solidFill>
                <a:latin typeface="Calibri" pitchFamily="34" charset="0"/>
                <a:ea typeface="Calibri" pitchFamily="34" charset="-122"/>
                <a:cs typeface="Calibri" pitchFamily="34" charset="-120"/>
              </a:rPr>
              <a:t>, trustworthiness rather than validity. Member checking, reflexivity, thick description and audit trails are all requirements, not optional extras.</a:t>
            </a:r>
            <a:endParaRPr lang="en-US" dirty="0"/>
          </a:p>
          <a:p>
            <a:pPr>
              <a:spcAft>
                <a:spcPts val="800"/>
              </a:spcAft>
              <a:buSzPct val="100000"/>
            </a:pPr>
            <a:r>
              <a:rPr lang="en-US" dirty="0">
                <a:solidFill>
                  <a:srgbClr val="1C2D4E"/>
                </a:solidFill>
                <a:latin typeface="Calibri" pitchFamily="34" charset="0"/>
                <a:ea typeface="Calibri" pitchFamily="34" charset="-122"/>
                <a:cs typeface="Calibri" pitchFamily="34" charset="-120"/>
              </a:rPr>
              <a:t>NOT the absence of structure. An interpretivist study has a clear design rationale, purposive sampling strategy, ethical framework, and systematic analysis process. It is flexible &amp; not chaotic.</a:t>
            </a:r>
            <a:endParaRPr lang="en-US" dirty="0"/>
          </a:p>
          <a:p>
            <a:pPr>
              <a:spcAft>
                <a:spcPts val="800"/>
              </a:spcAft>
              <a:buSzPct val="100000"/>
            </a:pPr>
            <a:r>
              <a:rPr lang="en-US" dirty="0">
                <a:solidFill>
                  <a:srgbClr val="1C2D4E"/>
                </a:solidFill>
                <a:latin typeface="Calibri" pitchFamily="34" charset="0"/>
                <a:ea typeface="Calibri" pitchFamily="34" charset="-122"/>
                <a:cs typeface="Calibri" pitchFamily="34" charset="-120"/>
              </a:rPr>
              <a:t>NOT only suitable for soft topics. Interpretivism can be applied to strategy, finance, governance, operations, wherever the meaning people make of their situation matters for understanding outcomes.</a:t>
            </a:r>
            <a:endParaRPr lang="en-US" dirty="0"/>
          </a:p>
          <a:p>
            <a:pPr>
              <a:spcAft>
                <a:spcPts val="800"/>
              </a:spcAft>
              <a:buSzPct val="100000"/>
            </a:pPr>
            <a:r>
              <a:rPr lang="en-US" dirty="0">
                <a:solidFill>
                  <a:srgbClr val="1C2D4E"/>
                </a:solidFill>
                <a:latin typeface="Calibri" pitchFamily="34" charset="0"/>
                <a:ea typeface="Calibri" pitchFamily="34" charset="-122"/>
                <a:cs typeface="Calibri" pitchFamily="34" charset="-120"/>
              </a:rPr>
              <a:t>NOT incompatible with numbers. An interpretivist researcher can note frequencies (7/10 participants mentioned autonomy) the difference is that these numbers support interpretation, they do not replace it.</a:t>
            </a:r>
            <a:endParaRPr lang="en-US" dirty="0"/>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3">
            <a:extLst>
              <a:ext uri="{FF2B5EF4-FFF2-40B4-BE49-F238E27FC236}">
                <a16:creationId xmlns:a16="http://schemas.microsoft.com/office/drawing/2014/main" id="{7CFC6414-2523-D9E2-E60D-BE229FE06A34}"/>
              </a:ext>
            </a:extLst>
          </p:cNvPr>
          <p:cNvSpPr/>
          <p:nvPr/>
        </p:nvSpPr>
        <p:spPr>
          <a:xfrm>
            <a:off x="365760" y="2238690"/>
            <a:ext cx="8412480" cy="274320"/>
          </a:xfrm>
          <a:prstGeom prst="rect">
            <a:avLst/>
          </a:prstGeom>
          <a:noFill/>
          <a:ln/>
        </p:spPr>
        <p:txBody>
          <a:bodyPr wrap="square" lIns="0" tIns="0" rIns="0" bIns="0" rtlCol="0" anchor="ctr"/>
          <a:lstStyle/>
          <a:p>
            <a:pPr marL="0" indent="0">
              <a:buNone/>
            </a:pPr>
            <a:r>
              <a:rPr lang="en-US" sz="3200" i="1" dirty="0">
                <a:solidFill>
                  <a:srgbClr val="5A6880"/>
                </a:solidFill>
                <a:latin typeface="Calibri" pitchFamily="34" charset="0"/>
                <a:ea typeface="Calibri" pitchFamily="34" charset="-122"/>
                <a:cs typeface="Calibri" pitchFamily="34" charset="-120"/>
              </a:rPr>
              <a:t>Crotty, M. (1998) The Foundations of Social Research, pp. 66-76. Sage. </a:t>
            </a:r>
          </a:p>
          <a:p>
            <a:pPr marL="0" indent="0">
              <a:buNone/>
            </a:pPr>
            <a:r>
              <a:rPr lang="en-US" sz="3200" i="1" dirty="0">
                <a:solidFill>
                  <a:srgbClr val="5A6880"/>
                </a:solidFill>
                <a:latin typeface="Calibri" pitchFamily="34" charset="0"/>
                <a:ea typeface="Calibri" pitchFamily="34" charset="-122"/>
                <a:cs typeface="Calibri" pitchFamily="34" charset="-120"/>
              </a:rPr>
              <a:t>Lincoln &amp; Guba (1985) Naturalistic Inquiry. Sage</a:t>
            </a:r>
            <a:r>
              <a:rPr lang="en-US" i="1" dirty="0">
                <a:solidFill>
                  <a:srgbClr val="5A6880"/>
                </a:solidFill>
                <a:latin typeface="Calibri" pitchFamily="34" charset="0"/>
                <a:ea typeface="Calibri" pitchFamily="34" charset="-122"/>
                <a:cs typeface="Calibri" pitchFamily="34" charset="-120"/>
              </a:rPr>
              <a:t>.</a:t>
            </a:r>
            <a:endParaRPr lang="en-US" dirty="0"/>
          </a:p>
        </p:txBody>
      </p:sp>
    </p:spTree>
    <p:extLst>
      <p:ext uri="{BB962C8B-B14F-4D97-AF65-F5344CB8AC3E}">
        <p14:creationId xmlns:p14="http://schemas.microsoft.com/office/powerpoint/2010/main" val="294768524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name="Slide 31">
    <p:bg>
      <p:bgPr>
        <a:solidFill>
          <a:srgbClr val="FEF9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BF9B30"/>
          </a:solidFill>
          <a:ln w="12700">
            <a:solidFill>
              <a:srgbClr val="BF9B30"/>
            </a:solidFill>
            <a:prstDash val="solid"/>
          </a:ln>
        </p:spPr>
        <p:txBody>
          <a:bodyPr/>
          <a:lstStyle/>
          <a:p>
            <a:endParaRPr lang="en-GB"/>
          </a:p>
        </p:txBody>
      </p:sp>
      <p:sp>
        <p:nvSpPr>
          <p:cNvPr id="4" name="Text 2"/>
          <p:cNvSpPr/>
          <p:nvPr/>
        </p:nvSpPr>
        <p:spPr>
          <a:xfrm>
            <a:off x="365760" y="420624"/>
            <a:ext cx="7132320" cy="457200"/>
          </a:xfrm>
          <a:prstGeom prst="rect">
            <a:avLst/>
          </a:prstGeom>
          <a:noFill/>
          <a:ln/>
        </p:spPr>
        <p:txBody>
          <a:bodyPr wrap="square" lIns="0" tIns="0" rIns="0" bIns="0" rtlCol="0" anchor="ctr"/>
          <a:lstStyle/>
          <a:p>
            <a:pPr marL="0" indent="0">
              <a:buNone/>
            </a:pPr>
            <a:r>
              <a:rPr lang="en-US" sz="2200" b="1" dirty="0">
                <a:solidFill>
                  <a:srgbClr val="1C2D4E"/>
                </a:solidFill>
                <a:latin typeface="Cambria" pitchFamily="34" charset="0"/>
                <a:ea typeface="Cambria" pitchFamily="34" charset="-122"/>
                <a:cs typeface="Cambria" pitchFamily="34" charset="-120"/>
              </a:rPr>
              <a:t>Is Your Study Interpretivist? A Checklist</a:t>
            </a:r>
            <a:endParaRPr lang="en-US" sz="2200" dirty="0"/>
          </a:p>
        </p:txBody>
      </p:sp>
      <p:sp>
        <p:nvSpPr>
          <p:cNvPr id="5" name="Text 3"/>
          <p:cNvSpPr/>
          <p:nvPr/>
        </p:nvSpPr>
        <p:spPr>
          <a:xfrm>
            <a:off x="7132320" y="54864"/>
            <a:ext cx="1737360" cy="347472"/>
          </a:xfrm>
          <a:prstGeom prst="rect">
            <a:avLst/>
          </a:prstGeom>
          <a:noFill/>
          <a:ln/>
        </p:spPr>
        <p:txBody>
          <a:bodyPr wrap="square" lIns="0" tIns="0" rIns="0" bIns="0" rtlCol="0" anchor="ctr"/>
          <a:lstStyle/>
          <a:p>
            <a:pPr marL="0" indent="0" algn="r">
              <a:buNone/>
            </a:pPr>
            <a:endParaRPr lang="en-US" sz="1400" dirty="0"/>
          </a:p>
        </p:txBody>
      </p:sp>
      <p:sp>
        <p:nvSpPr>
          <p:cNvPr id="6" name="Shape 4"/>
          <p:cNvSpPr/>
          <p:nvPr/>
        </p:nvSpPr>
        <p:spPr>
          <a:xfrm>
            <a:off x="274320" y="1005840"/>
            <a:ext cx="8595360" cy="3840480"/>
          </a:xfrm>
          <a:prstGeom prst="rect">
            <a:avLst/>
          </a:prstGeom>
          <a:solidFill>
            <a:srgbClr val="FFFFFF"/>
          </a:solidFill>
          <a:ln w="12700">
            <a:solidFill>
              <a:srgbClr val="C8A028"/>
            </a:solidFill>
            <a:prstDash val="solid"/>
          </a:ln>
        </p:spPr>
        <p:txBody>
          <a:bodyPr/>
          <a:lstStyle/>
          <a:p>
            <a:endParaRPr lang="en-GB"/>
          </a:p>
        </p:txBody>
      </p:sp>
      <p:sp>
        <p:nvSpPr>
          <p:cNvPr id="7" name="Text 5"/>
          <p:cNvSpPr/>
          <p:nvPr/>
        </p:nvSpPr>
        <p:spPr>
          <a:xfrm>
            <a:off x="457200" y="1078992"/>
            <a:ext cx="8229600" cy="3703320"/>
          </a:xfrm>
          <a:prstGeom prst="rect">
            <a:avLst/>
          </a:prstGeom>
          <a:noFill/>
          <a:ln/>
        </p:spPr>
        <p:txBody>
          <a:bodyPr wrap="square" lIns="63500" tIns="63500" rIns="63500" bIns="63500" rtlCol="0" anchor="t"/>
          <a:lstStyle/>
          <a:p>
            <a:pPr marL="0" indent="0">
              <a:spcAft>
                <a:spcPts val="500"/>
              </a:spcAft>
              <a:buNone/>
            </a:pPr>
            <a:r>
              <a:rPr lang="en-US" sz="1800" dirty="0">
                <a:solidFill>
                  <a:srgbClr val="1C2D4E"/>
                </a:solidFill>
                <a:latin typeface="Calibri" pitchFamily="34" charset="0"/>
                <a:ea typeface="Calibri" pitchFamily="34" charset="-122"/>
                <a:cs typeface="Calibri" pitchFamily="34" charset="-120"/>
              </a:rPr>
              <a:t>1. In your study, do different people experience the phenomenon differently from each other and that those differences matter?</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2. Will the knowledge emerge through your conversations with participants not be discovered independently of them?</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3. Are you prepared to declare your own position and manage it reflexively throughout the study?</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4. Will your analysis involve interpreting meaning not just counting responses?</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If yes to all four: you are likely working within an interpretivist paradigm.</a:t>
            </a:r>
            <a:endParaRPr lang="en-US" sz="1800" dirty="0"/>
          </a:p>
          <a:p>
            <a:pPr marL="0" indent="0">
              <a:spcAft>
                <a:spcPts val="500"/>
              </a:spcAft>
              <a:buNone/>
            </a:pPr>
            <a:r>
              <a:rPr lang="en-US" sz="1800" b="1" dirty="0">
                <a:solidFill>
                  <a:srgbClr val="1C2D4E"/>
                </a:solidFill>
                <a:latin typeface="Calibri" pitchFamily="34" charset="0"/>
                <a:ea typeface="Calibri" pitchFamily="34" charset="-122"/>
                <a:cs typeface="Calibri" pitchFamily="34" charset="-120"/>
              </a:rPr>
              <a:t>If you answered no to any: which paradigm might be a better fit and why?</a:t>
            </a:r>
            <a:endParaRPr lang="en-US" sz="1800" dirty="0"/>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name="Slide 32">
    <p:bg>
      <p:bgPr>
        <a:solidFill>
          <a:srgbClr val="2E4057"/>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BF9B30"/>
          </a:solidFill>
          <a:ln w="12700">
            <a:solidFill>
              <a:srgbClr val="BF9B30"/>
            </a:solidFill>
            <a:prstDash val="solid"/>
          </a:ln>
        </p:spPr>
        <p:txBody>
          <a:bodyPr/>
          <a:lstStyle/>
          <a:p>
            <a:endParaRPr lang="en-GB"/>
          </a:p>
        </p:txBody>
      </p:sp>
      <p:sp>
        <p:nvSpPr>
          <p:cNvPr id="3" name="Shape 1"/>
          <p:cNvSpPr/>
          <p:nvPr/>
        </p:nvSpPr>
        <p:spPr>
          <a:xfrm>
            <a:off x="0" y="5052060"/>
            <a:ext cx="9144000" cy="91440"/>
          </a:xfrm>
          <a:prstGeom prst="rect">
            <a:avLst/>
          </a:prstGeom>
          <a:solidFill>
            <a:srgbClr val="BF9B30"/>
          </a:solidFill>
          <a:ln w="12700">
            <a:solidFill>
              <a:srgbClr val="BF9B30"/>
            </a:solidFill>
            <a:prstDash val="solid"/>
          </a:ln>
        </p:spPr>
        <p:txBody>
          <a:bodyPr/>
          <a:lstStyle/>
          <a:p>
            <a:endParaRPr lang="en-GB"/>
          </a:p>
        </p:txBody>
      </p:sp>
      <p:sp>
        <p:nvSpPr>
          <p:cNvPr id="5" name="Text 3"/>
          <p:cNvSpPr/>
          <p:nvPr/>
        </p:nvSpPr>
        <p:spPr>
          <a:xfrm>
            <a:off x="502920" y="960120"/>
            <a:ext cx="8046720" cy="274320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Axiology, Methodology,</a:t>
            </a:r>
            <a:endParaRPr lang="en-US" sz="3400" dirty="0"/>
          </a:p>
          <a:p>
            <a:pPr marL="0" indent="0">
              <a:buNone/>
            </a:pPr>
            <a:r>
              <a:rPr lang="en-US" sz="3400" b="1" dirty="0">
                <a:solidFill>
                  <a:srgbClr val="FFFFFF"/>
                </a:solidFill>
                <a:latin typeface="Cambria" pitchFamily="34" charset="0"/>
                <a:ea typeface="Cambria" pitchFamily="34" charset="-122"/>
                <a:cs typeface="Cambria" pitchFamily="34" charset="-120"/>
              </a:rPr>
              <a:t>and Putting It All Together</a:t>
            </a:r>
            <a:endParaRPr lang="en-US" sz="3400" dirty="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name="Slide 33">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What Does Value-Free Actually Mean? The Case of Priya</a:t>
            </a:r>
            <a:endParaRPr lang="en-US" sz="2400" dirty="0"/>
          </a:p>
        </p:txBody>
      </p:sp>
      <p:sp>
        <p:nvSpPr>
          <p:cNvPr id="4" name="Text 2"/>
          <p:cNvSpPr/>
          <p:nvPr/>
        </p:nvSpPr>
        <p:spPr>
          <a:xfrm>
            <a:off x="365760" y="914400"/>
            <a:ext cx="8412480"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Priya has worked in HR for 12 years. She cares deeply about fair treatment. She is now researching staff turnover in a firm where she suspects management is the problem. Can she be value-free?</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A says Yes, and she must be: she uses neutral question wording, bracketing (writing down prior views before data collection), independent coding, and a second researcher check. Her values are controlled through method.</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B says Mostly, with care: she declares her interest and uses triangulation to check interpretations. Full objectivity is impossible - she manages the gap rigorously.</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C says No, and that is fine: 12 years of experience means she can hear things others cannot. She keeps a reflexivity journal. She uses her values as a lens not a flaw.</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F says No, and it is the point: her commitment to fairness IS the purpose.</a:t>
            </a:r>
            <a:endParaRPr lang="en-US" dirty="0"/>
          </a:p>
          <a:p>
            <a:pPr marL="342900" indent="-342900">
              <a:spcAft>
                <a:spcPts val="800"/>
              </a:spcAft>
              <a:buSzPct val="100000"/>
              <a:buChar char="•"/>
            </a:pPr>
            <a:r>
              <a:rPr lang="en-US" dirty="0">
                <a:solidFill>
                  <a:srgbClr val="1C2D4E"/>
                </a:solidFill>
                <a:latin typeface="Calibri" pitchFamily="34" charset="0"/>
                <a:ea typeface="Calibri" pitchFamily="34" charset="-122"/>
                <a:cs typeface="Calibri" pitchFamily="34" charset="-120"/>
              </a:rPr>
              <a:t>Alien F says No, and it is the point: her commitment to fairness IS the purpose. None of the four positions is wrong each is consistent with its paradigm (Weber, 1904).</a:t>
            </a:r>
            <a:endParaRPr lang="en-US"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name="Slide 34">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Methodology vs Methods - The Most Confused Distinction in Research</a:t>
            </a:r>
            <a:endParaRPr lang="en-US" sz="2400" dirty="0"/>
          </a:p>
        </p:txBody>
      </p:sp>
      <p:sp>
        <p:nvSpPr>
          <p:cNvPr id="4" name="Text 2"/>
          <p:cNvSpPr/>
          <p:nvPr/>
        </p:nvSpPr>
        <p:spPr>
          <a:xfrm>
            <a:off x="365760" y="914400"/>
            <a:ext cx="8412480"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Think of cooking. Your methodology is your culinary philosophy - I believe food should be as simple as possible, using local ingredients. Your methods are the specific techniques - I will roast, not boil. The techniques follow from the philosophy. Not the other way round.</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METHODOLOGY is the logic behind your research design - WHY you are doing it this way. Examples: qualitative case study (meaning is constructed, context matters); mixed methods (you need both objective patterns AND constructed meanings); action research (research should change things, not just describe them).</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METHODS are the specific tools - WHAT you are doing. Examples: semi-structured interviews; online survey; thematic analysis; regression analysis; ethnographic observation.</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Paradigm → Methodology → Methods. That is the correct order. Choosing a method first, then working backwards to justify it, is the most common error in doctoral research (Crotty, 1998).</a:t>
            </a:r>
            <a:endParaRPr lang="en-US" sz="1900"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name="Slide 35">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The Alignment Chain How It All Connects</a:t>
            </a:r>
            <a:endParaRPr lang="en-US" sz="2400" dirty="0"/>
          </a:p>
        </p:txBody>
      </p:sp>
      <p:sp>
        <p:nvSpPr>
          <p:cNvPr id="4" name="Text 2"/>
          <p:cNvSpPr/>
          <p:nvPr/>
        </p:nvSpPr>
        <p:spPr>
          <a:xfrm>
            <a:off x="365760" y="914400"/>
            <a:ext cx="8412480" cy="475488"/>
          </a:xfrm>
          <a:prstGeom prst="rect">
            <a:avLst/>
          </a:prstGeom>
          <a:noFill/>
          <a:ln/>
        </p:spPr>
        <p:txBody>
          <a:bodyPr wrap="square" lIns="0" tIns="0" rIns="0" bIns="0" rtlCol="0" anchor="ctr"/>
          <a:lstStyle/>
          <a:p>
            <a:pPr marL="0" indent="0">
              <a:buNone/>
            </a:pPr>
            <a:r>
              <a:rPr lang="en-US" sz="1700" i="1" dirty="0">
                <a:solidFill>
                  <a:srgbClr val="1C2D4E"/>
                </a:solidFill>
                <a:latin typeface="Calibri" pitchFamily="34" charset="0"/>
                <a:ea typeface="Calibri" pitchFamily="34" charset="-122"/>
                <a:cs typeface="Calibri" pitchFamily="34" charset="-120"/>
              </a:rPr>
              <a:t>Every doctoral thesis needs a coherent chain from world view to data collection. Your examiner traces this chain in your viva. If any link is broken if your methodology does not follow from your ontology - they will find it.</a:t>
            </a:r>
            <a:endParaRPr lang="en-US" sz="1700" dirty="0"/>
          </a:p>
        </p:txBody>
      </p:sp>
      <p:graphicFrame>
        <p:nvGraphicFramePr>
          <p:cNvPr id="36" name="Table 0"/>
          <p:cNvGraphicFramePr>
            <a:graphicFrameLocks noGrp="1"/>
          </p:cNvGraphicFramePr>
          <p:nvPr>
            <p:extLst>
              <p:ext uri="{D42A27DB-BD31-4B8C-83A1-F6EECF244321}">
                <p14:modId xmlns:p14="http://schemas.microsoft.com/office/powerpoint/2010/main" val="1300813351"/>
              </p:ext>
            </p:extLst>
          </p:nvPr>
        </p:nvGraphicFramePr>
        <p:xfrm>
          <a:off x="274320" y="1463040"/>
          <a:ext cx="8595360" cy="3413760"/>
        </p:xfrm>
        <a:graphic>
          <a:graphicData uri="http://schemas.openxmlformats.org/drawingml/2006/table">
            <a:tbl>
              <a:tblPr/>
              <a:tblGrid>
                <a:gridCol w="128016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4114800">
                  <a:extLst>
                    <a:ext uri="{9D8B030D-6E8A-4147-A177-3AD203B41FA5}">
                      <a16:colId xmlns:a16="http://schemas.microsoft.com/office/drawing/2014/main" val="20002"/>
                    </a:ext>
                  </a:extLst>
                </a:gridCol>
              </a:tblGrid>
              <a:tr h="457200">
                <a:tc>
                  <a:txBody>
                    <a:bodyPr/>
                    <a:lstStyle/>
                    <a:p>
                      <a:pPr marL="0" indent="0" algn="ctr">
                        <a:buNone/>
                      </a:pPr>
                      <a:r>
                        <a:rPr lang="en-US" sz="1400" b="1" dirty="0">
                          <a:solidFill>
                            <a:srgbClr val="FFFFFF"/>
                          </a:solidFill>
                          <a:latin typeface="Cambria" pitchFamily="34" charset="0"/>
                          <a:ea typeface="Cambria" pitchFamily="34" charset="-122"/>
                          <a:cs typeface="Cambria" pitchFamily="34" charset="-120"/>
                        </a:rPr>
                        <a:t>Step</a:t>
                      </a:r>
                      <a:endParaRPr lang="en-US" sz="14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buNone/>
                      </a:pPr>
                      <a:r>
                        <a:rPr lang="en-US" sz="1400" b="1" dirty="0">
                          <a:solidFill>
                            <a:srgbClr val="FFFFFF"/>
                          </a:solidFill>
                          <a:latin typeface="Cambria" pitchFamily="34" charset="0"/>
                          <a:ea typeface="Cambria" pitchFamily="34" charset="-122"/>
                          <a:cs typeface="Cambria" pitchFamily="34" charset="-120"/>
                        </a:rPr>
                        <a:t>Question to answer</a:t>
                      </a:r>
                      <a:endParaRPr lang="en-US" sz="14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tc>
                  <a:txBody>
                    <a:bodyPr/>
                    <a:lstStyle/>
                    <a:p>
                      <a:pPr marL="0" indent="0">
                        <a:buNone/>
                      </a:pPr>
                      <a:r>
                        <a:rPr lang="en-US" sz="1400" b="1" dirty="0">
                          <a:solidFill>
                            <a:srgbClr val="FFFFFF"/>
                          </a:solidFill>
                          <a:latin typeface="Cambria" pitchFamily="34" charset="0"/>
                          <a:ea typeface="Cambria" pitchFamily="34" charset="-122"/>
                          <a:cs typeface="Cambria" pitchFamily="34" charset="-120"/>
                        </a:rPr>
                        <a:t>Example (Post-positivist researcher on SME turnover)</a:t>
                      </a:r>
                      <a:endParaRPr lang="en-US" sz="1400" dirty="0">
                        <a:latin typeface="Cambria" charset="0"/>
                        <a:ea typeface="Cambria" charset="0"/>
                        <a:cs typeface="Cambria"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C2D4E"/>
                    </a:solidFill>
                  </a:tcPr>
                </a:tc>
                <a:extLst>
                  <a:ext uri="{0D108BD9-81ED-4DB2-BD59-A6C34878D82A}">
                    <a16:rowId xmlns:a16="http://schemas.microsoft.com/office/drawing/2014/main" val="10000"/>
                  </a:ext>
                </a:extLst>
              </a:tr>
              <a:tr h="457200">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Paradigm</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Which of the 7 am I?</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Post-positivism (Alien B)</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extLst>
                  <a:ext uri="{0D108BD9-81ED-4DB2-BD59-A6C34878D82A}">
                    <a16:rowId xmlns:a16="http://schemas.microsoft.com/office/drawing/2014/main" val="10001"/>
                  </a:ext>
                </a:extLst>
              </a:tr>
              <a:tr h="457200">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Ontology</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What is my starting position on what is real here?</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5F5F0"/>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Reality exists turnover has real causes but we can only know it imperfectly.</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5F5F0"/>
                    </a:solidFill>
                  </a:tcPr>
                </a:tc>
                <a:extLst>
                  <a:ext uri="{0D108BD9-81ED-4DB2-BD59-A6C34878D82A}">
                    <a16:rowId xmlns:a16="http://schemas.microsoft.com/office/drawing/2014/main" val="10002"/>
                  </a:ext>
                </a:extLst>
              </a:tr>
              <a:tr h="457200">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Epistemology</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What kind of knowledge can I produce?</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Triangulate combine survey, interviews, HR records. Manage my bias explicitly.</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extLst>
                  <a:ext uri="{0D108BD9-81ED-4DB2-BD59-A6C34878D82A}">
                    <a16:rowId xmlns:a16="http://schemas.microsoft.com/office/drawing/2014/main" val="10003"/>
                  </a:ext>
                </a:extLst>
              </a:tr>
              <a:tr h="457200">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Axiology</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What are my values and how will I manage them?</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5F5F0"/>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Value-aware. I declare my professional interest and use triangulation to check interpretations.</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5F5F0"/>
                    </a:solidFill>
                  </a:tcPr>
                </a:tc>
                <a:extLst>
                  <a:ext uri="{0D108BD9-81ED-4DB2-BD59-A6C34878D82A}">
                    <a16:rowId xmlns:a16="http://schemas.microsoft.com/office/drawing/2014/main" val="10004"/>
                  </a:ext>
                </a:extLst>
              </a:tr>
              <a:tr h="457200">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Methodology</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Which strategy follows from the above?</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Mixed methods quantitative survey to establish scale, qualitative interviews to explain patterns.</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E8F0F7"/>
                    </a:solidFill>
                  </a:tcPr>
                </a:tc>
                <a:extLst>
                  <a:ext uri="{0D108BD9-81ED-4DB2-BD59-A6C34878D82A}">
                    <a16:rowId xmlns:a16="http://schemas.microsoft.com/office/drawing/2014/main" val="10005"/>
                  </a:ext>
                </a:extLst>
              </a:tr>
              <a:tr h="457200">
                <a:tc>
                  <a:txBody>
                    <a:bodyPr/>
                    <a:lstStyle/>
                    <a:p>
                      <a:pPr marL="0" indent="0" algn="ctr">
                        <a:buNone/>
                      </a:pPr>
                      <a:r>
                        <a:rPr lang="en-US" sz="1300" b="1" dirty="0">
                          <a:solidFill>
                            <a:srgbClr val="FFFFFF"/>
                          </a:solidFill>
                          <a:latin typeface="Calibri" pitchFamily="34" charset="0"/>
                          <a:ea typeface="Calibri" pitchFamily="34" charset="-122"/>
                          <a:cs typeface="Calibri" pitchFamily="34" charset="-120"/>
                        </a:rPr>
                        <a:t>Methods</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1B6B5A"/>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Which specific tools are consistent with this?</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5F5F0"/>
                    </a:solidFill>
                  </a:tcPr>
                </a:tc>
                <a:tc>
                  <a:txBody>
                    <a:bodyPr/>
                    <a:lstStyle/>
                    <a:p>
                      <a:pPr marL="0" indent="0">
                        <a:buNone/>
                      </a:pPr>
                      <a:r>
                        <a:rPr lang="en-US" sz="1300" dirty="0">
                          <a:solidFill>
                            <a:srgbClr val="1C2D4E"/>
                          </a:solidFill>
                          <a:latin typeface="Calibri" pitchFamily="34" charset="0"/>
                          <a:ea typeface="Calibri" pitchFamily="34" charset="-122"/>
                          <a:cs typeface="Calibri" pitchFamily="34" charset="-120"/>
                        </a:rPr>
                        <a:t>Exit survey (all leavers, 12 months) + 15 semi-structured interviews + thematic analysis.</a:t>
                      </a:r>
                      <a:endParaRPr lang="en-US" sz="1300" dirty="0">
                        <a:latin typeface="Calibri" charset="0"/>
                        <a:ea typeface="Calibri" charset="0"/>
                        <a:cs typeface="Calibri" charset="0"/>
                      </a:endParaRPr>
                    </a:p>
                  </a:txBody>
                  <a:tcPr>
                    <a:lnL w="12700" cap="flat" cmpd="sng" algn="ctr">
                      <a:solidFill>
                        <a:srgbClr val="C8D0D8"/>
                      </a:solidFill>
                      <a:prstDash val="solid"/>
                      <a:round/>
                      <a:headEnd type="none" w="med" len="med"/>
                      <a:tailEnd type="none" w="med" len="med"/>
                    </a:lnL>
                    <a:lnR w="12700" cap="flat" cmpd="sng" algn="ctr">
                      <a:solidFill>
                        <a:srgbClr val="C8D0D8"/>
                      </a:solidFill>
                      <a:prstDash val="solid"/>
                      <a:round/>
                      <a:headEnd type="none" w="med" len="med"/>
                      <a:tailEnd type="none" w="med" len="med"/>
                    </a:lnR>
                    <a:lnT w="12700" cap="flat" cmpd="sng" algn="ctr">
                      <a:solidFill>
                        <a:srgbClr val="C8D0D8"/>
                      </a:solidFill>
                      <a:prstDash val="solid"/>
                      <a:round/>
                      <a:headEnd type="none" w="med" len="med"/>
                      <a:tailEnd type="none" w="med" len="med"/>
                    </a:lnT>
                    <a:lnB w="12700" cap="flat" cmpd="sng" algn="ctr">
                      <a:solidFill>
                        <a:srgbClr val="C8D0D8"/>
                      </a:solidFill>
                      <a:prstDash val="solid"/>
                      <a:round/>
                      <a:headEnd type="none" w="med" len="med"/>
                      <a:tailEnd type="none" w="med" len="med"/>
                    </a:lnB>
                    <a:solidFill>
                      <a:srgbClr val="F5F5F0"/>
                    </a:solidFill>
                  </a:tcPr>
                </a:tc>
                <a:extLst>
                  <a:ext uri="{0D108BD9-81ED-4DB2-BD59-A6C34878D82A}">
                    <a16:rowId xmlns:a16="http://schemas.microsoft.com/office/drawing/2014/main" val="10006"/>
                  </a:ext>
                </a:extLst>
              </a:tr>
            </a:tbl>
          </a:graphicData>
        </a:graphic>
      </p:graphicFrame>
      <p:sp>
        <p:nvSpPr>
          <p:cNvPr id="6" name="Text 3"/>
          <p:cNvSpPr/>
          <p:nvPr/>
        </p:nvSpPr>
        <p:spPr>
          <a:xfrm>
            <a:off x="280283" y="4869180"/>
            <a:ext cx="8595360" cy="274320"/>
          </a:xfrm>
          <a:prstGeom prst="rect">
            <a:avLst/>
          </a:prstGeom>
          <a:noFill/>
          <a:ln/>
        </p:spPr>
        <p:txBody>
          <a:bodyPr wrap="square" lIns="0" tIns="0" rIns="0" bIns="0" rtlCol="0" anchor="ctr"/>
          <a:lstStyle/>
          <a:p>
            <a:pPr marL="0" indent="0" algn="ctr">
              <a:buNone/>
            </a:pPr>
            <a:r>
              <a:rPr lang="en-US" sz="1300" b="1" dirty="0">
                <a:solidFill>
                  <a:srgbClr val="8B1A1A"/>
                </a:solidFill>
                <a:latin typeface="Cambria" pitchFamily="34" charset="0"/>
                <a:ea typeface="Cambria" pitchFamily="34" charset="-122"/>
                <a:cs typeface="Cambria" pitchFamily="34" charset="-120"/>
              </a:rPr>
              <a:t>If any link is broken - if your methodology does not follow from your ontology - an examiner will find it.</a:t>
            </a:r>
            <a:endParaRPr lang="en-US" sz="1300"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name="Slide 36">
    <p:bg>
      <p:bgPr>
        <a:solidFill>
          <a:srgbClr val="FEF9EE"/>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365760" y="36576"/>
            <a:ext cx="4572000" cy="365760"/>
          </a:xfrm>
          <a:prstGeom prst="rect">
            <a:avLst/>
          </a:prstGeom>
          <a:noFill/>
          <a:ln/>
        </p:spPr>
        <p:txBody>
          <a:bodyPr wrap="square" lIns="0" tIns="0" rIns="0" bIns="0" rtlCol="0" anchor="ctr"/>
          <a:lstStyle/>
          <a:p>
            <a:pPr marL="0" indent="0">
              <a:buNone/>
            </a:pPr>
            <a:endParaRPr lang="en-US" sz="1600" dirty="0"/>
          </a:p>
        </p:txBody>
      </p:sp>
      <p:sp>
        <p:nvSpPr>
          <p:cNvPr id="4" name="Text 2"/>
          <p:cNvSpPr/>
          <p:nvPr/>
        </p:nvSpPr>
        <p:spPr>
          <a:xfrm>
            <a:off x="365760" y="420624"/>
            <a:ext cx="7132320" cy="457200"/>
          </a:xfrm>
          <a:prstGeom prst="rect">
            <a:avLst/>
          </a:prstGeom>
          <a:noFill/>
          <a:ln/>
        </p:spPr>
        <p:txBody>
          <a:bodyPr wrap="square" lIns="0" tIns="0" rIns="0" bIns="0" rtlCol="0" anchor="ctr"/>
          <a:lstStyle/>
          <a:p>
            <a:pPr marL="0" indent="0">
              <a:buNone/>
            </a:pPr>
            <a:r>
              <a:rPr lang="en-US" sz="2200" b="1" dirty="0">
                <a:solidFill>
                  <a:srgbClr val="1C2D4E"/>
                </a:solidFill>
                <a:latin typeface="Cambria" pitchFamily="34" charset="0"/>
                <a:ea typeface="Cambria" pitchFamily="34" charset="-122"/>
                <a:cs typeface="Cambria" pitchFamily="34" charset="-120"/>
              </a:rPr>
              <a:t>Build Your Alignment Chain</a:t>
            </a:r>
            <a:endParaRPr lang="en-US" sz="2200" dirty="0"/>
          </a:p>
        </p:txBody>
      </p:sp>
      <p:sp>
        <p:nvSpPr>
          <p:cNvPr id="6" name="Shape 4"/>
          <p:cNvSpPr/>
          <p:nvPr/>
        </p:nvSpPr>
        <p:spPr>
          <a:xfrm>
            <a:off x="274320" y="1005840"/>
            <a:ext cx="8595360" cy="3840480"/>
          </a:xfrm>
          <a:prstGeom prst="rect">
            <a:avLst/>
          </a:prstGeom>
          <a:solidFill>
            <a:srgbClr val="FFFFFF"/>
          </a:solidFill>
          <a:ln w="12700">
            <a:solidFill>
              <a:srgbClr val="C8A028"/>
            </a:solidFill>
            <a:prstDash val="solid"/>
          </a:ln>
        </p:spPr>
        <p:txBody>
          <a:bodyPr/>
          <a:lstStyle/>
          <a:p>
            <a:endParaRPr lang="en-GB"/>
          </a:p>
        </p:txBody>
      </p:sp>
      <p:sp>
        <p:nvSpPr>
          <p:cNvPr id="7" name="Text 5"/>
          <p:cNvSpPr/>
          <p:nvPr/>
        </p:nvSpPr>
        <p:spPr>
          <a:xfrm>
            <a:off x="457200" y="1078992"/>
            <a:ext cx="8229600" cy="3703320"/>
          </a:xfrm>
          <a:prstGeom prst="rect">
            <a:avLst/>
          </a:prstGeom>
          <a:noFill/>
          <a:ln/>
        </p:spPr>
        <p:txBody>
          <a:bodyPr wrap="square" lIns="63500" tIns="63500" rIns="63500" bIns="63500" rtlCol="0" anchor="t"/>
          <a:lstStyle/>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Complete the chain for YOUR research. Name which paradigm (A–G) each row draws on.</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My paradigm (A–G): ___________</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My ontology: _________________________________________________________</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My epistemology: _____________________________________________________</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My axiology - and what goes in my methodology chapter: ________________</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My methodology - and why it follows from the above: __________________</a:t>
            </a:r>
            <a:endParaRPr lang="en-US" sz="1800" dirty="0"/>
          </a:p>
          <a:p>
            <a:pPr marL="342900" indent="-342900">
              <a:spcAft>
                <a:spcPts val="500"/>
              </a:spcAft>
              <a:buSzPct val="100000"/>
              <a:buChar char="•"/>
            </a:pPr>
            <a:r>
              <a:rPr lang="en-US" sz="1800" dirty="0">
                <a:solidFill>
                  <a:srgbClr val="1C2D4E"/>
                </a:solidFill>
                <a:latin typeface="Calibri" pitchFamily="34" charset="0"/>
                <a:ea typeface="Calibri" pitchFamily="34" charset="-122"/>
                <a:cs typeface="Calibri" pitchFamily="34" charset="-120"/>
              </a:rPr>
              <a:t>  My methods - and why they are consistent: ____________________________</a:t>
            </a:r>
            <a:endParaRPr lang="en-US" sz="1800" dirty="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name="Slide 37">
    <p:bg>
      <p:bgPr>
        <a:solidFill>
          <a:srgbClr val="1C2D4E"/>
        </a:solidFill>
        <a:effectLst/>
      </p:bgPr>
    </p:bg>
    <p:spTree>
      <p:nvGrpSpPr>
        <p:cNvPr id="1" name=""/>
        <p:cNvGrpSpPr/>
        <p:nvPr/>
      </p:nvGrpSpPr>
      <p:grpSpPr>
        <a:xfrm>
          <a:off x="0" y="0"/>
          <a:ext cx="0" cy="0"/>
          <a:chOff x="0" y="0"/>
          <a:chExt cx="0" cy="0"/>
        </a:xfrm>
      </p:grpSpPr>
      <p:sp>
        <p:nvSpPr>
          <p:cNvPr id="2" name="Shape 0"/>
          <p:cNvSpPr/>
          <p:nvPr/>
        </p:nvSpPr>
        <p:spPr>
          <a:xfrm>
            <a:off x="0" y="0"/>
            <a:ext cx="201168" cy="5143500"/>
          </a:xfrm>
          <a:prstGeom prst="rect">
            <a:avLst/>
          </a:prstGeom>
          <a:solidFill>
            <a:srgbClr val="BF9B30"/>
          </a:solidFill>
          <a:ln w="12700">
            <a:solidFill>
              <a:srgbClr val="BF9B30"/>
            </a:solidFill>
            <a:prstDash val="solid"/>
          </a:ln>
        </p:spPr>
        <p:txBody>
          <a:bodyPr/>
          <a:lstStyle/>
          <a:p>
            <a:endParaRPr lang="en-GB"/>
          </a:p>
        </p:txBody>
      </p:sp>
      <p:sp>
        <p:nvSpPr>
          <p:cNvPr id="3" name="Text 1"/>
          <p:cNvSpPr/>
          <p:nvPr/>
        </p:nvSpPr>
        <p:spPr>
          <a:xfrm>
            <a:off x="411480" y="274320"/>
            <a:ext cx="8321040" cy="566928"/>
          </a:xfrm>
          <a:prstGeom prst="rect">
            <a:avLst/>
          </a:prstGeom>
          <a:noFill/>
          <a:ln/>
        </p:spPr>
        <p:txBody>
          <a:bodyPr wrap="square" lIns="0" tIns="76200" rIns="0" bIns="0" rtlCol="0" anchor="ctr"/>
          <a:lstStyle/>
          <a:p>
            <a:pPr marL="0" indent="0">
              <a:buNone/>
            </a:pPr>
            <a:r>
              <a:rPr lang="en-US" sz="2600" b="1" dirty="0">
                <a:solidFill>
                  <a:srgbClr val="BF9B30"/>
                </a:solidFill>
                <a:latin typeface="Cambria" pitchFamily="34" charset="0"/>
                <a:ea typeface="Cambria" pitchFamily="34" charset="-122"/>
                <a:cs typeface="Cambria" pitchFamily="34" charset="-120"/>
              </a:rPr>
              <a:t>Key Takeaways</a:t>
            </a:r>
            <a:endParaRPr lang="en-US" sz="2600" dirty="0"/>
          </a:p>
        </p:txBody>
      </p:sp>
      <p:sp>
        <p:nvSpPr>
          <p:cNvPr id="4" name="Text 2"/>
          <p:cNvSpPr/>
          <p:nvPr/>
        </p:nvSpPr>
        <p:spPr>
          <a:xfrm>
            <a:off x="411480" y="914400"/>
            <a:ext cx="8321040" cy="3611880"/>
          </a:xfrm>
          <a:prstGeom prst="rect">
            <a:avLst/>
          </a:prstGeom>
          <a:noFill/>
          <a:ln/>
        </p:spPr>
        <p:txBody>
          <a:bodyPr wrap="square" lIns="50800" tIns="50800" rIns="50800" bIns="50800" rtlCol="0" anchor="t"/>
          <a:lstStyle/>
          <a:p>
            <a:pPr marL="342900" indent="-342900">
              <a:spcAft>
                <a:spcPts val="900"/>
              </a:spcAft>
              <a:buSzPct val="100000"/>
              <a:buChar char="•"/>
            </a:pPr>
            <a:r>
              <a:rPr lang="en-US" sz="1700" dirty="0">
                <a:solidFill>
                  <a:srgbClr val="FFFFFF"/>
                </a:solidFill>
                <a:latin typeface="Calibri" pitchFamily="34" charset="0"/>
                <a:ea typeface="Calibri" pitchFamily="34" charset="-122"/>
                <a:cs typeface="Calibri" pitchFamily="34" charset="-120"/>
              </a:rPr>
              <a:t>Research philosophy is not abstract decoration - it is the framework that lets you answer the WHY in your viva.</a:t>
            </a:r>
            <a:endParaRPr lang="en-US" sz="1700" dirty="0"/>
          </a:p>
          <a:p>
            <a:pPr marL="342900" indent="-342900">
              <a:spcAft>
                <a:spcPts val="900"/>
              </a:spcAft>
              <a:buSzPct val="100000"/>
              <a:buChar char="•"/>
            </a:pPr>
            <a:r>
              <a:rPr lang="en-US" sz="1700" dirty="0">
                <a:solidFill>
                  <a:srgbClr val="FFFFFF"/>
                </a:solidFill>
                <a:latin typeface="Calibri" pitchFamily="34" charset="0"/>
                <a:ea typeface="Calibri" pitchFamily="34" charset="-122"/>
                <a:cs typeface="Calibri" pitchFamily="34" charset="-120"/>
              </a:rPr>
              <a:t>A paradigm is your starting position on four questions - made consistent across ontology, epistemology, axiology, and methodology.</a:t>
            </a:r>
            <a:endParaRPr lang="en-US" sz="1700" dirty="0"/>
          </a:p>
          <a:p>
            <a:pPr marL="342900" indent="-342900">
              <a:spcAft>
                <a:spcPts val="900"/>
              </a:spcAft>
              <a:buSzPct val="100000"/>
              <a:buChar char="•"/>
            </a:pPr>
            <a:r>
              <a:rPr lang="en-US" sz="1700" dirty="0">
                <a:solidFill>
                  <a:srgbClr val="FFFFFF"/>
                </a:solidFill>
                <a:latin typeface="Calibri" pitchFamily="34" charset="0"/>
                <a:ea typeface="Calibri" pitchFamily="34" charset="-122"/>
                <a:cs typeface="Calibri" pitchFamily="34" charset="-120"/>
              </a:rPr>
              <a:t>Quants vs qual is the wrong question. Your starting position on the nature of your topic determines the method - not the other way round.</a:t>
            </a:r>
            <a:endParaRPr lang="en-US" sz="1700" dirty="0"/>
          </a:p>
          <a:p>
            <a:pPr marL="342900" indent="-342900">
              <a:spcAft>
                <a:spcPts val="900"/>
              </a:spcAft>
              <a:buSzPct val="100000"/>
              <a:buChar char="•"/>
            </a:pPr>
            <a:r>
              <a:rPr lang="en-US" sz="1700" dirty="0">
                <a:solidFill>
                  <a:srgbClr val="FFFFFF"/>
                </a:solidFill>
                <a:latin typeface="Calibri" pitchFamily="34" charset="0"/>
                <a:ea typeface="Calibri" pitchFamily="34" charset="-122"/>
                <a:cs typeface="Calibri" pitchFamily="34" charset="-120"/>
              </a:rPr>
              <a:t>The ontological spectrum runs from full realism to full relativism. Most DBA research draws on more than one position. Alien G (Pragmatism) sits outside this axis.</a:t>
            </a:r>
            <a:endParaRPr lang="en-US" sz="1700" dirty="0"/>
          </a:p>
          <a:p>
            <a:pPr marL="342900" indent="-342900">
              <a:spcAft>
                <a:spcPts val="900"/>
              </a:spcAft>
              <a:buSzPct val="100000"/>
              <a:buChar char="•"/>
            </a:pPr>
            <a:r>
              <a:rPr lang="en-US" sz="1700" dirty="0">
                <a:solidFill>
                  <a:srgbClr val="FFFFFF"/>
                </a:solidFill>
                <a:latin typeface="Calibri" pitchFamily="34" charset="0"/>
                <a:ea typeface="Calibri" pitchFamily="34" charset="-122"/>
                <a:cs typeface="Calibri" pitchFamily="34" charset="-120"/>
              </a:rPr>
              <a:t>Interpretivism is not just doing interviews - it is a set of philosophical commitments about reality, knowledge, values, and how you write up your findings.</a:t>
            </a:r>
            <a:endParaRPr lang="en-US" sz="1700" dirty="0"/>
          </a:p>
          <a:p>
            <a:pPr marL="342900" indent="-342900">
              <a:spcAft>
                <a:spcPts val="900"/>
              </a:spcAft>
              <a:buSzPct val="100000"/>
              <a:buChar char="•"/>
            </a:pPr>
            <a:r>
              <a:rPr lang="en-US" sz="1700" dirty="0">
                <a:solidFill>
                  <a:srgbClr val="FFFFFF"/>
                </a:solidFill>
                <a:latin typeface="Calibri" pitchFamily="34" charset="0"/>
                <a:ea typeface="Calibri" pitchFamily="34" charset="-122"/>
                <a:cs typeface="Calibri" pitchFamily="34" charset="-120"/>
              </a:rPr>
              <a:t>The alignment chain from paradigm to methods must be coherent and defensible. Practise stating it aloud - your viva examiner will ask.</a:t>
            </a:r>
            <a:endParaRPr lang="en-US" sz="1700" dirty="0"/>
          </a:p>
        </p:txBody>
      </p:sp>
      <p:sp>
        <p:nvSpPr>
          <p:cNvPr id="5" name="Text 3"/>
          <p:cNvSpPr/>
          <p:nvPr/>
        </p:nvSpPr>
        <p:spPr>
          <a:xfrm>
            <a:off x="411480" y="4773168"/>
            <a:ext cx="8321040" cy="256032"/>
          </a:xfrm>
          <a:prstGeom prst="rect">
            <a:avLst/>
          </a:prstGeom>
          <a:noFill/>
          <a:ln/>
        </p:spPr>
        <p:txBody>
          <a:bodyPr wrap="square" lIns="0" tIns="0" rIns="0" bIns="0" rtlCol="0" anchor="ctr"/>
          <a:lstStyle/>
          <a:p>
            <a:pPr marL="0" indent="0">
              <a:buNone/>
            </a:pPr>
            <a:r>
              <a:rPr lang="en-US" sz="1000" i="1" dirty="0">
                <a:solidFill>
                  <a:srgbClr val="8899AA"/>
                </a:solidFill>
                <a:latin typeface="Calibri" pitchFamily="34" charset="0"/>
                <a:ea typeface="Calibri" pitchFamily="34" charset="-122"/>
                <a:cs typeface="Calibri" pitchFamily="34" charset="-120"/>
              </a:rPr>
              <a:t>Lincoln &amp; Guba (1985) | Guba &amp; Lincoln (1994) | Crotty (1998) | Bhaskar (1975) | Burrell &amp; Morgan (1979) | Kuhn (1962)</a:t>
            </a:r>
            <a:endParaRPr lang="en-US" sz="1000"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name="Slide 38">
    <p:bg>
      <p:bgPr>
        <a:solidFill>
          <a:srgbClr val="F5F4F0"/>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C2D4E"/>
          </a:solidFill>
          <a:ln w="12700">
            <a:solidFill>
              <a:srgbClr val="1C2D4E"/>
            </a:solidFill>
            <a:prstDash val="solid"/>
          </a:ln>
        </p:spPr>
        <p:txBody>
          <a:bodyPr/>
          <a:lstStyle/>
          <a:p>
            <a:endParaRPr lang="en-GB"/>
          </a:p>
        </p:txBody>
      </p:sp>
      <p:sp>
        <p:nvSpPr>
          <p:cNvPr id="3" name="Text 1"/>
          <p:cNvSpPr/>
          <p:nvPr/>
        </p:nvSpPr>
        <p:spPr>
          <a:xfrm>
            <a:off x="365760" y="0"/>
            <a:ext cx="8412480" cy="749808"/>
          </a:xfrm>
          <a:prstGeom prst="rect">
            <a:avLst/>
          </a:prstGeom>
          <a:noFill/>
          <a:ln/>
        </p:spPr>
        <p:txBody>
          <a:bodyPr wrap="square" lIns="0" tIns="5080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Core Seminal References</a:t>
            </a:r>
            <a:endParaRPr lang="en-US" sz="2400" dirty="0"/>
          </a:p>
        </p:txBody>
      </p:sp>
      <p:sp>
        <p:nvSpPr>
          <p:cNvPr id="4" name="Text 2"/>
          <p:cNvSpPr/>
          <p:nvPr/>
        </p:nvSpPr>
        <p:spPr>
          <a:xfrm>
            <a:off x="137160" y="829918"/>
            <a:ext cx="8412480" cy="3840480"/>
          </a:xfrm>
          <a:prstGeom prst="rect">
            <a:avLst/>
          </a:prstGeom>
          <a:noFill/>
          <a:ln/>
        </p:spPr>
        <p:txBody>
          <a:bodyPr wrap="square" lIns="50800" tIns="50800" rIns="50800" bIns="50800" rtlCol="0" anchor="t"/>
          <a:lstStyle/>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Berger, P.L. &amp; Luckmann, T. (1966) The Social Construction of Reality. Doubleday.</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Bhaskar, R. (1975) A Realist Theory of Science. Leeds Books.</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Braun, V. &amp; Clarke, V. (2006) Using Thematic Analysis in Psychology. Qualitative Research in Psychology, 3(2).</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Burrell, G. &amp; Morgan, G. (1979) Sociological Paradigms and Organisational Analysis. Heinemann.</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Crotty, M. (1998) The Foundations of Social Research. Sage.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Denzin, N.K. &amp; Lincoln, Y.S. (eds) (2011) The SAGE Handbook of Qualitative Research, 4th ed. Sage.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Guba, E.G. (ed.) (1990) The Paradigm Dialog. Sage.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Guba, E.G. &amp; Lincoln, Y.S. (1994) Competing Paradigms. In Denzin &amp; Lincoln (eds). Sage.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Kuhn, T.S. (1962) The Structure of Scientific Revolutions. University of Chicago Press.</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Lincoln, Y.S. &amp; Guba, E.G. (1985) Naturalistic Inquiry. Sage.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Lincoln, Y.S., Lynham, S.A. &amp; Guba, E.G. (2011) Paradigmatic Controversies. In Denzin &amp; Lincoln (eds). Sage.</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Mezirow, J. (1991) Transformative Dimensions of Adult Learning. Jossey-Bass.</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Morgan, G. (1980) Paradigms, Metaphors and Puzzle Solving. Administrative Science Quarterly, 25(4).</a:t>
            </a:r>
            <a:endParaRPr lang="en-US" sz="1900" dirty="0"/>
          </a:p>
          <a:p>
            <a:pPr marL="342900" indent="-342900">
              <a:spcAft>
                <a:spcPts val="800"/>
              </a:spcAft>
              <a:buSzPct val="100000"/>
              <a:buChar char="•"/>
            </a:pPr>
            <a:r>
              <a:rPr lang="en-US" sz="1900" dirty="0">
                <a:solidFill>
                  <a:srgbClr val="1C2D4E"/>
                </a:solidFill>
                <a:latin typeface="Calibri" pitchFamily="34" charset="0"/>
                <a:ea typeface="Calibri" pitchFamily="34" charset="-122"/>
                <a:cs typeface="Calibri" pitchFamily="34" charset="-120"/>
              </a:rPr>
              <a:t>Weber, M. (1904/1949) The Methodology of the Social Sciences. Free Press.</a:t>
            </a:r>
            <a:endParaRPr lang="en-US" sz="1900" dirty="0"/>
          </a:p>
        </p:txBody>
      </p:sp>
    </p:spTree>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8355</Words>
  <Application>Microsoft Office PowerPoint</Application>
  <PresentationFormat>On-screen Show (16:9)</PresentationFormat>
  <Paragraphs>794</Paragraphs>
  <Slides>81</Slides>
  <Notes>55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81</vt:i4>
      </vt:variant>
    </vt:vector>
  </HeadingPairs>
  <TitlesOfParts>
    <vt:vector size="87" baseType="lpstr">
      <vt:lpstr>Aptos</vt:lpstr>
      <vt:lpstr>Arial</vt:lpstr>
      <vt:lpstr>Calibri</vt:lpstr>
      <vt:lpstr>Cambria</vt:lpstr>
      <vt:lpstr>Office Theme</vt:lpstr>
      <vt:lpstr>1_Office Theme</vt:lpstr>
      <vt:lpstr>PowerPoint Presentation</vt:lpstr>
      <vt:lpstr>Please note</vt:lpstr>
      <vt:lpstr>PowerPoint Presentation</vt:lpstr>
      <vt:lpstr>PowerPoint Presentation</vt:lpstr>
      <vt:lpstr>On my doctorate</vt:lpstr>
      <vt:lpstr>PowerPoint Presentation</vt:lpstr>
      <vt:lpstr>Because a doctorate is different from anything you have done before</vt:lpstr>
      <vt:lpstr>A doctorate</vt:lpstr>
      <vt:lpstr>THERE CAN BE NO MISUNDERSTANDING </vt:lpstr>
      <vt:lpstr>PowerPoint Presentation</vt:lpstr>
      <vt:lpstr>PowerPoint Presentation</vt:lpstr>
      <vt:lpstr>Why Good Reasons Are Not Enough at Doctoral Level</vt:lpstr>
      <vt:lpstr>PowerPoint Presentation</vt:lpstr>
      <vt:lpstr>The Doctorate</vt:lpstr>
      <vt:lpstr>Problem Gambling Example </vt:lpstr>
      <vt:lpstr>This Is Not Enough at Doctoral Level</vt:lpstr>
      <vt:lpstr>Two Ways of Understanding Problem Gambling ctorate</vt:lpstr>
      <vt:lpstr>The Assumption Behind Way 1 </vt:lpstr>
      <vt:lpstr>It iWay 2: Problem Gambling as Lived Experience s …</vt:lpstr>
      <vt:lpstr>IThe Assumption Behind Way 2 t is …</vt:lpstr>
      <vt:lpstr>It Why This Is Not Just Methods is …</vt:lpstr>
      <vt:lpstr>It iWhere Research Philosophy Actually Enters s …</vt:lpstr>
      <vt:lpstr>It isA Doctoral Level Explanation (Problem Gambling)  …</vt:lpstr>
      <vt:lpstr>Why Universities Insist on This It is …</vt:lpstr>
      <vt:lpstr>IWhat Research Philosophy Actually Does for Doctoral Students t is …</vt:lpstr>
      <vt:lpstr>It The Defining Difference is …</vt:lpstr>
      <vt:lpstr> Research philosophy is how you show ... It 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Philosophy — Making Sense of the Foundations</dc:title>
  <dc:subject>PptxGenJS Presentation</dc:subject>
  <dc:creator>Dr Caroline Jawad</dc:creator>
  <cp:lastModifiedBy>Caroline Jawad</cp:lastModifiedBy>
  <cp:revision>5</cp:revision>
  <dcterms:created xsi:type="dcterms:W3CDTF">2026-04-07T08:57:10Z</dcterms:created>
  <dcterms:modified xsi:type="dcterms:W3CDTF">2026-04-19T16:40:06Z</dcterms:modified>
</cp:coreProperties>
</file>