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3" r:id="rId6"/>
    <p:sldId id="271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50ED2D-C6CE-432C-BF7D-DA20D3645E9A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5D5D038-9783-4668-9F39-4BB9A21A56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Due to the significant drop in business travel brought on by the COVID-19 epidemic, luxury hotels were forced to reconsider their business plans.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576617-4F78-4FC6-8FA2-6F913432A437}" type="parTrans" cxnId="{3982BA15-E761-4FBA-BE07-C6D0937C48BA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067CF61-3724-4C59-A4A5-CA1E9D931C58}" type="sibTrans" cxnId="{3982BA15-E761-4FBA-BE07-C6D0937C48BA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12AE30-DF7A-4A36-A29F-5C459F0548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According to Giannoukou (2024), leisure travel demand has rebounded more quickly than business travel, with travellers placing a higher value on safety, customisation, and experiences that combine work and play.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C40A25B-6766-4ABE-90B8-32BD47D06B91}" type="parTrans" cxnId="{5FE8E367-1963-4514-846B-A21F54A2E8AE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A292B6-57BE-4540-B786-7A38A41FBCA0}" type="sibTrans" cxnId="{5FE8E367-1963-4514-846B-A21F54A2E8AE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AC2A20-2AC0-4C3A-97A0-D43454F434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For luxury hotels that had historically relied on corporate events and reservations, this change marked a strategic turning point.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BC5C57D-1CB2-4D3D-82A0-E4EA23EEE10B}" type="parTrans" cxnId="{1E3D0498-0BDD-491F-8828-BA57A32E704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95697EF-C7B2-48C1-BA3B-C04819AABBCA}" type="sibTrans" cxnId="{1E3D0498-0BDD-491F-8828-BA57A32E704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B3399B8-D438-4CE4-82D8-FC8E280F5F09}" type="pres">
      <dgm:prSet presAssocID="{2450ED2D-C6CE-432C-BF7D-DA20D3645E9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C5CEB8C-A8D2-48E4-9A24-9F9EC76D0278}" type="pres">
      <dgm:prSet presAssocID="{05D5D038-9783-4668-9F39-4BB9A21A5600}" presName="hierRoot1" presStyleCnt="0"/>
      <dgm:spPr/>
    </dgm:pt>
    <dgm:pt modelId="{9B7CE064-0973-407C-8E2A-8D89FD27EBAB}" type="pres">
      <dgm:prSet presAssocID="{05D5D038-9783-4668-9F39-4BB9A21A5600}" presName="composite" presStyleCnt="0"/>
      <dgm:spPr/>
    </dgm:pt>
    <dgm:pt modelId="{D75F229D-5A62-44AD-9B90-1DB78388CF91}" type="pres">
      <dgm:prSet presAssocID="{05D5D038-9783-4668-9F39-4BB9A21A5600}" presName="background" presStyleLbl="node0" presStyleIdx="0" presStyleCnt="3"/>
      <dgm:spPr/>
    </dgm:pt>
    <dgm:pt modelId="{680E884A-065A-4912-8924-7081DDC13550}" type="pres">
      <dgm:prSet presAssocID="{05D5D038-9783-4668-9F39-4BB9A21A5600}" presName="text" presStyleLbl="fgAcc0" presStyleIdx="0" presStyleCnt="3">
        <dgm:presLayoutVars>
          <dgm:chPref val="3"/>
        </dgm:presLayoutVars>
      </dgm:prSet>
      <dgm:spPr/>
    </dgm:pt>
    <dgm:pt modelId="{5E0F4EFD-8B66-4F97-BA24-7DF967B88510}" type="pres">
      <dgm:prSet presAssocID="{05D5D038-9783-4668-9F39-4BB9A21A5600}" presName="hierChild2" presStyleCnt="0"/>
      <dgm:spPr/>
    </dgm:pt>
    <dgm:pt modelId="{49A05F0F-C580-4DD5-9427-1FA69F2A0CD7}" type="pres">
      <dgm:prSet presAssocID="{3C12AE30-DF7A-4A36-A29F-5C459F054851}" presName="hierRoot1" presStyleCnt="0"/>
      <dgm:spPr/>
    </dgm:pt>
    <dgm:pt modelId="{D0222C18-FD16-42B2-A90E-EEFDA61EB147}" type="pres">
      <dgm:prSet presAssocID="{3C12AE30-DF7A-4A36-A29F-5C459F054851}" presName="composite" presStyleCnt="0"/>
      <dgm:spPr/>
    </dgm:pt>
    <dgm:pt modelId="{E3DF3A18-9151-4863-8AF3-5A1C6B41EB4F}" type="pres">
      <dgm:prSet presAssocID="{3C12AE30-DF7A-4A36-A29F-5C459F054851}" presName="background" presStyleLbl="node0" presStyleIdx="1" presStyleCnt="3"/>
      <dgm:spPr/>
    </dgm:pt>
    <dgm:pt modelId="{D53345EA-70A3-400B-A421-2B3C55444B79}" type="pres">
      <dgm:prSet presAssocID="{3C12AE30-DF7A-4A36-A29F-5C459F054851}" presName="text" presStyleLbl="fgAcc0" presStyleIdx="1" presStyleCnt="3">
        <dgm:presLayoutVars>
          <dgm:chPref val="3"/>
        </dgm:presLayoutVars>
      </dgm:prSet>
      <dgm:spPr/>
    </dgm:pt>
    <dgm:pt modelId="{C9B0B8A0-7C81-4F95-8A12-AB6982C2DBFD}" type="pres">
      <dgm:prSet presAssocID="{3C12AE30-DF7A-4A36-A29F-5C459F054851}" presName="hierChild2" presStyleCnt="0"/>
      <dgm:spPr/>
    </dgm:pt>
    <dgm:pt modelId="{D6CD2300-BF43-46E7-A4DF-913948A6DA03}" type="pres">
      <dgm:prSet presAssocID="{68AC2A20-2AC0-4C3A-97A0-D43454F434C6}" presName="hierRoot1" presStyleCnt="0"/>
      <dgm:spPr/>
    </dgm:pt>
    <dgm:pt modelId="{69F0CB22-78CE-47F0-9EFD-DF379A6697C9}" type="pres">
      <dgm:prSet presAssocID="{68AC2A20-2AC0-4C3A-97A0-D43454F434C6}" presName="composite" presStyleCnt="0"/>
      <dgm:spPr/>
    </dgm:pt>
    <dgm:pt modelId="{6BFE406C-5CAE-4346-914F-46FBAFE85CE7}" type="pres">
      <dgm:prSet presAssocID="{68AC2A20-2AC0-4C3A-97A0-D43454F434C6}" presName="background" presStyleLbl="node0" presStyleIdx="2" presStyleCnt="3"/>
      <dgm:spPr/>
    </dgm:pt>
    <dgm:pt modelId="{BDF29C14-E583-4C9F-A552-A293297B88E5}" type="pres">
      <dgm:prSet presAssocID="{68AC2A20-2AC0-4C3A-97A0-D43454F434C6}" presName="text" presStyleLbl="fgAcc0" presStyleIdx="2" presStyleCnt="3">
        <dgm:presLayoutVars>
          <dgm:chPref val="3"/>
        </dgm:presLayoutVars>
      </dgm:prSet>
      <dgm:spPr/>
    </dgm:pt>
    <dgm:pt modelId="{868E57A8-2EFA-4E45-A0C0-8A821027E7C2}" type="pres">
      <dgm:prSet presAssocID="{68AC2A20-2AC0-4C3A-97A0-D43454F434C6}" presName="hierChild2" presStyleCnt="0"/>
      <dgm:spPr/>
    </dgm:pt>
  </dgm:ptLst>
  <dgm:cxnLst>
    <dgm:cxn modelId="{3982BA15-E761-4FBA-BE07-C6D0937C48BA}" srcId="{2450ED2D-C6CE-432C-BF7D-DA20D3645E9A}" destId="{05D5D038-9783-4668-9F39-4BB9A21A5600}" srcOrd="0" destOrd="0" parTransId="{57576617-4F78-4FC6-8FA2-6F913432A437}" sibTransId="{2067CF61-3724-4C59-A4A5-CA1E9D931C58}"/>
    <dgm:cxn modelId="{5FE8E367-1963-4514-846B-A21F54A2E8AE}" srcId="{2450ED2D-C6CE-432C-BF7D-DA20D3645E9A}" destId="{3C12AE30-DF7A-4A36-A29F-5C459F054851}" srcOrd="1" destOrd="0" parTransId="{2C40A25B-6766-4ABE-90B8-32BD47D06B91}" sibTransId="{0FA292B6-57BE-4540-B786-7A38A41FBCA0}"/>
    <dgm:cxn modelId="{7FCF697B-A6BD-4C3A-87D2-C684769BB3C2}" type="presOf" srcId="{2450ED2D-C6CE-432C-BF7D-DA20D3645E9A}" destId="{4B3399B8-D438-4CE4-82D8-FC8E280F5F09}" srcOrd="0" destOrd="0" presId="urn:microsoft.com/office/officeart/2005/8/layout/hierarchy1"/>
    <dgm:cxn modelId="{1E3D0498-0BDD-491F-8828-BA57A32E7043}" srcId="{2450ED2D-C6CE-432C-BF7D-DA20D3645E9A}" destId="{68AC2A20-2AC0-4C3A-97A0-D43454F434C6}" srcOrd="2" destOrd="0" parTransId="{6BC5C57D-1CB2-4D3D-82A0-E4EA23EEE10B}" sibTransId="{495697EF-C7B2-48C1-BA3B-C04819AABBCA}"/>
    <dgm:cxn modelId="{10F3E3AA-C5FF-45FF-9463-19C15F700659}" type="presOf" srcId="{3C12AE30-DF7A-4A36-A29F-5C459F054851}" destId="{D53345EA-70A3-400B-A421-2B3C55444B79}" srcOrd="0" destOrd="0" presId="urn:microsoft.com/office/officeart/2005/8/layout/hierarchy1"/>
    <dgm:cxn modelId="{59E7FACB-5C1B-4B62-819C-36C34F796261}" type="presOf" srcId="{68AC2A20-2AC0-4C3A-97A0-D43454F434C6}" destId="{BDF29C14-E583-4C9F-A552-A293297B88E5}" srcOrd="0" destOrd="0" presId="urn:microsoft.com/office/officeart/2005/8/layout/hierarchy1"/>
    <dgm:cxn modelId="{BBB945CF-BF98-4700-B42C-88FBD0C9EB46}" type="presOf" srcId="{05D5D038-9783-4668-9F39-4BB9A21A5600}" destId="{680E884A-065A-4912-8924-7081DDC13550}" srcOrd="0" destOrd="0" presId="urn:microsoft.com/office/officeart/2005/8/layout/hierarchy1"/>
    <dgm:cxn modelId="{77A217B1-B5F8-4DE3-811F-816BFAF4968B}" type="presParOf" srcId="{4B3399B8-D438-4CE4-82D8-FC8E280F5F09}" destId="{AC5CEB8C-A8D2-48E4-9A24-9F9EC76D0278}" srcOrd="0" destOrd="0" presId="urn:microsoft.com/office/officeart/2005/8/layout/hierarchy1"/>
    <dgm:cxn modelId="{4D6363B1-4E2F-42F2-8C8C-6CB6388A4518}" type="presParOf" srcId="{AC5CEB8C-A8D2-48E4-9A24-9F9EC76D0278}" destId="{9B7CE064-0973-407C-8E2A-8D89FD27EBAB}" srcOrd="0" destOrd="0" presId="urn:microsoft.com/office/officeart/2005/8/layout/hierarchy1"/>
    <dgm:cxn modelId="{B6663B02-E0A5-4162-BB3A-7F12DDA3B78C}" type="presParOf" srcId="{9B7CE064-0973-407C-8E2A-8D89FD27EBAB}" destId="{D75F229D-5A62-44AD-9B90-1DB78388CF91}" srcOrd="0" destOrd="0" presId="urn:microsoft.com/office/officeart/2005/8/layout/hierarchy1"/>
    <dgm:cxn modelId="{76620944-9253-4581-AF7E-F208989C99E1}" type="presParOf" srcId="{9B7CE064-0973-407C-8E2A-8D89FD27EBAB}" destId="{680E884A-065A-4912-8924-7081DDC13550}" srcOrd="1" destOrd="0" presId="urn:microsoft.com/office/officeart/2005/8/layout/hierarchy1"/>
    <dgm:cxn modelId="{084A35B2-F261-4C4B-A201-029C296C3091}" type="presParOf" srcId="{AC5CEB8C-A8D2-48E4-9A24-9F9EC76D0278}" destId="{5E0F4EFD-8B66-4F97-BA24-7DF967B88510}" srcOrd="1" destOrd="0" presId="urn:microsoft.com/office/officeart/2005/8/layout/hierarchy1"/>
    <dgm:cxn modelId="{335A2CB6-4F42-4C77-951B-B5F2CF7652AC}" type="presParOf" srcId="{4B3399B8-D438-4CE4-82D8-FC8E280F5F09}" destId="{49A05F0F-C580-4DD5-9427-1FA69F2A0CD7}" srcOrd="1" destOrd="0" presId="urn:microsoft.com/office/officeart/2005/8/layout/hierarchy1"/>
    <dgm:cxn modelId="{359F813E-7B58-4950-BB9E-707B0F337A8A}" type="presParOf" srcId="{49A05F0F-C580-4DD5-9427-1FA69F2A0CD7}" destId="{D0222C18-FD16-42B2-A90E-EEFDA61EB147}" srcOrd="0" destOrd="0" presId="urn:microsoft.com/office/officeart/2005/8/layout/hierarchy1"/>
    <dgm:cxn modelId="{6B29BD66-612D-4993-AC98-E98E822F3D84}" type="presParOf" srcId="{D0222C18-FD16-42B2-A90E-EEFDA61EB147}" destId="{E3DF3A18-9151-4863-8AF3-5A1C6B41EB4F}" srcOrd="0" destOrd="0" presId="urn:microsoft.com/office/officeart/2005/8/layout/hierarchy1"/>
    <dgm:cxn modelId="{7BD5DC15-F42B-49BC-A3AE-2350B90704FC}" type="presParOf" srcId="{D0222C18-FD16-42B2-A90E-EEFDA61EB147}" destId="{D53345EA-70A3-400B-A421-2B3C55444B79}" srcOrd="1" destOrd="0" presId="urn:microsoft.com/office/officeart/2005/8/layout/hierarchy1"/>
    <dgm:cxn modelId="{63BD6367-D4CD-4E33-BA72-3C1C744EEBFF}" type="presParOf" srcId="{49A05F0F-C580-4DD5-9427-1FA69F2A0CD7}" destId="{C9B0B8A0-7C81-4F95-8A12-AB6982C2DBFD}" srcOrd="1" destOrd="0" presId="urn:microsoft.com/office/officeart/2005/8/layout/hierarchy1"/>
    <dgm:cxn modelId="{E228015B-39A1-45F3-8B1C-E0B511DE495C}" type="presParOf" srcId="{4B3399B8-D438-4CE4-82D8-FC8E280F5F09}" destId="{D6CD2300-BF43-46E7-A4DF-913948A6DA03}" srcOrd="2" destOrd="0" presId="urn:microsoft.com/office/officeart/2005/8/layout/hierarchy1"/>
    <dgm:cxn modelId="{AA5522EE-6C71-4956-85DD-381F7868CE78}" type="presParOf" srcId="{D6CD2300-BF43-46E7-A4DF-913948A6DA03}" destId="{69F0CB22-78CE-47F0-9EFD-DF379A6697C9}" srcOrd="0" destOrd="0" presId="urn:microsoft.com/office/officeart/2005/8/layout/hierarchy1"/>
    <dgm:cxn modelId="{1ACC077B-EE47-4421-A6E1-D468FFF4CF50}" type="presParOf" srcId="{69F0CB22-78CE-47F0-9EFD-DF379A6697C9}" destId="{6BFE406C-5CAE-4346-914F-46FBAFE85CE7}" srcOrd="0" destOrd="0" presId="urn:microsoft.com/office/officeart/2005/8/layout/hierarchy1"/>
    <dgm:cxn modelId="{54B8D5D9-34BB-4291-A816-79CFE81EE00C}" type="presParOf" srcId="{69F0CB22-78CE-47F0-9EFD-DF379A6697C9}" destId="{BDF29C14-E583-4C9F-A552-A293297B88E5}" srcOrd="1" destOrd="0" presId="urn:microsoft.com/office/officeart/2005/8/layout/hierarchy1"/>
    <dgm:cxn modelId="{43CEFE35-1F76-4509-9544-A485FA9A63D1}" type="presParOf" srcId="{D6CD2300-BF43-46E7-A4DF-913948A6DA03}" destId="{868E57A8-2EFA-4E45-A0C0-8A821027E7C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F9180A-FD53-4981-BABC-217EAB97FD66}" type="doc">
      <dgm:prSet loTypeId="urn:microsoft.com/office/officeart/2005/8/layout/vProcess5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122B341-CB4A-4ACD-A8F8-05B1288CEE57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According to Constantin et al. (2024), luxury hotels discovered that affluent leisure tourists filled the void left by business travellers.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A2074D4-E133-4170-BEC5-74B5E649D56C}" type="parTrans" cxnId="{D6E636B4-38CC-4BF8-AAE8-6F1E18150889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F0FA74-F499-4EA1-A2DA-772E2AAD2129}" type="sibTrans" cxnId="{D6E636B4-38CC-4BF8-AAE8-6F1E18150889}">
      <dgm:prSet custT="1"/>
      <dgm:spPr/>
      <dgm:t>
        <a:bodyPr/>
        <a:lstStyle/>
        <a:p>
          <a:endParaRPr lang="en-US" sz="2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2E6EBC-4CE1-486F-A699-CC0D4AF625A8}">
      <dgm:prSet custT="1"/>
      <dgm:spPr/>
      <dgm:t>
        <a:bodyPr/>
        <a:lstStyle/>
        <a:p>
          <a:r>
            <a:rPr lang="en-GB" sz="1600">
              <a:latin typeface="Times New Roman" panose="02020603050405020304" pitchFamily="18" charset="0"/>
              <a:cs typeface="Times New Roman" panose="02020603050405020304" pitchFamily="18" charset="0"/>
            </a:rPr>
            <a:t>Nowadays, people need experiences that are flexible, private, and safe.</a:t>
          </a:r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FD80F06-189F-4E87-8C88-DB954702CBC0}" type="parTrans" cxnId="{59CAFA82-77EB-4238-A406-F31BA8F13E56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BB9288-5E08-4ACC-8C4D-B30D36185A86}" type="sibTrans" cxnId="{59CAFA82-77EB-4238-A406-F31BA8F13E56}">
      <dgm:prSet custT="1"/>
      <dgm:spPr/>
      <dgm:t>
        <a:bodyPr/>
        <a:lstStyle/>
        <a:p>
          <a:endParaRPr lang="en-US" sz="2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3BDB8A2-55DF-48FA-BB82-4E607FCB6476}">
      <dgm:prSet custT="1"/>
      <dgm:spPr/>
      <dgm:t>
        <a:bodyPr/>
        <a:lstStyle/>
        <a:p>
          <a:r>
            <a:rPr lang="en-GB" sz="1600">
              <a:latin typeface="Times New Roman" panose="02020603050405020304" pitchFamily="18" charset="0"/>
              <a:cs typeface="Times New Roman" panose="02020603050405020304" pitchFamily="18" charset="0"/>
            </a:rPr>
            <a:t>Visitors now anticipate contactless check-ins and hospital-level cleanliness, making health and hygiene deal-breakers (Matijević, Zielinski, and Ahn, 2025).</a:t>
          </a:r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0BCA17B-3D8D-4F9A-8CB1-FB5609531DF3}" type="parTrans" cxnId="{83A827D1-9FE6-4651-9195-B50A2360EBEF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3018460-1859-43ED-8CAD-5FAB46C9D8C9}" type="sibTrans" cxnId="{83A827D1-9FE6-4651-9195-B50A2360EBEF}">
      <dgm:prSet custT="1"/>
      <dgm:spPr/>
      <dgm:t>
        <a:bodyPr/>
        <a:lstStyle/>
        <a:p>
          <a:endParaRPr lang="en-US" sz="2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4F02E46-F6C0-4828-9865-70A45D115B13}">
      <dgm:prSet custT="1"/>
      <dgm:spPr/>
      <dgm:t>
        <a:bodyPr/>
        <a:lstStyle/>
        <a:p>
          <a:r>
            <a:rPr lang="en-GB" sz="1600">
              <a:latin typeface="Times New Roman" panose="02020603050405020304" pitchFamily="18" charset="0"/>
              <a:cs typeface="Times New Roman" panose="02020603050405020304" pitchFamily="18" charset="0"/>
            </a:rPr>
            <a:t>In response, hotels implemented robotic service, smartphone applications, and digital keys to minimise interaction.</a:t>
          </a:r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7AFF25-5CEA-470A-AB2E-356C2C8E44E5}" type="parTrans" cxnId="{E2C9F645-0EA0-4872-8280-25004ED719F0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704E95-7891-4D60-B31C-2F02A1D0BDBE}" type="sibTrans" cxnId="{E2C9F645-0EA0-4872-8280-25004ED719F0}">
      <dgm:prSet custT="1"/>
      <dgm:spPr/>
      <dgm:t>
        <a:bodyPr/>
        <a:lstStyle/>
        <a:p>
          <a:endParaRPr lang="en-US" sz="2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2B0C5FD-B8AD-4B58-8B28-B055F53211D4}">
      <dgm:prSet custT="1"/>
      <dgm:spPr/>
      <dgm:t>
        <a:bodyPr/>
        <a:lstStyle/>
        <a:p>
          <a:r>
            <a:rPr lang="en-GB" sz="1600">
              <a:latin typeface="Times New Roman" panose="02020603050405020304" pitchFamily="18" charset="0"/>
              <a:cs typeface="Times New Roman" panose="02020603050405020304" pitchFamily="18" charset="0"/>
            </a:rPr>
            <a:t>Because consumers favour companies with obvious safety initiatives, such as Four Seasons' "Lead With Care" campaign, brand trust has become crucial (Four Seasons, 2020).</a:t>
          </a:r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E8C78A-6D2A-4A6D-A82E-194A3A25A079}" type="parTrans" cxnId="{AF9FF9D3-1658-49E3-8E19-528FD057BF4D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40E38C4-9400-4EEF-AD9B-EADD6FD9F1C6}" type="sibTrans" cxnId="{AF9FF9D3-1658-49E3-8E19-528FD057BF4D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F7DD378-2A42-4577-8CFF-B1EC32F050CF}" type="pres">
      <dgm:prSet presAssocID="{0AF9180A-FD53-4981-BABC-217EAB97FD66}" presName="outerComposite" presStyleCnt="0">
        <dgm:presLayoutVars>
          <dgm:chMax val="5"/>
          <dgm:dir/>
          <dgm:resizeHandles val="exact"/>
        </dgm:presLayoutVars>
      </dgm:prSet>
      <dgm:spPr/>
    </dgm:pt>
    <dgm:pt modelId="{8467902B-3669-4AAA-9B9D-757C39B66BD4}" type="pres">
      <dgm:prSet presAssocID="{0AF9180A-FD53-4981-BABC-217EAB97FD66}" presName="dummyMaxCanvas" presStyleCnt="0">
        <dgm:presLayoutVars/>
      </dgm:prSet>
      <dgm:spPr/>
    </dgm:pt>
    <dgm:pt modelId="{FE49864D-131E-4943-BECD-37CCFE4222A6}" type="pres">
      <dgm:prSet presAssocID="{0AF9180A-FD53-4981-BABC-217EAB97FD66}" presName="FiveNodes_1" presStyleLbl="node1" presStyleIdx="0" presStyleCnt="5">
        <dgm:presLayoutVars>
          <dgm:bulletEnabled val="1"/>
        </dgm:presLayoutVars>
      </dgm:prSet>
      <dgm:spPr/>
    </dgm:pt>
    <dgm:pt modelId="{499C027B-F353-468E-AD47-6EED8E97E180}" type="pres">
      <dgm:prSet presAssocID="{0AF9180A-FD53-4981-BABC-217EAB97FD66}" presName="FiveNodes_2" presStyleLbl="node1" presStyleIdx="1" presStyleCnt="5">
        <dgm:presLayoutVars>
          <dgm:bulletEnabled val="1"/>
        </dgm:presLayoutVars>
      </dgm:prSet>
      <dgm:spPr/>
    </dgm:pt>
    <dgm:pt modelId="{C10C109F-8871-4A31-B602-EBE1FFD8DE0D}" type="pres">
      <dgm:prSet presAssocID="{0AF9180A-FD53-4981-BABC-217EAB97FD66}" presName="FiveNodes_3" presStyleLbl="node1" presStyleIdx="2" presStyleCnt="5">
        <dgm:presLayoutVars>
          <dgm:bulletEnabled val="1"/>
        </dgm:presLayoutVars>
      </dgm:prSet>
      <dgm:spPr/>
    </dgm:pt>
    <dgm:pt modelId="{59F4B755-5E4E-4E68-BDA7-41DC00B8763C}" type="pres">
      <dgm:prSet presAssocID="{0AF9180A-FD53-4981-BABC-217EAB97FD66}" presName="FiveNodes_4" presStyleLbl="node1" presStyleIdx="3" presStyleCnt="5">
        <dgm:presLayoutVars>
          <dgm:bulletEnabled val="1"/>
        </dgm:presLayoutVars>
      </dgm:prSet>
      <dgm:spPr/>
    </dgm:pt>
    <dgm:pt modelId="{69EFB34A-5E61-4A46-A84E-D5DCD5A44D4B}" type="pres">
      <dgm:prSet presAssocID="{0AF9180A-FD53-4981-BABC-217EAB97FD66}" presName="FiveNodes_5" presStyleLbl="node1" presStyleIdx="4" presStyleCnt="5">
        <dgm:presLayoutVars>
          <dgm:bulletEnabled val="1"/>
        </dgm:presLayoutVars>
      </dgm:prSet>
      <dgm:spPr/>
    </dgm:pt>
    <dgm:pt modelId="{AEEC68BD-F281-4D27-A02E-32A14F94354C}" type="pres">
      <dgm:prSet presAssocID="{0AF9180A-FD53-4981-BABC-217EAB97FD66}" presName="FiveConn_1-2" presStyleLbl="fgAccFollowNode1" presStyleIdx="0" presStyleCnt="4">
        <dgm:presLayoutVars>
          <dgm:bulletEnabled val="1"/>
        </dgm:presLayoutVars>
      </dgm:prSet>
      <dgm:spPr/>
    </dgm:pt>
    <dgm:pt modelId="{14648D95-08BA-47B0-80B0-B350807A68C7}" type="pres">
      <dgm:prSet presAssocID="{0AF9180A-FD53-4981-BABC-217EAB97FD66}" presName="FiveConn_2-3" presStyleLbl="fgAccFollowNode1" presStyleIdx="1" presStyleCnt="4">
        <dgm:presLayoutVars>
          <dgm:bulletEnabled val="1"/>
        </dgm:presLayoutVars>
      </dgm:prSet>
      <dgm:spPr/>
    </dgm:pt>
    <dgm:pt modelId="{B5A54CE6-B2B9-4D96-BCA2-8E04FD4FC4BC}" type="pres">
      <dgm:prSet presAssocID="{0AF9180A-FD53-4981-BABC-217EAB97FD66}" presName="FiveConn_3-4" presStyleLbl="fgAccFollowNode1" presStyleIdx="2" presStyleCnt="4">
        <dgm:presLayoutVars>
          <dgm:bulletEnabled val="1"/>
        </dgm:presLayoutVars>
      </dgm:prSet>
      <dgm:spPr/>
    </dgm:pt>
    <dgm:pt modelId="{DE80D9EC-B82E-4FFA-B5E5-C681F4FC345F}" type="pres">
      <dgm:prSet presAssocID="{0AF9180A-FD53-4981-BABC-217EAB97FD66}" presName="FiveConn_4-5" presStyleLbl="fgAccFollowNode1" presStyleIdx="3" presStyleCnt="4">
        <dgm:presLayoutVars>
          <dgm:bulletEnabled val="1"/>
        </dgm:presLayoutVars>
      </dgm:prSet>
      <dgm:spPr/>
    </dgm:pt>
    <dgm:pt modelId="{54DC0370-369E-4EBB-BAEE-11951251C5E7}" type="pres">
      <dgm:prSet presAssocID="{0AF9180A-FD53-4981-BABC-217EAB97FD66}" presName="FiveNodes_1_text" presStyleLbl="node1" presStyleIdx="4" presStyleCnt="5">
        <dgm:presLayoutVars>
          <dgm:bulletEnabled val="1"/>
        </dgm:presLayoutVars>
      </dgm:prSet>
      <dgm:spPr/>
    </dgm:pt>
    <dgm:pt modelId="{084506A2-4D52-424B-8590-D09A70C71D75}" type="pres">
      <dgm:prSet presAssocID="{0AF9180A-FD53-4981-BABC-217EAB97FD66}" presName="FiveNodes_2_text" presStyleLbl="node1" presStyleIdx="4" presStyleCnt="5">
        <dgm:presLayoutVars>
          <dgm:bulletEnabled val="1"/>
        </dgm:presLayoutVars>
      </dgm:prSet>
      <dgm:spPr/>
    </dgm:pt>
    <dgm:pt modelId="{42FDB4A3-C482-4B17-A10B-10C40EFB3AD2}" type="pres">
      <dgm:prSet presAssocID="{0AF9180A-FD53-4981-BABC-217EAB97FD66}" presName="FiveNodes_3_text" presStyleLbl="node1" presStyleIdx="4" presStyleCnt="5">
        <dgm:presLayoutVars>
          <dgm:bulletEnabled val="1"/>
        </dgm:presLayoutVars>
      </dgm:prSet>
      <dgm:spPr/>
    </dgm:pt>
    <dgm:pt modelId="{80AE36CA-E44C-4C96-8354-81E9B99F2342}" type="pres">
      <dgm:prSet presAssocID="{0AF9180A-FD53-4981-BABC-217EAB97FD66}" presName="FiveNodes_4_text" presStyleLbl="node1" presStyleIdx="4" presStyleCnt="5">
        <dgm:presLayoutVars>
          <dgm:bulletEnabled val="1"/>
        </dgm:presLayoutVars>
      </dgm:prSet>
      <dgm:spPr/>
    </dgm:pt>
    <dgm:pt modelId="{C82B1AF8-E2D8-441E-B7F5-0C7A5E27103C}" type="pres">
      <dgm:prSet presAssocID="{0AF9180A-FD53-4981-BABC-217EAB97FD6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059D001-0529-4837-BB32-BFAADD0C7CF6}" type="presOf" srcId="{93BDB8A2-55DF-48FA-BB82-4E607FCB6476}" destId="{42FDB4A3-C482-4B17-A10B-10C40EFB3AD2}" srcOrd="1" destOrd="0" presId="urn:microsoft.com/office/officeart/2005/8/layout/vProcess5"/>
    <dgm:cxn modelId="{61369327-4E2A-4F90-80CD-58369D0C5165}" type="presOf" srcId="{A2B0C5FD-B8AD-4B58-8B28-B055F53211D4}" destId="{69EFB34A-5E61-4A46-A84E-D5DCD5A44D4B}" srcOrd="0" destOrd="0" presId="urn:microsoft.com/office/officeart/2005/8/layout/vProcess5"/>
    <dgm:cxn modelId="{A85DD945-22E6-4247-A465-CF837E010D69}" type="presOf" srcId="{E122B341-CB4A-4ACD-A8F8-05B1288CEE57}" destId="{FE49864D-131E-4943-BECD-37CCFE4222A6}" srcOrd="0" destOrd="0" presId="urn:microsoft.com/office/officeart/2005/8/layout/vProcess5"/>
    <dgm:cxn modelId="{E2C9F645-0EA0-4872-8280-25004ED719F0}" srcId="{0AF9180A-FD53-4981-BABC-217EAB97FD66}" destId="{84F02E46-F6C0-4828-9865-70A45D115B13}" srcOrd="3" destOrd="0" parTransId="{BF7AFF25-5CEA-470A-AB2E-356C2C8E44E5}" sibTransId="{8E704E95-7891-4D60-B31C-2F02A1D0BDBE}"/>
    <dgm:cxn modelId="{76E1FD65-7483-4A50-AD4D-419C81B27DDB}" type="presOf" srcId="{84F02E46-F6C0-4828-9865-70A45D115B13}" destId="{80AE36CA-E44C-4C96-8354-81E9B99F2342}" srcOrd="1" destOrd="0" presId="urn:microsoft.com/office/officeart/2005/8/layout/vProcess5"/>
    <dgm:cxn modelId="{4659A774-279C-4662-BC90-685F95C4F48C}" type="presOf" srcId="{84F02E46-F6C0-4828-9865-70A45D115B13}" destId="{59F4B755-5E4E-4E68-BDA7-41DC00B8763C}" srcOrd="0" destOrd="0" presId="urn:microsoft.com/office/officeart/2005/8/layout/vProcess5"/>
    <dgm:cxn modelId="{B744AD74-1196-45D2-B3C5-F49F04D3BF0E}" type="presOf" srcId="{E122B341-CB4A-4ACD-A8F8-05B1288CEE57}" destId="{54DC0370-369E-4EBB-BAEE-11951251C5E7}" srcOrd="1" destOrd="0" presId="urn:microsoft.com/office/officeart/2005/8/layout/vProcess5"/>
    <dgm:cxn modelId="{73F4D455-2636-43B6-AAEE-E50D64B4EFDF}" type="presOf" srcId="{832E6EBC-4CE1-486F-A699-CC0D4AF625A8}" destId="{084506A2-4D52-424B-8590-D09A70C71D75}" srcOrd="1" destOrd="0" presId="urn:microsoft.com/office/officeart/2005/8/layout/vProcess5"/>
    <dgm:cxn modelId="{6551877B-0426-4C14-BB19-D5332ECE05AA}" type="presOf" srcId="{8E704E95-7891-4D60-B31C-2F02A1D0BDBE}" destId="{DE80D9EC-B82E-4FFA-B5E5-C681F4FC345F}" srcOrd="0" destOrd="0" presId="urn:microsoft.com/office/officeart/2005/8/layout/vProcess5"/>
    <dgm:cxn modelId="{59CAFA82-77EB-4238-A406-F31BA8F13E56}" srcId="{0AF9180A-FD53-4981-BABC-217EAB97FD66}" destId="{832E6EBC-4CE1-486F-A699-CC0D4AF625A8}" srcOrd="1" destOrd="0" parTransId="{EFD80F06-189F-4E87-8C88-DB954702CBC0}" sibTransId="{B2BB9288-5E08-4ACC-8C4D-B30D36185A86}"/>
    <dgm:cxn modelId="{D6E636B4-38CC-4BF8-AAE8-6F1E18150889}" srcId="{0AF9180A-FD53-4981-BABC-217EAB97FD66}" destId="{E122B341-CB4A-4ACD-A8F8-05B1288CEE57}" srcOrd="0" destOrd="0" parTransId="{7A2074D4-E133-4170-BEC5-74B5E649D56C}" sibTransId="{37F0FA74-F499-4EA1-A2DA-772E2AAD2129}"/>
    <dgm:cxn modelId="{052791C4-2D59-4C04-B8CB-C0EA3EC8CC31}" type="presOf" srcId="{832E6EBC-4CE1-486F-A699-CC0D4AF625A8}" destId="{499C027B-F353-468E-AD47-6EED8E97E180}" srcOrd="0" destOrd="0" presId="urn:microsoft.com/office/officeart/2005/8/layout/vProcess5"/>
    <dgm:cxn modelId="{39898ACB-74A4-455E-A334-C4083FBF7150}" type="presOf" srcId="{37F0FA74-F499-4EA1-A2DA-772E2AAD2129}" destId="{AEEC68BD-F281-4D27-A02E-32A14F94354C}" srcOrd="0" destOrd="0" presId="urn:microsoft.com/office/officeart/2005/8/layout/vProcess5"/>
    <dgm:cxn modelId="{430C45D0-38DB-466F-A182-1EC73F21EF74}" type="presOf" srcId="{C3018460-1859-43ED-8CAD-5FAB46C9D8C9}" destId="{B5A54CE6-B2B9-4D96-BCA2-8E04FD4FC4BC}" srcOrd="0" destOrd="0" presId="urn:microsoft.com/office/officeart/2005/8/layout/vProcess5"/>
    <dgm:cxn modelId="{83A827D1-9FE6-4651-9195-B50A2360EBEF}" srcId="{0AF9180A-FD53-4981-BABC-217EAB97FD66}" destId="{93BDB8A2-55DF-48FA-BB82-4E607FCB6476}" srcOrd="2" destOrd="0" parTransId="{60BCA17B-3D8D-4F9A-8CB1-FB5609531DF3}" sibTransId="{C3018460-1859-43ED-8CAD-5FAB46C9D8C9}"/>
    <dgm:cxn modelId="{AF9FF9D3-1658-49E3-8E19-528FD057BF4D}" srcId="{0AF9180A-FD53-4981-BABC-217EAB97FD66}" destId="{A2B0C5FD-B8AD-4B58-8B28-B055F53211D4}" srcOrd="4" destOrd="0" parTransId="{A1E8C78A-6D2A-4A6D-A82E-194A3A25A079}" sibTransId="{C40E38C4-9400-4EEF-AD9B-EADD6FD9F1C6}"/>
    <dgm:cxn modelId="{7E0873D5-84E5-4B35-B3A9-9FCBA6C2A642}" type="presOf" srcId="{B2BB9288-5E08-4ACC-8C4D-B30D36185A86}" destId="{14648D95-08BA-47B0-80B0-B350807A68C7}" srcOrd="0" destOrd="0" presId="urn:microsoft.com/office/officeart/2005/8/layout/vProcess5"/>
    <dgm:cxn modelId="{9E1DCCE3-C2C2-43D9-AD80-CD45AC0127DA}" type="presOf" srcId="{0AF9180A-FD53-4981-BABC-217EAB97FD66}" destId="{1F7DD378-2A42-4577-8CFF-B1EC32F050CF}" srcOrd="0" destOrd="0" presId="urn:microsoft.com/office/officeart/2005/8/layout/vProcess5"/>
    <dgm:cxn modelId="{322945E7-D518-4B95-9D3F-20D45C771490}" type="presOf" srcId="{93BDB8A2-55DF-48FA-BB82-4E607FCB6476}" destId="{C10C109F-8871-4A31-B602-EBE1FFD8DE0D}" srcOrd="0" destOrd="0" presId="urn:microsoft.com/office/officeart/2005/8/layout/vProcess5"/>
    <dgm:cxn modelId="{184C0AF9-3D3B-4A83-8FD6-F1A0F28F7F3B}" type="presOf" srcId="{A2B0C5FD-B8AD-4B58-8B28-B055F53211D4}" destId="{C82B1AF8-E2D8-441E-B7F5-0C7A5E27103C}" srcOrd="1" destOrd="0" presId="urn:microsoft.com/office/officeart/2005/8/layout/vProcess5"/>
    <dgm:cxn modelId="{0BB061B9-AD21-41AE-AE3D-D2917EFA15C4}" type="presParOf" srcId="{1F7DD378-2A42-4577-8CFF-B1EC32F050CF}" destId="{8467902B-3669-4AAA-9B9D-757C39B66BD4}" srcOrd="0" destOrd="0" presId="urn:microsoft.com/office/officeart/2005/8/layout/vProcess5"/>
    <dgm:cxn modelId="{F603B46A-3961-4C72-98C0-4BC794272F9A}" type="presParOf" srcId="{1F7DD378-2A42-4577-8CFF-B1EC32F050CF}" destId="{FE49864D-131E-4943-BECD-37CCFE4222A6}" srcOrd="1" destOrd="0" presId="urn:microsoft.com/office/officeart/2005/8/layout/vProcess5"/>
    <dgm:cxn modelId="{8100DBE5-7903-426A-90C0-6EB1F500BF24}" type="presParOf" srcId="{1F7DD378-2A42-4577-8CFF-B1EC32F050CF}" destId="{499C027B-F353-468E-AD47-6EED8E97E180}" srcOrd="2" destOrd="0" presId="urn:microsoft.com/office/officeart/2005/8/layout/vProcess5"/>
    <dgm:cxn modelId="{E9811B36-71C4-4F40-990F-AB22A7263D08}" type="presParOf" srcId="{1F7DD378-2A42-4577-8CFF-B1EC32F050CF}" destId="{C10C109F-8871-4A31-B602-EBE1FFD8DE0D}" srcOrd="3" destOrd="0" presId="urn:microsoft.com/office/officeart/2005/8/layout/vProcess5"/>
    <dgm:cxn modelId="{8169FE54-F371-4EDA-99AE-934555298FC7}" type="presParOf" srcId="{1F7DD378-2A42-4577-8CFF-B1EC32F050CF}" destId="{59F4B755-5E4E-4E68-BDA7-41DC00B8763C}" srcOrd="4" destOrd="0" presId="urn:microsoft.com/office/officeart/2005/8/layout/vProcess5"/>
    <dgm:cxn modelId="{6DE208DF-97F3-4945-A629-A909E93B6556}" type="presParOf" srcId="{1F7DD378-2A42-4577-8CFF-B1EC32F050CF}" destId="{69EFB34A-5E61-4A46-A84E-D5DCD5A44D4B}" srcOrd="5" destOrd="0" presId="urn:microsoft.com/office/officeart/2005/8/layout/vProcess5"/>
    <dgm:cxn modelId="{484D09B8-AB8F-439F-A8ED-166EA14ADFBA}" type="presParOf" srcId="{1F7DD378-2A42-4577-8CFF-B1EC32F050CF}" destId="{AEEC68BD-F281-4D27-A02E-32A14F94354C}" srcOrd="6" destOrd="0" presId="urn:microsoft.com/office/officeart/2005/8/layout/vProcess5"/>
    <dgm:cxn modelId="{8C98DC98-376D-492A-AFDD-4F8DE3618002}" type="presParOf" srcId="{1F7DD378-2A42-4577-8CFF-B1EC32F050CF}" destId="{14648D95-08BA-47B0-80B0-B350807A68C7}" srcOrd="7" destOrd="0" presId="urn:microsoft.com/office/officeart/2005/8/layout/vProcess5"/>
    <dgm:cxn modelId="{0799B8E0-3D00-4516-A9D4-3B49338DD28F}" type="presParOf" srcId="{1F7DD378-2A42-4577-8CFF-B1EC32F050CF}" destId="{B5A54CE6-B2B9-4D96-BCA2-8E04FD4FC4BC}" srcOrd="8" destOrd="0" presId="urn:microsoft.com/office/officeart/2005/8/layout/vProcess5"/>
    <dgm:cxn modelId="{A0C67146-619F-495C-8F9F-99B067AD3D2E}" type="presParOf" srcId="{1F7DD378-2A42-4577-8CFF-B1EC32F050CF}" destId="{DE80D9EC-B82E-4FFA-B5E5-C681F4FC345F}" srcOrd="9" destOrd="0" presId="urn:microsoft.com/office/officeart/2005/8/layout/vProcess5"/>
    <dgm:cxn modelId="{89FB276F-3D2A-4283-838E-050CCE308872}" type="presParOf" srcId="{1F7DD378-2A42-4577-8CFF-B1EC32F050CF}" destId="{54DC0370-369E-4EBB-BAEE-11951251C5E7}" srcOrd="10" destOrd="0" presId="urn:microsoft.com/office/officeart/2005/8/layout/vProcess5"/>
    <dgm:cxn modelId="{981D2B7C-3F72-4B91-8340-5D03C10F924D}" type="presParOf" srcId="{1F7DD378-2A42-4577-8CFF-B1EC32F050CF}" destId="{084506A2-4D52-424B-8590-D09A70C71D75}" srcOrd="11" destOrd="0" presId="urn:microsoft.com/office/officeart/2005/8/layout/vProcess5"/>
    <dgm:cxn modelId="{3461ACA3-45F2-4591-8104-419993B2F617}" type="presParOf" srcId="{1F7DD378-2A42-4577-8CFF-B1EC32F050CF}" destId="{42FDB4A3-C482-4B17-A10B-10C40EFB3AD2}" srcOrd="12" destOrd="0" presId="urn:microsoft.com/office/officeart/2005/8/layout/vProcess5"/>
    <dgm:cxn modelId="{C3141A97-4DF3-4507-A532-6B8AF936FACA}" type="presParOf" srcId="{1F7DD378-2A42-4577-8CFF-B1EC32F050CF}" destId="{80AE36CA-E44C-4C96-8354-81E9B99F2342}" srcOrd="13" destOrd="0" presId="urn:microsoft.com/office/officeart/2005/8/layout/vProcess5"/>
    <dgm:cxn modelId="{2A1BAEF8-C505-4531-B82A-C6FCF9B36053}" type="presParOf" srcId="{1F7DD378-2A42-4577-8CFF-B1EC32F050CF}" destId="{C82B1AF8-E2D8-441E-B7F5-0C7A5E27103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8D80C6-3B5F-401D-BF17-2D1A81146DB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BC4962-B9FF-45D2-87C8-51B25ED2E76F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People's work habits altered; less business travels were required for remote and hybrid work (Esra Gulec, 2022).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D1D849D-8851-4912-BA8E-113BA6F940B7}" type="parTrans" cxnId="{42DE8B00-0CAF-4C3A-B0EC-D01A7898AB9F}">
      <dgm:prSet/>
      <dgm:spPr/>
      <dgm:t>
        <a:bodyPr/>
        <a:lstStyle/>
        <a:p>
          <a:pPr algn="just"/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DCFB68E-BF84-4B66-9AA8-364D321E885B}" type="sibTrans" cxnId="{42DE8B00-0CAF-4C3A-B0EC-D01A7898AB9F}">
      <dgm:prSet/>
      <dgm:spPr/>
      <dgm:t>
        <a:bodyPr/>
        <a:lstStyle/>
        <a:p>
          <a:pPr algn="just">
            <a:lnSpc>
              <a:spcPct val="100000"/>
            </a:lnSpc>
          </a:pPr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967A878-D15C-46D5-9335-C48F60AC8A45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Due to the advent of "bleisure" and "workations," many people now travel for both work and pleasure.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8D6386-C989-4928-97E8-CB04BB97079B}" type="parTrans" cxnId="{3A536194-3D6F-4228-BA13-7A0303E5E51A}">
      <dgm:prSet/>
      <dgm:spPr/>
      <dgm:t>
        <a:bodyPr/>
        <a:lstStyle/>
        <a:p>
          <a:pPr algn="just"/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B75BCC-5293-44AC-B1A8-AC3D501062E2}" type="sibTrans" cxnId="{3A536194-3D6F-4228-BA13-7A0303E5E51A}">
      <dgm:prSet/>
      <dgm:spPr/>
      <dgm:t>
        <a:bodyPr/>
        <a:lstStyle/>
        <a:p>
          <a:pPr algn="just">
            <a:lnSpc>
              <a:spcPct val="100000"/>
            </a:lnSpc>
          </a:pPr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57ABF2B-7E22-4F5B-96E7-A70461E29D66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Fast Wi-Fi, comfortable workstations, and peaceful areas for working are what guests desire in their accommodations.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527BF0B-6B87-46DA-8DFA-CB1B9749E3FE}" type="parTrans" cxnId="{3C76169B-7865-4F76-BDA3-FB3673A79B0F}">
      <dgm:prSet/>
      <dgm:spPr/>
      <dgm:t>
        <a:bodyPr/>
        <a:lstStyle/>
        <a:p>
          <a:pPr algn="just"/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72F99A-126F-4C56-9554-C7CAFA1F5F84}" type="sibTrans" cxnId="{3C76169B-7865-4F76-BDA3-FB3673A79B0F}">
      <dgm:prSet/>
      <dgm:spPr/>
      <dgm:t>
        <a:bodyPr/>
        <a:lstStyle/>
        <a:p>
          <a:pPr algn="just">
            <a:lnSpc>
              <a:spcPct val="100000"/>
            </a:lnSpc>
          </a:pPr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166F293-3F88-461B-A2DD-AAF23BFF5CAA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Remote work packages are currently offered by upscale hotels like Shangri-La and Park Hyatt (Hyatt Newsroom, 2020).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6484630-4D1B-440E-941F-0FF0ADB58FFA}" type="parTrans" cxnId="{10B5DE2A-724E-436A-BA68-3F3A2518C682}">
      <dgm:prSet/>
      <dgm:spPr/>
      <dgm:t>
        <a:bodyPr/>
        <a:lstStyle/>
        <a:p>
          <a:pPr algn="just"/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B1E7783-30C0-42FB-BDE3-66ABAF5023D2}" type="sibTrans" cxnId="{10B5DE2A-724E-436A-BA68-3F3A2518C682}">
      <dgm:prSet/>
      <dgm:spPr/>
      <dgm:t>
        <a:bodyPr/>
        <a:lstStyle/>
        <a:p>
          <a:pPr algn="just">
            <a:lnSpc>
              <a:spcPct val="100000"/>
            </a:lnSpc>
          </a:pPr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C3FD0F1-2466-436C-8AC5-28DC9C3FAAFE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People now value their health and desire contactless, safe, and clean accommodations (Matijević, Zielinski, and Ahn, 2025).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0AA0240-551C-453D-B763-CE43208EA46A}" type="parTrans" cxnId="{0C8A22E2-837C-4B98-8F06-3A0CF573E9A3}">
      <dgm:prSet/>
      <dgm:spPr/>
      <dgm:t>
        <a:bodyPr/>
        <a:lstStyle/>
        <a:p>
          <a:pPr algn="just"/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E48859-9E58-4C82-A5FC-BBE7963DDB6C}" type="sibTrans" cxnId="{0C8A22E2-837C-4B98-8F06-3A0CF573E9A3}">
      <dgm:prSet/>
      <dgm:spPr/>
      <dgm:t>
        <a:bodyPr/>
        <a:lstStyle/>
        <a:p>
          <a:pPr algn="just">
            <a:lnSpc>
              <a:spcPct val="100000"/>
            </a:lnSpc>
          </a:pPr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5F89A4D-6457-4589-9751-D2E9EDA57C5B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In addition to luxury, guests anticipate emotional support and personalised care (Park, Lehto, and Kang, 2025).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C357B0-2279-4FC1-B487-0B24F98DFA44}" type="parTrans" cxnId="{185C23C1-9092-44C1-A963-389FBE45BF5F}">
      <dgm:prSet/>
      <dgm:spPr/>
      <dgm:t>
        <a:bodyPr/>
        <a:lstStyle/>
        <a:p>
          <a:pPr algn="just"/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F1655D1-D833-42C2-8E48-B34A969E17DC}" type="sibTrans" cxnId="{185C23C1-9092-44C1-A963-389FBE45BF5F}">
      <dgm:prSet/>
      <dgm:spPr/>
      <dgm:t>
        <a:bodyPr/>
        <a:lstStyle/>
        <a:p>
          <a:pPr algn="just">
            <a:lnSpc>
              <a:spcPct val="100000"/>
            </a:lnSpc>
          </a:pPr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5D27035-AF07-465D-8822-24BA38F32B2A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Hotels have seen a transition from business travellers to wealthy, local visitors who place a high value on trust, flexibility, and well-being.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A88833C-6FA6-451D-B01D-5E6004FD1F92}" type="parTrans" cxnId="{B713C5B9-2513-4A29-ADFF-0CB023027060}">
      <dgm:prSet/>
      <dgm:spPr/>
      <dgm:t>
        <a:bodyPr/>
        <a:lstStyle/>
        <a:p>
          <a:pPr algn="just"/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B7C143-CE9D-49B6-ACDA-09985F4EC393}" type="sibTrans" cxnId="{B713C5B9-2513-4A29-ADFF-0CB023027060}">
      <dgm:prSet/>
      <dgm:spPr/>
      <dgm:t>
        <a:bodyPr/>
        <a:lstStyle/>
        <a:p>
          <a:pPr algn="just"/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7EEBC0-6DA0-436C-A9AE-410D02B6167A}" type="pres">
      <dgm:prSet presAssocID="{008D80C6-3B5F-401D-BF17-2D1A81146DB7}" presName="root" presStyleCnt="0">
        <dgm:presLayoutVars>
          <dgm:dir/>
          <dgm:resizeHandles val="exact"/>
        </dgm:presLayoutVars>
      </dgm:prSet>
      <dgm:spPr/>
    </dgm:pt>
    <dgm:pt modelId="{F1BF03AC-B2CD-40D8-8944-17B51A093DAB}" type="pres">
      <dgm:prSet presAssocID="{008D80C6-3B5F-401D-BF17-2D1A81146DB7}" presName="container" presStyleCnt="0">
        <dgm:presLayoutVars>
          <dgm:dir/>
          <dgm:resizeHandles val="exact"/>
        </dgm:presLayoutVars>
      </dgm:prSet>
      <dgm:spPr/>
    </dgm:pt>
    <dgm:pt modelId="{21F718A2-8442-4171-A2D4-E3AB2C0F515C}" type="pres">
      <dgm:prSet presAssocID="{9BBC4962-B9FF-45D2-87C8-51B25ED2E76F}" presName="compNode" presStyleCnt="0"/>
      <dgm:spPr/>
    </dgm:pt>
    <dgm:pt modelId="{2CECF064-E5E0-475D-8868-AE2449267C22}" type="pres">
      <dgm:prSet presAssocID="{9BBC4962-B9FF-45D2-87C8-51B25ED2E76F}" presName="iconBgRect" presStyleLbl="bgShp" presStyleIdx="0" presStyleCnt="7"/>
      <dgm:spPr/>
    </dgm:pt>
    <dgm:pt modelId="{AD87283A-1981-4055-95CF-127EA4A893EF}" type="pres">
      <dgm:prSet presAssocID="{9BBC4962-B9FF-45D2-87C8-51B25ED2E76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673BA5D7-DE46-466C-AE4F-DC9750F5590A}" type="pres">
      <dgm:prSet presAssocID="{9BBC4962-B9FF-45D2-87C8-51B25ED2E76F}" presName="spaceRect" presStyleCnt="0"/>
      <dgm:spPr/>
    </dgm:pt>
    <dgm:pt modelId="{DB36F710-DD89-4661-B3B0-5AA6981A342B}" type="pres">
      <dgm:prSet presAssocID="{9BBC4962-B9FF-45D2-87C8-51B25ED2E76F}" presName="textRect" presStyleLbl="revTx" presStyleIdx="0" presStyleCnt="7">
        <dgm:presLayoutVars>
          <dgm:chMax val="1"/>
          <dgm:chPref val="1"/>
        </dgm:presLayoutVars>
      </dgm:prSet>
      <dgm:spPr/>
    </dgm:pt>
    <dgm:pt modelId="{5A8F4666-E63A-4D71-85C3-359B0EAF2B8F}" type="pres">
      <dgm:prSet presAssocID="{4DCFB68E-BF84-4B66-9AA8-364D321E885B}" presName="sibTrans" presStyleLbl="sibTrans2D1" presStyleIdx="0" presStyleCnt="0"/>
      <dgm:spPr/>
    </dgm:pt>
    <dgm:pt modelId="{85FDFC02-434C-4A22-AAED-612ED6980CC2}" type="pres">
      <dgm:prSet presAssocID="{A967A878-D15C-46D5-9335-C48F60AC8A45}" presName="compNode" presStyleCnt="0"/>
      <dgm:spPr/>
    </dgm:pt>
    <dgm:pt modelId="{6E60F12E-B565-4C94-A11C-D09BBBAB2132}" type="pres">
      <dgm:prSet presAssocID="{A967A878-D15C-46D5-9335-C48F60AC8A45}" presName="iconBgRect" presStyleLbl="bgShp" presStyleIdx="1" presStyleCnt="7"/>
      <dgm:spPr/>
    </dgm:pt>
    <dgm:pt modelId="{A3E1B342-58F3-4155-B51E-C0C51CECC077}" type="pres">
      <dgm:prSet presAssocID="{A967A878-D15C-46D5-9335-C48F60AC8A45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on Viewing Ceremony"/>
        </a:ext>
      </dgm:extLst>
    </dgm:pt>
    <dgm:pt modelId="{A93F0A4C-7862-4C14-AFFE-0B41C6E38263}" type="pres">
      <dgm:prSet presAssocID="{A967A878-D15C-46D5-9335-C48F60AC8A45}" presName="spaceRect" presStyleCnt="0"/>
      <dgm:spPr/>
    </dgm:pt>
    <dgm:pt modelId="{88E94625-C541-4B16-A6AC-D1DBDB493149}" type="pres">
      <dgm:prSet presAssocID="{A967A878-D15C-46D5-9335-C48F60AC8A45}" presName="textRect" presStyleLbl="revTx" presStyleIdx="1" presStyleCnt="7">
        <dgm:presLayoutVars>
          <dgm:chMax val="1"/>
          <dgm:chPref val="1"/>
        </dgm:presLayoutVars>
      </dgm:prSet>
      <dgm:spPr/>
    </dgm:pt>
    <dgm:pt modelId="{6FBA75B9-8777-40B9-BC99-0BF89BE77DF2}" type="pres">
      <dgm:prSet presAssocID="{B9B75BCC-5293-44AC-B1A8-AC3D501062E2}" presName="sibTrans" presStyleLbl="sibTrans2D1" presStyleIdx="0" presStyleCnt="0"/>
      <dgm:spPr/>
    </dgm:pt>
    <dgm:pt modelId="{E54ABFA1-A19B-4509-8951-39E35E921705}" type="pres">
      <dgm:prSet presAssocID="{357ABF2B-7E22-4F5B-96E7-A70461E29D66}" presName="compNode" presStyleCnt="0"/>
      <dgm:spPr/>
    </dgm:pt>
    <dgm:pt modelId="{072A1C3B-E3F3-4C3C-AFD5-76A0BD730F49}" type="pres">
      <dgm:prSet presAssocID="{357ABF2B-7E22-4F5B-96E7-A70461E29D66}" presName="iconBgRect" presStyleLbl="bgShp" presStyleIdx="2" presStyleCnt="7"/>
      <dgm:spPr/>
    </dgm:pt>
    <dgm:pt modelId="{535FCC50-E1A6-4E07-BE0D-A82730056A1C}" type="pres">
      <dgm:prSet presAssocID="{357ABF2B-7E22-4F5B-96E7-A70461E29D6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-Fi"/>
        </a:ext>
      </dgm:extLst>
    </dgm:pt>
    <dgm:pt modelId="{93C8CBF7-9A34-4D69-AD44-DCA983721B8F}" type="pres">
      <dgm:prSet presAssocID="{357ABF2B-7E22-4F5B-96E7-A70461E29D66}" presName="spaceRect" presStyleCnt="0"/>
      <dgm:spPr/>
    </dgm:pt>
    <dgm:pt modelId="{472F50EE-5A25-415A-B55B-5CBFA4E70B24}" type="pres">
      <dgm:prSet presAssocID="{357ABF2B-7E22-4F5B-96E7-A70461E29D66}" presName="textRect" presStyleLbl="revTx" presStyleIdx="2" presStyleCnt="7">
        <dgm:presLayoutVars>
          <dgm:chMax val="1"/>
          <dgm:chPref val="1"/>
        </dgm:presLayoutVars>
      </dgm:prSet>
      <dgm:spPr/>
    </dgm:pt>
    <dgm:pt modelId="{1A433AE5-869B-444C-9689-D3F5290F7DD9}" type="pres">
      <dgm:prSet presAssocID="{CD72F99A-126F-4C56-9554-C7CAFA1F5F84}" presName="sibTrans" presStyleLbl="sibTrans2D1" presStyleIdx="0" presStyleCnt="0"/>
      <dgm:spPr/>
    </dgm:pt>
    <dgm:pt modelId="{EC55075D-3F28-47F3-8F02-B828C904AD8C}" type="pres">
      <dgm:prSet presAssocID="{6166F293-3F88-461B-A2DD-AAF23BFF5CAA}" presName="compNode" presStyleCnt="0"/>
      <dgm:spPr/>
    </dgm:pt>
    <dgm:pt modelId="{60332F3D-4614-4016-85E4-DD327A070AC3}" type="pres">
      <dgm:prSet presAssocID="{6166F293-3F88-461B-A2DD-AAF23BFF5CAA}" presName="iconBgRect" presStyleLbl="bgShp" presStyleIdx="3" presStyleCnt="7"/>
      <dgm:spPr/>
    </dgm:pt>
    <dgm:pt modelId="{9B031CA1-30A8-48CD-8E56-3B9FB1A035DD}" type="pres">
      <dgm:prSet presAssocID="{6166F293-3F88-461B-A2DD-AAF23BFF5CA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9A428FBF-DE80-4657-A66C-EBA6D4168663}" type="pres">
      <dgm:prSet presAssocID="{6166F293-3F88-461B-A2DD-AAF23BFF5CAA}" presName="spaceRect" presStyleCnt="0"/>
      <dgm:spPr/>
    </dgm:pt>
    <dgm:pt modelId="{F4E81784-4ED3-4FE7-8408-FA9EFA1EB213}" type="pres">
      <dgm:prSet presAssocID="{6166F293-3F88-461B-A2DD-AAF23BFF5CAA}" presName="textRect" presStyleLbl="revTx" presStyleIdx="3" presStyleCnt="7">
        <dgm:presLayoutVars>
          <dgm:chMax val="1"/>
          <dgm:chPref val="1"/>
        </dgm:presLayoutVars>
      </dgm:prSet>
      <dgm:spPr/>
    </dgm:pt>
    <dgm:pt modelId="{9067D204-860A-4258-8416-75DEEB4C8F5C}" type="pres">
      <dgm:prSet presAssocID="{4B1E7783-30C0-42FB-BDE3-66ABAF5023D2}" presName="sibTrans" presStyleLbl="sibTrans2D1" presStyleIdx="0" presStyleCnt="0"/>
      <dgm:spPr/>
    </dgm:pt>
    <dgm:pt modelId="{5115BEE6-DEED-42EE-8684-7A6A5A0E2F3B}" type="pres">
      <dgm:prSet presAssocID="{9C3FD0F1-2466-436C-8AC5-28DC9C3FAAFE}" presName="compNode" presStyleCnt="0"/>
      <dgm:spPr/>
    </dgm:pt>
    <dgm:pt modelId="{1329133D-5E5F-4E5A-8A0F-991225037E3D}" type="pres">
      <dgm:prSet presAssocID="{9C3FD0F1-2466-436C-8AC5-28DC9C3FAAFE}" presName="iconBgRect" presStyleLbl="bgShp" presStyleIdx="4" presStyleCnt="7"/>
      <dgm:spPr/>
    </dgm:pt>
    <dgm:pt modelId="{C398D0DC-C84E-4B3B-88E9-67318F16BC9F}" type="pres">
      <dgm:prSet presAssocID="{9C3FD0F1-2466-436C-8AC5-28DC9C3FAAF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DF0F153-B978-4607-9A3A-F6BC8C1A3491}" type="pres">
      <dgm:prSet presAssocID="{9C3FD0F1-2466-436C-8AC5-28DC9C3FAAFE}" presName="spaceRect" presStyleCnt="0"/>
      <dgm:spPr/>
    </dgm:pt>
    <dgm:pt modelId="{1864514C-822C-456E-B8D4-BECFBE93E32F}" type="pres">
      <dgm:prSet presAssocID="{9C3FD0F1-2466-436C-8AC5-28DC9C3FAAFE}" presName="textRect" presStyleLbl="revTx" presStyleIdx="4" presStyleCnt="7">
        <dgm:presLayoutVars>
          <dgm:chMax val="1"/>
          <dgm:chPref val="1"/>
        </dgm:presLayoutVars>
      </dgm:prSet>
      <dgm:spPr/>
    </dgm:pt>
    <dgm:pt modelId="{6A8D4C8F-76F6-4F3B-8B47-8CDB0C25CA94}" type="pres">
      <dgm:prSet presAssocID="{CAE48859-9E58-4C82-A5FC-BBE7963DDB6C}" presName="sibTrans" presStyleLbl="sibTrans2D1" presStyleIdx="0" presStyleCnt="0"/>
      <dgm:spPr/>
    </dgm:pt>
    <dgm:pt modelId="{F22A5F31-F38F-489B-B6F4-90C287A2DB5B}" type="pres">
      <dgm:prSet presAssocID="{15F89A4D-6457-4589-9751-D2E9EDA57C5B}" presName="compNode" presStyleCnt="0"/>
      <dgm:spPr/>
    </dgm:pt>
    <dgm:pt modelId="{84A34ED4-1081-48F3-9467-295382EF698A}" type="pres">
      <dgm:prSet presAssocID="{15F89A4D-6457-4589-9751-D2E9EDA57C5B}" presName="iconBgRect" presStyleLbl="bgShp" presStyleIdx="5" presStyleCnt="7"/>
      <dgm:spPr/>
    </dgm:pt>
    <dgm:pt modelId="{A2DE3C05-95FD-4A15-98D9-4DDE5B99C537}" type="pres">
      <dgm:prSet presAssocID="{15F89A4D-6457-4589-9751-D2E9EDA57C5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56BC75A8-29DE-4BAB-BBEB-9347BC17E85C}" type="pres">
      <dgm:prSet presAssocID="{15F89A4D-6457-4589-9751-D2E9EDA57C5B}" presName="spaceRect" presStyleCnt="0"/>
      <dgm:spPr/>
    </dgm:pt>
    <dgm:pt modelId="{C95D4C14-6271-4CD5-AD3A-C7BCC728CACB}" type="pres">
      <dgm:prSet presAssocID="{15F89A4D-6457-4589-9751-D2E9EDA57C5B}" presName="textRect" presStyleLbl="revTx" presStyleIdx="5" presStyleCnt="7">
        <dgm:presLayoutVars>
          <dgm:chMax val="1"/>
          <dgm:chPref val="1"/>
        </dgm:presLayoutVars>
      </dgm:prSet>
      <dgm:spPr/>
    </dgm:pt>
    <dgm:pt modelId="{D980A5AE-3F92-4EEB-BEC2-C2813DAB6B35}" type="pres">
      <dgm:prSet presAssocID="{CF1655D1-D833-42C2-8E48-B34A969E17DC}" presName="sibTrans" presStyleLbl="sibTrans2D1" presStyleIdx="0" presStyleCnt="0"/>
      <dgm:spPr/>
    </dgm:pt>
    <dgm:pt modelId="{73EE0ABF-310A-4FDE-8EE7-7C340F4AB732}" type="pres">
      <dgm:prSet presAssocID="{F5D27035-AF07-465D-8822-24BA38F32B2A}" presName="compNode" presStyleCnt="0"/>
      <dgm:spPr/>
    </dgm:pt>
    <dgm:pt modelId="{0E35D4A9-D2A6-44A8-92EF-674B3F7047B7}" type="pres">
      <dgm:prSet presAssocID="{F5D27035-AF07-465D-8822-24BA38F32B2A}" presName="iconBgRect" presStyleLbl="bgShp" presStyleIdx="6" presStyleCnt="7"/>
      <dgm:spPr/>
    </dgm:pt>
    <dgm:pt modelId="{3E24D955-F44A-4115-992F-9984701C3C4D}" type="pres">
      <dgm:prSet presAssocID="{F5D27035-AF07-465D-8822-24BA38F32B2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BE216AB4-EEF0-4046-B3A5-4A95BCABFCC0}" type="pres">
      <dgm:prSet presAssocID="{F5D27035-AF07-465D-8822-24BA38F32B2A}" presName="spaceRect" presStyleCnt="0"/>
      <dgm:spPr/>
    </dgm:pt>
    <dgm:pt modelId="{D580EBAF-549F-4DDE-BF73-3DDBB7344675}" type="pres">
      <dgm:prSet presAssocID="{F5D27035-AF07-465D-8822-24BA38F32B2A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42DE8B00-0CAF-4C3A-B0EC-D01A7898AB9F}" srcId="{008D80C6-3B5F-401D-BF17-2D1A81146DB7}" destId="{9BBC4962-B9FF-45D2-87C8-51B25ED2E76F}" srcOrd="0" destOrd="0" parTransId="{7D1D849D-8851-4912-BA8E-113BA6F940B7}" sibTransId="{4DCFB68E-BF84-4B66-9AA8-364D321E885B}"/>
    <dgm:cxn modelId="{6169090A-5C50-4B8C-BCBC-9036A906708F}" type="presOf" srcId="{A967A878-D15C-46D5-9335-C48F60AC8A45}" destId="{88E94625-C541-4B16-A6AC-D1DBDB493149}" srcOrd="0" destOrd="0" presId="urn:microsoft.com/office/officeart/2018/2/layout/IconCircleList"/>
    <dgm:cxn modelId="{10B5DE2A-724E-436A-BA68-3F3A2518C682}" srcId="{008D80C6-3B5F-401D-BF17-2D1A81146DB7}" destId="{6166F293-3F88-461B-A2DD-AAF23BFF5CAA}" srcOrd="3" destOrd="0" parTransId="{36484630-4D1B-440E-941F-0FF0ADB58FFA}" sibTransId="{4B1E7783-30C0-42FB-BDE3-66ABAF5023D2}"/>
    <dgm:cxn modelId="{EE458C40-A288-41FD-86BC-8FB8242C190E}" type="presOf" srcId="{15F89A4D-6457-4589-9751-D2E9EDA57C5B}" destId="{C95D4C14-6271-4CD5-AD3A-C7BCC728CACB}" srcOrd="0" destOrd="0" presId="urn:microsoft.com/office/officeart/2018/2/layout/IconCircleList"/>
    <dgm:cxn modelId="{4083575B-E5A9-433E-AC96-5485CF45BDFF}" type="presOf" srcId="{CF1655D1-D833-42C2-8E48-B34A969E17DC}" destId="{D980A5AE-3F92-4EEB-BEC2-C2813DAB6B35}" srcOrd="0" destOrd="0" presId="urn:microsoft.com/office/officeart/2018/2/layout/IconCircleList"/>
    <dgm:cxn modelId="{B9526D70-517F-412A-81DE-226D9BB45F85}" type="presOf" srcId="{4B1E7783-30C0-42FB-BDE3-66ABAF5023D2}" destId="{9067D204-860A-4258-8416-75DEEB4C8F5C}" srcOrd="0" destOrd="0" presId="urn:microsoft.com/office/officeart/2018/2/layout/IconCircleList"/>
    <dgm:cxn modelId="{4D27EE53-A87F-41C8-A3B6-69EE733F43D8}" type="presOf" srcId="{357ABF2B-7E22-4F5B-96E7-A70461E29D66}" destId="{472F50EE-5A25-415A-B55B-5CBFA4E70B24}" srcOrd="0" destOrd="0" presId="urn:microsoft.com/office/officeart/2018/2/layout/IconCircleList"/>
    <dgm:cxn modelId="{6D9ADE87-36DB-436D-8F6B-34FCF1658CF8}" type="presOf" srcId="{9BBC4962-B9FF-45D2-87C8-51B25ED2E76F}" destId="{DB36F710-DD89-4661-B3B0-5AA6981A342B}" srcOrd="0" destOrd="0" presId="urn:microsoft.com/office/officeart/2018/2/layout/IconCircleList"/>
    <dgm:cxn modelId="{2683428D-09A3-4A8D-B109-1B1C48F64F9D}" type="presOf" srcId="{6166F293-3F88-461B-A2DD-AAF23BFF5CAA}" destId="{F4E81784-4ED3-4FE7-8408-FA9EFA1EB213}" srcOrd="0" destOrd="0" presId="urn:microsoft.com/office/officeart/2018/2/layout/IconCircleList"/>
    <dgm:cxn modelId="{3A536194-3D6F-4228-BA13-7A0303E5E51A}" srcId="{008D80C6-3B5F-401D-BF17-2D1A81146DB7}" destId="{A967A878-D15C-46D5-9335-C48F60AC8A45}" srcOrd="1" destOrd="0" parTransId="{D98D6386-C989-4928-97E8-CB04BB97079B}" sibTransId="{B9B75BCC-5293-44AC-B1A8-AC3D501062E2}"/>
    <dgm:cxn modelId="{3C76169B-7865-4F76-BDA3-FB3673A79B0F}" srcId="{008D80C6-3B5F-401D-BF17-2D1A81146DB7}" destId="{357ABF2B-7E22-4F5B-96E7-A70461E29D66}" srcOrd="2" destOrd="0" parTransId="{1527BF0B-6B87-46DA-8DFA-CB1B9749E3FE}" sibTransId="{CD72F99A-126F-4C56-9554-C7CAFA1F5F84}"/>
    <dgm:cxn modelId="{C3E420A3-5614-43A6-AEBE-BD0AAD777976}" type="presOf" srcId="{CD72F99A-126F-4C56-9554-C7CAFA1F5F84}" destId="{1A433AE5-869B-444C-9689-D3F5290F7DD9}" srcOrd="0" destOrd="0" presId="urn:microsoft.com/office/officeart/2018/2/layout/IconCircleList"/>
    <dgm:cxn modelId="{F17988AA-A544-461D-95F5-7156D15633E1}" type="presOf" srcId="{CAE48859-9E58-4C82-A5FC-BBE7963DDB6C}" destId="{6A8D4C8F-76F6-4F3B-8B47-8CDB0C25CA94}" srcOrd="0" destOrd="0" presId="urn:microsoft.com/office/officeart/2018/2/layout/IconCircleList"/>
    <dgm:cxn modelId="{6D7B09B1-F63A-4A25-B20A-7FF09346DA69}" type="presOf" srcId="{F5D27035-AF07-465D-8822-24BA38F32B2A}" destId="{D580EBAF-549F-4DDE-BF73-3DDBB7344675}" srcOrd="0" destOrd="0" presId="urn:microsoft.com/office/officeart/2018/2/layout/IconCircleList"/>
    <dgm:cxn modelId="{B713C5B9-2513-4A29-ADFF-0CB023027060}" srcId="{008D80C6-3B5F-401D-BF17-2D1A81146DB7}" destId="{F5D27035-AF07-465D-8822-24BA38F32B2A}" srcOrd="6" destOrd="0" parTransId="{3A88833C-6FA6-451D-B01D-5E6004FD1F92}" sibTransId="{F9B7C143-CE9D-49B6-ACDA-09985F4EC393}"/>
    <dgm:cxn modelId="{560629BD-0F6B-4B51-B2FC-9E0CCEEF36C4}" type="presOf" srcId="{B9B75BCC-5293-44AC-B1A8-AC3D501062E2}" destId="{6FBA75B9-8777-40B9-BC99-0BF89BE77DF2}" srcOrd="0" destOrd="0" presId="urn:microsoft.com/office/officeart/2018/2/layout/IconCircleList"/>
    <dgm:cxn modelId="{185C23C1-9092-44C1-A963-389FBE45BF5F}" srcId="{008D80C6-3B5F-401D-BF17-2D1A81146DB7}" destId="{15F89A4D-6457-4589-9751-D2E9EDA57C5B}" srcOrd="5" destOrd="0" parTransId="{24C357B0-2279-4FC1-B487-0B24F98DFA44}" sibTransId="{CF1655D1-D833-42C2-8E48-B34A969E17DC}"/>
    <dgm:cxn modelId="{A4ABE4DA-B1DE-4F56-B046-58DC1AB95C23}" type="presOf" srcId="{4DCFB68E-BF84-4B66-9AA8-364D321E885B}" destId="{5A8F4666-E63A-4D71-85C3-359B0EAF2B8F}" srcOrd="0" destOrd="0" presId="urn:microsoft.com/office/officeart/2018/2/layout/IconCircleList"/>
    <dgm:cxn modelId="{0C8A22E2-837C-4B98-8F06-3A0CF573E9A3}" srcId="{008D80C6-3B5F-401D-BF17-2D1A81146DB7}" destId="{9C3FD0F1-2466-436C-8AC5-28DC9C3FAAFE}" srcOrd="4" destOrd="0" parTransId="{C0AA0240-551C-453D-B763-CE43208EA46A}" sibTransId="{CAE48859-9E58-4C82-A5FC-BBE7963DDB6C}"/>
    <dgm:cxn modelId="{733204F0-B0E9-487B-8E13-9440671E17A7}" type="presOf" srcId="{9C3FD0F1-2466-436C-8AC5-28DC9C3FAAFE}" destId="{1864514C-822C-456E-B8D4-BECFBE93E32F}" srcOrd="0" destOrd="0" presId="urn:microsoft.com/office/officeart/2018/2/layout/IconCircleList"/>
    <dgm:cxn modelId="{2C2AD5F3-02E2-4219-AFEC-ACA52DB02745}" type="presOf" srcId="{008D80C6-3B5F-401D-BF17-2D1A81146DB7}" destId="{727EEBC0-6DA0-436C-A9AE-410D02B6167A}" srcOrd="0" destOrd="0" presId="urn:microsoft.com/office/officeart/2018/2/layout/IconCircleList"/>
    <dgm:cxn modelId="{4BCF31E7-86C1-463F-8BCF-5945356F3A1E}" type="presParOf" srcId="{727EEBC0-6DA0-436C-A9AE-410D02B6167A}" destId="{F1BF03AC-B2CD-40D8-8944-17B51A093DAB}" srcOrd="0" destOrd="0" presId="urn:microsoft.com/office/officeart/2018/2/layout/IconCircleList"/>
    <dgm:cxn modelId="{374C53E1-3151-4B67-8D98-19144928EA88}" type="presParOf" srcId="{F1BF03AC-B2CD-40D8-8944-17B51A093DAB}" destId="{21F718A2-8442-4171-A2D4-E3AB2C0F515C}" srcOrd="0" destOrd="0" presId="urn:microsoft.com/office/officeart/2018/2/layout/IconCircleList"/>
    <dgm:cxn modelId="{724305F9-66C0-4C89-B684-E27D115ECC8D}" type="presParOf" srcId="{21F718A2-8442-4171-A2D4-E3AB2C0F515C}" destId="{2CECF064-E5E0-475D-8868-AE2449267C22}" srcOrd="0" destOrd="0" presId="urn:microsoft.com/office/officeart/2018/2/layout/IconCircleList"/>
    <dgm:cxn modelId="{657F1236-77FE-4441-8B48-F13C9A2A24CB}" type="presParOf" srcId="{21F718A2-8442-4171-A2D4-E3AB2C0F515C}" destId="{AD87283A-1981-4055-95CF-127EA4A893EF}" srcOrd="1" destOrd="0" presId="urn:microsoft.com/office/officeart/2018/2/layout/IconCircleList"/>
    <dgm:cxn modelId="{2A9899C7-56C6-4C3F-87FD-885AAA28177F}" type="presParOf" srcId="{21F718A2-8442-4171-A2D4-E3AB2C0F515C}" destId="{673BA5D7-DE46-466C-AE4F-DC9750F5590A}" srcOrd="2" destOrd="0" presId="urn:microsoft.com/office/officeart/2018/2/layout/IconCircleList"/>
    <dgm:cxn modelId="{13732788-C269-404C-A32C-F245DD70AF95}" type="presParOf" srcId="{21F718A2-8442-4171-A2D4-E3AB2C0F515C}" destId="{DB36F710-DD89-4661-B3B0-5AA6981A342B}" srcOrd="3" destOrd="0" presId="urn:microsoft.com/office/officeart/2018/2/layout/IconCircleList"/>
    <dgm:cxn modelId="{EA930A7E-5E40-4375-9FA4-1D3D12848508}" type="presParOf" srcId="{F1BF03AC-B2CD-40D8-8944-17B51A093DAB}" destId="{5A8F4666-E63A-4D71-85C3-359B0EAF2B8F}" srcOrd="1" destOrd="0" presId="urn:microsoft.com/office/officeart/2018/2/layout/IconCircleList"/>
    <dgm:cxn modelId="{3B3BFD2D-B3B3-4507-BEDA-D802735EE08F}" type="presParOf" srcId="{F1BF03AC-B2CD-40D8-8944-17B51A093DAB}" destId="{85FDFC02-434C-4A22-AAED-612ED6980CC2}" srcOrd="2" destOrd="0" presId="urn:microsoft.com/office/officeart/2018/2/layout/IconCircleList"/>
    <dgm:cxn modelId="{B79A509E-D1C0-4A3B-A18C-08E205EE40A8}" type="presParOf" srcId="{85FDFC02-434C-4A22-AAED-612ED6980CC2}" destId="{6E60F12E-B565-4C94-A11C-D09BBBAB2132}" srcOrd="0" destOrd="0" presId="urn:microsoft.com/office/officeart/2018/2/layout/IconCircleList"/>
    <dgm:cxn modelId="{A8BF7F0D-978F-4FE8-877C-A0FF9E9AA2E4}" type="presParOf" srcId="{85FDFC02-434C-4A22-AAED-612ED6980CC2}" destId="{A3E1B342-58F3-4155-B51E-C0C51CECC077}" srcOrd="1" destOrd="0" presId="urn:microsoft.com/office/officeart/2018/2/layout/IconCircleList"/>
    <dgm:cxn modelId="{DB25DB76-EAA8-4658-9C04-4128FC76C878}" type="presParOf" srcId="{85FDFC02-434C-4A22-AAED-612ED6980CC2}" destId="{A93F0A4C-7862-4C14-AFFE-0B41C6E38263}" srcOrd="2" destOrd="0" presId="urn:microsoft.com/office/officeart/2018/2/layout/IconCircleList"/>
    <dgm:cxn modelId="{F16E5CF9-EA1F-432C-A156-3EABEEDC4106}" type="presParOf" srcId="{85FDFC02-434C-4A22-AAED-612ED6980CC2}" destId="{88E94625-C541-4B16-A6AC-D1DBDB493149}" srcOrd="3" destOrd="0" presId="urn:microsoft.com/office/officeart/2018/2/layout/IconCircleList"/>
    <dgm:cxn modelId="{8542A536-3F7F-4E7E-B708-DE6583F84BBA}" type="presParOf" srcId="{F1BF03AC-B2CD-40D8-8944-17B51A093DAB}" destId="{6FBA75B9-8777-40B9-BC99-0BF89BE77DF2}" srcOrd="3" destOrd="0" presId="urn:microsoft.com/office/officeart/2018/2/layout/IconCircleList"/>
    <dgm:cxn modelId="{17B4C2E2-05EC-4079-9A36-4B150D00C917}" type="presParOf" srcId="{F1BF03AC-B2CD-40D8-8944-17B51A093DAB}" destId="{E54ABFA1-A19B-4509-8951-39E35E921705}" srcOrd="4" destOrd="0" presId="urn:microsoft.com/office/officeart/2018/2/layout/IconCircleList"/>
    <dgm:cxn modelId="{F47EA1C2-EBCF-43A2-9DE6-92A387379AD4}" type="presParOf" srcId="{E54ABFA1-A19B-4509-8951-39E35E921705}" destId="{072A1C3B-E3F3-4C3C-AFD5-76A0BD730F49}" srcOrd="0" destOrd="0" presId="urn:microsoft.com/office/officeart/2018/2/layout/IconCircleList"/>
    <dgm:cxn modelId="{A76447CE-2282-4399-993A-AF29EDDC3092}" type="presParOf" srcId="{E54ABFA1-A19B-4509-8951-39E35E921705}" destId="{535FCC50-E1A6-4E07-BE0D-A82730056A1C}" srcOrd="1" destOrd="0" presId="urn:microsoft.com/office/officeart/2018/2/layout/IconCircleList"/>
    <dgm:cxn modelId="{55D99356-3A4B-4710-80E9-32CE0F44CC23}" type="presParOf" srcId="{E54ABFA1-A19B-4509-8951-39E35E921705}" destId="{93C8CBF7-9A34-4D69-AD44-DCA983721B8F}" srcOrd="2" destOrd="0" presId="urn:microsoft.com/office/officeart/2018/2/layout/IconCircleList"/>
    <dgm:cxn modelId="{52D23E1C-5C9E-4B44-99E5-EECC4F6A1124}" type="presParOf" srcId="{E54ABFA1-A19B-4509-8951-39E35E921705}" destId="{472F50EE-5A25-415A-B55B-5CBFA4E70B24}" srcOrd="3" destOrd="0" presId="urn:microsoft.com/office/officeart/2018/2/layout/IconCircleList"/>
    <dgm:cxn modelId="{6AD42F9A-DB38-484E-9AED-3110DB94622C}" type="presParOf" srcId="{F1BF03AC-B2CD-40D8-8944-17B51A093DAB}" destId="{1A433AE5-869B-444C-9689-D3F5290F7DD9}" srcOrd="5" destOrd="0" presId="urn:microsoft.com/office/officeart/2018/2/layout/IconCircleList"/>
    <dgm:cxn modelId="{EA1680A6-3525-4306-9021-5917FEE5077B}" type="presParOf" srcId="{F1BF03AC-B2CD-40D8-8944-17B51A093DAB}" destId="{EC55075D-3F28-47F3-8F02-B828C904AD8C}" srcOrd="6" destOrd="0" presId="urn:microsoft.com/office/officeart/2018/2/layout/IconCircleList"/>
    <dgm:cxn modelId="{9D1C9B0B-478A-4A66-ACD6-B19A1BDB56EC}" type="presParOf" srcId="{EC55075D-3F28-47F3-8F02-B828C904AD8C}" destId="{60332F3D-4614-4016-85E4-DD327A070AC3}" srcOrd="0" destOrd="0" presId="urn:microsoft.com/office/officeart/2018/2/layout/IconCircleList"/>
    <dgm:cxn modelId="{8E80DF95-43F4-483E-A400-5294E0B3D74F}" type="presParOf" srcId="{EC55075D-3F28-47F3-8F02-B828C904AD8C}" destId="{9B031CA1-30A8-48CD-8E56-3B9FB1A035DD}" srcOrd="1" destOrd="0" presId="urn:microsoft.com/office/officeart/2018/2/layout/IconCircleList"/>
    <dgm:cxn modelId="{FA667DD3-EC0E-4C89-BA29-6AD5112606CD}" type="presParOf" srcId="{EC55075D-3F28-47F3-8F02-B828C904AD8C}" destId="{9A428FBF-DE80-4657-A66C-EBA6D4168663}" srcOrd="2" destOrd="0" presId="urn:microsoft.com/office/officeart/2018/2/layout/IconCircleList"/>
    <dgm:cxn modelId="{40099FC6-E6A4-44E9-A0EC-C69DFF01ECFC}" type="presParOf" srcId="{EC55075D-3F28-47F3-8F02-B828C904AD8C}" destId="{F4E81784-4ED3-4FE7-8408-FA9EFA1EB213}" srcOrd="3" destOrd="0" presId="urn:microsoft.com/office/officeart/2018/2/layout/IconCircleList"/>
    <dgm:cxn modelId="{17873E6D-F32C-4AB3-97E5-4466A375F3D5}" type="presParOf" srcId="{F1BF03AC-B2CD-40D8-8944-17B51A093DAB}" destId="{9067D204-860A-4258-8416-75DEEB4C8F5C}" srcOrd="7" destOrd="0" presId="urn:microsoft.com/office/officeart/2018/2/layout/IconCircleList"/>
    <dgm:cxn modelId="{80F2F955-FEE0-4E14-93FC-60A0534B3455}" type="presParOf" srcId="{F1BF03AC-B2CD-40D8-8944-17B51A093DAB}" destId="{5115BEE6-DEED-42EE-8684-7A6A5A0E2F3B}" srcOrd="8" destOrd="0" presId="urn:microsoft.com/office/officeart/2018/2/layout/IconCircleList"/>
    <dgm:cxn modelId="{6248E39F-E2DF-4101-B14A-0418BC6DC034}" type="presParOf" srcId="{5115BEE6-DEED-42EE-8684-7A6A5A0E2F3B}" destId="{1329133D-5E5F-4E5A-8A0F-991225037E3D}" srcOrd="0" destOrd="0" presId="urn:microsoft.com/office/officeart/2018/2/layout/IconCircleList"/>
    <dgm:cxn modelId="{110B1A3B-5C75-44FA-B861-BB0A7FEF5218}" type="presParOf" srcId="{5115BEE6-DEED-42EE-8684-7A6A5A0E2F3B}" destId="{C398D0DC-C84E-4B3B-88E9-67318F16BC9F}" srcOrd="1" destOrd="0" presId="urn:microsoft.com/office/officeart/2018/2/layout/IconCircleList"/>
    <dgm:cxn modelId="{3AF3E7D4-D8CE-4C41-997C-80E2E03AEA81}" type="presParOf" srcId="{5115BEE6-DEED-42EE-8684-7A6A5A0E2F3B}" destId="{8DF0F153-B978-4607-9A3A-F6BC8C1A3491}" srcOrd="2" destOrd="0" presId="urn:microsoft.com/office/officeart/2018/2/layout/IconCircleList"/>
    <dgm:cxn modelId="{45D3FED2-2203-4D1E-A4DF-277E5721064F}" type="presParOf" srcId="{5115BEE6-DEED-42EE-8684-7A6A5A0E2F3B}" destId="{1864514C-822C-456E-B8D4-BECFBE93E32F}" srcOrd="3" destOrd="0" presId="urn:microsoft.com/office/officeart/2018/2/layout/IconCircleList"/>
    <dgm:cxn modelId="{A6BF1114-0DE2-4C26-A081-A30A35CCEB3C}" type="presParOf" srcId="{F1BF03AC-B2CD-40D8-8944-17B51A093DAB}" destId="{6A8D4C8F-76F6-4F3B-8B47-8CDB0C25CA94}" srcOrd="9" destOrd="0" presId="urn:microsoft.com/office/officeart/2018/2/layout/IconCircleList"/>
    <dgm:cxn modelId="{92D21BE1-90C7-48DE-B377-DC5082A392F6}" type="presParOf" srcId="{F1BF03AC-B2CD-40D8-8944-17B51A093DAB}" destId="{F22A5F31-F38F-489B-B6F4-90C287A2DB5B}" srcOrd="10" destOrd="0" presId="urn:microsoft.com/office/officeart/2018/2/layout/IconCircleList"/>
    <dgm:cxn modelId="{08059725-7FF1-4CC0-B8AB-1A773A9B34F0}" type="presParOf" srcId="{F22A5F31-F38F-489B-B6F4-90C287A2DB5B}" destId="{84A34ED4-1081-48F3-9467-295382EF698A}" srcOrd="0" destOrd="0" presId="urn:microsoft.com/office/officeart/2018/2/layout/IconCircleList"/>
    <dgm:cxn modelId="{920D52B6-838A-45FC-A7A0-85EC20EB7AAA}" type="presParOf" srcId="{F22A5F31-F38F-489B-B6F4-90C287A2DB5B}" destId="{A2DE3C05-95FD-4A15-98D9-4DDE5B99C537}" srcOrd="1" destOrd="0" presId="urn:microsoft.com/office/officeart/2018/2/layout/IconCircleList"/>
    <dgm:cxn modelId="{E46CD0FD-5D18-4E8B-9916-849B0082EC7B}" type="presParOf" srcId="{F22A5F31-F38F-489B-B6F4-90C287A2DB5B}" destId="{56BC75A8-29DE-4BAB-BBEB-9347BC17E85C}" srcOrd="2" destOrd="0" presId="urn:microsoft.com/office/officeart/2018/2/layout/IconCircleList"/>
    <dgm:cxn modelId="{7B441B3A-98E5-4C9F-BFE7-E25FDB8F1F54}" type="presParOf" srcId="{F22A5F31-F38F-489B-B6F4-90C287A2DB5B}" destId="{C95D4C14-6271-4CD5-AD3A-C7BCC728CACB}" srcOrd="3" destOrd="0" presId="urn:microsoft.com/office/officeart/2018/2/layout/IconCircleList"/>
    <dgm:cxn modelId="{0C95C1C1-DA85-4344-8D6E-A180CADC816F}" type="presParOf" srcId="{F1BF03AC-B2CD-40D8-8944-17B51A093DAB}" destId="{D980A5AE-3F92-4EEB-BEC2-C2813DAB6B35}" srcOrd="11" destOrd="0" presId="urn:microsoft.com/office/officeart/2018/2/layout/IconCircleList"/>
    <dgm:cxn modelId="{674A3231-722A-420A-B775-4FF4110330B2}" type="presParOf" srcId="{F1BF03AC-B2CD-40D8-8944-17B51A093DAB}" destId="{73EE0ABF-310A-4FDE-8EE7-7C340F4AB732}" srcOrd="12" destOrd="0" presId="urn:microsoft.com/office/officeart/2018/2/layout/IconCircleList"/>
    <dgm:cxn modelId="{65673727-EB4B-4FAE-9E32-F4A4223B1E56}" type="presParOf" srcId="{73EE0ABF-310A-4FDE-8EE7-7C340F4AB732}" destId="{0E35D4A9-D2A6-44A8-92EF-674B3F7047B7}" srcOrd="0" destOrd="0" presId="urn:microsoft.com/office/officeart/2018/2/layout/IconCircleList"/>
    <dgm:cxn modelId="{22460F51-B3D5-4925-BDF2-953617854D07}" type="presParOf" srcId="{73EE0ABF-310A-4FDE-8EE7-7C340F4AB732}" destId="{3E24D955-F44A-4115-992F-9984701C3C4D}" srcOrd="1" destOrd="0" presId="urn:microsoft.com/office/officeart/2018/2/layout/IconCircleList"/>
    <dgm:cxn modelId="{A1219399-7013-4427-A7E5-4F89ECA1A86B}" type="presParOf" srcId="{73EE0ABF-310A-4FDE-8EE7-7C340F4AB732}" destId="{BE216AB4-EEF0-4046-B3A5-4A95BCABFCC0}" srcOrd="2" destOrd="0" presId="urn:microsoft.com/office/officeart/2018/2/layout/IconCircleList"/>
    <dgm:cxn modelId="{C05E2DFE-EDFA-4E00-A35A-2E0CFC535F8C}" type="presParOf" srcId="{73EE0ABF-310A-4FDE-8EE7-7C340F4AB732}" destId="{D580EBAF-549F-4DDE-BF73-3DDBB734467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29D820-B4BD-434B-BA32-F92064C51A0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57FE333-8E00-4C44-B56E-47046F5099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Hotels were forced to go digital more quickly  by COVID.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1307676-6EAC-4B09-91F2-9825DB6F5BCF}" type="parTrans" cxnId="{4D3330AB-49F7-44A2-9C02-084999340509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8623E6-2B71-47E9-9AE0-8CAB2E4332EC}" type="sibTrans" cxnId="{4D3330AB-49F7-44A2-9C02-084999340509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1B621C-AF6C-4E58-BAE6-66CC9C1745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Nowadays, visitors anticipate online payments, smartphone keys, and contactless check-ins.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59D819-BC01-403C-88A4-E797F0499279}" type="parTrans" cxnId="{36BACBD3-C43E-4AF6-B102-FA60A028411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80AF73-F381-4846-9CDF-C9BDF4C50FEA}" type="sibTrans" cxnId="{36BACBD3-C43E-4AF6-B102-FA60A028411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B180C2E-EEAB-46BE-A0B3-1252DB75FA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According to Erdem and Barakazı (2023), a lot of upscale hotels have installed iPads in the rooms for requests and AI chatbots for prompt assistance.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BA7313-C21C-42F4-A9D0-168721D4203C}" type="parTrans" cxnId="{42CE4463-1141-4321-AE4F-C493B6AF380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EA79F74-E91D-4082-86F8-AB0019D96D08}" type="sibTrans" cxnId="{42CE4463-1141-4321-AE4F-C493B6AF380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73A5B0-0F96-45BC-972E-1300EE9E37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With fewer touches and quicker service, technology also promotes health safety.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521ED2E-73C4-48ED-AA91-473F5AF72CE0}" type="parTrans" cxnId="{10CB0368-C86F-47E5-A742-C3A2E6B7BE7B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84E8ED7-09BA-4EF1-B153-EEC5A4D84DD5}" type="sibTrans" cxnId="{10CB0368-C86F-47E5-A742-C3A2E6B7BE7B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5B6F7A-674C-40A5-80E8-D5F0BC4082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These days, several hotels have hybrid meeting spaces with cameras and displays that visitors may participate virtually.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9FF3E2A-E68A-4B87-AF40-D49F06CC7C12}" type="parTrans" cxnId="{38E1EB3D-3EF2-4AF5-BB7A-FC6F3D752F70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AC424B-8DD6-4162-9AF2-A3FF2B0CD7A0}" type="sibTrans" cxnId="{38E1EB3D-3EF2-4AF5-BB7A-FC6F3D752F70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ED1598-5E36-4CF9-9C58-43471A8191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Additionally, hotels may customise experiences and learn about visitor preferences with the use of digital technologies.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21DB8E-11B1-4CBA-97B1-E1E50AB0E79D}" type="parTrans" cxnId="{457F6673-37D2-4132-8B5C-A60E474397D9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133479E-D45D-44BA-9D35-E90D938F0EA4}" type="sibTrans" cxnId="{457F6673-37D2-4132-8B5C-A60E474397D9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5FB80E8-45E9-454D-A197-CA0A3ABE1D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To keep in touch during lockdowns, several businesses even developed digital experiences and virtual tours (Alananzeh, 2022).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6C5DA0-1C2D-4622-8E1C-C27B8DC3BC5E}" type="parTrans" cxnId="{DCF334B5-2E6E-4B50-AF7C-6A03CABD12FB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A91610-FAB9-4777-BAA2-371501EBDE13}" type="sibTrans" cxnId="{DCF334B5-2E6E-4B50-AF7C-6A03CABD12FB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87D2F9-1695-4554-96A8-F4F1AF898A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All things considered, technology is becoming an essential component of premium service rather than an add-on.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35913BA-5B5D-4A01-A57F-FC7B865B2EA3}" type="parTrans" cxnId="{D6FA916C-B230-41E5-8D29-B2F83FE3B5EB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7963610-4C97-460D-985C-E757B5E34AAB}" type="sibTrans" cxnId="{D6FA916C-B230-41E5-8D29-B2F83FE3B5EB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E82FAE9-0981-43B4-ACE7-56133A1C7175}" type="pres">
      <dgm:prSet presAssocID="{BE29D820-B4BD-434B-BA32-F92064C51A08}" presName="diagram" presStyleCnt="0">
        <dgm:presLayoutVars>
          <dgm:dir/>
          <dgm:resizeHandles val="exact"/>
        </dgm:presLayoutVars>
      </dgm:prSet>
      <dgm:spPr/>
    </dgm:pt>
    <dgm:pt modelId="{F27BDCB9-E6DC-452C-9B3D-81E34C0D3B19}" type="pres">
      <dgm:prSet presAssocID="{257FE333-8E00-4C44-B56E-47046F509920}" presName="node" presStyleLbl="node1" presStyleIdx="0" presStyleCnt="8">
        <dgm:presLayoutVars>
          <dgm:bulletEnabled val="1"/>
        </dgm:presLayoutVars>
      </dgm:prSet>
      <dgm:spPr/>
    </dgm:pt>
    <dgm:pt modelId="{A9B9AA76-F467-4B89-BE02-A243926467B8}" type="pres">
      <dgm:prSet presAssocID="{BC8623E6-2B71-47E9-9AE0-8CAB2E4332EC}" presName="sibTrans" presStyleCnt="0"/>
      <dgm:spPr/>
    </dgm:pt>
    <dgm:pt modelId="{DDF0830D-A8C5-4D30-9A60-86842795D9D7}" type="pres">
      <dgm:prSet presAssocID="{E51B621C-AF6C-4E58-BAE6-66CC9C174526}" presName="node" presStyleLbl="node1" presStyleIdx="1" presStyleCnt="8">
        <dgm:presLayoutVars>
          <dgm:bulletEnabled val="1"/>
        </dgm:presLayoutVars>
      </dgm:prSet>
      <dgm:spPr/>
    </dgm:pt>
    <dgm:pt modelId="{F99DF024-7D6F-414A-B641-B5A5A1B6FF94}" type="pres">
      <dgm:prSet presAssocID="{5A80AF73-F381-4846-9CDF-C9BDF4C50FEA}" presName="sibTrans" presStyleCnt="0"/>
      <dgm:spPr/>
    </dgm:pt>
    <dgm:pt modelId="{694CF30A-E6EA-4107-8966-DAA84F0A6E35}" type="pres">
      <dgm:prSet presAssocID="{AB180C2E-EEAB-46BE-A0B3-1252DB75FAC9}" presName="node" presStyleLbl="node1" presStyleIdx="2" presStyleCnt="8">
        <dgm:presLayoutVars>
          <dgm:bulletEnabled val="1"/>
        </dgm:presLayoutVars>
      </dgm:prSet>
      <dgm:spPr/>
    </dgm:pt>
    <dgm:pt modelId="{DBFF41C3-3A56-4FCF-874F-69E114F65EA5}" type="pres">
      <dgm:prSet presAssocID="{AEA79F74-E91D-4082-86F8-AB0019D96D08}" presName="sibTrans" presStyleCnt="0"/>
      <dgm:spPr/>
    </dgm:pt>
    <dgm:pt modelId="{F9D9DA46-E52B-4B23-980D-7CC28013CB34}" type="pres">
      <dgm:prSet presAssocID="{AA73A5B0-0F96-45BC-972E-1300EE9E37B4}" presName="node" presStyleLbl="node1" presStyleIdx="3" presStyleCnt="8">
        <dgm:presLayoutVars>
          <dgm:bulletEnabled val="1"/>
        </dgm:presLayoutVars>
      </dgm:prSet>
      <dgm:spPr/>
    </dgm:pt>
    <dgm:pt modelId="{84BA47C4-6F01-42FB-B4C9-CCF3537E5E76}" type="pres">
      <dgm:prSet presAssocID="{284E8ED7-09BA-4EF1-B153-EEC5A4D84DD5}" presName="sibTrans" presStyleCnt="0"/>
      <dgm:spPr/>
    </dgm:pt>
    <dgm:pt modelId="{BC51E608-EF77-4554-AE3D-329D4EF97948}" type="pres">
      <dgm:prSet presAssocID="{915B6F7A-674C-40A5-80E8-D5F0BC408221}" presName="node" presStyleLbl="node1" presStyleIdx="4" presStyleCnt="8">
        <dgm:presLayoutVars>
          <dgm:bulletEnabled val="1"/>
        </dgm:presLayoutVars>
      </dgm:prSet>
      <dgm:spPr/>
    </dgm:pt>
    <dgm:pt modelId="{EE7F0437-72B2-4245-9F42-DD86F1A1E5DA}" type="pres">
      <dgm:prSet presAssocID="{55AC424B-8DD6-4162-9AF2-A3FF2B0CD7A0}" presName="sibTrans" presStyleCnt="0"/>
      <dgm:spPr/>
    </dgm:pt>
    <dgm:pt modelId="{943A5125-A35E-47DE-97BB-C6C2157F0E02}" type="pres">
      <dgm:prSet presAssocID="{67ED1598-5E36-4CF9-9C58-43471A819128}" presName="node" presStyleLbl="node1" presStyleIdx="5" presStyleCnt="8">
        <dgm:presLayoutVars>
          <dgm:bulletEnabled val="1"/>
        </dgm:presLayoutVars>
      </dgm:prSet>
      <dgm:spPr/>
    </dgm:pt>
    <dgm:pt modelId="{C30422C4-6BB4-43EA-AB16-C20EA5FA4986}" type="pres">
      <dgm:prSet presAssocID="{3133479E-D45D-44BA-9D35-E90D938F0EA4}" presName="sibTrans" presStyleCnt="0"/>
      <dgm:spPr/>
    </dgm:pt>
    <dgm:pt modelId="{9E36E180-6A02-4A51-850F-DBC4BA9284D6}" type="pres">
      <dgm:prSet presAssocID="{25FB80E8-45E9-454D-A197-CA0A3ABE1D0F}" presName="node" presStyleLbl="node1" presStyleIdx="6" presStyleCnt="8">
        <dgm:presLayoutVars>
          <dgm:bulletEnabled val="1"/>
        </dgm:presLayoutVars>
      </dgm:prSet>
      <dgm:spPr/>
    </dgm:pt>
    <dgm:pt modelId="{8BDD4576-5BFD-443A-8A50-091DB4FB35A7}" type="pres">
      <dgm:prSet presAssocID="{F7A91610-FAB9-4777-BAA2-371501EBDE13}" presName="sibTrans" presStyleCnt="0"/>
      <dgm:spPr/>
    </dgm:pt>
    <dgm:pt modelId="{1A0EA9A6-816B-40CD-AD49-A4B981370CDE}" type="pres">
      <dgm:prSet presAssocID="{9887D2F9-1695-4554-96A8-F4F1AF898A6A}" presName="node" presStyleLbl="node1" presStyleIdx="7" presStyleCnt="8">
        <dgm:presLayoutVars>
          <dgm:bulletEnabled val="1"/>
        </dgm:presLayoutVars>
      </dgm:prSet>
      <dgm:spPr/>
    </dgm:pt>
  </dgm:ptLst>
  <dgm:cxnLst>
    <dgm:cxn modelId="{54ECC41F-612B-4FDD-8669-78169426E688}" type="presOf" srcId="{E51B621C-AF6C-4E58-BAE6-66CC9C174526}" destId="{DDF0830D-A8C5-4D30-9A60-86842795D9D7}" srcOrd="0" destOrd="0" presId="urn:microsoft.com/office/officeart/2005/8/layout/default"/>
    <dgm:cxn modelId="{98BCF736-2D6B-4B71-A86B-7567C2C5273B}" type="presOf" srcId="{AB180C2E-EEAB-46BE-A0B3-1252DB75FAC9}" destId="{694CF30A-E6EA-4107-8966-DAA84F0A6E35}" srcOrd="0" destOrd="0" presId="urn:microsoft.com/office/officeart/2005/8/layout/default"/>
    <dgm:cxn modelId="{38E1EB3D-3EF2-4AF5-BB7A-FC6F3D752F70}" srcId="{BE29D820-B4BD-434B-BA32-F92064C51A08}" destId="{915B6F7A-674C-40A5-80E8-D5F0BC408221}" srcOrd="4" destOrd="0" parTransId="{29FF3E2A-E68A-4B87-AF40-D49F06CC7C12}" sibTransId="{55AC424B-8DD6-4162-9AF2-A3FF2B0CD7A0}"/>
    <dgm:cxn modelId="{7271795B-FEB4-42D8-9FA6-2746E6289488}" type="presOf" srcId="{9887D2F9-1695-4554-96A8-F4F1AF898A6A}" destId="{1A0EA9A6-816B-40CD-AD49-A4B981370CDE}" srcOrd="0" destOrd="0" presId="urn:microsoft.com/office/officeart/2005/8/layout/default"/>
    <dgm:cxn modelId="{42CE4463-1141-4321-AE4F-C493B6AF3803}" srcId="{BE29D820-B4BD-434B-BA32-F92064C51A08}" destId="{AB180C2E-EEAB-46BE-A0B3-1252DB75FAC9}" srcOrd="2" destOrd="0" parTransId="{E6BA7313-C21C-42F4-A9D0-168721D4203C}" sibTransId="{AEA79F74-E91D-4082-86F8-AB0019D96D08}"/>
    <dgm:cxn modelId="{10CB0368-C86F-47E5-A742-C3A2E6B7BE7B}" srcId="{BE29D820-B4BD-434B-BA32-F92064C51A08}" destId="{AA73A5B0-0F96-45BC-972E-1300EE9E37B4}" srcOrd="3" destOrd="0" parTransId="{1521ED2E-73C4-48ED-AA91-473F5AF72CE0}" sibTransId="{284E8ED7-09BA-4EF1-B153-EEC5A4D84DD5}"/>
    <dgm:cxn modelId="{D6FA916C-B230-41E5-8D29-B2F83FE3B5EB}" srcId="{BE29D820-B4BD-434B-BA32-F92064C51A08}" destId="{9887D2F9-1695-4554-96A8-F4F1AF898A6A}" srcOrd="7" destOrd="0" parTransId="{335913BA-5B5D-4A01-A57F-FC7B865B2EA3}" sibTransId="{77963610-4C97-460D-985C-E757B5E34AAB}"/>
    <dgm:cxn modelId="{457F6673-37D2-4132-8B5C-A60E474397D9}" srcId="{BE29D820-B4BD-434B-BA32-F92064C51A08}" destId="{67ED1598-5E36-4CF9-9C58-43471A819128}" srcOrd="5" destOrd="0" parTransId="{5121DB8E-11B1-4CBA-97B1-E1E50AB0E79D}" sibTransId="{3133479E-D45D-44BA-9D35-E90D938F0EA4}"/>
    <dgm:cxn modelId="{4E3FDA7A-702D-4FED-AE65-BBD648952198}" type="presOf" srcId="{BE29D820-B4BD-434B-BA32-F92064C51A08}" destId="{FE82FAE9-0981-43B4-ACE7-56133A1C7175}" srcOrd="0" destOrd="0" presId="urn:microsoft.com/office/officeart/2005/8/layout/default"/>
    <dgm:cxn modelId="{4D3330AB-49F7-44A2-9C02-084999340509}" srcId="{BE29D820-B4BD-434B-BA32-F92064C51A08}" destId="{257FE333-8E00-4C44-B56E-47046F509920}" srcOrd="0" destOrd="0" parTransId="{11307676-6EAC-4B09-91F2-9825DB6F5BCF}" sibTransId="{BC8623E6-2B71-47E9-9AE0-8CAB2E4332EC}"/>
    <dgm:cxn modelId="{165F60AD-A1F7-4D16-920E-58EDB002C03F}" type="presOf" srcId="{915B6F7A-674C-40A5-80E8-D5F0BC408221}" destId="{BC51E608-EF77-4554-AE3D-329D4EF97948}" srcOrd="0" destOrd="0" presId="urn:microsoft.com/office/officeart/2005/8/layout/default"/>
    <dgm:cxn modelId="{DCF334B5-2E6E-4B50-AF7C-6A03CABD12FB}" srcId="{BE29D820-B4BD-434B-BA32-F92064C51A08}" destId="{25FB80E8-45E9-454D-A197-CA0A3ABE1D0F}" srcOrd="6" destOrd="0" parTransId="{046C5DA0-1C2D-4622-8E1C-C27B8DC3BC5E}" sibTransId="{F7A91610-FAB9-4777-BAA2-371501EBDE13}"/>
    <dgm:cxn modelId="{2FD9B3B9-A96F-4D4B-A2D7-F367387D63EA}" type="presOf" srcId="{67ED1598-5E36-4CF9-9C58-43471A819128}" destId="{943A5125-A35E-47DE-97BB-C6C2157F0E02}" srcOrd="0" destOrd="0" presId="urn:microsoft.com/office/officeart/2005/8/layout/default"/>
    <dgm:cxn modelId="{1CCF28C5-75FC-4410-927D-549A31CCCF11}" type="presOf" srcId="{257FE333-8E00-4C44-B56E-47046F509920}" destId="{F27BDCB9-E6DC-452C-9B3D-81E34C0D3B19}" srcOrd="0" destOrd="0" presId="urn:microsoft.com/office/officeart/2005/8/layout/default"/>
    <dgm:cxn modelId="{1565A9D3-00B4-4B6F-8C7E-73176842B06A}" type="presOf" srcId="{AA73A5B0-0F96-45BC-972E-1300EE9E37B4}" destId="{F9D9DA46-E52B-4B23-980D-7CC28013CB34}" srcOrd="0" destOrd="0" presId="urn:microsoft.com/office/officeart/2005/8/layout/default"/>
    <dgm:cxn modelId="{36BACBD3-C43E-4AF6-B102-FA60A0284113}" srcId="{BE29D820-B4BD-434B-BA32-F92064C51A08}" destId="{E51B621C-AF6C-4E58-BAE6-66CC9C174526}" srcOrd="1" destOrd="0" parTransId="{0E59D819-BC01-403C-88A4-E797F0499279}" sibTransId="{5A80AF73-F381-4846-9CDF-C9BDF4C50FEA}"/>
    <dgm:cxn modelId="{FC82EEDD-52F6-40BD-8DA5-087AA11988F4}" type="presOf" srcId="{25FB80E8-45E9-454D-A197-CA0A3ABE1D0F}" destId="{9E36E180-6A02-4A51-850F-DBC4BA9284D6}" srcOrd="0" destOrd="0" presId="urn:microsoft.com/office/officeart/2005/8/layout/default"/>
    <dgm:cxn modelId="{F5188A71-0827-4BA9-B237-DF473485DDBE}" type="presParOf" srcId="{FE82FAE9-0981-43B4-ACE7-56133A1C7175}" destId="{F27BDCB9-E6DC-452C-9B3D-81E34C0D3B19}" srcOrd="0" destOrd="0" presId="urn:microsoft.com/office/officeart/2005/8/layout/default"/>
    <dgm:cxn modelId="{1E1B9D01-9596-4921-B66A-8B83481B28D8}" type="presParOf" srcId="{FE82FAE9-0981-43B4-ACE7-56133A1C7175}" destId="{A9B9AA76-F467-4B89-BE02-A243926467B8}" srcOrd="1" destOrd="0" presId="urn:microsoft.com/office/officeart/2005/8/layout/default"/>
    <dgm:cxn modelId="{4B11341B-8BF2-4C2C-A4CD-DDADA563FD80}" type="presParOf" srcId="{FE82FAE9-0981-43B4-ACE7-56133A1C7175}" destId="{DDF0830D-A8C5-4D30-9A60-86842795D9D7}" srcOrd="2" destOrd="0" presId="urn:microsoft.com/office/officeart/2005/8/layout/default"/>
    <dgm:cxn modelId="{5038F00C-ECC2-4CBC-9B0A-C97647164858}" type="presParOf" srcId="{FE82FAE9-0981-43B4-ACE7-56133A1C7175}" destId="{F99DF024-7D6F-414A-B641-B5A5A1B6FF94}" srcOrd="3" destOrd="0" presId="urn:microsoft.com/office/officeart/2005/8/layout/default"/>
    <dgm:cxn modelId="{6DF1C4F7-586A-433D-A076-D0D3951C5B34}" type="presParOf" srcId="{FE82FAE9-0981-43B4-ACE7-56133A1C7175}" destId="{694CF30A-E6EA-4107-8966-DAA84F0A6E35}" srcOrd="4" destOrd="0" presId="urn:microsoft.com/office/officeart/2005/8/layout/default"/>
    <dgm:cxn modelId="{32E0E61B-6B69-4CA9-BB70-0546B30CF838}" type="presParOf" srcId="{FE82FAE9-0981-43B4-ACE7-56133A1C7175}" destId="{DBFF41C3-3A56-4FCF-874F-69E114F65EA5}" srcOrd="5" destOrd="0" presId="urn:microsoft.com/office/officeart/2005/8/layout/default"/>
    <dgm:cxn modelId="{A7009D75-2DCD-455F-A0DA-8BA71A3073C2}" type="presParOf" srcId="{FE82FAE9-0981-43B4-ACE7-56133A1C7175}" destId="{F9D9DA46-E52B-4B23-980D-7CC28013CB34}" srcOrd="6" destOrd="0" presId="urn:microsoft.com/office/officeart/2005/8/layout/default"/>
    <dgm:cxn modelId="{48E83AF9-81DC-49E9-B6A0-03CABD038667}" type="presParOf" srcId="{FE82FAE9-0981-43B4-ACE7-56133A1C7175}" destId="{84BA47C4-6F01-42FB-B4C9-CCF3537E5E76}" srcOrd="7" destOrd="0" presId="urn:microsoft.com/office/officeart/2005/8/layout/default"/>
    <dgm:cxn modelId="{392E37C5-D406-4A44-8030-B38A6F05D4CD}" type="presParOf" srcId="{FE82FAE9-0981-43B4-ACE7-56133A1C7175}" destId="{BC51E608-EF77-4554-AE3D-329D4EF97948}" srcOrd="8" destOrd="0" presId="urn:microsoft.com/office/officeart/2005/8/layout/default"/>
    <dgm:cxn modelId="{2DD24D36-69FA-454B-8936-21F285E02235}" type="presParOf" srcId="{FE82FAE9-0981-43B4-ACE7-56133A1C7175}" destId="{EE7F0437-72B2-4245-9F42-DD86F1A1E5DA}" srcOrd="9" destOrd="0" presId="urn:microsoft.com/office/officeart/2005/8/layout/default"/>
    <dgm:cxn modelId="{CA3D6ED8-46E8-4698-8C84-F405EF8BC9A4}" type="presParOf" srcId="{FE82FAE9-0981-43B4-ACE7-56133A1C7175}" destId="{943A5125-A35E-47DE-97BB-C6C2157F0E02}" srcOrd="10" destOrd="0" presId="urn:microsoft.com/office/officeart/2005/8/layout/default"/>
    <dgm:cxn modelId="{E8E9B266-FDE0-42A9-B82D-2959388A636F}" type="presParOf" srcId="{FE82FAE9-0981-43B4-ACE7-56133A1C7175}" destId="{C30422C4-6BB4-43EA-AB16-C20EA5FA4986}" srcOrd="11" destOrd="0" presId="urn:microsoft.com/office/officeart/2005/8/layout/default"/>
    <dgm:cxn modelId="{3F988096-5EF0-4D37-874B-6C2BC8BCF30C}" type="presParOf" srcId="{FE82FAE9-0981-43B4-ACE7-56133A1C7175}" destId="{9E36E180-6A02-4A51-850F-DBC4BA9284D6}" srcOrd="12" destOrd="0" presId="urn:microsoft.com/office/officeart/2005/8/layout/default"/>
    <dgm:cxn modelId="{97E4298D-3879-4813-AEF6-909EEE058581}" type="presParOf" srcId="{FE82FAE9-0981-43B4-ACE7-56133A1C7175}" destId="{8BDD4576-5BFD-443A-8A50-091DB4FB35A7}" srcOrd="13" destOrd="0" presId="urn:microsoft.com/office/officeart/2005/8/layout/default"/>
    <dgm:cxn modelId="{9C9878EE-1AE5-4846-AF05-66DCC41891BD}" type="presParOf" srcId="{FE82FAE9-0981-43B4-ACE7-56133A1C7175}" destId="{1A0EA9A6-816B-40CD-AD49-A4B981370CDE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B8177E-4ED0-4C52-83FC-5AEFABA7ED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44B972F-2F76-421F-998F-5C85B3674341}">
      <dgm:prSet/>
      <dgm:spPr/>
      <dgm:t>
        <a:bodyPr/>
        <a:lstStyle/>
        <a:p>
          <a:r>
            <a:rPr lang="en-GB"/>
            <a:t>People become more conscious of carbon emissions and the environment as a result of COVID.</a:t>
          </a:r>
          <a:endParaRPr lang="en-US"/>
        </a:p>
      </dgm:t>
    </dgm:pt>
    <dgm:pt modelId="{E7FAD7EF-9497-4D33-AC65-7B8508BE8C8D}" type="parTrans" cxnId="{07E1894E-B3E7-4218-836B-C009C2EB549A}">
      <dgm:prSet/>
      <dgm:spPr/>
      <dgm:t>
        <a:bodyPr/>
        <a:lstStyle/>
        <a:p>
          <a:endParaRPr lang="en-US"/>
        </a:p>
      </dgm:t>
    </dgm:pt>
    <dgm:pt modelId="{BF464DBB-EA2F-493D-AF7D-661BE2AED96A}" type="sibTrans" cxnId="{07E1894E-B3E7-4218-836B-C009C2EB549A}">
      <dgm:prSet/>
      <dgm:spPr/>
      <dgm:t>
        <a:bodyPr/>
        <a:lstStyle/>
        <a:p>
          <a:endParaRPr lang="en-US"/>
        </a:p>
      </dgm:t>
    </dgm:pt>
    <dgm:pt modelId="{E4BEBDC1-618B-49FA-A9F7-6DA49A7CAD3A}">
      <dgm:prSet/>
      <dgm:spPr/>
      <dgm:t>
        <a:bodyPr/>
        <a:lstStyle/>
        <a:p>
          <a:r>
            <a:rPr lang="en-GB"/>
            <a:t>Hotels with green policies are now preferred by many visitors (Costa and Costa, 2022).</a:t>
          </a:r>
          <a:endParaRPr lang="en-US"/>
        </a:p>
      </dgm:t>
    </dgm:pt>
    <dgm:pt modelId="{B66C4FA3-982C-45A5-BA71-7EF8E6ACEDF4}" type="parTrans" cxnId="{9E3E2090-A844-4B50-BFFA-2824F56407D7}">
      <dgm:prSet/>
      <dgm:spPr/>
      <dgm:t>
        <a:bodyPr/>
        <a:lstStyle/>
        <a:p>
          <a:endParaRPr lang="en-US"/>
        </a:p>
      </dgm:t>
    </dgm:pt>
    <dgm:pt modelId="{0DB368FA-F3F2-4DF5-8913-75492EE945FA}" type="sibTrans" cxnId="{9E3E2090-A844-4B50-BFFA-2824F56407D7}">
      <dgm:prSet/>
      <dgm:spPr/>
      <dgm:t>
        <a:bodyPr/>
        <a:lstStyle/>
        <a:p>
          <a:endParaRPr lang="en-US"/>
        </a:p>
      </dgm:t>
    </dgm:pt>
    <dgm:pt modelId="{2BACD9FE-A37E-49B4-BAA6-4028002EA3EC}">
      <dgm:prSet/>
      <dgm:spPr/>
      <dgm:t>
        <a:bodyPr/>
        <a:lstStyle/>
        <a:p>
          <a:r>
            <a:rPr lang="en-GB"/>
            <a:t>Luxury hotels reacted quickly, utilising eco-friendly materials, local cuisine, and solar panels.</a:t>
          </a:r>
          <a:endParaRPr lang="en-US"/>
        </a:p>
      </dgm:t>
    </dgm:pt>
    <dgm:pt modelId="{250BD9F4-2D9B-4C7C-B976-D275BD330992}" type="parTrans" cxnId="{B5DFDF6B-0D54-4FE8-81B0-389767CB1BC1}">
      <dgm:prSet/>
      <dgm:spPr/>
      <dgm:t>
        <a:bodyPr/>
        <a:lstStyle/>
        <a:p>
          <a:endParaRPr lang="en-US"/>
        </a:p>
      </dgm:t>
    </dgm:pt>
    <dgm:pt modelId="{1CDB54A0-03B4-4BD5-AE76-3308D0FA316F}" type="sibTrans" cxnId="{B5DFDF6B-0D54-4FE8-81B0-389767CB1BC1}">
      <dgm:prSet/>
      <dgm:spPr/>
      <dgm:t>
        <a:bodyPr/>
        <a:lstStyle/>
        <a:p>
          <a:endParaRPr lang="en-US"/>
        </a:p>
      </dgm:t>
    </dgm:pt>
    <dgm:pt modelId="{305A6F51-5F2D-4E9E-B20E-80A567E70D6E}">
      <dgm:prSet/>
      <dgm:spPr/>
      <dgm:t>
        <a:bodyPr/>
        <a:lstStyle/>
        <a:p>
          <a:r>
            <a:rPr lang="en-GB"/>
            <a:t>Well-known companies like Four Seasons and Ritz-Carlton advertise their environmental initiatives (Fox, 2025).</a:t>
          </a:r>
          <a:endParaRPr lang="en-US"/>
        </a:p>
      </dgm:t>
    </dgm:pt>
    <dgm:pt modelId="{86A00DE7-F95F-4E30-A346-728995BD5615}" type="parTrans" cxnId="{4FD65AE4-19F6-4D6C-BD2C-DEEB56F5427C}">
      <dgm:prSet/>
      <dgm:spPr/>
      <dgm:t>
        <a:bodyPr/>
        <a:lstStyle/>
        <a:p>
          <a:endParaRPr lang="en-US"/>
        </a:p>
      </dgm:t>
    </dgm:pt>
    <dgm:pt modelId="{2CB71A3E-94B5-4098-ABB2-CD68492BE43C}" type="sibTrans" cxnId="{4FD65AE4-19F6-4D6C-BD2C-DEEB56F5427C}">
      <dgm:prSet/>
      <dgm:spPr/>
      <dgm:t>
        <a:bodyPr/>
        <a:lstStyle/>
        <a:p>
          <a:endParaRPr lang="en-US"/>
        </a:p>
      </dgm:t>
    </dgm:pt>
    <dgm:pt modelId="{D85181F3-F3FE-43BD-9A98-03ECA992FAD4}">
      <dgm:prSet/>
      <dgm:spPr/>
      <dgm:t>
        <a:bodyPr/>
        <a:lstStyle/>
        <a:p>
          <a:r>
            <a:rPr lang="en-GB"/>
            <a:t>These initiatives foster trust and give visitors a sense of belonging.</a:t>
          </a:r>
          <a:endParaRPr lang="en-US"/>
        </a:p>
      </dgm:t>
    </dgm:pt>
    <dgm:pt modelId="{72E2F749-DBD5-47C8-9784-79AA1E5BF7C3}" type="parTrans" cxnId="{C7E1106B-F049-47F4-A0C4-F4AAAFB33343}">
      <dgm:prSet/>
      <dgm:spPr/>
      <dgm:t>
        <a:bodyPr/>
        <a:lstStyle/>
        <a:p>
          <a:endParaRPr lang="en-US"/>
        </a:p>
      </dgm:t>
    </dgm:pt>
    <dgm:pt modelId="{4CF864F5-34A0-4850-8DDC-A0241D973A8E}" type="sibTrans" cxnId="{C7E1106B-F049-47F4-A0C4-F4AAAFB33343}">
      <dgm:prSet/>
      <dgm:spPr/>
      <dgm:t>
        <a:bodyPr/>
        <a:lstStyle/>
        <a:p>
          <a:endParaRPr lang="en-US"/>
        </a:p>
      </dgm:t>
    </dgm:pt>
    <dgm:pt modelId="{54297ECF-6C00-4A1D-8078-D28899D72E02}">
      <dgm:prSet/>
      <dgm:spPr/>
      <dgm:t>
        <a:bodyPr/>
        <a:lstStyle/>
        <a:p>
          <a:r>
            <a:rPr lang="en-GB"/>
            <a:t>Research indicates that green-certified hotels have happier customers (Velaoras et al., 2025).</a:t>
          </a:r>
          <a:endParaRPr lang="en-US"/>
        </a:p>
      </dgm:t>
    </dgm:pt>
    <dgm:pt modelId="{0729BF9E-82A0-4DD7-89ED-FDF61F56F2B8}" type="parTrans" cxnId="{AC6F9FFA-10CA-420F-9FE2-BACBACB72AB9}">
      <dgm:prSet/>
      <dgm:spPr/>
      <dgm:t>
        <a:bodyPr/>
        <a:lstStyle/>
        <a:p>
          <a:endParaRPr lang="en-US"/>
        </a:p>
      </dgm:t>
    </dgm:pt>
    <dgm:pt modelId="{403E7DCE-B57E-4F29-84C9-F482F01822A8}" type="sibTrans" cxnId="{AC6F9FFA-10CA-420F-9FE2-BACBACB72AB9}">
      <dgm:prSet/>
      <dgm:spPr/>
      <dgm:t>
        <a:bodyPr/>
        <a:lstStyle/>
        <a:p>
          <a:endParaRPr lang="en-US"/>
        </a:p>
      </dgm:t>
    </dgm:pt>
    <dgm:pt modelId="{B7E61AEE-D95F-452B-BE35-F8DC5971DD89}">
      <dgm:prSet/>
      <dgm:spPr/>
      <dgm:t>
        <a:bodyPr/>
        <a:lstStyle/>
        <a:p>
          <a:r>
            <a:rPr lang="en-GB"/>
            <a:t>Sustainability is now a crucial component of luxury brand identity rather than merely a choice.</a:t>
          </a:r>
          <a:endParaRPr lang="en-US"/>
        </a:p>
      </dgm:t>
    </dgm:pt>
    <dgm:pt modelId="{CAB4FFC4-18CA-439B-84CE-1F31CE7EB9B7}" type="parTrans" cxnId="{DEB73C54-622C-49BE-9FAB-9DB94A41F48F}">
      <dgm:prSet/>
      <dgm:spPr/>
      <dgm:t>
        <a:bodyPr/>
        <a:lstStyle/>
        <a:p>
          <a:endParaRPr lang="en-US"/>
        </a:p>
      </dgm:t>
    </dgm:pt>
    <dgm:pt modelId="{7A3BF4AB-53CD-4273-89A0-1904494144C6}" type="sibTrans" cxnId="{DEB73C54-622C-49BE-9FAB-9DB94A41F48F}">
      <dgm:prSet/>
      <dgm:spPr/>
      <dgm:t>
        <a:bodyPr/>
        <a:lstStyle/>
        <a:p>
          <a:endParaRPr lang="en-US"/>
        </a:p>
      </dgm:t>
    </dgm:pt>
    <dgm:pt modelId="{E8FDEA84-2E7C-48B5-9920-199056F85BA4}" type="pres">
      <dgm:prSet presAssocID="{CFB8177E-4ED0-4C52-83FC-5AEFABA7ED0A}" presName="root" presStyleCnt="0">
        <dgm:presLayoutVars>
          <dgm:dir/>
          <dgm:resizeHandles val="exact"/>
        </dgm:presLayoutVars>
      </dgm:prSet>
      <dgm:spPr/>
    </dgm:pt>
    <dgm:pt modelId="{146C8703-2B6E-430F-BD29-F54BD6432EC5}" type="pres">
      <dgm:prSet presAssocID="{344B972F-2F76-421F-998F-5C85B3674341}" presName="compNode" presStyleCnt="0"/>
      <dgm:spPr/>
    </dgm:pt>
    <dgm:pt modelId="{55AF1D14-E874-464C-BEA2-D0AF6923F686}" type="pres">
      <dgm:prSet presAssocID="{344B972F-2F76-421F-998F-5C85B3674341}" presName="bgRect" presStyleLbl="bgShp" presStyleIdx="0" presStyleCnt="7"/>
      <dgm:spPr/>
    </dgm:pt>
    <dgm:pt modelId="{58C21BE0-38B2-42DA-B12F-6AF952879638}" type="pres">
      <dgm:prSet presAssocID="{344B972F-2F76-421F-998F-5C85B367434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ED25EB63-8374-47BD-9F63-D2402C663332}" type="pres">
      <dgm:prSet presAssocID="{344B972F-2F76-421F-998F-5C85B3674341}" presName="spaceRect" presStyleCnt="0"/>
      <dgm:spPr/>
    </dgm:pt>
    <dgm:pt modelId="{FCC5AC3E-C95C-4658-BA01-66584670B3A2}" type="pres">
      <dgm:prSet presAssocID="{344B972F-2F76-421F-998F-5C85B3674341}" presName="parTx" presStyleLbl="revTx" presStyleIdx="0" presStyleCnt="7">
        <dgm:presLayoutVars>
          <dgm:chMax val="0"/>
          <dgm:chPref val="0"/>
        </dgm:presLayoutVars>
      </dgm:prSet>
      <dgm:spPr/>
    </dgm:pt>
    <dgm:pt modelId="{DA37A36B-1101-4420-9DB7-61F7EB25A818}" type="pres">
      <dgm:prSet presAssocID="{BF464DBB-EA2F-493D-AF7D-661BE2AED96A}" presName="sibTrans" presStyleCnt="0"/>
      <dgm:spPr/>
    </dgm:pt>
    <dgm:pt modelId="{1DE73706-C7E7-45AA-9F86-1CEE9316D2CA}" type="pres">
      <dgm:prSet presAssocID="{E4BEBDC1-618B-49FA-A9F7-6DA49A7CAD3A}" presName="compNode" presStyleCnt="0"/>
      <dgm:spPr/>
    </dgm:pt>
    <dgm:pt modelId="{24D92876-F806-4B07-9C90-4D99CD4092F9}" type="pres">
      <dgm:prSet presAssocID="{E4BEBDC1-618B-49FA-A9F7-6DA49A7CAD3A}" presName="bgRect" presStyleLbl="bgShp" presStyleIdx="1" presStyleCnt="7"/>
      <dgm:spPr/>
    </dgm:pt>
    <dgm:pt modelId="{FBE34A73-DB4C-4708-932E-70677B712C2E}" type="pres">
      <dgm:prSet presAssocID="{E4BEBDC1-618B-49FA-A9F7-6DA49A7CAD3A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set scene"/>
        </a:ext>
      </dgm:extLst>
    </dgm:pt>
    <dgm:pt modelId="{A19796C1-A2DC-487B-B275-97395252E6D4}" type="pres">
      <dgm:prSet presAssocID="{E4BEBDC1-618B-49FA-A9F7-6DA49A7CAD3A}" presName="spaceRect" presStyleCnt="0"/>
      <dgm:spPr/>
    </dgm:pt>
    <dgm:pt modelId="{0A33FD8D-7280-4961-8642-770968D09653}" type="pres">
      <dgm:prSet presAssocID="{E4BEBDC1-618B-49FA-A9F7-6DA49A7CAD3A}" presName="parTx" presStyleLbl="revTx" presStyleIdx="1" presStyleCnt="7">
        <dgm:presLayoutVars>
          <dgm:chMax val="0"/>
          <dgm:chPref val="0"/>
        </dgm:presLayoutVars>
      </dgm:prSet>
      <dgm:spPr/>
    </dgm:pt>
    <dgm:pt modelId="{654F26A6-A57D-431D-A6CB-6B873BFF8252}" type="pres">
      <dgm:prSet presAssocID="{0DB368FA-F3F2-4DF5-8913-75492EE945FA}" presName="sibTrans" presStyleCnt="0"/>
      <dgm:spPr/>
    </dgm:pt>
    <dgm:pt modelId="{61FC210B-F1C9-4D78-84CF-1EE6053C64A9}" type="pres">
      <dgm:prSet presAssocID="{2BACD9FE-A37E-49B4-BAA6-4028002EA3EC}" presName="compNode" presStyleCnt="0"/>
      <dgm:spPr/>
    </dgm:pt>
    <dgm:pt modelId="{23226E9D-19B3-42DD-9D86-B1AEC04CBA6F}" type="pres">
      <dgm:prSet presAssocID="{2BACD9FE-A37E-49B4-BAA6-4028002EA3EC}" presName="bgRect" presStyleLbl="bgShp" presStyleIdx="2" presStyleCnt="7"/>
      <dgm:spPr/>
    </dgm:pt>
    <dgm:pt modelId="{30038A76-AD96-4BDC-8820-D68B01712D2B}" type="pres">
      <dgm:prSet presAssocID="{2BACD9FE-A37E-49B4-BAA6-4028002EA3E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E89225C2-0B62-4237-8F5B-5052CEFC9222}" type="pres">
      <dgm:prSet presAssocID="{2BACD9FE-A37E-49B4-BAA6-4028002EA3EC}" presName="spaceRect" presStyleCnt="0"/>
      <dgm:spPr/>
    </dgm:pt>
    <dgm:pt modelId="{8D5A0CFB-C335-4FAD-9EB1-F55E60EA3116}" type="pres">
      <dgm:prSet presAssocID="{2BACD9FE-A37E-49B4-BAA6-4028002EA3EC}" presName="parTx" presStyleLbl="revTx" presStyleIdx="2" presStyleCnt="7">
        <dgm:presLayoutVars>
          <dgm:chMax val="0"/>
          <dgm:chPref val="0"/>
        </dgm:presLayoutVars>
      </dgm:prSet>
      <dgm:spPr/>
    </dgm:pt>
    <dgm:pt modelId="{0BD79042-2643-4B4E-AC67-807DC6FE56D2}" type="pres">
      <dgm:prSet presAssocID="{1CDB54A0-03B4-4BD5-AE76-3308D0FA316F}" presName="sibTrans" presStyleCnt="0"/>
      <dgm:spPr/>
    </dgm:pt>
    <dgm:pt modelId="{24F0DF11-5F5D-4B42-AAE6-F7F8D4AAB624}" type="pres">
      <dgm:prSet presAssocID="{305A6F51-5F2D-4E9E-B20E-80A567E70D6E}" presName="compNode" presStyleCnt="0"/>
      <dgm:spPr/>
    </dgm:pt>
    <dgm:pt modelId="{CD595AE3-9D60-4329-A174-FD94F777D8EE}" type="pres">
      <dgm:prSet presAssocID="{305A6F51-5F2D-4E9E-B20E-80A567E70D6E}" presName="bgRect" presStyleLbl="bgShp" presStyleIdx="3" presStyleCnt="7"/>
      <dgm:spPr/>
    </dgm:pt>
    <dgm:pt modelId="{ACEB01FA-10A7-4340-B073-BC72CA30AF37}" type="pres">
      <dgm:prSet presAssocID="{305A6F51-5F2D-4E9E-B20E-80A567E70D6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ger"/>
        </a:ext>
      </dgm:extLst>
    </dgm:pt>
    <dgm:pt modelId="{F868323A-745A-40FB-BB5E-6D4996CBFA1A}" type="pres">
      <dgm:prSet presAssocID="{305A6F51-5F2D-4E9E-B20E-80A567E70D6E}" presName="spaceRect" presStyleCnt="0"/>
      <dgm:spPr/>
    </dgm:pt>
    <dgm:pt modelId="{E540CAC4-E345-45FA-8E14-2EE6D7A2013E}" type="pres">
      <dgm:prSet presAssocID="{305A6F51-5F2D-4E9E-B20E-80A567E70D6E}" presName="parTx" presStyleLbl="revTx" presStyleIdx="3" presStyleCnt="7">
        <dgm:presLayoutVars>
          <dgm:chMax val="0"/>
          <dgm:chPref val="0"/>
        </dgm:presLayoutVars>
      </dgm:prSet>
      <dgm:spPr/>
    </dgm:pt>
    <dgm:pt modelId="{B341BC5F-76FE-46E4-97EF-DD0FF5D800B7}" type="pres">
      <dgm:prSet presAssocID="{2CB71A3E-94B5-4098-ABB2-CD68492BE43C}" presName="sibTrans" presStyleCnt="0"/>
      <dgm:spPr/>
    </dgm:pt>
    <dgm:pt modelId="{AE257ECE-C944-4BB9-B9AC-730BDA8BAA15}" type="pres">
      <dgm:prSet presAssocID="{D85181F3-F3FE-43BD-9A98-03ECA992FAD4}" presName="compNode" presStyleCnt="0"/>
      <dgm:spPr/>
    </dgm:pt>
    <dgm:pt modelId="{B9F03036-D805-4DAD-9D65-6E62E37FCA06}" type="pres">
      <dgm:prSet presAssocID="{D85181F3-F3FE-43BD-9A98-03ECA992FAD4}" presName="bgRect" presStyleLbl="bgShp" presStyleIdx="4" presStyleCnt="7"/>
      <dgm:spPr/>
    </dgm:pt>
    <dgm:pt modelId="{D5C03A15-89CA-47D8-B4BC-2E4099A740E6}" type="pres">
      <dgm:prSet presAssocID="{D85181F3-F3FE-43BD-9A98-03ECA992FAD4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AC41A244-62C4-4BE1-8C1E-DDF9C9FFA0F2}" type="pres">
      <dgm:prSet presAssocID="{D85181F3-F3FE-43BD-9A98-03ECA992FAD4}" presName="spaceRect" presStyleCnt="0"/>
      <dgm:spPr/>
    </dgm:pt>
    <dgm:pt modelId="{44D7DBE1-97E5-4DED-B0AE-39A4C9B8CD85}" type="pres">
      <dgm:prSet presAssocID="{D85181F3-F3FE-43BD-9A98-03ECA992FAD4}" presName="parTx" presStyleLbl="revTx" presStyleIdx="4" presStyleCnt="7">
        <dgm:presLayoutVars>
          <dgm:chMax val="0"/>
          <dgm:chPref val="0"/>
        </dgm:presLayoutVars>
      </dgm:prSet>
      <dgm:spPr/>
    </dgm:pt>
    <dgm:pt modelId="{A2C26FF6-1937-40E3-87C2-288667D26C4E}" type="pres">
      <dgm:prSet presAssocID="{4CF864F5-34A0-4850-8DDC-A0241D973A8E}" presName="sibTrans" presStyleCnt="0"/>
      <dgm:spPr/>
    </dgm:pt>
    <dgm:pt modelId="{BB898B53-BFE6-4790-9903-29639F7931C3}" type="pres">
      <dgm:prSet presAssocID="{54297ECF-6C00-4A1D-8078-D28899D72E02}" presName="compNode" presStyleCnt="0"/>
      <dgm:spPr/>
    </dgm:pt>
    <dgm:pt modelId="{D5091BA3-9A3A-4CF8-A00D-72B8B838B28B}" type="pres">
      <dgm:prSet presAssocID="{54297ECF-6C00-4A1D-8078-D28899D72E02}" presName="bgRect" presStyleLbl="bgShp" presStyleIdx="5" presStyleCnt="7"/>
      <dgm:spPr/>
    </dgm:pt>
    <dgm:pt modelId="{0C545AA8-F9E8-49E1-8469-E23A81748486}" type="pres">
      <dgm:prSet presAssocID="{54297ECF-6C00-4A1D-8078-D28899D72E0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6408F615-722E-4049-B918-4FB0D37E881D}" type="pres">
      <dgm:prSet presAssocID="{54297ECF-6C00-4A1D-8078-D28899D72E02}" presName="spaceRect" presStyleCnt="0"/>
      <dgm:spPr/>
    </dgm:pt>
    <dgm:pt modelId="{BB188C27-0017-41D4-BAC3-ED55E10CD59B}" type="pres">
      <dgm:prSet presAssocID="{54297ECF-6C00-4A1D-8078-D28899D72E02}" presName="parTx" presStyleLbl="revTx" presStyleIdx="5" presStyleCnt="7">
        <dgm:presLayoutVars>
          <dgm:chMax val="0"/>
          <dgm:chPref val="0"/>
        </dgm:presLayoutVars>
      </dgm:prSet>
      <dgm:spPr/>
    </dgm:pt>
    <dgm:pt modelId="{39DFBF43-125A-4C38-BB0B-E31386256954}" type="pres">
      <dgm:prSet presAssocID="{403E7DCE-B57E-4F29-84C9-F482F01822A8}" presName="sibTrans" presStyleCnt="0"/>
      <dgm:spPr/>
    </dgm:pt>
    <dgm:pt modelId="{9022D61A-446F-44EB-A878-439552BE5EF3}" type="pres">
      <dgm:prSet presAssocID="{B7E61AEE-D95F-452B-BE35-F8DC5971DD89}" presName="compNode" presStyleCnt="0"/>
      <dgm:spPr/>
    </dgm:pt>
    <dgm:pt modelId="{A14777EE-0705-4669-876C-3FC53F75BACD}" type="pres">
      <dgm:prSet presAssocID="{B7E61AEE-D95F-452B-BE35-F8DC5971DD89}" presName="bgRect" presStyleLbl="bgShp" presStyleIdx="6" presStyleCnt="7"/>
      <dgm:spPr/>
    </dgm:pt>
    <dgm:pt modelId="{74E3398E-E035-410D-92BD-B583BC8B4D83}" type="pres">
      <dgm:prSet presAssocID="{B7E61AEE-D95F-452B-BE35-F8DC5971DD8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93729338-AA36-448E-A8FB-D6177F1A95A0}" type="pres">
      <dgm:prSet presAssocID="{B7E61AEE-D95F-452B-BE35-F8DC5971DD89}" presName="spaceRect" presStyleCnt="0"/>
      <dgm:spPr/>
    </dgm:pt>
    <dgm:pt modelId="{CBF738AF-9A50-4D2F-BAC9-EB0E3D89B3B1}" type="pres">
      <dgm:prSet presAssocID="{B7E61AEE-D95F-452B-BE35-F8DC5971DD8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C5A37C1C-4A4C-4E0C-B3DD-DF672E836C26}" type="presOf" srcId="{344B972F-2F76-421F-998F-5C85B3674341}" destId="{FCC5AC3E-C95C-4658-BA01-66584670B3A2}" srcOrd="0" destOrd="0" presId="urn:microsoft.com/office/officeart/2018/2/layout/IconVerticalSolidList"/>
    <dgm:cxn modelId="{F9435324-B375-4382-8A47-4E56DC463FC5}" type="presOf" srcId="{54297ECF-6C00-4A1D-8078-D28899D72E02}" destId="{BB188C27-0017-41D4-BAC3-ED55E10CD59B}" srcOrd="0" destOrd="0" presId="urn:microsoft.com/office/officeart/2018/2/layout/IconVerticalSolidList"/>
    <dgm:cxn modelId="{9EF30C28-70FE-48DE-9B92-E09B3B6D8635}" type="presOf" srcId="{CFB8177E-4ED0-4C52-83FC-5AEFABA7ED0A}" destId="{E8FDEA84-2E7C-48B5-9920-199056F85BA4}" srcOrd="0" destOrd="0" presId="urn:microsoft.com/office/officeart/2018/2/layout/IconVerticalSolidList"/>
    <dgm:cxn modelId="{F769905E-99A4-447E-B5AA-DEC6C6EC54DC}" type="presOf" srcId="{E4BEBDC1-618B-49FA-A9F7-6DA49A7CAD3A}" destId="{0A33FD8D-7280-4961-8642-770968D09653}" srcOrd="0" destOrd="0" presId="urn:microsoft.com/office/officeart/2018/2/layout/IconVerticalSolidList"/>
    <dgm:cxn modelId="{C7E1106B-F049-47F4-A0C4-F4AAAFB33343}" srcId="{CFB8177E-4ED0-4C52-83FC-5AEFABA7ED0A}" destId="{D85181F3-F3FE-43BD-9A98-03ECA992FAD4}" srcOrd="4" destOrd="0" parTransId="{72E2F749-DBD5-47C8-9784-79AA1E5BF7C3}" sibTransId="{4CF864F5-34A0-4850-8DDC-A0241D973A8E}"/>
    <dgm:cxn modelId="{B5DFDF6B-0D54-4FE8-81B0-389767CB1BC1}" srcId="{CFB8177E-4ED0-4C52-83FC-5AEFABA7ED0A}" destId="{2BACD9FE-A37E-49B4-BAA6-4028002EA3EC}" srcOrd="2" destOrd="0" parTransId="{250BD9F4-2D9B-4C7C-B976-D275BD330992}" sibTransId="{1CDB54A0-03B4-4BD5-AE76-3308D0FA316F}"/>
    <dgm:cxn modelId="{07E1894E-B3E7-4218-836B-C009C2EB549A}" srcId="{CFB8177E-4ED0-4C52-83FC-5AEFABA7ED0A}" destId="{344B972F-2F76-421F-998F-5C85B3674341}" srcOrd="0" destOrd="0" parTransId="{E7FAD7EF-9497-4D33-AC65-7B8508BE8C8D}" sibTransId="{BF464DBB-EA2F-493D-AF7D-661BE2AED96A}"/>
    <dgm:cxn modelId="{7BAC6D52-A791-43DB-BDD0-547DFA09825C}" type="presOf" srcId="{2BACD9FE-A37E-49B4-BAA6-4028002EA3EC}" destId="{8D5A0CFB-C335-4FAD-9EB1-F55E60EA3116}" srcOrd="0" destOrd="0" presId="urn:microsoft.com/office/officeart/2018/2/layout/IconVerticalSolidList"/>
    <dgm:cxn modelId="{DEB73C54-622C-49BE-9FAB-9DB94A41F48F}" srcId="{CFB8177E-4ED0-4C52-83FC-5AEFABA7ED0A}" destId="{B7E61AEE-D95F-452B-BE35-F8DC5971DD89}" srcOrd="6" destOrd="0" parTransId="{CAB4FFC4-18CA-439B-84CE-1F31CE7EB9B7}" sibTransId="{7A3BF4AB-53CD-4273-89A0-1904494144C6}"/>
    <dgm:cxn modelId="{9E3E2090-A844-4B50-BFFA-2824F56407D7}" srcId="{CFB8177E-4ED0-4C52-83FC-5AEFABA7ED0A}" destId="{E4BEBDC1-618B-49FA-A9F7-6DA49A7CAD3A}" srcOrd="1" destOrd="0" parTransId="{B66C4FA3-982C-45A5-BA71-7EF8E6ACEDF4}" sibTransId="{0DB368FA-F3F2-4DF5-8913-75492EE945FA}"/>
    <dgm:cxn modelId="{9EF51994-E84E-4A5C-836F-AB4EB558B55A}" type="presOf" srcId="{D85181F3-F3FE-43BD-9A98-03ECA992FAD4}" destId="{44D7DBE1-97E5-4DED-B0AE-39A4C9B8CD85}" srcOrd="0" destOrd="0" presId="urn:microsoft.com/office/officeart/2018/2/layout/IconVerticalSolidList"/>
    <dgm:cxn modelId="{3BF361C4-ABCA-4960-A660-1780E505666D}" type="presOf" srcId="{305A6F51-5F2D-4E9E-B20E-80A567E70D6E}" destId="{E540CAC4-E345-45FA-8E14-2EE6D7A2013E}" srcOrd="0" destOrd="0" presId="urn:microsoft.com/office/officeart/2018/2/layout/IconVerticalSolidList"/>
    <dgm:cxn modelId="{4FD65AE4-19F6-4D6C-BD2C-DEEB56F5427C}" srcId="{CFB8177E-4ED0-4C52-83FC-5AEFABA7ED0A}" destId="{305A6F51-5F2D-4E9E-B20E-80A567E70D6E}" srcOrd="3" destOrd="0" parTransId="{86A00DE7-F95F-4E30-A346-728995BD5615}" sibTransId="{2CB71A3E-94B5-4098-ABB2-CD68492BE43C}"/>
    <dgm:cxn modelId="{669DD8F9-4D1C-4757-968C-D070D648DC74}" type="presOf" srcId="{B7E61AEE-D95F-452B-BE35-F8DC5971DD89}" destId="{CBF738AF-9A50-4D2F-BAC9-EB0E3D89B3B1}" srcOrd="0" destOrd="0" presId="urn:microsoft.com/office/officeart/2018/2/layout/IconVerticalSolidList"/>
    <dgm:cxn modelId="{AC6F9FFA-10CA-420F-9FE2-BACBACB72AB9}" srcId="{CFB8177E-4ED0-4C52-83FC-5AEFABA7ED0A}" destId="{54297ECF-6C00-4A1D-8078-D28899D72E02}" srcOrd="5" destOrd="0" parTransId="{0729BF9E-82A0-4DD7-89ED-FDF61F56F2B8}" sibTransId="{403E7DCE-B57E-4F29-84C9-F482F01822A8}"/>
    <dgm:cxn modelId="{25C4BE1F-DD57-4DBB-8655-5032464CBAAB}" type="presParOf" srcId="{E8FDEA84-2E7C-48B5-9920-199056F85BA4}" destId="{146C8703-2B6E-430F-BD29-F54BD6432EC5}" srcOrd="0" destOrd="0" presId="urn:microsoft.com/office/officeart/2018/2/layout/IconVerticalSolidList"/>
    <dgm:cxn modelId="{114A8213-E8B5-4772-B1DE-89428B39E47E}" type="presParOf" srcId="{146C8703-2B6E-430F-BD29-F54BD6432EC5}" destId="{55AF1D14-E874-464C-BEA2-D0AF6923F686}" srcOrd="0" destOrd="0" presId="urn:microsoft.com/office/officeart/2018/2/layout/IconVerticalSolidList"/>
    <dgm:cxn modelId="{3BC5E7EC-DC50-4A25-98D5-193FCC687B36}" type="presParOf" srcId="{146C8703-2B6E-430F-BD29-F54BD6432EC5}" destId="{58C21BE0-38B2-42DA-B12F-6AF952879638}" srcOrd="1" destOrd="0" presId="urn:microsoft.com/office/officeart/2018/2/layout/IconVerticalSolidList"/>
    <dgm:cxn modelId="{64046CD6-1A60-40CB-8F59-FBC5EA5EF6BA}" type="presParOf" srcId="{146C8703-2B6E-430F-BD29-F54BD6432EC5}" destId="{ED25EB63-8374-47BD-9F63-D2402C663332}" srcOrd="2" destOrd="0" presId="urn:microsoft.com/office/officeart/2018/2/layout/IconVerticalSolidList"/>
    <dgm:cxn modelId="{50958CCD-C1BA-43FD-BC21-3F4C6E12711E}" type="presParOf" srcId="{146C8703-2B6E-430F-BD29-F54BD6432EC5}" destId="{FCC5AC3E-C95C-4658-BA01-66584670B3A2}" srcOrd="3" destOrd="0" presId="urn:microsoft.com/office/officeart/2018/2/layout/IconVerticalSolidList"/>
    <dgm:cxn modelId="{8E2256BC-209C-4BE6-91E6-C241F8DB14C9}" type="presParOf" srcId="{E8FDEA84-2E7C-48B5-9920-199056F85BA4}" destId="{DA37A36B-1101-4420-9DB7-61F7EB25A818}" srcOrd="1" destOrd="0" presId="urn:microsoft.com/office/officeart/2018/2/layout/IconVerticalSolidList"/>
    <dgm:cxn modelId="{B232105D-9E72-4F09-9E55-F05D3594B310}" type="presParOf" srcId="{E8FDEA84-2E7C-48B5-9920-199056F85BA4}" destId="{1DE73706-C7E7-45AA-9F86-1CEE9316D2CA}" srcOrd="2" destOrd="0" presId="urn:microsoft.com/office/officeart/2018/2/layout/IconVerticalSolidList"/>
    <dgm:cxn modelId="{6C5CF780-2851-4AFF-9733-2E4DCA6F0C9D}" type="presParOf" srcId="{1DE73706-C7E7-45AA-9F86-1CEE9316D2CA}" destId="{24D92876-F806-4B07-9C90-4D99CD4092F9}" srcOrd="0" destOrd="0" presId="urn:microsoft.com/office/officeart/2018/2/layout/IconVerticalSolidList"/>
    <dgm:cxn modelId="{AFC3D318-3783-4BE5-90A4-611522E8E4A8}" type="presParOf" srcId="{1DE73706-C7E7-45AA-9F86-1CEE9316D2CA}" destId="{FBE34A73-DB4C-4708-932E-70677B712C2E}" srcOrd="1" destOrd="0" presId="urn:microsoft.com/office/officeart/2018/2/layout/IconVerticalSolidList"/>
    <dgm:cxn modelId="{8E57FCF7-E7CD-487B-96C3-CE72348B7FC1}" type="presParOf" srcId="{1DE73706-C7E7-45AA-9F86-1CEE9316D2CA}" destId="{A19796C1-A2DC-487B-B275-97395252E6D4}" srcOrd="2" destOrd="0" presId="urn:microsoft.com/office/officeart/2018/2/layout/IconVerticalSolidList"/>
    <dgm:cxn modelId="{F4477101-32E6-48B2-A1C4-4DA784216931}" type="presParOf" srcId="{1DE73706-C7E7-45AA-9F86-1CEE9316D2CA}" destId="{0A33FD8D-7280-4961-8642-770968D09653}" srcOrd="3" destOrd="0" presId="urn:microsoft.com/office/officeart/2018/2/layout/IconVerticalSolidList"/>
    <dgm:cxn modelId="{96C22690-F5D2-4AF8-8268-28FC909E26AB}" type="presParOf" srcId="{E8FDEA84-2E7C-48B5-9920-199056F85BA4}" destId="{654F26A6-A57D-431D-A6CB-6B873BFF8252}" srcOrd="3" destOrd="0" presId="urn:microsoft.com/office/officeart/2018/2/layout/IconVerticalSolidList"/>
    <dgm:cxn modelId="{9B3AFA2D-25C7-4193-8F8C-C66F1B0BF212}" type="presParOf" srcId="{E8FDEA84-2E7C-48B5-9920-199056F85BA4}" destId="{61FC210B-F1C9-4D78-84CF-1EE6053C64A9}" srcOrd="4" destOrd="0" presId="urn:microsoft.com/office/officeart/2018/2/layout/IconVerticalSolidList"/>
    <dgm:cxn modelId="{C9284ED7-589C-43B7-8A54-AE97156BFA56}" type="presParOf" srcId="{61FC210B-F1C9-4D78-84CF-1EE6053C64A9}" destId="{23226E9D-19B3-42DD-9D86-B1AEC04CBA6F}" srcOrd="0" destOrd="0" presId="urn:microsoft.com/office/officeart/2018/2/layout/IconVerticalSolidList"/>
    <dgm:cxn modelId="{C7743E8F-77FB-48A3-BAAA-25A4A4571CE9}" type="presParOf" srcId="{61FC210B-F1C9-4D78-84CF-1EE6053C64A9}" destId="{30038A76-AD96-4BDC-8820-D68B01712D2B}" srcOrd="1" destOrd="0" presId="urn:microsoft.com/office/officeart/2018/2/layout/IconVerticalSolidList"/>
    <dgm:cxn modelId="{062BBD6A-2794-4A30-A5DC-F7E215AAA340}" type="presParOf" srcId="{61FC210B-F1C9-4D78-84CF-1EE6053C64A9}" destId="{E89225C2-0B62-4237-8F5B-5052CEFC9222}" srcOrd="2" destOrd="0" presId="urn:microsoft.com/office/officeart/2018/2/layout/IconVerticalSolidList"/>
    <dgm:cxn modelId="{5AAFB6A9-DA6C-4C21-A158-3B1CD1288690}" type="presParOf" srcId="{61FC210B-F1C9-4D78-84CF-1EE6053C64A9}" destId="{8D5A0CFB-C335-4FAD-9EB1-F55E60EA3116}" srcOrd="3" destOrd="0" presId="urn:microsoft.com/office/officeart/2018/2/layout/IconVerticalSolidList"/>
    <dgm:cxn modelId="{0E89D2A4-F1B8-4FE2-9B9E-8E028A9159E1}" type="presParOf" srcId="{E8FDEA84-2E7C-48B5-9920-199056F85BA4}" destId="{0BD79042-2643-4B4E-AC67-807DC6FE56D2}" srcOrd="5" destOrd="0" presId="urn:microsoft.com/office/officeart/2018/2/layout/IconVerticalSolidList"/>
    <dgm:cxn modelId="{FB3A1696-2C2A-4D4E-966C-EE38FCEE9638}" type="presParOf" srcId="{E8FDEA84-2E7C-48B5-9920-199056F85BA4}" destId="{24F0DF11-5F5D-4B42-AAE6-F7F8D4AAB624}" srcOrd="6" destOrd="0" presId="urn:microsoft.com/office/officeart/2018/2/layout/IconVerticalSolidList"/>
    <dgm:cxn modelId="{00FBA20C-4B05-4252-A6EA-0C539F2177CF}" type="presParOf" srcId="{24F0DF11-5F5D-4B42-AAE6-F7F8D4AAB624}" destId="{CD595AE3-9D60-4329-A174-FD94F777D8EE}" srcOrd="0" destOrd="0" presId="urn:microsoft.com/office/officeart/2018/2/layout/IconVerticalSolidList"/>
    <dgm:cxn modelId="{BA1111DB-9645-44B8-9A3F-904EC2915746}" type="presParOf" srcId="{24F0DF11-5F5D-4B42-AAE6-F7F8D4AAB624}" destId="{ACEB01FA-10A7-4340-B073-BC72CA30AF37}" srcOrd="1" destOrd="0" presId="urn:microsoft.com/office/officeart/2018/2/layout/IconVerticalSolidList"/>
    <dgm:cxn modelId="{1DC78081-F061-42E2-9963-C886A150BD10}" type="presParOf" srcId="{24F0DF11-5F5D-4B42-AAE6-F7F8D4AAB624}" destId="{F868323A-745A-40FB-BB5E-6D4996CBFA1A}" srcOrd="2" destOrd="0" presId="urn:microsoft.com/office/officeart/2018/2/layout/IconVerticalSolidList"/>
    <dgm:cxn modelId="{69708C29-35FC-4123-9842-22F473153478}" type="presParOf" srcId="{24F0DF11-5F5D-4B42-AAE6-F7F8D4AAB624}" destId="{E540CAC4-E345-45FA-8E14-2EE6D7A2013E}" srcOrd="3" destOrd="0" presId="urn:microsoft.com/office/officeart/2018/2/layout/IconVerticalSolidList"/>
    <dgm:cxn modelId="{1C6E4A34-4D9C-45DB-BE22-1A6F8B98E500}" type="presParOf" srcId="{E8FDEA84-2E7C-48B5-9920-199056F85BA4}" destId="{B341BC5F-76FE-46E4-97EF-DD0FF5D800B7}" srcOrd="7" destOrd="0" presId="urn:microsoft.com/office/officeart/2018/2/layout/IconVerticalSolidList"/>
    <dgm:cxn modelId="{B11CED71-EC10-4DE1-ADED-CA99385BC4E8}" type="presParOf" srcId="{E8FDEA84-2E7C-48B5-9920-199056F85BA4}" destId="{AE257ECE-C944-4BB9-B9AC-730BDA8BAA15}" srcOrd="8" destOrd="0" presId="urn:microsoft.com/office/officeart/2018/2/layout/IconVerticalSolidList"/>
    <dgm:cxn modelId="{22B9956F-C36F-4A07-AB87-2B400F01F653}" type="presParOf" srcId="{AE257ECE-C944-4BB9-B9AC-730BDA8BAA15}" destId="{B9F03036-D805-4DAD-9D65-6E62E37FCA06}" srcOrd="0" destOrd="0" presId="urn:microsoft.com/office/officeart/2018/2/layout/IconVerticalSolidList"/>
    <dgm:cxn modelId="{3A6740E4-E4A9-47CC-B199-E085F03F2FED}" type="presParOf" srcId="{AE257ECE-C944-4BB9-B9AC-730BDA8BAA15}" destId="{D5C03A15-89CA-47D8-B4BC-2E4099A740E6}" srcOrd="1" destOrd="0" presId="urn:microsoft.com/office/officeart/2018/2/layout/IconVerticalSolidList"/>
    <dgm:cxn modelId="{B7D6D06F-8D60-4B30-BDB7-F20E328831E8}" type="presParOf" srcId="{AE257ECE-C944-4BB9-B9AC-730BDA8BAA15}" destId="{AC41A244-62C4-4BE1-8C1E-DDF9C9FFA0F2}" srcOrd="2" destOrd="0" presId="urn:microsoft.com/office/officeart/2018/2/layout/IconVerticalSolidList"/>
    <dgm:cxn modelId="{708F0270-BE60-46BE-91DA-6F04F96F4BB3}" type="presParOf" srcId="{AE257ECE-C944-4BB9-B9AC-730BDA8BAA15}" destId="{44D7DBE1-97E5-4DED-B0AE-39A4C9B8CD85}" srcOrd="3" destOrd="0" presId="urn:microsoft.com/office/officeart/2018/2/layout/IconVerticalSolidList"/>
    <dgm:cxn modelId="{48CF0117-2B3B-49AF-BEA3-C0EDAD8CD84C}" type="presParOf" srcId="{E8FDEA84-2E7C-48B5-9920-199056F85BA4}" destId="{A2C26FF6-1937-40E3-87C2-288667D26C4E}" srcOrd="9" destOrd="0" presId="urn:microsoft.com/office/officeart/2018/2/layout/IconVerticalSolidList"/>
    <dgm:cxn modelId="{39D3F99E-A771-4B56-A86D-546875D30E72}" type="presParOf" srcId="{E8FDEA84-2E7C-48B5-9920-199056F85BA4}" destId="{BB898B53-BFE6-4790-9903-29639F7931C3}" srcOrd="10" destOrd="0" presId="urn:microsoft.com/office/officeart/2018/2/layout/IconVerticalSolidList"/>
    <dgm:cxn modelId="{FD1070F2-0BA7-4934-8C43-66C5754783E4}" type="presParOf" srcId="{BB898B53-BFE6-4790-9903-29639F7931C3}" destId="{D5091BA3-9A3A-4CF8-A00D-72B8B838B28B}" srcOrd="0" destOrd="0" presId="urn:microsoft.com/office/officeart/2018/2/layout/IconVerticalSolidList"/>
    <dgm:cxn modelId="{CD783A94-BC5C-44D6-9090-8987C9601082}" type="presParOf" srcId="{BB898B53-BFE6-4790-9903-29639F7931C3}" destId="{0C545AA8-F9E8-49E1-8469-E23A81748486}" srcOrd="1" destOrd="0" presId="urn:microsoft.com/office/officeart/2018/2/layout/IconVerticalSolidList"/>
    <dgm:cxn modelId="{CD06BE8D-946E-409D-90B4-01958F612419}" type="presParOf" srcId="{BB898B53-BFE6-4790-9903-29639F7931C3}" destId="{6408F615-722E-4049-B918-4FB0D37E881D}" srcOrd="2" destOrd="0" presId="urn:microsoft.com/office/officeart/2018/2/layout/IconVerticalSolidList"/>
    <dgm:cxn modelId="{29F97A50-C622-4893-A1AC-AB3A89613533}" type="presParOf" srcId="{BB898B53-BFE6-4790-9903-29639F7931C3}" destId="{BB188C27-0017-41D4-BAC3-ED55E10CD59B}" srcOrd="3" destOrd="0" presId="urn:microsoft.com/office/officeart/2018/2/layout/IconVerticalSolidList"/>
    <dgm:cxn modelId="{C96E46CD-B881-42A6-9018-F597DC634B89}" type="presParOf" srcId="{E8FDEA84-2E7C-48B5-9920-199056F85BA4}" destId="{39DFBF43-125A-4C38-BB0B-E31386256954}" srcOrd="11" destOrd="0" presId="urn:microsoft.com/office/officeart/2018/2/layout/IconVerticalSolidList"/>
    <dgm:cxn modelId="{C72E3D99-AB55-46A2-830F-0275930E2166}" type="presParOf" srcId="{E8FDEA84-2E7C-48B5-9920-199056F85BA4}" destId="{9022D61A-446F-44EB-A878-439552BE5EF3}" srcOrd="12" destOrd="0" presId="urn:microsoft.com/office/officeart/2018/2/layout/IconVerticalSolidList"/>
    <dgm:cxn modelId="{E8B53AFA-9563-41CA-B07E-B87FBC6446D7}" type="presParOf" srcId="{9022D61A-446F-44EB-A878-439552BE5EF3}" destId="{A14777EE-0705-4669-876C-3FC53F75BACD}" srcOrd="0" destOrd="0" presId="urn:microsoft.com/office/officeart/2018/2/layout/IconVerticalSolidList"/>
    <dgm:cxn modelId="{1B1FD27E-E843-4046-8B1E-FB50F5070FF7}" type="presParOf" srcId="{9022D61A-446F-44EB-A878-439552BE5EF3}" destId="{74E3398E-E035-410D-92BD-B583BC8B4D83}" srcOrd="1" destOrd="0" presId="urn:microsoft.com/office/officeart/2018/2/layout/IconVerticalSolidList"/>
    <dgm:cxn modelId="{B0470BBC-086F-4F73-8146-F148F040055D}" type="presParOf" srcId="{9022D61A-446F-44EB-A878-439552BE5EF3}" destId="{93729338-AA36-448E-A8FB-D6177F1A95A0}" srcOrd="2" destOrd="0" presId="urn:microsoft.com/office/officeart/2018/2/layout/IconVerticalSolidList"/>
    <dgm:cxn modelId="{C0CF2AB3-DFCE-4E1B-A617-2A676BBCDF74}" type="presParOf" srcId="{9022D61A-446F-44EB-A878-439552BE5EF3}" destId="{CBF738AF-9A50-4D2F-BAC9-EB0E3D89B3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88E610C-C2EC-4FDF-B2DF-589BFD9009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5A0DC1-94EC-450A-96EC-BF36C9D3E9FF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Governments imposed more stringent health and safety regulations on hotels following COVID.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D4B604-7A11-424D-A52B-00B9E75C7D9D}" type="parTrans" cxnId="{FD2E8216-5776-4011-AD57-CF9F196683F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B2C27D2-A60D-4CCD-857C-E622E2C440BB}" type="sibTrans" cxnId="{FD2E8216-5776-4011-AD57-CF9F196683F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881DF92-5410-4DB0-B203-2D5A8BD2C078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These regulations include visitor data privacy, employee safety, and cleanliness requirements (Chan, Gao, and McGinley, 2021).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E29193-B8D2-4FCF-B3A6-AF9E15AA556D}" type="parTrans" cxnId="{50AAD5CD-794E-4B8B-BAA3-CB3D598D031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F3B318E-0EE2-4E15-9721-92BC6EA32835}" type="sibTrans" cxnId="{50AAD5CD-794E-4B8B-BAA3-CB3D598D031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0689D71-2323-44CC-BF2D-BE4E7638E453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For the comfort of its visitors, hotels must now demonstrate that they adhere to public health and refund policies.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FFD2B55-F90C-4B4B-93EE-2A7AFA6BEDB0}" type="parTrans" cxnId="{523CB991-1F65-428F-B039-37B7D5D309D4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4F3C93F-3CB1-4F3C-B125-BB0859744143}" type="sibTrans" cxnId="{523CB991-1F65-428F-B039-37B7D5D309D4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FB2223C-60C0-4E41-B507-8DD69C2C8172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With their "Lead With Care" initiative, luxury businesses such as Four Seasons have made compliance a strength (Four Seasons, n.d.).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8EC30F9-803D-46C9-8C8E-E006FFEB81B6}" type="parTrans" cxnId="{9127938B-B3ED-4E29-BAD2-B738BEAFBEE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8F9BC56-9295-4C29-92F7-826361C7C448}" type="sibTrans" cxnId="{9127938B-B3ED-4E29-BAD2-B738BEAFBEE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D7D9B9-EDFB-4408-ABE3-4E2459276B33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Hotels' usage of digital tools is also governed by legal requirements, such as safeguarding personal information during online check-ins.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333441-3595-4DB3-8E21-9C6C012DE685}" type="parTrans" cxnId="{80E0668F-15A0-4070-AECF-4AD56A83E6D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724B37A-C176-409C-9082-CA02B029A655}" type="sibTrans" cxnId="{80E0668F-15A0-4070-AECF-4AD56A83E6D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899D5E-D184-4A53-A5D6-89EC24CB3222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Hotels may establish confidence, trust, and a solid reputation by abiding by these laws.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02FAAD-1646-4109-B2BD-EE14CC260653}" type="parTrans" cxnId="{3370D8D5-C78A-4809-9BE5-35390F07C44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074271-6246-4A50-BADB-838AE43D09D9}" type="sibTrans" cxnId="{3370D8D5-C78A-4809-9BE5-35390F07C44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4ABB4E-7203-4F93-9F23-65E1EA3FDD72}" type="pres">
      <dgm:prSet presAssocID="{C88E610C-C2EC-4FDF-B2DF-589BFD900975}" presName="root" presStyleCnt="0">
        <dgm:presLayoutVars>
          <dgm:dir/>
          <dgm:resizeHandles val="exact"/>
        </dgm:presLayoutVars>
      </dgm:prSet>
      <dgm:spPr/>
    </dgm:pt>
    <dgm:pt modelId="{CCB23A9E-6AB0-46A8-8E50-CDB0AB6C3D21}" type="pres">
      <dgm:prSet presAssocID="{745A0DC1-94EC-450A-96EC-BF36C9D3E9FF}" presName="compNode" presStyleCnt="0"/>
      <dgm:spPr/>
    </dgm:pt>
    <dgm:pt modelId="{47070A48-882F-49AE-AB25-1E149137BE80}" type="pres">
      <dgm:prSet presAssocID="{745A0DC1-94EC-450A-96EC-BF36C9D3E9FF}" presName="bgRect" presStyleLbl="bgShp" presStyleIdx="0" presStyleCnt="6"/>
      <dgm:spPr/>
    </dgm:pt>
    <dgm:pt modelId="{EB8B141C-7A4F-4242-B381-F8025FEC70C0}" type="pres">
      <dgm:prSet presAssocID="{745A0DC1-94EC-450A-96EC-BF36C9D3E9F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20EBC10-DDE6-4AC7-90AF-72341EA72015}" type="pres">
      <dgm:prSet presAssocID="{745A0DC1-94EC-450A-96EC-BF36C9D3E9FF}" presName="spaceRect" presStyleCnt="0"/>
      <dgm:spPr/>
    </dgm:pt>
    <dgm:pt modelId="{90A4399B-3BEA-48D3-85C8-1BCB77A5B16C}" type="pres">
      <dgm:prSet presAssocID="{745A0DC1-94EC-450A-96EC-BF36C9D3E9FF}" presName="parTx" presStyleLbl="revTx" presStyleIdx="0" presStyleCnt="6">
        <dgm:presLayoutVars>
          <dgm:chMax val="0"/>
          <dgm:chPref val="0"/>
        </dgm:presLayoutVars>
      </dgm:prSet>
      <dgm:spPr/>
    </dgm:pt>
    <dgm:pt modelId="{8BA1FB78-F353-4539-9871-361C192F383F}" type="pres">
      <dgm:prSet presAssocID="{2B2C27D2-A60D-4CCD-857C-E622E2C440BB}" presName="sibTrans" presStyleCnt="0"/>
      <dgm:spPr/>
    </dgm:pt>
    <dgm:pt modelId="{DEDFA4C0-8C79-47ED-A6AA-01C04E15B9E8}" type="pres">
      <dgm:prSet presAssocID="{D881DF92-5410-4DB0-B203-2D5A8BD2C078}" presName="compNode" presStyleCnt="0"/>
      <dgm:spPr/>
    </dgm:pt>
    <dgm:pt modelId="{C08EBB72-0847-46A3-8591-E6E16A80C44A}" type="pres">
      <dgm:prSet presAssocID="{D881DF92-5410-4DB0-B203-2D5A8BD2C078}" presName="bgRect" presStyleLbl="bgShp" presStyleIdx="1" presStyleCnt="6"/>
      <dgm:spPr/>
    </dgm:pt>
    <dgm:pt modelId="{5A29A90F-5248-4CEF-BC43-53B9A53A80A3}" type="pres">
      <dgm:prSet presAssocID="{D881DF92-5410-4DB0-B203-2D5A8BD2C07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B861DF8C-5DC3-4D1B-9CDB-C09820E97A25}" type="pres">
      <dgm:prSet presAssocID="{D881DF92-5410-4DB0-B203-2D5A8BD2C078}" presName="spaceRect" presStyleCnt="0"/>
      <dgm:spPr/>
    </dgm:pt>
    <dgm:pt modelId="{4CDB8318-568B-48CD-AA6D-2EEFD51C58B1}" type="pres">
      <dgm:prSet presAssocID="{D881DF92-5410-4DB0-B203-2D5A8BD2C078}" presName="parTx" presStyleLbl="revTx" presStyleIdx="1" presStyleCnt="6">
        <dgm:presLayoutVars>
          <dgm:chMax val="0"/>
          <dgm:chPref val="0"/>
        </dgm:presLayoutVars>
      </dgm:prSet>
      <dgm:spPr/>
    </dgm:pt>
    <dgm:pt modelId="{FA68673D-C600-4C22-ABD5-373494AB4A0D}" type="pres">
      <dgm:prSet presAssocID="{5F3B318E-0EE2-4E15-9721-92BC6EA32835}" presName="sibTrans" presStyleCnt="0"/>
      <dgm:spPr/>
    </dgm:pt>
    <dgm:pt modelId="{0BC989B1-F2D8-41B2-98A4-B7AEAB5358E9}" type="pres">
      <dgm:prSet presAssocID="{60689D71-2323-44CC-BF2D-BE4E7638E453}" presName="compNode" presStyleCnt="0"/>
      <dgm:spPr/>
    </dgm:pt>
    <dgm:pt modelId="{2F7FDFC7-DF2D-4A97-978F-00A58C8A885C}" type="pres">
      <dgm:prSet presAssocID="{60689D71-2323-44CC-BF2D-BE4E7638E453}" presName="bgRect" presStyleLbl="bgShp" presStyleIdx="2" presStyleCnt="6"/>
      <dgm:spPr/>
    </dgm:pt>
    <dgm:pt modelId="{3E84C628-EDA9-4E42-93DE-66F41DB520CA}" type="pres">
      <dgm:prSet presAssocID="{60689D71-2323-44CC-BF2D-BE4E7638E45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84FBF64-57BF-4B21-8043-B587B37CEB0D}" type="pres">
      <dgm:prSet presAssocID="{60689D71-2323-44CC-BF2D-BE4E7638E453}" presName="spaceRect" presStyleCnt="0"/>
      <dgm:spPr/>
    </dgm:pt>
    <dgm:pt modelId="{D8E0B236-5250-4A0E-9D21-456DC6304B99}" type="pres">
      <dgm:prSet presAssocID="{60689D71-2323-44CC-BF2D-BE4E7638E453}" presName="parTx" presStyleLbl="revTx" presStyleIdx="2" presStyleCnt="6">
        <dgm:presLayoutVars>
          <dgm:chMax val="0"/>
          <dgm:chPref val="0"/>
        </dgm:presLayoutVars>
      </dgm:prSet>
      <dgm:spPr/>
    </dgm:pt>
    <dgm:pt modelId="{75AAB99E-9D46-4DF8-994A-5BE2F2B9AF5B}" type="pres">
      <dgm:prSet presAssocID="{C4F3C93F-3CB1-4F3C-B125-BB0859744143}" presName="sibTrans" presStyleCnt="0"/>
      <dgm:spPr/>
    </dgm:pt>
    <dgm:pt modelId="{18D470E0-2FDC-4F12-B714-B840698C2C9D}" type="pres">
      <dgm:prSet presAssocID="{9FB2223C-60C0-4E41-B507-8DD69C2C8172}" presName="compNode" presStyleCnt="0"/>
      <dgm:spPr/>
    </dgm:pt>
    <dgm:pt modelId="{BB40E5E2-1538-4D20-88F5-928E4791E2FA}" type="pres">
      <dgm:prSet presAssocID="{9FB2223C-60C0-4E41-B507-8DD69C2C8172}" presName="bgRect" presStyleLbl="bgShp" presStyleIdx="3" presStyleCnt="6"/>
      <dgm:spPr/>
    </dgm:pt>
    <dgm:pt modelId="{CB7EC4C8-C1C2-4305-98E6-A6CAD38BAB8C}" type="pres">
      <dgm:prSet presAssocID="{9FB2223C-60C0-4E41-B507-8DD69C2C817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D0CE4DCF-4795-4C5C-AD8D-64347ABFE415}" type="pres">
      <dgm:prSet presAssocID="{9FB2223C-60C0-4E41-B507-8DD69C2C8172}" presName="spaceRect" presStyleCnt="0"/>
      <dgm:spPr/>
    </dgm:pt>
    <dgm:pt modelId="{10B84EB1-2D20-4A16-BC8D-54F9F18C95F1}" type="pres">
      <dgm:prSet presAssocID="{9FB2223C-60C0-4E41-B507-8DD69C2C8172}" presName="parTx" presStyleLbl="revTx" presStyleIdx="3" presStyleCnt="6">
        <dgm:presLayoutVars>
          <dgm:chMax val="0"/>
          <dgm:chPref val="0"/>
        </dgm:presLayoutVars>
      </dgm:prSet>
      <dgm:spPr/>
    </dgm:pt>
    <dgm:pt modelId="{1EE8AE32-1EE6-4148-8C78-AED7ACFDD7B1}" type="pres">
      <dgm:prSet presAssocID="{B8F9BC56-9295-4C29-92F7-826361C7C448}" presName="sibTrans" presStyleCnt="0"/>
      <dgm:spPr/>
    </dgm:pt>
    <dgm:pt modelId="{1F67F09E-7363-4187-8B81-0121FFD7AE52}" type="pres">
      <dgm:prSet presAssocID="{00D7D9B9-EDFB-4408-ABE3-4E2459276B33}" presName="compNode" presStyleCnt="0"/>
      <dgm:spPr/>
    </dgm:pt>
    <dgm:pt modelId="{EC381D3C-079C-4036-A0C2-62565DE30372}" type="pres">
      <dgm:prSet presAssocID="{00D7D9B9-EDFB-4408-ABE3-4E2459276B33}" presName="bgRect" presStyleLbl="bgShp" presStyleIdx="4" presStyleCnt="6"/>
      <dgm:spPr/>
    </dgm:pt>
    <dgm:pt modelId="{DCE115E8-2A8B-4513-92D2-E359EB894E09}" type="pres">
      <dgm:prSet presAssocID="{00D7D9B9-EDFB-4408-ABE3-4E2459276B3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C476266B-0E37-4E13-B14D-8082442FBD74}" type="pres">
      <dgm:prSet presAssocID="{00D7D9B9-EDFB-4408-ABE3-4E2459276B33}" presName="spaceRect" presStyleCnt="0"/>
      <dgm:spPr/>
    </dgm:pt>
    <dgm:pt modelId="{AFDB4DD7-03BB-4EBE-B56D-65E5FBC3E4D9}" type="pres">
      <dgm:prSet presAssocID="{00D7D9B9-EDFB-4408-ABE3-4E2459276B33}" presName="parTx" presStyleLbl="revTx" presStyleIdx="4" presStyleCnt="6">
        <dgm:presLayoutVars>
          <dgm:chMax val="0"/>
          <dgm:chPref val="0"/>
        </dgm:presLayoutVars>
      </dgm:prSet>
      <dgm:spPr/>
    </dgm:pt>
    <dgm:pt modelId="{233F4869-0353-4C93-87F9-6064936D88BB}" type="pres">
      <dgm:prSet presAssocID="{7724B37A-C176-409C-9082-CA02B029A655}" presName="sibTrans" presStyleCnt="0"/>
      <dgm:spPr/>
    </dgm:pt>
    <dgm:pt modelId="{907002C9-68E7-4764-8340-19613D119D90}" type="pres">
      <dgm:prSet presAssocID="{67899D5E-D184-4A53-A5D6-89EC24CB3222}" presName="compNode" presStyleCnt="0"/>
      <dgm:spPr/>
    </dgm:pt>
    <dgm:pt modelId="{FDA323B7-EA96-4361-A4F3-F2D92F22549D}" type="pres">
      <dgm:prSet presAssocID="{67899D5E-D184-4A53-A5D6-89EC24CB3222}" presName="bgRect" presStyleLbl="bgShp" presStyleIdx="5" presStyleCnt="6"/>
      <dgm:spPr/>
    </dgm:pt>
    <dgm:pt modelId="{A4A6E2AF-9C80-4E2E-8D40-04922E3915EA}" type="pres">
      <dgm:prSet presAssocID="{67899D5E-D184-4A53-A5D6-89EC24CB322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7E046026-1570-4E3F-A9AE-E0CF3A887A07}" type="pres">
      <dgm:prSet presAssocID="{67899D5E-D184-4A53-A5D6-89EC24CB3222}" presName="spaceRect" presStyleCnt="0"/>
      <dgm:spPr/>
    </dgm:pt>
    <dgm:pt modelId="{5D384806-062E-434D-9FFC-E889AA0FE276}" type="pres">
      <dgm:prSet presAssocID="{67899D5E-D184-4A53-A5D6-89EC24CB322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D2E8216-5776-4011-AD57-CF9F196683FC}" srcId="{C88E610C-C2EC-4FDF-B2DF-589BFD900975}" destId="{745A0DC1-94EC-450A-96EC-BF36C9D3E9FF}" srcOrd="0" destOrd="0" parTransId="{BCD4B604-7A11-424D-A52B-00B9E75C7D9D}" sibTransId="{2B2C27D2-A60D-4CCD-857C-E622E2C440BB}"/>
    <dgm:cxn modelId="{FB55E42F-D25B-4CB5-A204-8DE7CC6CF8C4}" type="presOf" srcId="{D881DF92-5410-4DB0-B203-2D5A8BD2C078}" destId="{4CDB8318-568B-48CD-AA6D-2EEFD51C58B1}" srcOrd="0" destOrd="0" presId="urn:microsoft.com/office/officeart/2018/2/layout/IconVerticalSolidList"/>
    <dgm:cxn modelId="{B5C1733D-C7E5-4944-AAAC-BD3A3D732B49}" type="presOf" srcId="{9FB2223C-60C0-4E41-B507-8DD69C2C8172}" destId="{10B84EB1-2D20-4A16-BC8D-54F9F18C95F1}" srcOrd="0" destOrd="0" presId="urn:microsoft.com/office/officeart/2018/2/layout/IconVerticalSolidList"/>
    <dgm:cxn modelId="{6200055B-E612-40E1-AD32-E284645DE8E2}" type="presOf" srcId="{745A0DC1-94EC-450A-96EC-BF36C9D3E9FF}" destId="{90A4399B-3BEA-48D3-85C8-1BCB77A5B16C}" srcOrd="0" destOrd="0" presId="urn:microsoft.com/office/officeart/2018/2/layout/IconVerticalSolidList"/>
    <dgm:cxn modelId="{71ECAB70-15F0-4031-993D-988CDEC3165B}" type="presOf" srcId="{C88E610C-C2EC-4FDF-B2DF-589BFD900975}" destId="{874ABB4E-7203-4F93-9F23-65E1EA3FDD72}" srcOrd="0" destOrd="0" presId="urn:microsoft.com/office/officeart/2018/2/layout/IconVerticalSolidList"/>
    <dgm:cxn modelId="{C7807987-0B12-4BF3-A995-7FE0ACF87342}" type="presOf" srcId="{67899D5E-D184-4A53-A5D6-89EC24CB3222}" destId="{5D384806-062E-434D-9FFC-E889AA0FE276}" srcOrd="0" destOrd="0" presId="urn:microsoft.com/office/officeart/2018/2/layout/IconVerticalSolidList"/>
    <dgm:cxn modelId="{9127938B-B3ED-4E29-BAD2-B738BEAFBEE1}" srcId="{C88E610C-C2EC-4FDF-B2DF-589BFD900975}" destId="{9FB2223C-60C0-4E41-B507-8DD69C2C8172}" srcOrd="3" destOrd="0" parTransId="{D8EC30F9-803D-46C9-8C8E-E006FFEB81B6}" sibTransId="{B8F9BC56-9295-4C29-92F7-826361C7C448}"/>
    <dgm:cxn modelId="{80E0668F-15A0-4070-AECF-4AD56A83E6D5}" srcId="{C88E610C-C2EC-4FDF-B2DF-589BFD900975}" destId="{00D7D9B9-EDFB-4408-ABE3-4E2459276B33}" srcOrd="4" destOrd="0" parTransId="{8F333441-3595-4DB3-8E21-9C6C012DE685}" sibTransId="{7724B37A-C176-409C-9082-CA02B029A655}"/>
    <dgm:cxn modelId="{523CB991-1F65-428F-B039-37B7D5D309D4}" srcId="{C88E610C-C2EC-4FDF-B2DF-589BFD900975}" destId="{60689D71-2323-44CC-BF2D-BE4E7638E453}" srcOrd="2" destOrd="0" parTransId="{3FFD2B55-F90C-4B4B-93EE-2A7AFA6BEDB0}" sibTransId="{C4F3C93F-3CB1-4F3C-B125-BB0859744143}"/>
    <dgm:cxn modelId="{456A4DAA-6304-45E7-9785-BA6009838890}" type="presOf" srcId="{60689D71-2323-44CC-BF2D-BE4E7638E453}" destId="{D8E0B236-5250-4A0E-9D21-456DC6304B99}" srcOrd="0" destOrd="0" presId="urn:microsoft.com/office/officeart/2018/2/layout/IconVerticalSolidList"/>
    <dgm:cxn modelId="{50AAD5CD-794E-4B8B-BAA3-CB3D598D0312}" srcId="{C88E610C-C2EC-4FDF-B2DF-589BFD900975}" destId="{D881DF92-5410-4DB0-B203-2D5A8BD2C078}" srcOrd="1" destOrd="0" parTransId="{A8E29193-B8D2-4FCF-B3A6-AF9E15AA556D}" sibTransId="{5F3B318E-0EE2-4E15-9721-92BC6EA32835}"/>
    <dgm:cxn modelId="{3370D8D5-C78A-4809-9BE5-35390F07C449}" srcId="{C88E610C-C2EC-4FDF-B2DF-589BFD900975}" destId="{67899D5E-D184-4A53-A5D6-89EC24CB3222}" srcOrd="5" destOrd="0" parTransId="{ED02FAAD-1646-4109-B2BD-EE14CC260653}" sibTransId="{87074271-6246-4A50-BADB-838AE43D09D9}"/>
    <dgm:cxn modelId="{8FA1B0FB-12C4-4259-986D-6133A58ABD90}" type="presOf" srcId="{00D7D9B9-EDFB-4408-ABE3-4E2459276B33}" destId="{AFDB4DD7-03BB-4EBE-B56D-65E5FBC3E4D9}" srcOrd="0" destOrd="0" presId="urn:microsoft.com/office/officeart/2018/2/layout/IconVerticalSolidList"/>
    <dgm:cxn modelId="{680F92C8-CB61-4BA6-B0A3-A252531345D2}" type="presParOf" srcId="{874ABB4E-7203-4F93-9F23-65E1EA3FDD72}" destId="{CCB23A9E-6AB0-46A8-8E50-CDB0AB6C3D21}" srcOrd="0" destOrd="0" presId="urn:microsoft.com/office/officeart/2018/2/layout/IconVerticalSolidList"/>
    <dgm:cxn modelId="{28B1EDF2-7EA0-4BC7-B082-27FEE554665F}" type="presParOf" srcId="{CCB23A9E-6AB0-46A8-8E50-CDB0AB6C3D21}" destId="{47070A48-882F-49AE-AB25-1E149137BE80}" srcOrd="0" destOrd="0" presId="urn:microsoft.com/office/officeart/2018/2/layout/IconVerticalSolidList"/>
    <dgm:cxn modelId="{855765E3-0A29-419F-9767-178B405AFF7C}" type="presParOf" srcId="{CCB23A9E-6AB0-46A8-8E50-CDB0AB6C3D21}" destId="{EB8B141C-7A4F-4242-B381-F8025FEC70C0}" srcOrd="1" destOrd="0" presId="urn:microsoft.com/office/officeart/2018/2/layout/IconVerticalSolidList"/>
    <dgm:cxn modelId="{47DDAEDA-BE63-4C98-A8F3-48945EC31642}" type="presParOf" srcId="{CCB23A9E-6AB0-46A8-8E50-CDB0AB6C3D21}" destId="{520EBC10-DDE6-4AC7-90AF-72341EA72015}" srcOrd="2" destOrd="0" presId="urn:microsoft.com/office/officeart/2018/2/layout/IconVerticalSolidList"/>
    <dgm:cxn modelId="{B8716062-6810-4ABF-9F9C-F7F4FA198CCF}" type="presParOf" srcId="{CCB23A9E-6AB0-46A8-8E50-CDB0AB6C3D21}" destId="{90A4399B-3BEA-48D3-85C8-1BCB77A5B16C}" srcOrd="3" destOrd="0" presId="urn:microsoft.com/office/officeart/2018/2/layout/IconVerticalSolidList"/>
    <dgm:cxn modelId="{A118C502-9D8E-4597-9BF6-E73AD84EF9AF}" type="presParOf" srcId="{874ABB4E-7203-4F93-9F23-65E1EA3FDD72}" destId="{8BA1FB78-F353-4539-9871-361C192F383F}" srcOrd="1" destOrd="0" presId="urn:microsoft.com/office/officeart/2018/2/layout/IconVerticalSolidList"/>
    <dgm:cxn modelId="{B5A53B35-E935-412D-9F13-85CC59944F6C}" type="presParOf" srcId="{874ABB4E-7203-4F93-9F23-65E1EA3FDD72}" destId="{DEDFA4C0-8C79-47ED-A6AA-01C04E15B9E8}" srcOrd="2" destOrd="0" presId="urn:microsoft.com/office/officeart/2018/2/layout/IconVerticalSolidList"/>
    <dgm:cxn modelId="{C812ADE1-5901-4C32-B493-CC6FAF731056}" type="presParOf" srcId="{DEDFA4C0-8C79-47ED-A6AA-01C04E15B9E8}" destId="{C08EBB72-0847-46A3-8591-E6E16A80C44A}" srcOrd="0" destOrd="0" presId="urn:microsoft.com/office/officeart/2018/2/layout/IconVerticalSolidList"/>
    <dgm:cxn modelId="{84708C49-D700-442A-8AFA-084D6597EC2C}" type="presParOf" srcId="{DEDFA4C0-8C79-47ED-A6AA-01C04E15B9E8}" destId="{5A29A90F-5248-4CEF-BC43-53B9A53A80A3}" srcOrd="1" destOrd="0" presId="urn:microsoft.com/office/officeart/2018/2/layout/IconVerticalSolidList"/>
    <dgm:cxn modelId="{1B2577FE-3E15-44A9-959A-9D4213C7A805}" type="presParOf" srcId="{DEDFA4C0-8C79-47ED-A6AA-01C04E15B9E8}" destId="{B861DF8C-5DC3-4D1B-9CDB-C09820E97A25}" srcOrd="2" destOrd="0" presId="urn:microsoft.com/office/officeart/2018/2/layout/IconVerticalSolidList"/>
    <dgm:cxn modelId="{3452BC10-B0EE-4FA2-99E4-B5CE6BEC2FB7}" type="presParOf" srcId="{DEDFA4C0-8C79-47ED-A6AA-01C04E15B9E8}" destId="{4CDB8318-568B-48CD-AA6D-2EEFD51C58B1}" srcOrd="3" destOrd="0" presId="urn:microsoft.com/office/officeart/2018/2/layout/IconVerticalSolidList"/>
    <dgm:cxn modelId="{49F88487-F33C-47BA-A25E-CAB246E3215D}" type="presParOf" srcId="{874ABB4E-7203-4F93-9F23-65E1EA3FDD72}" destId="{FA68673D-C600-4C22-ABD5-373494AB4A0D}" srcOrd="3" destOrd="0" presId="urn:microsoft.com/office/officeart/2018/2/layout/IconVerticalSolidList"/>
    <dgm:cxn modelId="{404616D4-83E1-4CC9-8BCC-181FCA9A4611}" type="presParOf" srcId="{874ABB4E-7203-4F93-9F23-65E1EA3FDD72}" destId="{0BC989B1-F2D8-41B2-98A4-B7AEAB5358E9}" srcOrd="4" destOrd="0" presId="urn:microsoft.com/office/officeart/2018/2/layout/IconVerticalSolidList"/>
    <dgm:cxn modelId="{9F95FB9D-6AF0-4086-A354-358365B6E505}" type="presParOf" srcId="{0BC989B1-F2D8-41B2-98A4-B7AEAB5358E9}" destId="{2F7FDFC7-DF2D-4A97-978F-00A58C8A885C}" srcOrd="0" destOrd="0" presId="urn:microsoft.com/office/officeart/2018/2/layout/IconVerticalSolidList"/>
    <dgm:cxn modelId="{8148F2E1-B532-40FD-9467-EFAEC9370688}" type="presParOf" srcId="{0BC989B1-F2D8-41B2-98A4-B7AEAB5358E9}" destId="{3E84C628-EDA9-4E42-93DE-66F41DB520CA}" srcOrd="1" destOrd="0" presId="urn:microsoft.com/office/officeart/2018/2/layout/IconVerticalSolidList"/>
    <dgm:cxn modelId="{D4AFBC74-371D-4150-AED7-0B23645B2E2B}" type="presParOf" srcId="{0BC989B1-F2D8-41B2-98A4-B7AEAB5358E9}" destId="{984FBF64-57BF-4B21-8043-B587B37CEB0D}" srcOrd="2" destOrd="0" presId="urn:microsoft.com/office/officeart/2018/2/layout/IconVerticalSolidList"/>
    <dgm:cxn modelId="{C5832D87-B750-4139-ADE4-D173FDCB44DF}" type="presParOf" srcId="{0BC989B1-F2D8-41B2-98A4-B7AEAB5358E9}" destId="{D8E0B236-5250-4A0E-9D21-456DC6304B99}" srcOrd="3" destOrd="0" presId="urn:microsoft.com/office/officeart/2018/2/layout/IconVerticalSolidList"/>
    <dgm:cxn modelId="{3413A000-0803-4DA9-B905-C1290424574D}" type="presParOf" srcId="{874ABB4E-7203-4F93-9F23-65E1EA3FDD72}" destId="{75AAB99E-9D46-4DF8-994A-5BE2F2B9AF5B}" srcOrd="5" destOrd="0" presId="urn:microsoft.com/office/officeart/2018/2/layout/IconVerticalSolidList"/>
    <dgm:cxn modelId="{3F0BDEAB-F0A8-4693-ADB0-F3CBE6422704}" type="presParOf" srcId="{874ABB4E-7203-4F93-9F23-65E1EA3FDD72}" destId="{18D470E0-2FDC-4F12-B714-B840698C2C9D}" srcOrd="6" destOrd="0" presId="urn:microsoft.com/office/officeart/2018/2/layout/IconVerticalSolidList"/>
    <dgm:cxn modelId="{D86AB5B4-3AB2-4761-9147-3BF93D0D4C83}" type="presParOf" srcId="{18D470E0-2FDC-4F12-B714-B840698C2C9D}" destId="{BB40E5E2-1538-4D20-88F5-928E4791E2FA}" srcOrd="0" destOrd="0" presId="urn:microsoft.com/office/officeart/2018/2/layout/IconVerticalSolidList"/>
    <dgm:cxn modelId="{BA75AD4D-EE74-4120-A2F6-466379084207}" type="presParOf" srcId="{18D470E0-2FDC-4F12-B714-B840698C2C9D}" destId="{CB7EC4C8-C1C2-4305-98E6-A6CAD38BAB8C}" srcOrd="1" destOrd="0" presId="urn:microsoft.com/office/officeart/2018/2/layout/IconVerticalSolidList"/>
    <dgm:cxn modelId="{04849DCE-3D11-47C6-8B63-7DCB81E12934}" type="presParOf" srcId="{18D470E0-2FDC-4F12-B714-B840698C2C9D}" destId="{D0CE4DCF-4795-4C5C-AD8D-64347ABFE415}" srcOrd="2" destOrd="0" presId="urn:microsoft.com/office/officeart/2018/2/layout/IconVerticalSolidList"/>
    <dgm:cxn modelId="{5E6D936C-517B-4D20-B7FA-719989FDFADE}" type="presParOf" srcId="{18D470E0-2FDC-4F12-B714-B840698C2C9D}" destId="{10B84EB1-2D20-4A16-BC8D-54F9F18C95F1}" srcOrd="3" destOrd="0" presId="urn:microsoft.com/office/officeart/2018/2/layout/IconVerticalSolidList"/>
    <dgm:cxn modelId="{1B5D36B2-AF40-4531-AC9A-372F4700AD96}" type="presParOf" srcId="{874ABB4E-7203-4F93-9F23-65E1EA3FDD72}" destId="{1EE8AE32-1EE6-4148-8C78-AED7ACFDD7B1}" srcOrd="7" destOrd="0" presId="urn:microsoft.com/office/officeart/2018/2/layout/IconVerticalSolidList"/>
    <dgm:cxn modelId="{D676F043-15D0-4AE8-B15E-93F93433221E}" type="presParOf" srcId="{874ABB4E-7203-4F93-9F23-65E1EA3FDD72}" destId="{1F67F09E-7363-4187-8B81-0121FFD7AE52}" srcOrd="8" destOrd="0" presId="urn:microsoft.com/office/officeart/2018/2/layout/IconVerticalSolidList"/>
    <dgm:cxn modelId="{09DB5683-B8DD-4127-A214-B39FA67CF6CA}" type="presParOf" srcId="{1F67F09E-7363-4187-8B81-0121FFD7AE52}" destId="{EC381D3C-079C-4036-A0C2-62565DE30372}" srcOrd="0" destOrd="0" presId="urn:microsoft.com/office/officeart/2018/2/layout/IconVerticalSolidList"/>
    <dgm:cxn modelId="{485A42D4-A02A-4C2B-872A-DA20F96DC0A8}" type="presParOf" srcId="{1F67F09E-7363-4187-8B81-0121FFD7AE52}" destId="{DCE115E8-2A8B-4513-92D2-E359EB894E09}" srcOrd="1" destOrd="0" presId="urn:microsoft.com/office/officeart/2018/2/layout/IconVerticalSolidList"/>
    <dgm:cxn modelId="{2D5A89F1-5D6C-498B-9FC7-F5E4C588D80A}" type="presParOf" srcId="{1F67F09E-7363-4187-8B81-0121FFD7AE52}" destId="{C476266B-0E37-4E13-B14D-8082442FBD74}" srcOrd="2" destOrd="0" presId="urn:microsoft.com/office/officeart/2018/2/layout/IconVerticalSolidList"/>
    <dgm:cxn modelId="{BAF8871B-6E51-4230-A6E7-4402C5A1C322}" type="presParOf" srcId="{1F67F09E-7363-4187-8B81-0121FFD7AE52}" destId="{AFDB4DD7-03BB-4EBE-B56D-65E5FBC3E4D9}" srcOrd="3" destOrd="0" presId="urn:microsoft.com/office/officeart/2018/2/layout/IconVerticalSolidList"/>
    <dgm:cxn modelId="{AADBDC5A-F2CC-41AA-B797-B105F2CCC141}" type="presParOf" srcId="{874ABB4E-7203-4F93-9F23-65E1EA3FDD72}" destId="{233F4869-0353-4C93-87F9-6064936D88BB}" srcOrd="9" destOrd="0" presId="urn:microsoft.com/office/officeart/2018/2/layout/IconVerticalSolidList"/>
    <dgm:cxn modelId="{814646D1-7816-4511-9949-9DBC4C94C057}" type="presParOf" srcId="{874ABB4E-7203-4F93-9F23-65E1EA3FDD72}" destId="{907002C9-68E7-4764-8340-19613D119D90}" srcOrd="10" destOrd="0" presId="urn:microsoft.com/office/officeart/2018/2/layout/IconVerticalSolidList"/>
    <dgm:cxn modelId="{D5B5EB75-AF12-4621-86FE-0B31282E9FAF}" type="presParOf" srcId="{907002C9-68E7-4764-8340-19613D119D90}" destId="{FDA323B7-EA96-4361-A4F3-F2D92F22549D}" srcOrd="0" destOrd="0" presId="urn:microsoft.com/office/officeart/2018/2/layout/IconVerticalSolidList"/>
    <dgm:cxn modelId="{FF0D8639-70E4-4AFD-8307-F036394069D9}" type="presParOf" srcId="{907002C9-68E7-4764-8340-19613D119D90}" destId="{A4A6E2AF-9C80-4E2E-8D40-04922E3915EA}" srcOrd="1" destOrd="0" presId="urn:microsoft.com/office/officeart/2018/2/layout/IconVerticalSolidList"/>
    <dgm:cxn modelId="{C68A25ED-C139-47AA-A69A-9F7D67A1C5C9}" type="presParOf" srcId="{907002C9-68E7-4764-8340-19613D119D90}" destId="{7E046026-1570-4E3F-A9AE-E0CF3A887A07}" srcOrd="2" destOrd="0" presId="urn:microsoft.com/office/officeart/2018/2/layout/IconVerticalSolidList"/>
    <dgm:cxn modelId="{434B1AE6-ABD5-4679-8992-7A5BC9F8A034}" type="presParOf" srcId="{907002C9-68E7-4764-8340-19613D119D90}" destId="{5D384806-062E-434D-9FFC-E889AA0FE27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60C4016-CBFB-45DD-AAC9-716D8F7B8F3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CBB3958-48BD-4A6F-A690-E9FEC4726E8E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The pandemic permanently altered the nature of luxury hospitality.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562EDB4-39E1-453B-8A11-F6EAEC2B3136}" type="parTrans" cxnId="{BDEC0B1D-179C-4698-9F92-EBBB50ADBBF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CEFF719-8831-4F8A-9CFC-9D49C5789833}" type="sibTrans" cxnId="{BDEC0B1D-179C-4698-9F92-EBBB50ADBBF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2D8BFD-A355-488B-A750-C1F2BA17F761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It's acceptable if business travel never reaches its former heights.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972E6C5-23F4-403D-AD45-6EB857E9BF98}" type="parTrans" cxnId="{701930D2-480D-4255-BB09-4BD04C2DFF4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10EDB3-F525-4B57-B2B6-1E3F40636FC1}" type="sibTrans" cxnId="{701930D2-480D-4255-BB09-4BD04C2DFF4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F1426CF-98DB-417F-B447-C103BE0B0F34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High-end leisure travellers seeking comfort, well-being, and security are increasingly the main emphasis of luxury hotels.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4F9FE2-55F9-4CB0-A00E-9FE36D326B52}" type="parTrans" cxnId="{08F33AAB-A1AA-41BB-8D14-F5A785A845F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54F8A0-8F84-4028-A13A-5781BEE9EB1A}" type="sibTrans" cxnId="{08F33AAB-A1AA-41BB-8D14-F5A785A845F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4E6521-ADCF-4738-A231-9A534821CFFD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most prosperous companies provide flexible and individualised experiences by fusing technology with a human touch.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78D9B3-3762-4D39-A1CC-9191CD978C9C}" type="parTrans" cxnId="{18638039-E97A-4C84-8CFE-371B6BEA059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4376FB-58FA-4690-80D9-74D9809742DC}" type="sibTrans" cxnId="{18638039-E97A-4C84-8CFE-371B6BEA059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9C07CC6-B6D5-4A1A-9827-D0FE0945F014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Trust, health, and sustainability are increasingly essential components of the visitor experience.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4B8E23-4E40-4375-9780-6432319EC52B}" type="parTrans" cxnId="{C222B4EA-7AD7-473D-8380-423F11C0918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89339BE-6258-4278-B736-53CA216C0488}" type="sibTrans" cxnId="{C222B4EA-7AD7-473D-8380-423F11C0918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96D155-01DC-48CC-8B9D-401D12C8A916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To put it briefly, hotels that adapt to these developments will continue to be robust and significant in the new travel period.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F2B3EE-48B5-423F-ABE2-213C548E55D4}" type="parTrans" cxnId="{E4514AF3-D345-42B2-B0F4-E879DDEB14A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1E09CF-20DA-459C-8245-76974CBDE4C8}" type="sibTrans" cxnId="{E4514AF3-D345-42B2-B0F4-E879DDEB14A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033C508-EB7F-4E02-92D7-B494A48E43C0}" type="pres">
      <dgm:prSet presAssocID="{560C4016-CBFB-45DD-AAC9-716D8F7B8F37}" presName="Name0" presStyleCnt="0">
        <dgm:presLayoutVars>
          <dgm:dir/>
          <dgm:resizeHandles val="exact"/>
        </dgm:presLayoutVars>
      </dgm:prSet>
      <dgm:spPr/>
    </dgm:pt>
    <dgm:pt modelId="{5D219F42-DF93-4C53-AE36-BFD19729EB18}" type="pres">
      <dgm:prSet presAssocID="{ECBB3958-48BD-4A6F-A690-E9FEC4726E8E}" presName="node" presStyleLbl="node1" presStyleIdx="0" presStyleCnt="6">
        <dgm:presLayoutVars>
          <dgm:bulletEnabled val="1"/>
        </dgm:presLayoutVars>
      </dgm:prSet>
      <dgm:spPr/>
    </dgm:pt>
    <dgm:pt modelId="{22D82F36-7387-455D-8C17-105F48E0A4B6}" type="pres">
      <dgm:prSet presAssocID="{4CEFF719-8831-4F8A-9CFC-9D49C5789833}" presName="sibTrans" presStyleLbl="sibTrans1D1" presStyleIdx="0" presStyleCnt="5"/>
      <dgm:spPr/>
    </dgm:pt>
    <dgm:pt modelId="{86FB123D-40ED-43A4-8ECD-40644F9CB324}" type="pres">
      <dgm:prSet presAssocID="{4CEFF719-8831-4F8A-9CFC-9D49C5789833}" presName="connectorText" presStyleLbl="sibTrans1D1" presStyleIdx="0" presStyleCnt="5"/>
      <dgm:spPr/>
    </dgm:pt>
    <dgm:pt modelId="{3B7560B8-0EC1-4504-B9E6-CED65D27119E}" type="pres">
      <dgm:prSet presAssocID="{AA2D8BFD-A355-488B-A750-C1F2BA17F761}" presName="node" presStyleLbl="node1" presStyleIdx="1" presStyleCnt="6">
        <dgm:presLayoutVars>
          <dgm:bulletEnabled val="1"/>
        </dgm:presLayoutVars>
      </dgm:prSet>
      <dgm:spPr/>
    </dgm:pt>
    <dgm:pt modelId="{336B3E6F-15F7-4FD2-9691-3F4A10B93A79}" type="pres">
      <dgm:prSet presAssocID="{7310EDB3-F525-4B57-B2B6-1E3F40636FC1}" presName="sibTrans" presStyleLbl="sibTrans1D1" presStyleIdx="1" presStyleCnt="5"/>
      <dgm:spPr/>
    </dgm:pt>
    <dgm:pt modelId="{43AC7CA4-233D-4176-978B-067FB4886501}" type="pres">
      <dgm:prSet presAssocID="{7310EDB3-F525-4B57-B2B6-1E3F40636FC1}" presName="connectorText" presStyleLbl="sibTrans1D1" presStyleIdx="1" presStyleCnt="5"/>
      <dgm:spPr/>
    </dgm:pt>
    <dgm:pt modelId="{4401EAA7-432A-4FAA-BB7C-E1751174D9EC}" type="pres">
      <dgm:prSet presAssocID="{1F1426CF-98DB-417F-B447-C103BE0B0F34}" presName="node" presStyleLbl="node1" presStyleIdx="2" presStyleCnt="6">
        <dgm:presLayoutVars>
          <dgm:bulletEnabled val="1"/>
        </dgm:presLayoutVars>
      </dgm:prSet>
      <dgm:spPr/>
    </dgm:pt>
    <dgm:pt modelId="{F4727C40-4C8C-49FE-9098-175CA2815A6B}" type="pres">
      <dgm:prSet presAssocID="{ED54F8A0-8F84-4028-A13A-5781BEE9EB1A}" presName="sibTrans" presStyleLbl="sibTrans1D1" presStyleIdx="2" presStyleCnt="5"/>
      <dgm:spPr/>
    </dgm:pt>
    <dgm:pt modelId="{2520841F-60BF-4DD8-B8A4-65E9AFB52A77}" type="pres">
      <dgm:prSet presAssocID="{ED54F8A0-8F84-4028-A13A-5781BEE9EB1A}" presName="connectorText" presStyleLbl="sibTrans1D1" presStyleIdx="2" presStyleCnt="5"/>
      <dgm:spPr/>
    </dgm:pt>
    <dgm:pt modelId="{F4DF7566-B265-4A45-89AA-520B51EF1C18}" type="pres">
      <dgm:prSet presAssocID="{F94E6521-ADCF-4738-A231-9A534821CFFD}" presName="node" presStyleLbl="node1" presStyleIdx="3" presStyleCnt="6">
        <dgm:presLayoutVars>
          <dgm:bulletEnabled val="1"/>
        </dgm:presLayoutVars>
      </dgm:prSet>
      <dgm:spPr/>
    </dgm:pt>
    <dgm:pt modelId="{16C5975A-EFD7-474D-AAD1-62152194FE20}" type="pres">
      <dgm:prSet presAssocID="{1B4376FB-58FA-4690-80D9-74D9809742DC}" presName="sibTrans" presStyleLbl="sibTrans1D1" presStyleIdx="3" presStyleCnt="5"/>
      <dgm:spPr/>
    </dgm:pt>
    <dgm:pt modelId="{5FAD5094-1979-4CFB-9A77-704CABC5E679}" type="pres">
      <dgm:prSet presAssocID="{1B4376FB-58FA-4690-80D9-74D9809742DC}" presName="connectorText" presStyleLbl="sibTrans1D1" presStyleIdx="3" presStyleCnt="5"/>
      <dgm:spPr/>
    </dgm:pt>
    <dgm:pt modelId="{FDD7C5E1-5162-4E41-9151-BD9871362032}" type="pres">
      <dgm:prSet presAssocID="{09C07CC6-B6D5-4A1A-9827-D0FE0945F014}" presName="node" presStyleLbl="node1" presStyleIdx="4" presStyleCnt="6">
        <dgm:presLayoutVars>
          <dgm:bulletEnabled val="1"/>
        </dgm:presLayoutVars>
      </dgm:prSet>
      <dgm:spPr/>
    </dgm:pt>
    <dgm:pt modelId="{71E58659-769E-4041-901B-87BB195F4FB8}" type="pres">
      <dgm:prSet presAssocID="{389339BE-6258-4278-B736-53CA216C0488}" presName="sibTrans" presStyleLbl="sibTrans1D1" presStyleIdx="4" presStyleCnt="5"/>
      <dgm:spPr/>
    </dgm:pt>
    <dgm:pt modelId="{84666903-DDA8-4615-9B34-9360861B2539}" type="pres">
      <dgm:prSet presAssocID="{389339BE-6258-4278-B736-53CA216C0488}" presName="connectorText" presStyleLbl="sibTrans1D1" presStyleIdx="4" presStyleCnt="5"/>
      <dgm:spPr/>
    </dgm:pt>
    <dgm:pt modelId="{E2D1BD50-36F5-4275-9583-283AFBB0BA3B}" type="pres">
      <dgm:prSet presAssocID="{A696D155-01DC-48CC-8B9D-401D12C8A916}" presName="node" presStyleLbl="node1" presStyleIdx="5" presStyleCnt="6">
        <dgm:presLayoutVars>
          <dgm:bulletEnabled val="1"/>
        </dgm:presLayoutVars>
      </dgm:prSet>
      <dgm:spPr/>
    </dgm:pt>
  </dgm:ptLst>
  <dgm:cxnLst>
    <dgm:cxn modelId="{19668305-6DA8-4241-A057-79D816FE4F58}" type="presOf" srcId="{ED54F8A0-8F84-4028-A13A-5781BEE9EB1A}" destId="{2520841F-60BF-4DD8-B8A4-65E9AFB52A77}" srcOrd="1" destOrd="0" presId="urn:microsoft.com/office/officeart/2016/7/layout/RepeatingBendingProcessNew"/>
    <dgm:cxn modelId="{6C13DC08-0C9C-43A2-9E20-13B9561BE6CD}" type="presOf" srcId="{ED54F8A0-8F84-4028-A13A-5781BEE9EB1A}" destId="{F4727C40-4C8C-49FE-9098-175CA2815A6B}" srcOrd="0" destOrd="0" presId="urn:microsoft.com/office/officeart/2016/7/layout/RepeatingBendingProcessNew"/>
    <dgm:cxn modelId="{DDE6E80A-3D82-4547-91ED-3554782A904C}" type="presOf" srcId="{389339BE-6258-4278-B736-53CA216C0488}" destId="{84666903-DDA8-4615-9B34-9360861B2539}" srcOrd="1" destOrd="0" presId="urn:microsoft.com/office/officeart/2016/7/layout/RepeatingBendingProcessNew"/>
    <dgm:cxn modelId="{BDEC0B1D-179C-4698-9F92-EBBB50ADBBF2}" srcId="{560C4016-CBFB-45DD-AAC9-716D8F7B8F37}" destId="{ECBB3958-48BD-4A6F-A690-E9FEC4726E8E}" srcOrd="0" destOrd="0" parTransId="{A562EDB4-39E1-453B-8A11-F6EAEC2B3136}" sibTransId="{4CEFF719-8831-4F8A-9CFC-9D49C5789833}"/>
    <dgm:cxn modelId="{B1D23D1E-C1E7-4847-870E-EED61E9B4539}" type="presOf" srcId="{7310EDB3-F525-4B57-B2B6-1E3F40636FC1}" destId="{336B3E6F-15F7-4FD2-9691-3F4A10B93A79}" srcOrd="0" destOrd="0" presId="urn:microsoft.com/office/officeart/2016/7/layout/RepeatingBendingProcessNew"/>
    <dgm:cxn modelId="{E30B9323-6402-4385-A672-AB995B380928}" type="presOf" srcId="{7310EDB3-F525-4B57-B2B6-1E3F40636FC1}" destId="{43AC7CA4-233D-4176-978B-067FB4886501}" srcOrd="1" destOrd="0" presId="urn:microsoft.com/office/officeart/2016/7/layout/RepeatingBendingProcessNew"/>
    <dgm:cxn modelId="{18638039-E97A-4C84-8CFE-371B6BEA0595}" srcId="{560C4016-CBFB-45DD-AAC9-716D8F7B8F37}" destId="{F94E6521-ADCF-4738-A231-9A534821CFFD}" srcOrd="3" destOrd="0" parTransId="{8F78D9B3-3762-4D39-A1CC-9191CD978C9C}" sibTransId="{1B4376FB-58FA-4690-80D9-74D9809742DC}"/>
    <dgm:cxn modelId="{0ECCAC5E-1470-496E-9AE1-9519E6E02AF8}" type="presOf" srcId="{1B4376FB-58FA-4690-80D9-74D9809742DC}" destId="{16C5975A-EFD7-474D-AAD1-62152194FE20}" srcOrd="0" destOrd="0" presId="urn:microsoft.com/office/officeart/2016/7/layout/RepeatingBendingProcessNew"/>
    <dgm:cxn modelId="{6D62AA44-43D8-4EA3-9E65-9CEB53785F48}" type="presOf" srcId="{1F1426CF-98DB-417F-B447-C103BE0B0F34}" destId="{4401EAA7-432A-4FAA-BB7C-E1751174D9EC}" srcOrd="0" destOrd="0" presId="urn:microsoft.com/office/officeart/2016/7/layout/RepeatingBendingProcessNew"/>
    <dgm:cxn modelId="{288DB649-F675-4D54-909D-1EFCEBE1ADCB}" type="presOf" srcId="{389339BE-6258-4278-B736-53CA216C0488}" destId="{71E58659-769E-4041-901B-87BB195F4FB8}" srcOrd="0" destOrd="0" presId="urn:microsoft.com/office/officeart/2016/7/layout/RepeatingBendingProcessNew"/>
    <dgm:cxn modelId="{4F3FBA51-20CD-405A-A2A8-2570D0D1B58E}" type="presOf" srcId="{1B4376FB-58FA-4690-80D9-74D9809742DC}" destId="{5FAD5094-1979-4CFB-9A77-704CABC5E679}" srcOrd="1" destOrd="0" presId="urn:microsoft.com/office/officeart/2016/7/layout/RepeatingBendingProcessNew"/>
    <dgm:cxn modelId="{4AE26587-6F2C-466B-A2D3-62D7CBD74F6A}" type="presOf" srcId="{ECBB3958-48BD-4A6F-A690-E9FEC4726E8E}" destId="{5D219F42-DF93-4C53-AE36-BFD19729EB18}" srcOrd="0" destOrd="0" presId="urn:microsoft.com/office/officeart/2016/7/layout/RepeatingBendingProcessNew"/>
    <dgm:cxn modelId="{2713E3A4-0DB3-4445-8C90-827CCF947E5B}" type="presOf" srcId="{AA2D8BFD-A355-488B-A750-C1F2BA17F761}" destId="{3B7560B8-0EC1-4504-B9E6-CED65D27119E}" srcOrd="0" destOrd="0" presId="urn:microsoft.com/office/officeart/2016/7/layout/RepeatingBendingProcessNew"/>
    <dgm:cxn modelId="{F64300A6-7237-4F84-BA2B-9B86D3C5A7D9}" type="presOf" srcId="{09C07CC6-B6D5-4A1A-9827-D0FE0945F014}" destId="{FDD7C5E1-5162-4E41-9151-BD9871362032}" srcOrd="0" destOrd="0" presId="urn:microsoft.com/office/officeart/2016/7/layout/RepeatingBendingProcessNew"/>
    <dgm:cxn modelId="{08F33AAB-A1AA-41BB-8D14-F5A785A845F8}" srcId="{560C4016-CBFB-45DD-AAC9-716D8F7B8F37}" destId="{1F1426CF-98DB-417F-B447-C103BE0B0F34}" srcOrd="2" destOrd="0" parTransId="{914F9FE2-55F9-4CB0-A00E-9FE36D326B52}" sibTransId="{ED54F8A0-8F84-4028-A13A-5781BEE9EB1A}"/>
    <dgm:cxn modelId="{B1AD4DAD-B1CB-4310-BBB2-39D8639C34DB}" type="presOf" srcId="{4CEFF719-8831-4F8A-9CFC-9D49C5789833}" destId="{22D82F36-7387-455D-8C17-105F48E0A4B6}" srcOrd="0" destOrd="0" presId="urn:microsoft.com/office/officeart/2016/7/layout/RepeatingBendingProcessNew"/>
    <dgm:cxn modelId="{50A594B6-CB55-4D80-90BE-4A13B4500C15}" type="presOf" srcId="{F94E6521-ADCF-4738-A231-9A534821CFFD}" destId="{F4DF7566-B265-4A45-89AA-520B51EF1C18}" srcOrd="0" destOrd="0" presId="urn:microsoft.com/office/officeart/2016/7/layout/RepeatingBendingProcessNew"/>
    <dgm:cxn modelId="{39CDE0BE-B098-4639-AF6A-2FA4887BCF24}" type="presOf" srcId="{A696D155-01DC-48CC-8B9D-401D12C8A916}" destId="{E2D1BD50-36F5-4275-9583-283AFBB0BA3B}" srcOrd="0" destOrd="0" presId="urn:microsoft.com/office/officeart/2016/7/layout/RepeatingBendingProcessNew"/>
    <dgm:cxn modelId="{054EA6C3-A463-46F8-BF90-D652EED2241A}" type="presOf" srcId="{560C4016-CBFB-45DD-AAC9-716D8F7B8F37}" destId="{1033C508-EB7F-4E02-92D7-B494A48E43C0}" srcOrd="0" destOrd="0" presId="urn:microsoft.com/office/officeart/2016/7/layout/RepeatingBendingProcessNew"/>
    <dgm:cxn modelId="{701930D2-480D-4255-BB09-4BD04C2DFF49}" srcId="{560C4016-CBFB-45DD-AAC9-716D8F7B8F37}" destId="{AA2D8BFD-A355-488B-A750-C1F2BA17F761}" srcOrd="1" destOrd="0" parTransId="{6972E6C5-23F4-403D-AD45-6EB857E9BF98}" sibTransId="{7310EDB3-F525-4B57-B2B6-1E3F40636FC1}"/>
    <dgm:cxn modelId="{FC4A0BD5-B8B9-4280-83F2-D73667589C28}" type="presOf" srcId="{4CEFF719-8831-4F8A-9CFC-9D49C5789833}" destId="{86FB123D-40ED-43A4-8ECD-40644F9CB324}" srcOrd="1" destOrd="0" presId="urn:microsoft.com/office/officeart/2016/7/layout/RepeatingBendingProcessNew"/>
    <dgm:cxn modelId="{C222B4EA-7AD7-473D-8380-423F11C09187}" srcId="{560C4016-CBFB-45DD-AAC9-716D8F7B8F37}" destId="{09C07CC6-B6D5-4A1A-9827-D0FE0945F014}" srcOrd="4" destOrd="0" parTransId="{834B8E23-4E40-4375-9780-6432319EC52B}" sibTransId="{389339BE-6258-4278-B736-53CA216C0488}"/>
    <dgm:cxn modelId="{E4514AF3-D345-42B2-B0F4-E879DDEB14A5}" srcId="{560C4016-CBFB-45DD-AAC9-716D8F7B8F37}" destId="{A696D155-01DC-48CC-8B9D-401D12C8A916}" srcOrd="5" destOrd="0" parTransId="{8EF2B3EE-48B5-423F-ABE2-213C548E55D4}" sibTransId="{FA1E09CF-20DA-459C-8245-76974CBDE4C8}"/>
    <dgm:cxn modelId="{27EFDF97-15DA-4CA7-98C0-4EE34BFF417E}" type="presParOf" srcId="{1033C508-EB7F-4E02-92D7-B494A48E43C0}" destId="{5D219F42-DF93-4C53-AE36-BFD19729EB18}" srcOrd="0" destOrd="0" presId="urn:microsoft.com/office/officeart/2016/7/layout/RepeatingBendingProcessNew"/>
    <dgm:cxn modelId="{FA4BCD2A-03C0-4183-A8F7-3FA0E956EEB8}" type="presParOf" srcId="{1033C508-EB7F-4E02-92D7-B494A48E43C0}" destId="{22D82F36-7387-455D-8C17-105F48E0A4B6}" srcOrd="1" destOrd="0" presId="urn:microsoft.com/office/officeart/2016/7/layout/RepeatingBendingProcessNew"/>
    <dgm:cxn modelId="{2B39A0AD-0915-4E66-A34F-F603913B94C9}" type="presParOf" srcId="{22D82F36-7387-455D-8C17-105F48E0A4B6}" destId="{86FB123D-40ED-43A4-8ECD-40644F9CB324}" srcOrd="0" destOrd="0" presId="urn:microsoft.com/office/officeart/2016/7/layout/RepeatingBendingProcessNew"/>
    <dgm:cxn modelId="{4D4EC944-C771-48AE-A69E-5EC04C26F225}" type="presParOf" srcId="{1033C508-EB7F-4E02-92D7-B494A48E43C0}" destId="{3B7560B8-0EC1-4504-B9E6-CED65D27119E}" srcOrd="2" destOrd="0" presId="urn:microsoft.com/office/officeart/2016/7/layout/RepeatingBendingProcessNew"/>
    <dgm:cxn modelId="{9F13824B-5340-436E-9385-7AA5C0840CD1}" type="presParOf" srcId="{1033C508-EB7F-4E02-92D7-B494A48E43C0}" destId="{336B3E6F-15F7-4FD2-9691-3F4A10B93A79}" srcOrd="3" destOrd="0" presId="urn:microsoft.com/office/officeart/2016/7/layout/RepeatingBendingProcessNew"/>
    <dgm:cxn modelId="{BB087260-0B8F-45EE-9AA0-82C544CA9FF2}" type="presParOf" srcId="{336B3E6F-15F7-4FD2-9691-3F4A10B93A79}" destId="{43AC7CA4-233D-4176-978B-067FB4886501}" srcOrd="0" destOrd="0" presId="urn:microsoft.com/office/officeart/2016/7/layout/RepeatingBendingProcessNew"/>
    <dgm:cxn modelId="{6B2C18CF-FD55-4995-9854-EDE863F2B1F1}" type="presParOf" srcId="{1033C508-EB7F-4E02-92D7-B494A48E43C0}" destId="{4401EAA7-432A-4FAA-BB7C-E1751174D9EC}" srcOrd="4" destOrd="0" presId="urn:microsoft.com/office/officeart/2016/7/layout/RepeatingBendingProcessNew"/>
    <dgm:cxn modelId="{D83B3F1F-8C30-405A-ACB4-C1BAB0155602}" type="presParOf" srcId="{1033C508-EB7F-4E02-92D7-B494A48E43C0}" destId="{F4727C40-4C8C-49FE-9098-175CA2815A6B}" srcOrd="5" destOrd="0" presId="urn:microsoft.com/office/officeart/2016/7/layout/RepeatingBendingProcessNew"/>
    <dgm:cxn modelId="{49F5DABB-534A-44D9-B2EF-70F6B36FFFE4}" type="presParOf" srcId="{F4727C40-4C8C-49FE-9098-175CA2815A6B}" destId="{2520841F-60BF-4DD8-B8A4-65E9AFB52A77}" srcOrd="0" destOrd="0" presId="urn:microsoft.com/office/officeart/2016/7/layout/RepeatingBendingProcessNew"/>
    <dgm:cxn modelId="{83BD0355-7E9D-42D7-8E4E-0E25F4672893}" type="presParOf" srcId="{1033C508-EB7F-4E02-92D7-B494A48E43C0}" destId="{F4DF7566-B265-4A45-89AA-520B51EF1C18}" srcOrd="6" destOrd="0" presId="urn:microsoft.com/office/officeart/2016/7/layout/RepeatingBendingProcessNew"/>
    <dgm:cxn modelId="{950DB8CB-E9A6-40B5-833B-E47BEE5E8C4C}" type="presParOf" srcId="{1033C508-EB7F-4E02-92D7-B494A48E43C0}" destId="{16C5975A-EFD7-474D-AAD1-62152194FE20}" srcOrd="7" destOrd="0" presId="urn:microsoft.com/office/officeart/2016/7/layout/RepeatingBendingProcessNew"/>
    <dgm:cxn modelId="{6E1A59BC-85DE-41D5-8A5B-7D6E8AFA91D7}" type="presParOf" srcId="{16C5975A-EFD7-474D-AAD1-62152194FE20}" destId="{5FAD5094-1979-4CFB-9A77-704CABC5E679}" srcOrd="0" destOrd="0" presId="urn:microsoft.com/office/officeart/2016/7/layout/RepeatingBendingProcessNew"/>
    <dgm:cxn modelId="{92C9CCCA-EF17-40BE-8C70-C537297F85C4}" type="presParOf" srcId="{1033C508-EB7F-4E02-92D7-B494A48E43C0}" destId="{FDD7C5E1-5162-4E41-9151-BD9871362032}" srcOrd="8" destOrd="0" presId="urn:microsoft.com/office/officeart/2016/7/layout/RepeatingBendingProcessNew"/>
    <dgm:cxn modelId="{046841BB-BB9A-48DF-8ADF-F3956CFDF33F}" type="presParOf" srcId="{1033C508-EB7F-4E02-92D7-B494A48E43C0}" destId="{71E58659-769E-4041-901B-87BB195F4FB8}" srcOrd="9" destOrd="0" presId="urn:microsoft.com/office/officeart/2016/7/layout/RepeatingBendingProcessNew"/>
    <dgm:cxn modelId="{F6B73894-2750-43B8-B35E-20C66E680B89}" type="presParOf" srcId="{71E58659-769E-4041-901B-87BB195F4FB8}" destId="{84666903-DDA8-4615-9B34-9360861B2539}" srcOrd="0" destOrd="0" presId="urn:microsoft.com/office/officeart/2016/7/layout/RepeatingBendingProcessNew"/>
    <dgm:cxn modelId="{F1C41067-8FF8-479B-8A0B-3DE06BF8D13B}" type="presParOf" srcId="{1033C508-EB7F-4E02-92D7-B494A48E43C0}" destId="{E2D1BD50-36F5-4275-9583-283AFBB0BA3B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5F229D-5A62-44AD-9B90-1DB78388CF91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E884A-065A-4912-8924-7081DDC13550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Due to the significant drop in business travel brought on by the COVID-19 epidemic, luxury hotels were forced to reconsider their business plans.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8656" y="1088253"/>
        <a:ext cx="2959127" cy="1837317"/>
      </dsp:txXfrm>
    </dsp:sp>
    <dsp:sp modelId="{E3DF3A18-9151-4863-8AF3-5A1C6B41EB4F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345EA-70A3-400B-A421-2B3C55444B79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According to Giannoukou (2024), leisure travel demand has rebounded more quickly than business travel, with travellers placing a higher value on safety, customisation, and experiences that combine work and play.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155097" y="1088253"/>
        <a:ext cx="2959127" cy="1837317"/>
      </dsp:txXfrm>
    </dsp:sp>
    <dsp:sp modelId="{6BFE406C-5CAE-4346-914F-46FBAFE85CE7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29C14-E583-4C9F-A552-A293297B88E5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For luxury hotels that had historically relied on corporate events and reservations, this change marked a strategic turning point.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11539" y="1088253"/>
        <a:ext cx="2959127" cy="18373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9864D-131E-4943-BECD-37CCFE4222A6}">
      <dsp:nvSpPr>
        <dsp:cNvPr id="0" name=""/>
        <dsp:cNvSpPr/>
      </dsp:nvSpPr>
      <dsp:spPr>
        <a:xfrm>
          <a:off x="0" y="0"/>
          <a:ext cx="8122937" cy="907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According to Constantin et al. (2024), luxury hotels discovered that affluent leisure tourists filled the void left by business travellers.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587" y="26587"/>
        <a:ext cx="7037208" cy="854567"/>
      </dsp:txXfrm>
    </dsp:sp>
    <dsp:sp modelId="{499C027B-F353-468E-AD47-6EED8E97E180}">
      <dsp:nvSpPr>
        <dsp:cNvPr id="0" name=""/>
        <dsp:cNvSpPr/>
      </dsp:nvSpPr>
      <dsp:spPr>
        <a:xfrm>
          <a:off x="606583" y="1033816"/>
          <a:ext cx="8122937" cy="907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Nowadays, people need experiences that are flexible, private, and safe.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3170" y="1060403"/>
        <a:ext cx="6873149" cy="854567"/>
      </dsp:txXfrm>
    </dsp:sp>
    <dsp:sp modelId="{C10C109F-8871-4A31-B602-EBE1FFD8DE0D}">
      <dsp:nvSpPr>
        <dsp:cNvPr id="0" name=""/>
        <dsp:cNvSpPr/>
      </dsp:nvSpPr>
      <dsp:spPr>
        <a:xfrm>
          <a:off x="1213166" y="2067632"/>
          <a:ext cx="8122937" cy="907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Visitors now anticipate contactless check-ins and hospital-level cleanliness, making health and hygiene deal-breakers (Matijević, Zielinski, and Ahn, 2025).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39753" y="2094219"/>
        <a:ext cx="6873149" cy="854567"/>
      </dsp:txXfrm>
    </dsp:sp>
    <dsp:sp modelId="{59F4B755-5E4E-4E68-BDA7-41DC00B8763C}">
      <dsp:nvSpPr>
        <dsp:cNvPr id="0" name=""/>
        <dsp:cNvSpPr/>
      </dsp:nvSpPr>
      <dsp:spPr>
        <a:xfrm>
          <a:off x="1819749" y="3101449"/>
          <a:ext cx="8122937" cy="907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In response, hotels implemented robotic service, smartphone applications, and digital keys to minimise interaction.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46336" y="3128036"/>
        <a:ext cx="6873149" cy="854567"/>
      </dsp:txXfrm>
    </dsp:sp>
    <dsp:sp modelId="{69EFB34A-5E61-4A46-A84E-D5DCD5A44D4B}">
      <dsp:nvSpPr>
        <dsp:cNvPr id="0" name=""/>
        <dsp:cNvSpPr/>
      </dsp:nvSpPr>
      <dsp:spPr>
        <a:xfrm>
          <a:off x="2426332" y="4135265"/>
          <a:ext cx="8122937" cy="9077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Because consumers favour companies with obvious safety initiatives, such as Four Seasons' "Lead With Care" campaign, brand trust has become crucial (Four Seasons, 2020).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452919" y="4161852"/>
        <a:ext cx="6873149" cy="854567"/>
      </dsp:txXfrm>
    </dsp:sp>
    <dsp:sp modelId="{AEEC68BD-F281-4D27-A02E-32A14F94354C}">
      <dsp:nvSpPr>
        <dsp:cNvPr id="0" name=""/>
        <dsp:cNvSpPr/>
      </dsp:nvSpPr>
      <dsp:spPr>
        <a:xfrm>
          <a:off x="7532906" y="663155"/>
          <a:ext cx="590031" cy="59003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665663" y="663155"/>
        <a:ext cx="324517" cy="443998"/>
      </dsp:txXfrm>
    </dsp:sp>
    <dsp:sp modelId="{14648D95-08BA-47B0-80B0-B350807A68C7}">
      <dsp:nvSpPr>
        <dsp:cNvPr id="0" name=""/>
        <dsp:cNvSpPr/>
      </dsp:nvSpPr>
      <dsp:spPr>
        <a:xfrm>
          <a:off x="8139489" y="1696971"/>
          <a:ext cx="590031" cy="59003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981555"/>
            <a:satOff val="889"/>
            <a:lumOff val="13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272246" y="1696971"/>
        <a:ext cx="324517" cy="443998"/>
      </dsp:txXfrm>
    </dsp:sp>
    <dsp:sp modelId="{B5A54CE6-B2B9-4D96-BCA2-8E04FD4FC4BC}">
      <dsp:nvSpPr>
        <dsp:cNvPr id="0" name=""/>
        <dsp:cNvSpPr/>
      </dsp:nvSpPr>
      <dsp:spPr>
        <a:xfrm>
          <a:off x="8746072" y="2715659"/>
          <a:ext cx="590031" cy="59003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7963110"/>
            <a:satOff val="1778"/>
            <a:lumOff val="26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878829" y="2715659"/>
        <a:ext cx="324517" cy="443998"/>
      </dsp:txXfrm>
    </dsp:sp>
    <dsp:sp modelId="{DE80D9EC-B82E-4FFA-B5E5-C681F4FC345F}">
      <dsp:nvSpPr>
        <dsp:cNvPr id="0" name=""/>
        <dsp:cNvSpPr/>
      </dsp:nvSpPr>
      <dsp:spPr>
        <a:xfrm>
          <a:off x="9352655" y="3759561"/>
          <a:ext cx="590031" cy="59003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485412" y="3759561"/>
        <a:ext cx="324517" cy="4439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ECF064-E5E0-475D-8868-AE2449267C22}">
      <dsp:nvSpPr>
        <dsp:cNvPr id="0" name=""/>
        <dsp:cNvSpPr/>
      </dsp:nvSpPr>
      <dsp:spPr>
        <a:xfrm>
          <a:off x="82613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87283A-1981-4055-95CF-127EA4A893EF}">
      <dsp:nvSpPr>
        <dsp:cNvPr id="0" name=""/>
        <dsp:cNvSpPr/>
      </dsp:nvSpPr>
      <dsp:spPr>
        <a:xfrm>
          <a:off x="271034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6F710-DD89-4661-B3B0-5AA6981A342B}">
      <dsp:nvSpPr>
        <dsp:cNvPr id="0" name=""/>
        <dsp:cNvSpPr/>
      </dsp:nvSpPr>
      <dsp:spPr>
        <a:xfrm>
          <a:off x="1172126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People's work habits altered; less business travels were required for remote and hybrid work (Esra Gulec, 2022).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72126" y="90072"/>
        <a:ext cx="2114937" cy="897246"/>
      </dsp:txXfrm>
    </dsp:sp>
    <dsp:sp modelId="{6E60F12E-B565-4C94-A11C-D09BBBAB2132}">
      <dsp:nvSpPr>
        <dsp:cNvPr id="0" name=""/>
        <dsp:cNvSpPr/>
      </dsp:nvSpPr>
      <dsp:spPr>
        <a:xfrm>
          <a:off x="3655575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E1B342-58F3-4155-B51E-C0C51CECC077}">
      <dsp:nvSpPr>
        <dsp:cNvPr id="0" name=""/>
        <dsp:cNvSpPr/>
      </dsp:nvSpPr>
      <dsp:spPr>
        <a:xfrm>
          <a:off x="3843996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94625-C541-4B16-A6AC-D1DBDB493149}">
      <dsp:nvSpPr>
        <dsp:cNvPr id="0" name=""/>
        <dsp:cNvSpPr/>
      </dsp:nvSpPr>
      <dsp:spPr>
        <a:xfrm>
          <a:off x="4745088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Due to the advent of "bleisure" and "workations," many people now travel for both work and pleasure.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45088" y="90072"/>
        <a:ext cx="2114937" cy="897246"/>
      </dsp:txXfrm>
    </dsp:sp>
    <dsp:sp modelId="{072A1C3B-E3F3-4C3C-AFD5-76A0BD730F49}">
      <dsp:nvSpPr>
        <dsp:cNvPr id="0" name=""/>
        <dsp:cNvSpPr/>
      </dsp:nvSpPr>
      <dsp:spPr>
        <a:xfrm>
          <a:off x="7228536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5FCC50-E1A6-4E07-BE0D-A82730056A1C}">
      <dsp:nvSpPr>
        <dsp:cNvPr id="0" name=""/>
        <dsp:cNvSpPr/>
      </dsp:nvSpPr>
      <dsp:spPr>
        <a:xfrm>
          <a:off x="7416958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F50EE-5A25-415A-B55B-5CBFA4E70B24}">
      <dsp:nvSpPr>
        <dsp:cNvPr id="0" name=""/>
        <dsp:cNvSpPr/>
      </dsp:nvSpPr>
      <dsp:spPr>
        <a:xfrm>
          <a:off x="8318049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Fast Wi-Fi, comfortable workstations, and peaceful areas for working are what guests desire in their accommodations.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318049" y="90072"/>
        <a:ext cx="2114937" cy="897246"/>
      </dsp:txXfrm>
    </dsp:sp>
    <dsp:sp modelId="{60332F3D-4614-4016-85E4-DD327A070AC3}">
      <dsp:nvSpPr>
        <dsp:cNvPr id="0" name=""/>
        <dsp:cNvSpPr/>
      </dsp:nvSpPr>
      <dsp:spPr>
        <a:xfrm>
          <a:off x="82613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031CA1-30A8-48CD-8E56-3B9FB1A035DD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E81784-4ED3-4FE7-8408-FA9EFA1EB213}">
      <dsp:nvSpPr>
        <dsp:cNvPr id="0" name=""/>
        <dsp:cNvSpPr/>
      </dsp:nvSpPr>
      <dsp:spPr>
        <a:xfrm>
          <a:off x="1172126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Remote work packages are currently offered by upscale hotels like Shangri-La and Park Hyatt (Hyatt Newsroom, 2020).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72126" y="1727045"/>
        <a:ext cx="2114937" cy="897246"/>
      </dsp:txXfrm>
    </dsp:sp>
    <dsp:sp modelId="{1329133D-5E5F-4E5A-8A0F-991225037E3D}">
      <dsp:nvSpPr>
        <dsp:cNvPr id="0" name=""/>
        <dsp:cNvSpPr/>
      </dsp:nvSpPr>
      <dsp:spPr>
        <a:xfrm>
          <a:off x="3655575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98D0DC-C84E-4B3B-88E9-67318F16BC9F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64514C-822C-456E-B8D4-BECFBE93E32F}">
      <dsp:nvSpPr>
        <dsp:cNvPr id="0" name=""/>
        <dsp:cNvSpPr/>
      </dsp:nvSpPr>
      <dsp:spPr>
        <a:xfrm>
          <a:off x="4745088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People now value their health and desire contactless, safe, and clean accommodations (Matijević, Zielinski, and Ahn, 2025).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45088" y="1727045"/>
        <a:ext cx="2114937" cy="897246"/>
      </dsp:txXfrm>
    </dsp:sp>
    <dsp:sp modelId="{84A34ED4-1081-48F3-9467-295382EF698A}">
      <dsp:nvSpPr>
        <dsp:cNvPr id="0" name=""/>
        <dsp:cNvSpPr/>
      </dsp:nvSpPr>
      <dsp:spPr>
        <a:xfrm>
          <a:off x="7228536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DE3C05-95FD-4A15-98D9-4DDE5B99C537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D4C14-6271-4CD5-AD3A-C7BCC728CACB}">
      <dsp:nvSpPr>
        <dsp:cNvPr id="0" name=""/>
        <dsp:cNvSpPr/>
      </dsp:nvSpPr>
      <dsp:spPr>
        <a:xfrm>
          <a:off x="8318049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In addition to luxury, guests anticipate emotional support and personalised care (Park, Lehto, and Kang, 2025).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318049" y="1727045"/>
        <a:ext cx="2114937" cy="897246"/>
      </dsp:txXfrm>
    </dsp:sp>
    <dsp:sp modelId="{0E35D4A9-D2A6-44A8-92EF-674B3F7047B7}">
      <dsp:nvSpPr>
        <dsp:cNvPr id="0" name=""/>
        <dsp:cNvSpPr/>
      </dsp:nvSpPr>
      <dsp:spPr>
        <a:xfrm>
          <a:off x="82613" y="336401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4D955-F44A-4115-992F-9984701C3C4D}">
      <dsp:nvSpPr>
        <dsp:cNvPr id="0" name=""/>
        <dsp:cNvSpPr/>
      </dsp:nvSpPr>
      <dsp:spPr>
        <a:xfrm>
          <a:off x="271034" y="3552441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80EBAF-549F-4DDE-BF73-3DDBB7344675}">
      <dsp:nvSpPr>
        <dsp:cNvPr id="0" name=""/>
        <dsp:cNvSpPr/>
      </dsp:nvSpPr>
      <dsp:spPr>
        <a:xfrm>
          <a:off x="1172126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Hotels have seen a transition from business travellers to wealthy, local visitors who place a high value on trust, flexibility, and well-being.</a:t>
          </a:r>
          <a:endParaRPr lang="en-US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72126" y="3364019"/>
        <a:ext cx="2114937" cy="8972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BDCB9-E6DC-452C-9B3D-81E34C0D3B19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Hotels were forced to go digital more quickly  by COVID.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01" y="445489"/>
        <a:ext cx="2539866" cy="1523919"/>
      </dsp:txXfrm>
    </dsp:sp>
    <dsp:sp modelId="{DDF0830D-A8C5-4D30-9A60-86842795D9D7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Nowadays, visitors anticipate online payments, smartphone keys, and contactless check-ins.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797054" y="445489"/>
        <a:ext cx="2539866" cy="1523919"/>
      </dsp:txXfrm>
    </dsp:sp>
    <dsp:sp modelId="{694CF30A-E6EA-4107-8966-DAA84F0A6E35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According to Erdem and Barakazı (2023), a lot of upscale hotels have installed iPads in the rooms for requests and AI chatbots for prompt assistance.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590907" y="445489"/>
        <a:ext cx="2539866" cy="1523919"/>
      </dsp:txXfrm>
    </dsp:sp>
    <dsp:sp modelId="{F9D9DA46-E52B-4B23-980D-7CC28013CB34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With fewer touches and quicker service, technology also promotes health safety.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384760" y="445489"/>
        <a:ext cx="2539866" cy="1523919"/>
      </dsp:txXfrm>
    </dsp:sp>
    <dsp:sp modelId="{BC51E608-EF77-4554-AE3D-329D4EF97948}">
      <dsp:nvSpPr>
        <dsp:cNvPr id="0" name=""/>
        <dsp:cNvSpPr/>
      </dsp:nvSpPr>
      <dsp:spPr>
        <a:xfrm>
          <a:off x="3201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These days, several hotels have hybrid meeting spaces with cameras and displays that visitors may participate virtually.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01" y="2223395"/>
        <a:ext cx="2539866" cy="1523919"/>
      </dsp:txXfrm>
    </dsp:sp>
    <dsp:sp modelId="{943A5125-A35E-47DE-97BB-C6C2157F0E02}">
      <dsp:nvSpPr>
        <dsp:cNvPr id="0" name=""/>
        <dsp:cNvSpPr/>
      </dsp:nvSpPr>
      <dsp:spPr>
        <a:xfrm>
          <a:off x="2797054" y="2223395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Additionally, hotels may customise experiences and learn about visitor preferences with the use of digital technologies.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797054" y="2223395"/>
        <a:ext cx="2539866" cy="1523919"/>
      </dsp:txXfrm>
    </dsp:sp>
    <dsp:sp modelId="{9E36E180-6A02-4A51-850F-DBC4BA9284D6}">
      <dsp:nvSpPr>
        <dsp:cNvPr id="0" name=""/>
        <dsp:cNvSpPr/>
      </dsp:nvSpPr>
      <dsp:spPr>
        <a:xfrm>
          <a:off x="5590907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To keep in touch during lockdowns, several businesses even developed digital experiences and virtual tours (Alananzeh, 2022).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590907" y="2223395"/>
        <a:ext cx="2539866" cy="1523919"/>
      </dsp:txXfrm>
    </dsp:sp>
    <dsp:sp modelId="{1A0EA9A6-816B-40CD-AD49-A4B981370CDE}">
      <dsp:nvSpPr>
        <dsp:cNvPr id="0" name=""/>
        <dsp:cNvSpPr/>
      </dsp:nvSpPr>
      <dsp:spPr>
        <a:xfrm>
          <a:off x="8384760" y="2223395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anose="02020603050405020304" pitchFamily="18" charset="0"/>
              <a:cs typeface="Times New Roman" panose="02020603050405020304" pitchFamily="18" charset="0"/>
            </a:rPr>
            <a:t>All things considered, technology is becoming an essential component of premium service rather than an add-on.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384760" y="2223395"/>
        <a:ext cx="2539866" cy="15239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AF1D14-E874-464C-BEA2-D0AF6923F686}">
      <dsp:nvSpPr>
        <dsp:cNvPr id="0" name=""/>
        <dsp:cNvSpPr/>
      </dsp:nvSpPr>
      <dsp:spPr>
        <a:xfrm>
          <a:off x="0" y="477"/>
          <a:ext cx="6245265" cy="6574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21BE0-38B2-42DA-B12F-6AF952879638}">
      <dsp:nvSpPr>
        <dsp:cNvPr id="0" name=""/>
        <dsp:cNvSpPr/>
      </dsp:nvSpPr>
      <dsp:spPr>
        <a:xfrm>
          <a:off x="198881" y="148405"/>
          <a:ext cx="361601" cy="3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5AC3E-C95C-4658-BA01-66584670B3A2}">
      <dsp:nvSpPr>
        <dsp:cNvPr id="0" name=""/>
        <dsp:cNvSpPr/>
      </dsp:nvSpPr>
      <dsp:spPr>
        <a:xfrm>
          <a:off x="759363" y="477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People become more conscious of carbon emissions and the environment as a result of COVID.</a:t>
          </a:r>
          <a:endParaRPr lang="en-US" sz="1600" kern="1200"/>
        </a:p>
      </dsp:txBody>
      <dsp:txXfrm>
        <a:off x="759363" y="477"/>
        <a:ext cx="5485901" cy="657457"/>
      </dsp:txXfrm>
    </dsp:sp>
    <dsp:sp modelId="{24D92876-F806-4B07-9C90-4D99CD4092F9}">
      <dsp:nvSpPr>
        <dsp:cNvPr id="0" name=""/>
        <dsp:cNvSpPr/>
      </dsp:nvSpPr>
      <dsp:spPr>
        <a:xfrm>
          <a:off x="0" y="822299"/>
          <a:ext cx="6245265" cy="6574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E34A73-DB4C-4708-932E-70677B712C2E}">
      <dsp:nvSpPr>
        <dsp:cNvPr id="0" name=""/>
        <dsp:cNvSpPr/>
      </dsp:nvSpPr>
      <dsp:spPr>
        <a:xfrm>
          <a:off x="198881" y="970227"/>
          <a:ext cx="361601" cy="3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3FD8D-7280-4961-8642-770968D09653}">
      <dsp:nvSpPr>
        <dsp:cNvPr id="0" name=""/>
        <dsp:cNvSpPr/>
      </dsp:nvSpPr>
      <dsp:spPr>
        <a:xfrm>
          <a:off x="759363" y="82229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Hotels with green policies are now preferred by many visitors (Costa and Costa, 2022).</a:t>
          </a:r>
          <a:endParaRPr lang="en-US" sz="1600" kern="1200"/>
        </a:p>
      </dsp:txBody>
      <dsp:txXfrm>
        <a:off x="759363" y="822299"/>
        <a:ext cx="5485901" cy="657457"/>
      </dsp:txXfrm>
    </dsp:sp>
    <dsp:sp modelId="{23226E9D-19B3-42DD-9D86-B1AEC04CBA6F}">
      <dsp:nvSpPr>
        <dsp:cNvPr id="0" name=""/>
        <dsp:cNvSpPr/>
      </dsp:nvSpPr>
      <dsp:spPr>
        <a:xfrm>
          <a:off x="0" y="1644122"/>
          <a:ext cx="6245265" cy="6574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038A76-AD96-4BDC-8820-D68B01712D2B}">
      <dsp:nvSpPr>
        <dsp:cNvPr id="0" name=""/>
        <dsp:cNvSpPr/>
      </dsp:nvSpPr>
      <dsp:spPr>
        <a:xfrm>
          <a:off x="198881" y="1792050"/>
          <a:ext cx="361601" cy="3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A0CFB-C335-4FAD-9EB1-F55E60EA3116}">
      <dsp:nvSpPr>
        <dsp:cNvPr id="0" name=""/>
        <dsp:cNvSpPr/>
      </dsp:nvSpPr>
      <dsp:spPr>
        <a:xfrm>
          <a:off x="759363" y="1644122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Luxury hotels reacted quickly, utilising eco-friendly materials, local cuisine, and solar panels.</a:t>
          </a:r>
          <a:endParaRPr lang="en-US" sz="1600" kern="1200"/>
        </a:p>
      </dsp:txBody>
      <dsp:txXfrm>
        <a:off x="759363" y="1644122"/>
        <a:ext cx="5485901" cy="657457"/>
      </dsp:txXfrm>
    </dsp:sp>
    <dsp:sp modelId="{CD595AE3-9D60-4329-A174-FD94F777D8EE}">
      <dsp:nvSpPr>
        <dsp:cNvPr id="0" name=""/>
        <dsp:cNvSpPr/>
      </dsp:nvSpPr>
      <dsp:spPr>
        <a:xfrm>
          <a:off x="0" y="2465944"/>
          <a:ext cx="6245265" cy="6574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EB01FA-10A7-4340-B073-BC72CA30AF37}">
      <dsp:nvSpPr>
        <dsp:cNvPr id="0" name=""/>
        <dsp:cNvSpPr/>
      </dsp:nvSpPr>
      <dsp:spPr>
        <a:xfrm>
          <a:off x="198881" y="2613872"/>
          <a:ext cx="361601" cy="361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40CAC4-E345-45FA-8E14-2EE6D7A2013E}">
      <dsp:nvSpPr>
        <dsp:cNvPr id="0" name=""/>
        <dsp:cNvSpPr/>
      </dsp:nvSpPr>
      <dsp:spPr>
        <a:xfrm>
          <a:off x="759363" y="2465944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Well-known companies like Four Seasons and Ritz-Carlton advertise their environmental initiatives (Fox, 2025).</a:t>
          </a:r>
          <a:endParaRPr lang="en-US" sz="1600" kern="1200"/>
        </a:p>
      </dsp:txBody>
      <dsp:txXfrm>
        <a:off x="759363" y="2465944"/>
        <a:ext cx="5485901" cy="657457"/>
      </dsp:txXfrm>
    </dsp:sp>
    <dsp:sp modelId="{B9F03036-D805-4DAD-9D65-6E62E37FCA06}">
      <dsp:nvSpPr>
        <dsp:cNvPr id="0" name=""/>
        <dsp:cNvSpPr/>
      </dsp:nvSpPr>
      <dsp:spPr>
        <a:xfrm>
          <a:off x="0" y="3287766"/>
          <a:ext cx="6245265" cy="65745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C03A15-89CA-47D8-B4BC-2E4099A740E6}">
      <dsp:nvSpPr>
        <dsp:cNvPr id="0" name=""/>
        <dsp:cNvSpPr/>
      </dsp:nvSpPr>
      <dsp:spPr>
        <a:xfrm>
          <a:off x="198881" y="3435694"/>
          <a:ext cx="361601" cy="361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7DBE1-97E5-4DED-B0AE-39A4C9B8CD85}">
      <dsp:nvSpPr>
        <dsp:cNvPr id="0" name=""/>
        <dsp:cNvSpPr/>
      </dsp:nvSpPr>
      <dsp:spPr>
        <a:xfrm>
          <a:off x="759363" y="3287766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These initiatives foster trust and give visitors a sense of belonging.</a:t>
          </a:r>
          <a:endParaRPr lang="en-US" sz="1600" kern="1200"/>
        </a:p>
      </dsp:txBody>
      <dsp:txXfrm>
        <a:off x="759363" y="3287766"/>
        <a:ext cx="5485901" cy="657457"/>
      </dsp:txXfrm>
    </dsp:sp>
    <dsp:sp modelId="{D5091BA3-9A3A-4CF8-A00D-72B8B838B28B}">
      <dsp:nvSpPr>
        <dsp:cNvPr id="0" name=""/>
        <dsp:cNvSpPr/>
      </dsp:nvSpPr>
      <dsp:spPr>
        <a:xfrm>
          <a:off x="0" y="4109589"/>
          <a:ext cx="6245265" cy="6574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545AA8-F9E8-49E1-8469-E23A81748486}">
      <dsp:nvSpPr>
        <dsp:cNvPr id="0" name=""/>
        <dsp:cNvSpPr/>
      </dsp:nvSpPr>
      <dsp:spPr>
        <a:xfrm>
          <a:off x="198881" y="4257517"/>
          <a:ext cx="361601" cy="36160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88C27-0017-41D4-BAC3-ED55E10CD59B}">
      <dsp:nvSpPr>
        <dsp:cNvPr id="0" name=""/>
        <dsp:cNvSpPr/>
      </dsp:nvSpPr>
      <dsp:spPr>
        <a:xfrm>
          <a:off x="759363" y="410958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Research indicates that green-certified hotels have happier customers (Velaoras et al., 2025).</a:t>
          </a:r>
          <a:endParaRPr lang="en-US" sz="1600" kern="1200"/>
        </a:p>
      </dsp:txBody>
      <dsp:txXfrm>
        <a:off x="759363" y="4109589"/>
        <a:ext cx="5485901" cy="657457"/>
      </dsp:txXfrm>
    </dsp:sp>
    <dsp:sp modelId="{A14777EE-0705-4669-876C-3FC53F75BACD}">
      <dsp:nvSpPr>
        <dsp:cNvPr id="0" name=""/>
        <dsp:cNvSpPr/>
      </dsp:nvSpPr>
      <dsp:spPr>
        <a:xfrm>
          <a:off x="0" y="4931411"/>
          <a:ext cx="6245265" cy="6574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E3398E-E035-410D-92BD-B583BC8B4D83}">
      <dsp:nvSpPr>
        <dsp:cNvPr id="0" name=""/>
        <dsp:cNvSpPr/>
      </dsp:nvSpPr>
      <dsp:spPr>
        <a:xfrm>
          <a:off x="198881" y="5079339"/>
          <a:ext cx="361601" cy="36160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738AF-9A50-4D2F-BAC9-EB0E3D89B3B1}">
      <dsp:nvSpPr>
        <dsp:cNvPr id="0" name=""/>
        <dsp:cNvSpPr/>
      </dsp:nvSpPr>
      <dsp:spPr>
        <a:xfrm>
          <a:off x="759363" y="4931411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Sustainability is now a crucial component of luxury brand identity rather than merely a choice.</a:t>
          </a:r>
          <a:endParaRPr lang="en-US" sz="1600" kern="1200"/>
        </a:p>
      </dsp:txBody>
      <dsp:txXfrm>
        <a:off x="759363" y="4931411"/>
        <a:ext cx="5485901" cy="6574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070A48-882F-49AE-AB25-1E149137BE80}">
      <dsp:nvSpPr>
        <dsp:cNvPr id="0" name=""/>
        <dsp:cNvSpPr/>
      </dsp:nvSpPr>
      <dsp:spPr>
        <a:xfrm>
          <a:off x="0" y="1409"/>
          <a:ext cx="10515600" cy="6006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8B141C-7A4F-4242-B381-F8025FEC70C0}">
      <dsp:nvSpPr>
        <dsp:cNvPr id="0" name=""/>
        <dsp:cNvSpPr/>
      </dsp:nvSpPr>
      <dsp:spPr>
        <a:xfrm>
          <a:off x="181696" y="136555"/>
          <a:ext cx="330356" cy="3303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A4399B-3BEA-48D3-85C8-1BCB77A5B16C}">
      <dsp:nvSpPr>
        <dsp:cNvPr id="0" name=""/>
        <dsp:cNvSpPr/>
      </dsp:nvSpPr>
      <dsp:spPr>
        <a:xfrm>
          <a:off x="693749" y="1409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Governments imposed more stringent health and safety regulations on hotels following COVID.</a:t>
          </a:r>
          <a:endParaRPr lang="en-US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3749" y="1409"/>
        <a:ext cx="9821850" cy="600648"/>
      </dsp:txXfrm>
    </dsp:sp>
    <dsp:sp modelId="{C08EBB72-0847-46A3-8591-E6E16A80C44A}">
      <dsp:nvSpPr>
        <dsp:cNvPr id="0" name=""/>
        <dsp:cNvSpPr/>
      </dsp:nvSpPr>
      <dsp:spPr>
        <a:xfrm>
          <a:off x="0" y="752220"/>
          <a:ext cx="10515600" cy="60064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29A90F-5248-4CEF-BC43-53B9A53A80A3}">
      <dsp:nvSpPr>
        <dsp:cNvPr id="0" name=""/>
        <dsp:cNvSpPr/>
      </dsp:nvSpPr>
      <dsp:spPr>
        <a:xfrm>
          <a:off x="181696" y="887366"/>
          <a:ext cx="330356" cy="3303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B8318-568B-48CD-AA6D-2EEFD51C58B1}">
      <dsp:nvSpPr>
        <dsp:cNvPr id="0" name=""/>
        <dsp:cNvSpPr/>
      </dsp:nvSpPr>
      <dsp:spPr>
        <a:xfrm>
          <a:off x="693749" y="752220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These regulations include visitor data privacy, employee safety, and cleanliness requirements (Chan, Gao, and McGinley, 2021).</a:t>
          </a:r>
          <a:endParaRPr lang="en-US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3749" y="752220"/>
        <a:ext cx="9821850" cy="600648"/>
      </dsp:txXfrm>
    </dsp:sp>
    <dsp:sp modelId="{2F7FDFC7-DF2D-4A97-978F-00A58C8A885C}">
      <dsp:nvSpPr>
        <dsp:cNvPr id="0" name=""/>
        <dsp:cNvSpPr/>
      </dsp:nvSpPr>
      <dsp:spPr>
        <a:xfrm>
          <a:off x="0" y="1503031"/>
          <a:ext cx="10515600" cy="60064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84C628-EDA9-4E42-93DE-66F41DB520CA}">
      <dsp:nvSpPr>
        <dsp:cNvPr id="0" name=""/>
        <dsp:cNvSpPr/>
      </dsp:nvSpPr>
      <dsp:spPr>
        <a:xfrm>
          <a:off x="181696" y="1638177"/>
          <a:ext cx="330356" cy="3303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0B236-5250-4A0E-9D21-456DC6304B99}">
      <dsp:nvSpPr>
        <dsp:cNvPr id="0" name=""/>
        <dsp:cNvSpPr/>
      </dsp:nvSpPr>
      <dsp:spPr>
        <a:xfrm>
          <a:off x="693749" y="1503031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For the comfort of its visitors, hotels must now demonstrate that they adhere to public health and refund policies.</a:t>
          </a:r>
          <a:endParaRPr lang="en-US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3749" y="1503031"/>
        <a:ext cx="9821850" cy="600648"/>
      </dsp:txXfrm>
    </dsp:sp>
    <dsp:sp modelId="{BB40E5E2-1538-4D20-88F5-928E4791E2FA}">
      <dsp:nvSpPr>
        <dsp:cNvPr id="0" name=""/>
        <dsp:cNvSpPr/>
      </dsp:nvSpPr>
      <dsp:spPr>
        <a:xfrm>
          <a:off x="0" y="2253843"/>
          <a:ext cx="10515600" cy="60064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7EC4C8-C1C2-4305-98E6-A6CAD38BAB8C}">
      <dsp:nvSpPr>
        <dsp:cNvPr id="0" name=""/>
        <dsp:cNvSpPr/>
      </dsp:nvSpPr>
      <dsp:spPr>
        <a:xfrm>
          <a:off x="181696" y="2388989"/>
          <a:ext cx="330356" cy="3303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B84EB1-2D20-4A16-BC8D-54F9F18C95F1}">
      <dsp:nvSpPr>
        <dsp:cNvPr id="0" name=""/>
        <dsp:cNvSpPr/>
      </dsp:nvSpPr>
      <dsp:spPr>
        <a:xfrm>
          <a:off x="693749" y="2253843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With their "Lead With Care" initiative, luxury businesses such as Four Seasons have made compliance a strength (Four Seasons, n.d.).</a:t>
          </a:r>
          <a:endParaRPr lang="en-US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3749" y="2253843"/>
        <a:ext cx="9821850" cy="600648"/>
      </dsp:txXfrm>
    </dsp:sp>
    <dsp:sp modelId="{EC381D3C-079C-4036-A0C2-62565DE30372}">
      <dsp:nvSpPr>
        <dsp:cNvPr id="0" name=""/>
        <dsp:cNvSpPr/>
      </dsp:nvSpPr>
      <dsp:spPr>
        <a:xfrm>
          <a:off x="0" y="3004654"/>
          <a:ext cx="10515600" cy="60064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E115E8-2A8B-4513-92D2-E359EB894E09}">
      <dsp:nvSpPr>
        <dsp:cNvPr id="0" name=""/>
        <dsp:cNvSpPr/>
      </dsp:nvSpPr>
      <dsp:spPr>
        <a:xfrm>
          <a:off x="181696" y="3139800"/>
          <a:ext cx="330356" cy="3303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B4DD7-03BB-4EBE-B56D-65E5FBC3E4D9}">
      <dsp:nvSpPr>
        <dsp:cNvPr id="0" name=""/>
        <dsp:cNvSpPr/>
      </dsp:nvSpPr>
      <dsp:spPr>
        <a:xfrm>
          <a:off x="693749" y="3004654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Hotels' usage of digital tools is also governed by legal requirements, such as safeguarding personal information during online check-ins.</a:t>
          </a:r>
          <a:endParaRPr lang="en-US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3749" y="3004654"/>
        <a:ext cx="9821850" cy="600648"/>
      </dsp:txXfrm>
    </dsp:sp>
    <dsp:sp modelId="{FDA323B7-EA96-4361-A4F3-F2D92F22549D}">
      <dsp:nvSpPr>
        <dsp:cNvPr id="0" name=""/>
        <dsp:cNvSpPr/>
      </dsp:nvSpPr>
      <dsp:spPr>
        <a:xfrm>
          <a:off x="0" y="3755465"/>
          <a:ext cx="10515600" cy="6006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6E2AF-9C80-4E2E-8D40-04922E3915EA}">
      <dsp:nvSpPr>
        <dsp:cNvPr id="0" name=""/>
        <dsp:cNvSpPr/>
      </dsp:nvSpPr>
      <dsp:spPr>
        <a:xfrm>
          <a:off x="181696" y="3890611"/>
          <a:ext cx="330356" cy="33035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84806-062E-434D-9FFC-E889AA0FE276}">
      <dsp:nvSpPr>
        <dsp:cNvPr id="0" name=""/>
        <dsp:cNvSpPr/>
      </dsp:nvSpPr>
      <dsp:spPr>
        <a:xfrm>
          <a:off x="693749" y="3755465"/>
          <a:ext cx="9821850" cy="600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69" tIns="63569" rIns="63569" bIns="63569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Times New Roman" panose="02020603050405020304" pitchFamily="18" charset="0"/>
              <a:cs typeface="Times New Roman" panose="02020603050405020304" pitchFamily="18" charset="0"/>
            </a:rPr>
            <a:t>Hotels may establish confidence, trust, and a solid reputation by abiding by these laws.</a:t>
          </a:r>
          <a:endParaRPr lang="en-US" sz="18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3749" y="3755465"/>
        <a:ext cx="9821850" cy="6006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82F36-7387-455D-8C17-105F48E0A4B6}">
      <dsp:nvSpPr>
        <dsp:cNvPr id="0" name=""/>
        <dsp:cNvSpPr/>
      </dsp:nvSpPr>
      <dsp:spPr>
        <a:xfrm>
          <a:off x="2705303" y="1030908"/>
          <a:ext cx="5903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038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984971" y="1073523"/>
        <a:ext cx="31049" cy="6209"/>
      </dsp:txXfrm>
    </dsp:sp>
    <dsp:sp modelId="{5D219F42-DF93-4C53-AE36-BFD19729EB18}">
      <dsp:nvSpPr>
        <dsp:cNvPr id="0" name=""/>
        <dsp:cNvSpPr/>
      </dsp:nvSpPr>
      <dsp:spPr>
        <a:xfrm>
          <a:off x="7172" y="266649"/>
          <a:ext cx="2699931" cy="16199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pandemic permanently altered the nature of luxury hospitality.</a:t>
          </a:r>
          <a:endParaRPr 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72" y="266649"/>
        <a:ext cx="2699931" cy="1619958"/>
      </dsp:txXfrm>
    </dsp:sp>
    <dsp:sp modelId="{336B3E6F-15F7-4FD2-9691-3F4A10B93A79}">
      <dsp:nvSpPr>
        <dsp:cNvPr id="0" name=""/>
        <dsp:cNvSpPr/>
      </dsp:nvSpPr>
      <dsp:spPr>
        <a:xfrm>
          <a:off x="6026219" y="1030908"/>
          <a:ext cx="5903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0384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05886" y="1073523"/>
        <a:ext cx="31049" cy="6209"/>
      </dsp:txXfrm>
    </dsp:sp>
    <dsp:sp modelId="{3B7560B8-0EC1-4504-B9E6-CED65D27119E}">
      <dsp:nvSpPr>
        <dsp:cNvPr id="0" name=""/>
        <dsp:cNvSpPr/>
      </dsp:nvSpPr>
      <dsp:spPr>
        <a:xfrm>
          <a:off x="3328087" y="266649"/>
          <a:ext cx="2699931" cy="16199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It's acceptable if business travel never reaches its former heights.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28087" y="266649"/>
        <a:ext cx="2699931" cy="1619958"/>
      </dsp:txXfrm>
    </dsp:sp>
    <dsp:sp modelId="{F4727C40-4C8C-49FE-9098-175CA2815A6B}">
      <dsp:nvSpPr>
        <dsp:cNvPr id="0" name=""/>
        <dsp:cNvSpPr/>
      </dsp:nvSpPr>
      <dsp:spPr>
        <a:xfrm>
          <a:off x="1357138" y="1884807"/>
          <a:ext cx="6641830" cy="590384"/>
        </a:xfrm>
        <a:custGeom>
          <a:avLst/>
          <a:gdLst/>
          <a:ahLst/>
          <a:cxnLst/>
          <a:rect l="0" t="0" r="0" b="0"/>
          <a:pathLst>
            <a:path>
              <a:moveTo>
                <a:pt x="6641830" y="0"/>
              </a:moveTo>
              <a:lnTo>
                <a:pt x="6641830" y="312292"/>
              </a:lnTo>
              <a:lnTo>
                <a:pt x="0" y="312292"/>
              </a:lnTo>
              <a:lnTo>
                <a:pt x="0" y="59038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11283" y="2176895"/>
        <a:ext cx="333539" cy="6209"/>
      </dsp:txXfrm>
    </dsp:sp>
    <dsp:sp modelId="{4401EAA7-432A-4FAA-BB7C-E1751174D9EC}">
      <dsp:nvSpPr>
        <dsp:cNvPr id="0" name=""/>
        <dsp:cNvSpPr/>
      </dsp:nvSpPr>
      <dsp:spPr>
        <a:xfrm>
          <a:off x="6649003" y="266649"/>
          <a:ext cx="2699931" cy="16199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High-end leisure travellers seeking comfort, well-being, and security are increasingly the main emphasis of luxury hotels.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649003" y="266649"/>
        <a:ext cx="2699931" cy="1619958"/>
      </dsp:txXfrm>
    </dsp:sp>
    <dsp:sp modelId="{16C5975A-EFD7-474D-AAD1-62152194FE20}">
      <dsp:nvSpPr>
        <dsp:cNvPr id="0" name=""/>
        <dsp:cNvSpPr/>
      </dsp:nvSpPr>
      <dsp:spPr>
        <a:xfrm>
          <a:off x="2705303" y="3271851"/>
          <a:ext cx="5903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038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984971" y="3314466"/>
        <a:ext cx="31049" cy="6209"/>
      </dsp:txXfrm>
    </dsp:sp>
    <dsp:sp modelId="{F4DF7566-B265-4A45-89AA-520B51EF1C18}">
      <dsp:nvSpPr>
        <dsp:cNvPr id="0" name=""/>
        <dsp:cNvSpPr/>
      </dsp:nvSpPr>
      <dsp:spPr>
        <a:xfrm>
          <a:off x="7172" y="2507592"/>
          <a:ext cx="2699931" cy="16199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The most prosperous companies provide flexible and individualised experiences by fusing technology with a human touch.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72" y="2507592"/>
        <a:ext cx="2699931" cy="1619958"/>
      </dsp:txXfrm>
    </dsp:sp>
    <dsp:sp modelId="{71E58659-769E-4041-901B-87BB195F4FB8}">
      <dsp:nvSpPr>
        <dsp:cNvPr id="0" name=""/>
        <dsp:cNvSpPr/>
      </dsp:nvSpPr>
      <dsp:spPr>
        <a:xfrm>
          <a:off x="6026219" y="3271851"/>
          <a:ext cx="5903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0384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05886" y="3314466"/>
        <a:ext cx="31049" cy="6209"/>
      </dsp:txXfrm>
    </dsp:sp>
    <dsp:sp modelId="{FDD7C5E1-5162-4E41-9151-BD9871362032}">
      <dsp:nvSpPr>
        <dsp:cNvPr id="0" name=""/>
        <dsp:cNvSpPr/>
      </dsp:nvSpPr>
      <dsp:spPr>
        <a:xfrm>
          <a:off x="3328087" y="2507592"/>
          <a:ext cx="2699931" cy="161995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Trust, health, and sustainability are increasingly essential components of the visitor experience.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28087" y="2507592"/>
        <a:ext cx="2699931" cy="1619958"/>
      </dsp:txXfrm>
    </dsp:sp>
    <dsp:sp modelId="{E2D1BD50-36F5-4275-9583-283AFBB0BA3B}">
      <dsp:nvSpPr>
        <dsp:cNvPr id="0" name=""/>
        <dsp:cNvSpPr/>
      </dsp:nvSpPr>
      <dsp:spPr>
        <a:xfrm>
          <a:off x="6649003" y="2507592"/>
          <a:ext cx="2699931" cy="16199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299" tIns="138871" rIns="132299" bIns="138871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To put it briefly, hotels that adapt to these developments will continue to be robust and significant in the new travel period.</a:t>
          </a:r>
          <a:endParaRPr lang="en-US" sz="17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649003" y="2507592"/>
        <a:ext cx="2699931" cy="16199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5AEC4-FA71-9476-7B81-0CCB6E571A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C9F9CF-AFDF-0000-263C-BE2C2B3E8D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B45A3D-078C-8B08-FC80-DAA4CDB0F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120D2-FDB5-970C-9BB9-9C34F252E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083DB-558A-B534-5B5C-C0B169EEC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796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F963D-CFE8-D524-484C-968EF9CB5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E3D7E-3DCC-74A5-FBEA-D281C02A3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EDFD4-1757-2444-D18F-786168664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DEA4A8-EE65-647F-D22B-EA383B01A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78AA20-A55D-7186-1B78-AF76FC53E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378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879FF-8A35-07F7-8867-221CF4142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77599A-FA44-7012-D858-3B801EA807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4F014-CE1C-F579-B8D4-94C08CB92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BBDDB-7C7E-2DA1-F9FC-C24F858FD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A0B74-B1E5-F88F-D3BC-A63969F74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038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2C90E-33CE-0049-C971-CE5AD5152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AD410-E904-457E-D067-B3F5974186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ADEF01-BE19-40C5-80E6-86BC51337E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4B24A2-9B40-7462-4658-90E7E5DB4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362508-9154-4733-24C5-961EEF1C4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C0C956-E46B-DC2E-7A79-427B2D2B0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019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9DF38-5317-DEA7-CAC9-635B402A6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195C9A-3225-624C-E978-028B56E32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778F9F-BFFE-4621-C0CF-F98BC03142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7C3C9B-2CD6-A1E5-384F-C53C2476D4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3AD620-6773-FBCF-1A91-4EE35F8FD6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EB5EF-0FD1-C81D-0C0B-9E5D68885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407BE3-8807-1166-9974-30C5E581E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BFC4BE-0FEC-E0EE-1317-03ACE4661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541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AB156-EB1D-1F56-A45F-B9BB39CAB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A02665-409C-ACE8-BBC0-A070C9A9D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4965ED-F82D-C933-1D56-6EE8A6BE5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3D99DA-AB53-CDC5-3C13-B515A605A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44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6854E1-3430-08ED-3E38-590F69C68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5C4666-FCB6-0435-3AC5-67E9C53E1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10188A-F3DE-6B86-7DA0-61B5EC5E4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85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30FA8-011C-E445-C36B-3EE708D55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5A850-6845-404C-8A8D-776668B00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DF350F-3FC9-E4F6-B2E1-93F512E50F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49156B-BD7A-7775-C985-069C59CA6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B2219D-4C02-3FDA-4695-F04D33E0D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DC281E-85B9-0DE5-AD60-8C94CB839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505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5941C-307E-CBC3-BA4E-3D7E99E2E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C91F6C-CAF3-3901-4352-167F0E22EB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DFD350-696A-7468-511C-4FEAE1CD48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F7ED50-B71C-0F25-B72C-B4EA8E50E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8FB6CB-1D32-7282-EBA0-F5266DBB5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DC075-97EF-7D09-9C6A-446DEFF00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204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3015C-FEFD-291C-E429-323EE2696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31F72F-2301-A42D-EC63-238B179BD3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8145C-39ED-9C0B-8281-FC7DE4320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95BF00-F58C-00FF-3174-BFE54C517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40000-93C3-1325-6B6D-16139AE04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692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DD93DD-B7BD-3F0E-DD1D-A727205602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31ABB5-BE43-0E07-4312-937BB6A83E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37C9B2-CDC1-18BC-EB53-C2D5294B4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9066A-79B2-0BEF-665B-7CC2BACD7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E971F-D2CB-37D6-8E00-EE3058E2C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395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5AF2CC-B7D8-1ADE-0D44-2C69AA8BF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FD95BE-73F5-E4F8-8BFA-FCAA8A7DDD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7D798-F38F-B340-DA7B-CA8199CF95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7B6F01-7F7B-421C-9479-BA0434E58ABA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27024-CCD3-2C57-5F1F-BEE7B6AC67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A641C5-821B-A7E2-C75E-7A34CC980C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53B17B-F172-4C9C-B8AD-84089773C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947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eloitte.com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yatt.com/" TargetMode="External"/><Relationship Id="rId2" Type="http://schemas.openxmlformats.org/officeDocument/2006/relationships/hyperlink" Target="https://www.fourseasons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uches in a living room">
            <a:extLst>
              <a:ext uri="{FF2B5EF4-FFF2-40B4-BE49-F238E27FC236}">
                <a16:creationId xmlns:a16="http://schemas.microsoft.com/office/drawing/2014/main" id="{074648DE-22E7-AFFA-81B7-C43563FA074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6667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B4492D-B265-34ED-D636-C95AC2AE1F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01749"/>
            <a:ext cx="9144000" cy="2900518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Themes in the Hotel and Hospitality Sector </a:t>
            </a:r>
            <a:br>
              <a:rPr lang="en-GB" sz="5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5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BMIH6001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5EF9AF-D851-04A6-513C-6FC5E8F07C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374372" cy="19968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Conference Research Presentation</a:t>
            </a:r>
          </a:p>
          <a:p>
            <a:r>
              <a:rPr lang="en-GB" sz="2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 Lola Villard-Coles</a:t>
            </a:r>
          </a:p>
          <a:p>
            <a:r>
              <a:rPr lang="en-GB" sz="2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 Ionela Balta</a:t>
            </a:r>
          </a:p>
          <a:p>
            <a:r>
              <a:rPr lang="en-GB" sz="2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2208099</a:t>
            </a:r>
          </a:p>
        </p:txBody>
      </p:sp>
    </p:spTree>
    <p:extLst>
      <p:ext uri="{BB962C8B-B14F-4D97-AF65-F5344CB8AC3E}">
        <p14:creationId xmlns:p14="http://schemas.microsoft.com/office/powerpoint/2010/main" val="26686691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375AA-3DD0-7C4E-4909-277E46F7C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332" y="2360428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Shift in Hotel Strategies Post-COVID with Reduced Business Commuting</a:t>
            </a:r>
          </a:p>
        </p:txBody>
      </p: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0A1435DB-EC1F-922F-CBD7-FDDF7A0326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46" r="17253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995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A745E-0C35-59BF-4DD2-DFD4E4872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A3E652-4998-6200-5C9E-85E0D28C61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650218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602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0BE6D-A6A0-89BF-0F94-B650CAF8E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4499B-3A13-EBE3-C10A-682CACE8A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 lnSpcReduction="10000"/>
          </a:bodyPr>
          <a:lstStyle/>
          <a:p>
            <a:pPr algn="just">
              <a:lnSpc>
                <a:spcPct val="10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travel never fully recovered after COVID-19.</a:t>
            </a:r>
          </a:p>
          <a:p>
            <a:pPr algn="just">
              <a:lnSpc>
                <a:spcPct val="10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Instead of transporting employees by plane, many businesses increasingly use virtual meetings (Deloitte Insights, 2024).</a:t>
            </a:r>
          </a:p>
          <a:p>
            <a:pPr algn="just">
              <a:lnSpc>
                <a:spcPct val="10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According to certain studies, although travel has increased in some areas, such as Amsterdam, individuals are taking longer and more varied trips—they are increasingly combining work and play (Efthimiou, 2025).</a:t>
            </a:r>
          </a:p>
          <a:p>
            <a:pPr algn="just">
              <a:lnSpc>
                <a:spcPct val="10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concept of "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bleisure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" or "workation," which combines work and vacation, has gained popularity (Oskam, 2025).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adapt, hotels are providing:</a:t>
            </a:r>
          </a:p>
          <a:p>
            <a:pPr algn="just">
              <a:lnSpc>
                <a:spcPct val="10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Quick Wi-Fi and rooms that are conducive to working</a:t>
            </a:r>
          </a:p>
          <a:p>
            <a:pPr algn="just">
              <a:lnSpc>
                <a:spcPct val="10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Breakfasts delivered to remote workers' rooms</a:t>
            </a:r>
          </a:p>
          <a:p>
            <a:pPr algn="just">
              <a:lnSpc>
                <a:spcPct val="100000"/>
              </a:lnSpc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Pricing for extended stays and loyalty programs (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Singgalen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4112278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1994D05-CEE2-2B18-D166-53A06ADEB1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513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and white background&#10;&#10;AI-generated content may be incorrect.">
            <a:extLst>
              <a:ext uri="{FF2B5EF4-FFF2-40B4-BE49-F238E27FC236}">
                <a16:creationId xmlns:a16="http://schemas.microsoft.com/office/drawing/2014/main" id="{5E65B886-4921-C19A-E3FE-1925995F82F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>
            <a:fillRect/>
          </a:stretch>
        </p:blipFill>
        <p:spPr>
          <a:xfrm>
            <a:off x="0" y="-425292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C383A3-4F17-7EB5-209C-97FF265DA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8626521"/>
              </p:ext>
            </p:extLst>
          </p:nvPr>
        </p:nvGraphicFramePr>
        <p:xfrm>
          <a:off x="1018953" y="1081345"/>
          <a:ext cx="10549270" cy="5043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4608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D22F8-FF56-C939-E2F6-D3BFFF827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Method-PESTEL Analysis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1758C-801D-15AD-57C1-22D9E605B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 lnSpcReduction="10000"/>
          </a:bodyPr>
          <a:lstStyle/>
          <a:p>
            <a:pPr algn="just">
              <a:lnSpc>
                <a:spcPct val="100000"/>
              </a:lnSpc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strategies are influenced by macroenvironmental issues, which may be evaluated using the PESTEL framework (Political, Economic, Social, Technological, Environmental, and Legal) (Anderson, 2025).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Among the main causes of change are:</a:t>
            </a:r>
          </a:p>
          <a:p>
            <a:pPr algn="just">
              <a:lnSpc>
                <a:spcPct val="100000"/>
              </a:lnSpc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Political and legal: travel limitations and health requirements.</a:t>
            </a:r>
          </a:p>
          <a:p>
            <a:pPr algn="just">
              <a:lnSpc>
                <a:spcPct val="100000"/>
              </a:lnSpc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Economic and social factors include declining corporate spending and shifting visitor expectations.</a:t>
            </a:r>
          </a:p>
          <a:p>
            <a:pPr algn="just">
              <a:lnSpc>
                <a:spcPct val="100000"/>
              </a:lnSpc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Technological: an increase in contactless services and digital encounters.</a:t>
            </a:r>
          </a:p>
          <a:p>
            <a:pPr algn="just">
              <a:lnSpc>
                <a:spcPct val="100000"/>
              </a:lnSpc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Environmental: increasing calls for sustainability.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Prominent premium labels like Ritz-Carlton and Four Seasons have reacted with:</a:t>
            </a:r>
          </a:p>
          <a:p>
            <a:pPr algn="just">
              <a:lnSpc>
                <a:spcPct val="100000"/>
              </a:lnSpc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Packages for work and stay vacations.</a:t>
            </a:r>
          </a:p>
          <a:p>
            <a:pPr algn="just">
              <a:lnSpc>
                <a:spcPct val="100000"/>
              </a:lnSpc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Touchless service and digital concierge technologies.</a:t>
            </a:r>
          </a:p>
          <a:p>
            <a:pPr algn="just">
              <a:lnSpc>
                <a:spcPct val="100000"/>
              </a:lnSpc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sustainable and health-oriented methods (Four Seasons, 2020).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As a result, the epidemic has changed the nature of luxury hospitality, moving the emphasis from business to high-end leisure markets that value trust, comfort, and wellbeing.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256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91783CBA-5D8D-7228-6B68-C5E64854783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3D5BC1-8840-C024-EDCA-A912F1D01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 aspects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3DA46-51FC-4EAB-A887-F2B3E6D7B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121" y="2297719"/>
            <a:ext cx="10421679" cy="4426319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Governments used border closures and lockdowns to regulate movement during COVID.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These political choices severely impacted hotels and halted international travel (Burns et al., 2021).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Not all nations had the same regulations when travel resumed; some opened quickly, while others remained cautious (Hall, Yu, and Lee, 2023).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This made it difficult for hotels to organise international events or make advance plans.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Hotels in open, stable nations rebounded more quickly, indicating that political stability was important.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Additionally, several governments encouraged domestic travel, which allowed hotels to concentrate on domestic customers.</a:t>
            </a:r>
          </a:p>
          <a:p>
            <a:pPr algn="just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general, the speed at which luxury hotels could resume business travel and restore confidence was influenced by politics.</a:t>
            </a:r>
          </a:p>
        </p:txBody>
      </p:sp>
      <p:pic>
        <p:nvPicPr>
          <p:cNvPr id="6" name="Graphic 5" descr="Court outline">
            <a:extLst>
              <a:ext uri="{FF2B5EF4-FFF2-40B4-BE49-F238E27FC236}">
                <a16:creationId xmlns:a16="http://schemas.microsoft.com/office/drawing/2014/main" id="{31B141DA-510C-200E-BA74-D63C54734C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98148" y="454018"/>
            <a:ext cx="1371605" cy="1371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059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7AA72-C7AA-FDEC-07AB-96476E5E4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14408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aspects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A2D0E-2654-4591-87AB-6B985A84B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893" y="1863209"/>
            <a:ext cx="5635255" cy="4633283"/>
          </a:xfrm>
        </p:spPr>
        <p:txBody>
          <a:bodyPr anchor="ctr">
            <a:normAutofit lnSpcReduction="10000"/>
          </a:bodyPr>
          <a:lstStyle/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Several businesses reduced their travel expenses and shifted to holding meetings virtually.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a result, premium hotels saw a decline in revenue and fewer business visitors (Hertzfeld, 2025).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Costs increased concurrently, including the price of food, energy, and salaries.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good news is that some of the void was filled by affluent leisure tourists.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Rich clients spent more on opulent vacations due to "revenge tourism" (Abdullah, 2021).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a result, establishments such as the Ritz-Carlton and Four Seasons maintained their premium rates while still drawing visitors.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Nevertheless, meeting and conference revenue fell precipitously (Voyer, 2025).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adjusted by converting banquet halls into bars or restaurants and emphasising upscale experiences above business gatherings.</a:t>
            </a:r>
          </a:p>
        </p:txBody>
      </p:sp>
      <p:pic>
        <p:nvPicPr>
          <p:cNvPr id="5" name="Picture 4" descr="A group of people discussing something&#10;&#10;AI-generated content may be incorrect.">
            <a:extLst>
              <a:ext uri="{FF2B5EF4-FFF2-40B4-BE49-F238E27FC236}">
                <a16:creationId xmlns:a16="http://schemas.microsoft.com/office/drawing/2014/main" id="{C384B413-800A-6DD2-7FBD-17F9323371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0" r="3913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10363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6DDBB-DCCA-5A22-99FC-EEA0B1EC8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Social aspects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2B4280-E00D-006F-83E9-AF23F1A8FC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360334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20391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62EA0-D7A9-AD90-6422-8D108F293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aspects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30584A-F3C5-035A-9906-2787B260E2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963044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0439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73E34C-D1C5-4A40-7BEA-2631F3480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aspects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55BB39-4D39-6ABB-4766-7D3C889E3F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172646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62253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6CD72-F1C5-EF0F-5F8B-081F0DE43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aspects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67CEDF-F112-FB0C-A2B0-FABCE77C99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6846978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15326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F9021-AD47-F43C-CB83-E3C77B619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Analysis</a:t>
            </a:r>
          </a:p>
        </p:txBody>
      </p:sp>
      <p:pic>
        <p:nvPicPr>
          <p:cNvPr id="7" name="Graphic 6" descr="Building">
            <a:extLst>
              <a:ext uri="{FF2B5EF4-FFF2-40B4-BE49-F238E27FC236}">
                <a16:creationId xmlns:a16="http://schemas.microsoft.com/office/drawing/2014/main" id="{356E109C-0ED3-A0AE-D499-9F984E17C6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0D144-C8FE-16F7-3143-B26861AFE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5605240" cy="3639289"/>
          </a:xfrm>
        </p:spPr>
        <p:txBody>
          <a:bodyPr anchor="ctr">
            <a:normAutofit lnSpcReduction="10000"/>
          </a:bodyPr>
          <a:lstStyle/>
          <a:p>
            <a:pPr algn="just">
              <a:lnSpc>
                <a:spcPct val="100000"/>
              </a:lnSpc>
            </a:pPr>
            <a:r>
              <a:rPr lang="en-GB" sz="17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decline in business travel altered the luxury hotel business model.</a:t>
            </a:r>
          </a:p>
          <a:p>
            <a:pPr algn="just">
              <a:lnSpc>
                <a:spcPct val="100000"/>
              </a:lnSpc>
            </a:pPr>
            <a:r>
              <a:rPr lang="en-GB" sz="17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They needed to concentrate on affluent leisure visitors instead of corporate clientele.</a:t>
            </a:r>
          </a:p>
          <a:p>
            <a:pPr algn="just">
              <a:lnSpc>
                <a:spcPct val="100000"/>
              </a:lnSpc>
            </a:pPr>
            <a:r>
              <a:rPr lang="en-GB" sz="17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Meeting spaces have been replaced with workation and wellness packages offered by hotels such as the Four Seasons and Ritz-Carlton.</a:t>
            </a:r>
          </a:p>
          <a:p>
            <a:pPr algn="just">
              <a:lnSpc>
                <a:spcPct val="100000"/>
              </a:lnSpc>
            </a:pPr>
            <a:r>
              <a:rPr lang="en-GB" sz="17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This keeps affluent visitors coming back and helps fill vacant areas.</a:t>
            </a:r>
          </a:p>
          <a:p>
            <a:pPr algn="just">
              <a:lnSpc>
                <a:spcPct val="100000"/>
              </a:lnSpc>
            </a:pPr>
            <a:r>
              <a:rPr lang="en-GB" sz="17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With consumers booking if they feel comfortable and can simply cancel, hotels have realised that trust and flexibility are more important than ever.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29353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4D5F2C-7777-288C-5F15-708550779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9356106" cy="1200329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F215E3-D3CA-D43A-77CC-C0ECD68F12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7575838"/>
              </p:ext>
            </p:extLst>
          </p:nvPr>
        </p:nvGraphicFramePr>
        <p:xfrm>
          <a:off x="1188062" y="1825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62812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14C2221-2B8C-494D-9442-F812DF4E8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70B8A-232D-869F-377C-2616726B3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3931"/>
            <a:ext cx="3143250" cy="2601119"/>
          </a:xfrm>
        </p:spPr>
        <p:txBody>
          <a:bodyPr anchor="t">
            <a:normAutofit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pic>
        <p:nvPicPr>
          <p:cNvPr id="7" name="Graphic 6" descr="Mountain scene">
            <a:extLst>
              <a:ext uri="{FF2B5EF4-FFF2-40B4-BE49-F238E27FC236}">
                <a16:creationId xmlns:a16="http://schemas.microsoft.com/office/drawing/2014/main" id="{E5A6819D-F723-3F79-79EC-03B31A348E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81200" y="2429670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7B7E8-6FCB-CC5B-9CCD-161FFC2CD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652" y="730249"/>
            <a:ext cx="7153147" cy="5384801"/>
          </a:xfrm>
        </p:spPr>
        <p:txBody>
          <a:bodyPr anchor="ctr">
            <a:normAutofit/>
          </a:bodyPr>
          <a:lstStyle/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Prioritise upscale leisure visitors by offering opulent work and staycation packages (Dar and Dar, 2025).</a:t>
            </a:r>
          </a:p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According to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Batabyal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Das (2019), make an investment in digital solutions such as virtual concierge applications, digital keys, and mobile check-in.</a:t>
            </a:r>
          </a:p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Make cleanliness and health a priority; include wellness activities like yoga or diet plans (Sharma et al., 2024).</a:t>
            </a:r>
          </a:p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Utilise carbon-offset initiatives and eco-certifications to integrate sustainability into the brand (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Velaoras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2025).</a:t>
            </a:r>
          </a:p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Collaborate with regional travel agencies and airlines to encourage safe domestic travel (Brotherton, 2015).</a:t>
            </a:r>
          </a:p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0000"/>
              </a:lnSpc>
              <a:buClr>
                <a:schemeClr val="accent3">
                  <a:lumMod val="60000"/>
                  <a:lumOff val="40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Prepare luxury hotels for the new travel era by rebranding them as adaptable, technologically advanced, and people-focused establishments.</a:t>
            </a:r>
          </a:p>
        </p:txBody>
      </p:sp>
    </p:spTree>
    <p:extLst>
      <p:ext uri="{BB962C8B-B14F-4D97-AF65-F5344CB8AC3E}">
        <p14:creationId xmlns:p14="http://schemas.microsoft.com/office/powerpoint/2010/main" val="7292228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F4AA8-0A1E-B5CF-DF3D-1DA2569B7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BC13AF2-1366-4794-6942-72A9B2392D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8797" y="1681268"/>
            <a:ext cx="11834406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Abdullah, F. (2021)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Luxury Travel After COVID-19: A Shift to Leisure Experiences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Tourism Recovery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12(3), pp. 44–56.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Anderson, T. (2025)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 for Global Hotel Strategy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Global Business Insight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9(2), pp. 101–115.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Batabyal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 and Das, S. (2019)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Digitalisation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 the Luxury Hotel Sector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Hospitality Systems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11(2), pp. 56–69.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Brotherton, B. (2015)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Hospitality Management and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Dynamics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Oxford: Butterworth-Heinemann.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Burns, L., Harper, D. and Zhao, F. (2021)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Political Impacts of Travel Restrictions on Global Tourism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Policy and Tourism Review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7(3), pp. 23–35.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Chan, E., Gao, Z. and McGinley, S. (2021)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Legal Compliance and Health Regulations in Post-COVID Hospitality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Tourism Law Journal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5(2), pp. 90–104.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Costa, M. and Costa, R. (2022)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as a Marketing Advantage in Hotels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Environmental Hospitality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6(2), pp. 49–61.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Dar, M. and Dar, S. (2025)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Post-COVID Hotel Marketing Strategies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Tourism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9(1), pp. 33–42.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Deloitte Insights (2024)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Corporate Travel Trends 2024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www.deloitte.com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June 2025).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Efthimiou, K. (2025)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Post-Pandemic Travel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 Europe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Travel Economics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19(3), pp. 201–216.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Erdem, B. 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Barakazı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 (2023)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Role of AI in Luxury Hospitality Services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Smart Tourism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10(1), pp. 28–37.</a:t>
            </a:r>
          </a:p>
        </p:txBody>
      </p:sp>
    </p:spTree>
    <p:extLst>
      <p:ext uri="{BB962C8B-B14F-4D97-AF65-F5344CB8AC3E}">
        <p14:creationId xmlns:p14="http://schemas.microsoft.com/office/powerpoint/2010/main" val="42604039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39DFAEE4-597D-FA5F-5675-9260CBCDCD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9421" y="552774"/>
            <a:ext cx="11473157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Esra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Gulec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N. (2022)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Hybrid Work and Travel in the Post-COVID Era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Global Hospitality Review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7(4), pp. 52–65.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Four Seasons (2020)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Lead With Care: Health and Safety Program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Four Seasons Hotels and Resorts.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www.fourseasons.com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 June 2025).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Fox, J. (2025)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and Innovation in the Luxury Hotel Sector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Green Business Review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12(2), pp. 66–78.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Giannoukou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E. (2024)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Post-COVID Consumer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 Luxury Hotels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Tourism Recovery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10(1), pp. 89–100.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Hall, C.M., Yu, L. and Lee, K. (2023)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Travel Restrictions and Tourism Recovery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Global Tourism Studies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13(3), pp. 114–129.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Hertzfeld, K. (2025)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Economic Shifts in Hospitality Post-COVID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Travel Management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14(1), pp. 73–86.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Hyatt Newsroom (2020)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Work From Hyatt: The Workation Concept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Hyatt Hotels Corporation.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www.hyatt.com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June 2025).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Matijević, S., Zielinski, S. and Ahn, Y. (2025)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Guest Perceptions of Health and Safety in Luxury Hotels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Contemporary Hospitality Research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19(2), pp. 42–58.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Oskam, J. (2025) </a:t>
            </a:r>
            <a:r>
              <a:rPr kumimoji="0" lang="en-US" altLang="en-US" sz="1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Bleisure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the Future of Travel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Hospitality and Tourism Futures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8(2), pp. 22–35.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Sharma, K., Gupta, P. and Roy, D. (2024)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Wellness Tourism and Hotel Strategy After COVID-19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 &amp; Hospitality Journal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16(3), pp. 88–97.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Singgalen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Y. (2024)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Changing Service Models in Global Hospitality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Modern Hospitality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12(2), pp. 33–48.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Velaoras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Kamenidou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I. and Mamalis, S. (2025)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Certifications and Guest Loyalty in Luxury Hotels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Tourism Research Review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20(1), pp. 58–71.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Voyer, B. (2025)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Redefining Luxury in the Post-COVID Market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Brand Strategy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11(1), pp. 90–105</a:t>
            </a:r>
          </a:p>
        </p:txBody>
      </p:sp>
    </p:spTree>
    <p:extLst>
      <p:ext uri="{BB962C8B-B14F-4D97-AF65-F5344CB8AC3E}">
        <p14:creationId xmlns:p14="http://schemas.microsoft.com/office/powerpoint/2010/main" val="3597003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2352</Words>
  <Application>Microsoft Office PowerPoint</Application>
  <PresentationFormat>Widescreen</PresentationFormat>
  <Paragraphs>135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Contemporary Themes in the Hotel and Hospitality Sector  BMIH6001</vt:lpstr>
      <vt:lpstr>PowerPoint Presentation</vt:lpstr>
      <vt:lpstr>Introduction</vt:lpstr>
      <vt:lpstr>Literature review </vt:lpstr>
      <vt:lpstr>PowerPoint Presentation</vt:lpstr>
      <vt:lpstr>PowerPoint Presentation</vt:lpstr>
      <vt:lpstr>Method-PESTEL Analysis</vt:lpstr>
      <vt:lpstr>Political aspects</vt:lpstr>
      <vt:lpstr>Economic aspects </vt:lpstr>
      <vt:lpstr>Social aspects</vt:lpstr>
      <vt:lpstr>Technological aspects </vt:lpstr>
      <vt:lpstr>Environmental aspects</vt:lpstr>
      <vt:lpstr>Legal aspects</vt:lpstr>
      <vt:lpstr>Theme Impact Analysis</vt:lpstr>
      <vt:lpstr>Conclusion</vt:lpstr>
      <vt:lpstr>Recommendations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2025-11-04T13:26:55Z</dcterms:created>
  <dcterms:modified xsi:type="dcterms:W3CDTF">2025-11-04T14:44:00Z</dcterms:modified>
</cp:coreProperties>
</file>