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63" r:id="rId3"/>
    <p:sldId id="268" r:id="rId4"/>
    <p:sldId id="269" r:id="rId5"/>
    <p:sldId id="261" r:id="rId6"/>
    <p:sldId id="270" r:id="rId7"/>
    <p:sldId id="278" r:id="rId8"/>
    <p:sldId id="262" r:id="rId9"/>
    <p:sldId id="259" r:id="rId10"/>
    <p:sldId id="275" r:id="rId11"/>
    <p:sldId id="266" r:id="rId12"/>
    <p:sldId id="267" r:id="rId13"/>
    <p:sldId id="279" r:id="rId14"/>
    <p:sldId id="265" r:id="rId1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917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CCDE864-98E6-4189-86C9-3FFD22037320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B1D3959-52BF-475D-8ABD-035D8FEB50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20398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0"/>
            <a:ext cx="9144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9"/>
          <p:cNvSpPr/>
          <p:nvPr/>
        </p:nvSpPr>
        <p:spPr bwMode="invGray">
          <a:xfrm>
            <a:off x="0" y="5127625"/>
            <a:ext cx="9144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ADF5B-EA2F-40C4-9E0B-72A02AE113CA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0F468E-B69A-448D-B903-3EF61FFA92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28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382D0-5D93-4A03-893B-9F7D4050A4E2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91BBB-DA69-458F-9183-52D7E83052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01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0"/>
            <a:ext cx="9144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 bwMode="invGray">
          <a:xfrm>
            <a:off x="0" y="2601913"/>
            <a:ext cx="9144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1DBF5-EFB5-4545-A822-EE75EDCD02F5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5BCFC-0E2A-4CAD-9DC7-F5900C1DC17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179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F6097-279D-4F6B-AA4C-38CD3B8082AE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B7228E-9D36-4571-8EA9-0212BFD058D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403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23E2E-D3DC-4166-AECB-C78E6370B7E6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86B84-6632-4F75-A6ED-7291B75B68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359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A85B73-7B5C-46D7-AFAC-FB8D7ADD965D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5778AE-3F87-4EAA-89B0-9360F6D0F40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93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C82D0B-C911-49E2-9EE2-02B2E7BCEB3F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4944F-1BC3-4CCE-BEA1-FB0580AB0B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571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1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88ECA-45BF-4B5A-8B4B-83C6655922E5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AC1A1F-FBCF-449F-9A99-378BE32047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658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0"/>
          <p:cNvSpPr/>
          <p:nvPr/>
        </p:nvSpPr>
        <p:spPr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 bwMode="invGray"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>
          <a:xfrm>
            <a:off x="165100" y="1169988"/>
            <a:ext cx="2522538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E64D93-4EAB-4E0C-A1C1-4052CBF3F4F2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300" y="1169988"/>
            <a:ext cx="5194300" cy="201612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138" y="1169988"/>
            <a:ext cx="733425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E47A60-A624-4317-B4DD-EEB7B2EC8A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921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0AD8ED-C7CE-4BB8-8593-6F531CD09BF4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515EC-81FA-426C-BA2B-3C2399E9E2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092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invGray">
          <a:xfrm>
            <a:off x="6599238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ltGray">
          <a:xfrm>
            <a:off x="6648450" y="0"/>
            <a:ext cx="25146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51F01-EC34-43E3-AF02-87CA7B938243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013" y="6376988"/>
            <a:ext cx="38369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1045BD-8DDD-4E82-BA5A-839286624B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452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6688"/>
            <a:ext cx="9144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4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7000"/>
            <a:ext cx="21336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5CF9D14-8D8B-4750-AD90-0AC0CF4A25A7}" type="datetimeFigureOut">
              <a:rPr lang="en-GB"/>
              <a:pPr>
                <a:defRPr/>
              </a:pPr>
              <a:t>17/09/2022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013" y="6477000"/>
            <a:ext cx="5508625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200" y="6477000"/>
            <a:ext cx="733425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DA9380CB-749E-44EC-A99D-F7438BFB226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3" r:id="rId1"/>
    <p:sldLayoutId id="2147483718" r:id="rId2"/>
    <p:sldLayoutId id="2147483724" r:id="rId3"/>
    <p:sldLayoutId id="2147483719" r:id="rId4"/>
    <p:sldLayoutId id="2147483720" r:id="rId5"/>
    <p:sldLayoutId id="2147483721" r:id="rId6"/>
    <p:sldLayoutId id="2147483725" r:id="rId7"/>
    <p:sldLayoutId id="2147483726" r:id="rId8"/>
    <p:sldLayoutId id="2147483727" r:id="rId9"/>
    <p:sldLayoutId id="2147483722" r:id="rId10"/>
    <p:sldLayoutId id="214748372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9pPr>
      <a:extLst/>
    </p:titleStyle>
    <p:bodyStyle>
      <a:lvl1pPr marL="438150" indent="-319088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eaLnBrk="0" fontAlgn="base" hangingPunct="0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eaLnBrk="0" fontAlgn="base" hangingPunct="0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jpeg"/><Relationship Id="rId4" Type="http://schemas.openxmlformats.org/officeDocument/2006/relationships/hyperlink" Target="http://www.google.co.uk/url?sa=i&amp;rct=j&amp;q=&amp;esrc=s&amp;source=images&amp;cd=&amp;cad=rja&amp;uact=8&amp;ved=0CAcQjRxqFQoTCObUhYiTtcgCFUVpFAod6CUODA&amp;url=http://sites.duke.edu/theconnection/2014/10/28/looking-at-life-through-agreeable-hours/&amp;bvm=bv.104615367,d.cWw&amp;psig=AFQjCNHVgODOkP6L-dYVTQydF77fLppyMw&amp;ust=1444471798596989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B9AC38F-DF9E-738C-9F1B-0C18D12C004D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19152"/>
            <a:ext cx="8928992" cy="59591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37430" y="5445224"/>
            <a:ext cx="3096344" cy="9086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800" dirty="0">
                <a:solidFill>
                  <a:schemeClr val="accent1"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HPHP4018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667" y="404664"/>
            <a:ext cx="8077200" cy="1095523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en-GB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Materiality of the Near East in the Bronze Age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Objects?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98202"/>
            <a:ext cx="4680520" cy="4907398"/>
          </a:xfrm>
        </p:spPr>
        <p:txBody>
          <a:bodyPr/>
          <a:lstStyle/>
          <a:p>
            <a:r>
              <a:rPr lang="en-GB" dirty="0"/>
              <a:t> “…all societies, complex as well as primitive, externalize the ideas they hold about the physical &amp; metaphysical universes, &amp; about social relations within their own society, by making &amp; manipulating </a:t>
            </a:r>
            <a:r>
              <a:rPr lang="en-GB" dirty="0" err="1"/>
              <a:t>artifacts</a:t>
            </a:r>
            <a:r>
              <a:rPr lang="en-GB" dirty="0"/>
              <a:t>” </a:t>
            </a:r>
          </a:p>
          <a:p>
            <a:pPr marL="45720" indent="0">
              <a:buNone/>
            </a:pPr>
            <a:r>
              <a:rPr lang="en-GB" dirty="0"/>
              <a:t>      (Leach 1983: 243) </a:t>
            </a:r>
          </a:p>
        </p:txBody>
      </p:sp>
      <p:pic>
        <p:nvPicPr>
          <p:cNvPr id="3074" name="Picture 2" descr="Reduced to Her Bare Essentials">
            <a:extLst>
              <a:ext uri="{FF2B5EF4-FFF2-40B4-BE49-F238E27FC236}">
                <a16:creationId xmlns:a16="http://schemas.microsoft.com/office/drawing/2014/main" id="{93464053-1790-EB05-29E5-25711092065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0416" y="404664"/>
            <a:ext cx="3456384" cy="563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98B5654-EBF8-3B4B-B47F-3EC4B54D9D1A}"/>
              </a:ext>
            </a:extLst>
          </p:cNvPr>
          <p:cNvSpPr txBox="1"/>
          <p:nvPr/>
        </p:nvSpPr>
        <p:spPr>
          <a:xfrm>
            <a:off x="5423926" y="6108525"/>
            <a:ext cx="3018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 piriform pendant, ‘</a:t>
            </a:r>
            <a:r>
              <a:rPr lang="en-GB" dirty="0" err="1"/>
              <a:t>Ajjul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606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1798" y="1772816"/>
            <a:ext cx="4038600" cy="4623816"/>
          </a:xfrm>
        </p:spPr>
        <p:txBody>
          <a:bodyPr>
            <a:normAutofit/>
          </a:bodyPr>
          <a:lstStyle/>
          <a:p>
            <a:r>
              <a:rPr lang="en-GB" sz="2800" dirty="0"/>
              <a:t>Boivin, N. 2008. </a:t>
            </a:r>
            <a:r>
              <a:rPr lang="en-GB" sz="2800" i="1" dirty="0"/>
              <a:t>Material Cultures, Material Minds: The Impact of Things on Human Thought, Society, and Evolution</a:t>
            </a:r>
            <a:r>
              <a:rPr lang="en-GB" sz="2800" dirty="0"/>
              <a:t>. Cambridge: CUP.</a:t>
            </a:r>
          </a:p>
        </p:txBody>
      </p:sp>
      <p:pic>
        <p:nvPicPr>
          <p:cNvPr id="1026" name="Picture 2" descr="Amazon.com: Material Cultures, Material Minds: The Impact of Things on  Human Thought, Society, and Evolution: 9780521176132: Boivin, Nicole: Books">
            <a:extLst>
              <a:ext uri="{FF2B5EF4-FFF2-40B4-BE49-F238E27FC236}">
                <a16:creationId xmlns:a16="http://schemas.microsoft.com/office/drawing/2014/main" id="{DFD5D064-BC49-F52B-6895-AAD49FF5288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2400"/>
            <a:ext cx="4380202" cy="6567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726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F0C08-649F-4D4E-A6AA-5F09C3936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Material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6965C-6B27-4DCF-81D2-03A98E138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348880"/>
            <a:ext cx="8363272" cy="4051920"/>
          </a:xfrm>
        </p:spPr>
        <p:txBody>
          <a:bodyPr>
            <a:normAutofit/>
          </a:bodyPr>
          <a:lstStyle/>
          <a:p>
            <a:r>
              <a:rPr lang="en-GB" sz="3600" dirty="0"/>
              <a:t>Discuss this in pairs/groups of three</a:t>
            </a:r>
          </a:p>
          <a:p>
            <a:pPr lvl="1"/>
            <a:r>
              <a:rPr lang="en-GB" sz="3200" dirty="0"/>
              <a:t>Come up with a </a:t>
            </a:r>
            <a:r>
              <a:rPr lang="en-GB" sz="3200" dirty="0">
                <a:solidFill>
                  <a:schemeClr val="accent1"/>
                </a:solidFill>
              </a:rPr>
              <a:t>definition</a:t>
            </a:r>
            <a:r>
              <a:rPr lang="en-GB" sz="3200" dirty="0"/>
              <a:t> of material culture</a:t>
            </a:r>
          </a:p>
          <a:p>
            <a:pPr lvl="1"/>
            <a:r>
              <a:rPr lang="en-GB" sz="3200" dirty="0"/>
              <a:t>Give a modern example…</a:t>
            </a:r>
          </a:p>
          <a:p>
            <a:pPr lvl="1"/>
            <a:r>
              <a:rPr lang="en-GB" sz="3200" dirty="0"/>
              <a:t>…and an ancient/archaeological example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311495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Material Culture</a:t>
            </a:r>
          </a:p>
          <a:p>
            <a:pPr lvl="1"/>
            <a:r>
              <a:rPr lang="en-GB" altLang="en-US" sz="2400" dirty="0"/>
              <a:t>Artefacts… Things… Stuff</a:t>
            </a:r>
          </a:p>
          <a:p>
            <a:pPr lvl="1"/>
            <a:r>
              <a:rPr lang="en-GB" altLang="en-US" sz="2400" dirty="0"/>
              <a:t>Objects made/modified &amp; used by human agency….</a:t>
            </a:r>
          </a:p>
          <a:p>
            <a:pPr lvl="1"/>
            <a:r>
              <a:rPr lang="en-GB" altLang="en-US" sz="2400" dirty="0"/>
              <a:t>Material remains of past human action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Material Culture Studies</a:t>
            </a:r>
          </a:p>
          <a:p>
            <a:pPr lvl="1"/>
            <a:r>
              <a:rPr lang="en-GB" sz="2400" dirty="0"/>
              <a:t>Various anthropological approaches to the meanings of things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Materiality</a:t>
            </a:r>
          </a:p>
          <a:p>
            <a:pPr lvl="1"/>
            <a:r>
              <a:rPr lang="en-GB" sz="2400" dirty="0"/>
              <a:t>The physical properties (thingness) of things</a:t>
            </a:r>
          </a:p>
          <a:p>
            <a:pPr lvl="1"/>
            <a:r>
              <a:rPr lang="en-GB" sz="2400" dirty="0"/>
              <a:t>How people &amp; the things they make are entwined</a:t>
            </a:r>
          </a:p>
        </p:txBody>
      </p:sp>
    </p:spTree>
    <p:extLst>
      <p:ext uri="{BB962C8B-B14F-4D97-AF65-F5344CB8AC3E}">
        <p14:creationId xmlns:p14="http://schemas.microsoft.com/office/powerpoint/2010/main" val="3309619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>
                <a:solidFill>
                  <a:schemeClr val="accent1">
                    <a:satMod val="150000"/>
                  </a:schemeClr>
                </a:solidFill>
              </a:rPr>
              <a:t>Archaeology &amp; Material Culture?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37023"/>
            <a:ext cx="4834880" cy="4752106"/>
          </a:xfrm>
        </p:spPr>
        <p:txBody>
          <a:bodyPr/>
          <a:lstStyle/>
          <a:p>
            <a:r>
              <a:rPr lang="en-GB" dirty="0"/>
              <a:t>Archaeological approaches tend to be </a:t>
            </a:r>
            <a:r>
              <a:rPr lang="en-GB" dirty="0">
                <a:solidFill>
                  <a:schemeClr val="accent1"/>
                </a:solidFill>
              </a:rPr>
              <a:t>empirical</a:t>
            </a:r>
          </a:p>
          <a:p>
            <a:pPr lvl="1"/>
            <a:r>
              <a:rPr lang="en-GB" dirty="0"/>
              <a:t>“ a measurements, matrices, munsells, &amp; mohs mindset” (Govier &amp; Steel 2021: 300)</a:t>
            </a:r>
          </a:p>
          <a:p>
            <a:r>
              <a:rPr lang="en-GB" dirty="0"/>
              <a:t>First step is recording:</a:t>
            </a:r>
          </a:p>
          <a:p>
            <a:pPr lvl="1"/>
            <a:r>
              <a:rPr lang="en-GB" dirty="0"/>
              <a:t>Quantitative data</a:t>
            </a:r>
          </a:p>
          <a:p>
            <a:pPr lvl="1"/>
            <a:r>
              <a:rPr lang="en-GB" dirty="0"/>
              <a:t>Qualitative information</a:t>
            </a:r>
          </a:p>
        </p:txBody>
      </p:sp>
      <p:pic>
        <p:nvPicPr>
          <p:cNvPr id="21507" name="Picture 7" descr="BS jug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95013" y="1737023"/>
            <a:ext cx="2718428" cy="4392488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07CBBE9-141F-4142-8A1B-D58893F9C435}"/>
              </a:ext>
            </a:extLst>
          </p:cNvPr>
          <p:cNvSpPr txBox="1"/>
          <p:nvPr/>
        </p:nvSpPr>
        <p:spPr>
          <a:xfrm>
            <a:off x="6242413" y="6278406"/>
            <a:ext cx="2444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Jug from tomb, Arediou</a:t>
            </a:r>
          </a:p>
        </p:txBody>
      </p:sp>
    </p:spTree>
    <p:extLst>
      <p:ext uri="{BB962C8B-B14F-4D97-AF65-F5344CB8AC3E}">
        <p14:creationId xmlns:p14="http://schemas.microsoft.com/office/powerpoint/2010/main" val="2915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2510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000">
                <a:solidFill>
                  <a:schemeClr val="accent1">
                    <a:satMod val="150000"/>
                  </a:schemeClr>
                </a:solidFill>
              </a:rPr>
              <a:t>Archaeology &amp; Material Culture?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37023"/>
            <a:ext cx="4834880" cy="475210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What does an archaeologist ask?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How old is the artefact?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What was it used for?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What was its cultural significance?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How does the archaeologist answer these questions?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Context of use &amp; associations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Inference &amp; analogy</a:t>
            </a:r>
          </a:p>
          <a:p>
            <a:pPr lvl="1">
              <a:lnSpc>
                <a:spcPct val="90000"/>
              </a:lnSpc>
            </a:pPr>
            <a:r>
              <a:rPr lang="en-GB" altLang="en-US" dirty="0" err="1"/>
              <a:t>Ethnoarchaeology</a:t>
            </a:r>
            <a:endParaRPr lang="en-GB" altLang="en-US" dirty="0"/>
          </a:p>
        </p:txBody>
      </p:sp>
      <p:pic>
        <p:nvPicPr>
          <p:cNvPr id="21507" name="Picture 7" descr="BS jug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68372" y="1772816"/>
            <a:ext cx="2718428" cy="439248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26E3E5-AD45-4789-8002-25D98FCA1032}"/>
              </a:ext>
            </a:extLst>
          </p:cNvPr>
          <p:cNvSpPr txBox="1"/>
          <p:nvPr/>
        </p:nvSpPr>
        <p:spPr>
          <a:xfrm>
            <a:off x="6105392" y="6304463"/>
            <a:ext cx="2444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Jug from tomb, Arediou</a:t>
            </a:r>
          </a:p>
        </p:txBody>
      </p:sp>
    </p:spTree>
    <p:extLst>
      <p:ext uri="{BB962C8B-B14F-4D97-AF65-F5344CB8AC3E}">
        <p14:creationId xmlns:p14="http://schemas.microsoft.com/office/powerpoint/2010/main" val="322060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52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952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952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952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52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52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52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Identifying Objects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How do archaeologists determine the function of an object?</a:t>
            </a:r>
          </a:p>
          <a:p>
            <a:r>
              <a:rPr lang="en-GB" sz="5400" dirty="0"/>
              <a:t>What am I?</a:t>
            </a:r>
          </a:p>
          <a:p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73936"/>
            <a:ext cx="3865716" cy="4463376"/>
          </a:xfrm>
        </p:spPr>
      </p:pic>
    </p:spTree>
    <p:extLst>
      <p:ext uri="{BB962C8B-B14F-4D97-AF65-F5344CB8AC3E}">
        <p14:creationId xmlns:p14="http://schemas.microsoft.com/office/powerpoint/2010/main" val="1033872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Interpreting Objects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57576"/>
            <a:ext cx="4038600" cy="4623816"/>
          </a:xfrm>
        </p:spPr>
        <p:txBody>
          <a:bodyPr/>
          <a:lstStyle/>
          <a:p>
            <a:r>
              <a:rPr lang="en-GB" dirty="0"/>
              <a:t>Use and meaning</a:t>
            </a:r>
          </a:p>
          <a:p>
            <a:pPr lvl="1"/>
            <a:r>
              <a:rPr lang="en-GB" dirty="0"/>
              <a:t>What story does the object tell us?</a:t>
            </a:r>
          </a:p>
          <a:p>
            <a:pPr lvl="1"/>
            <a:r>
              <a:rPr lang="en-GB" dirty="0"/>
              <a:t>How was it made? And by whom?</a:t>
            </a:r>
          </a:p>
          <a:p>
            <a:pPr lvl="1"/>
            <a:r>
              <a:rPr lang="en-GB" dirty="0"/>
              <a:t>How was it handled?</a:t>
            </a:r>
          </a:p>
          <a:p>
            <a:pPr lvl="1"/>
            <a:r>
              <a:rPr lang="en-GB" dirty="0"/>
              <a:t>Utilitarian or ceremonial</a:t>
            </a:r>
          </a:p>
          <a:p>
            <a:pPr lvl="1"/>
            <a:r>
              <a:rPr lang="en-GB" dirty="0"/>
              <a:t>Value, social significance, identities?</a:t>
            </a:r>
          </a:p>
          <a:p>
            <a:pPr marL="119062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988840"/>
            <a:ext cx="4038600" cy="3199148"/>
          </a:xfrm>
        </p:spPr>
      </p:pic>
      <p:sp>
        <p:nvSpPr>
          <p:cNvPr id="10" name="TextBox 9"/>
          <p:cNvSpPr txBox="1"/>
          <p:nvPr/>
        </p:nvSpPr>
        <p:spPr>
          <a:xfrm>
            <a:off x="6876256" y="5404146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Base Ring bull</a:t>
            </a:r>
          </a:p>
        </p:txBody>
      </p:sp>
    </p:spTree>
    <p:extLst>
      <p:ext uri="{BB962C8B-B14F-4D97-AF65-F5344CB8AC3E}">
        <p14:creationId xmlns:p14="http://schemas.microsoft.com/office/powerpoint/2010/main" val="250885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6F971-DE1E-4626-9ED1-6AA480972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BDB63-D14B-487F-BF03-FF7CC0A7C5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248472" cy="4931664"/>
          </a:xfrm>
        </p:spPr>
        <p:txBody>
          <a:bodyPr>
            <a:normAutofit fontScale="92500"/>
          </a:bodyPr>
          <a:lstStyle/>
          <a:p>
            <a:r>
              <a:rPr lang="en-GB" dirty="0"/>
              <a:t>The “two faces of materiality” (Ingold 2013, 27 )</a:t>
            </a:r>
          </a:p>
          <a:p>
            <a:pPr lvl="1"/>
            <a:r>
              <a:rPr lang="en-GB" dirty="0"/>
              <a:t>Physical properties or thingness of things </a:t>
            </a:r>
          </a:p>
          <a:p>
            <a:pPr lvl="1"/>
            <a:r>
              <a:rPr lang="en-GB" dirty="0"/>
              <a:t>The engagement of human agents &amp; things</a:t>
            </a:r>
          </a:p>
          <a:p>
            <a:r>
              <a:rPr lang="en-GB" dirty="0"/>
              <a:t>Recognises objects </a:t>
            </a:r>
            <a:r>
              <a:rPr lang="en-GB"/>
              <a:t>as social </a:t>
            </a:r>
            <a:r>
              <a:rPr lang="en-GB" dirty="0"/>
              <a:t>&amp; relational beings entangled in complex human-thing networks</a:t>
            </a:r>
          </a:p>
          <a:p>
            <a:r>
              <a:rPr lang="en-GB" dirty="0"/>
              <a:t>Agency of things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06CFEF2-1132-4802-9EEC-2C593B16EF6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4351" y="476672"/>
            <a:ext cx="4021226" cy="3096344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7CDE3CA-582E-4C74-A344-98CA82A1B0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2035" y="4239768"/>
            <a:ext cx="3400491" cy="22855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32F5138-A712-4EC9-B58C-03C4449E11D6}"/>
              </a:ext>
            </a:extLst>
          </p:cNvPr>
          <p:cNvSpPr txBox="1"/>
          <p:nvPr/>
        </p:nvSpPr>
        <p:spPr>
          <a:xfrm>
            <a:off x="6448430" y="3697233"/>
            <a:ext cx="22383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Cypriot </a:t>
            </a:r>
            <a:r>
              <a:rPr lang="en-GB" sz="2000" dirty="0" err="1"/>
              <a:t>senet</a:t>
            </a:r>
            <a:r>
              <a:rPr lang="en-GB" sz="2000" dirty="0"/>
              <a:t> stone</a:t>
            </a:r>
          </a:p>
        </p:txBody>
      </p:sp>
    </p:spTree>
    <p:extLst>
      <p:ext uri="{BB962C8B-B14F-4D97-AF65-F5344CB8AC3E}">
        <p14:creationId xmlns:p14="http://schemas.microsoft.com/office/powerpoint/2010/main" val="1463197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A2AE5-A8D8-43B8-9D18-E831E023D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Life of Things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3DCD1-6174-44FB-A204-9C8E0E705F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3733"/>
            <a:ext cx="4834880" cy="4623816"/>
          </a:xfrm>
        </p:spPr>
        <p:txBody>
          <a:bodyPr/>
          <a:lstStyle/>
          <a:p>
            <a:r>
              <a:rPr lang="en-GB" dirty="0"/>
              <a:t>Humans ascribe meaning &amp; value to things</a:t>
            </a:r>
          </a:p>
          <a:p>
            <a:r>
              <a:rPr lang="en-GB" dirty="0"/>
              <a:t>How do archaeologists access these meanings?</a:t>
            </a:r>
          </a:p>
          <a:p>
            <a:pPr lvl="1"/>
            <a:r>
              <a:rPr lang="en-GB" dirty="0"/>
              <a:t>Distribution of artefacts – where found, how common etc</a:t>
            </a:r>
          </a:p>
          <a:p>
            <a:pPr lvl="1"/>
            <a:r>
              <a:rPr lang="en-GB" dirty="0"/>
              <a:t>Materials used: rarity or easily accessible</a:t>
            </a:r>
          </a:p>
          <a:p>
            <a:pPr lvl="1"/>
            <a:r>
              <a:rPr lang="en-GB" dirty="0"/>
              <a:t>Skills involved in creating objects</a:t>
            </a:r>
          </a:p>
          <a:p>
            <a:pPr lvl="1"/>
            <a:r>
              <a:rPr lang="en-GB" dirty="0"/>
              <a:t>Decorative or plain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6036675-907F-4D95-96F1-BF36A9A04D94}"/>
              </a:ext>
            </a:extLst>
          </p:cNvPr>
          <p:cNvSpPr txBox="1"/>
          <p:nvPr/>
        </p:nvSpPr>
        <p:spPr>
          <a:xfrm>
            <a:off x="5468831" y="6108335"/>
            <a:ext cx="3044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Chalcolithic figurine, Cyprus</a:t>
            </a:r>
          </a:p>
        </p:txBody>
      </p:sp>
      <p:pic>
        <p:nvPicPr>
          <p:cNvPr id="6" name="Content Placeholder 19">
            <a:extLst>
              <a:ext uri="{FF2B5EF4-FFF2-40B4-BE49-F238E27FC236}">
                <a16:creationId xmlns:a16="http://schemas.microsoft.com/office/drawing/2014/main" id="{DE6489AC-036A-C8F3-F3EA-F9B0EB57DB3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68831" y="1799088"/>
            <a:ext cx="2988425" cy="409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8570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A2AE5-A8D8-43B8-9D18-E831E023D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Life of Things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3DCD1-6174-44FB-A204-9C8E0E705F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248472" cy="4623816"/>
          </a:xfrm>
        </p:spPr>
        <p:txBody>
          <a:bodyPr/>
          <a:lstStyle/>
          <a:p>
            <a:r>
              <a:rPr lang="en-GB" dirty="0"/>
              <a:t>Recursive relationship between people and things:</a:t>
            </a:r>
          </a:p>
          <a:p>
            <a:pPr lvl="1"/>
            <a:r>
              <a:rPr lang="en-GB" dirty="0"/>
              <a:t>An understanding that objects shape people as much as people shape objects</a:t>
            </a:r>
          </a:p>
          <a:p>
            <a:pPr lvl="1"/>
            <a:r>
              <a:rPr lang="en-GB" dirty="0"/>
              <a:t>Objects are embedded in the ways in which we shape our social worlds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BAC243-AE38-4426-A767-B0E2402BEBA1}"/>
              </a:ext>
            </a:extLst>
          </p:cNvPr>
          <p:cNvSpPr txBox="1"/>
          <p:nvPr/>
        </p:nvSpPr>
        <p:spPr>
          <a:xfrm>
            <a:off x="5580112" y="4941168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Combat agate </a:t>
            </a:r>
            <a:r>
              <a:rPr lang="en-GB" dirty="0" err="1"/>
              <a:t>sealstone</a:t>
            </a:r>
            <a:r>
              <a:rPr lang="en-GB" dirty="0"/>
              <a:t>,</a:t>
            </a:r>
          </a:p>
          <a:p>
            <a:r>
              <a:rPr lang="en-GB" dirty="0"/>
              <a:t>Griffin Warrior Tomb Pylos</a:t>
            </a:r>
          </a:p>
        </p:txBody>
      </p:sp>
      <p:pic>
        <p:nvPicPr>
          <p:cNvPr id="2050" name="Picture 2" descr="Pylos Combat Agate - Wikipedia">
            <a:extLst>
              <a:ext uri="{FF2B5EF4-FFF2-40B4-BE49-F238E27FC236}">
                <a16:creationId xmlns:a16="http://schemas.microsoft.com/office/drawing/2014/main" id="{15781C0D-39C9-9E40-A1EE-181C935AC70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07787"/>
            <a:ext cx="4038600" cy="264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613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Culturally Embedded Associations of Things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59428"/>
            <a:ext cx="4038600" cy="4623816"/>
          </a:xfrm>
        </p:spPr>
        <p:txBody>
          <a:bodyPr/>
          <a:lstStyle/>
          <a:p>
            <a:r>
              <a:rPr lang="en-GB" dirty="0"/>
              <a:t>How we use &amp; handle things shapes our daily experiences:</a:t>
            </a:r>
          </a:p>
          <a:p>
            <a:pPr lvl="1"/>
            <a:r>
              <a:rPr lang="en-GB" i="1" dirty="0"/>
              <a:t>Habitus</a:t>
            </a:r>
          </a:p>
          <a:p>
            <a:pPr lvl="1"/>
            <a:r>
              <a:rPr lang="en-GB" dirty="0"/>
              <a:t>Embodiment</a:t>
            </a:r>
          </a:p>
        </p:txBody>
      </p:sp>
      <p:pic>
        <p:nvPicPr>
          <p:cNvPr id="5" name="Content Placeholder 4" descr="coffee bowl 8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4136" y="1759428"/>
            <a:ext cx="4530352" cy="3397764"/>
          </a:xfrm>
        </p:spPr>
      </p:pic>
      <p:pic>
        <p:nvPicPr>
          <p:cNvPr id="6" name="Picture 5" descr="greek coffee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4293096"/>
            <a:ext cx="1817688" cy="2232248"/>
          </a:xfrm>
          <a:prstGeom prst="rect">
            <a:avLst/>
          </a:prstGeom>
        </p:spPr>
      </p:pic>
      <p:pic>
        <p:nvPicPr>
          <p:cNvPr id="18434" name="Picture 2" descr="http://sites.duke.edu/theconnection/files/2014/10/hands-holding-mug-main_article_new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2566434" cy="24482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390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Looking at objects will tell us about past societies</a:t>
            </a:r>
          </a:p>
          <a:p>
            <a:r>
              <a:rPr lang="en-GB" dirty="0"/>
              <a:t>We need to ask:</a:t>
            </a:r>
          </a:p>
          <a:p>
            <a:pPr lvl="1"/>
            <a:r>
              <a:rPr lang="en-GB" dirty="0"/>
              <a:t>Where they were found &amp; with what</a:t>
            </a:r>
          </a:p>
          <a:p>
            <a:pPr lvl="1"/>
            <a:r>
              <a:rPr lang="en-GB" dirty="0"/>
              <a:t>What they are made of</a:t>
            </a:r>
          </a:p>
          <a:p>
            <a:pPr lvl="1"/>
            <a:r>
              <a:rPr lang="en-GB" dirty="0"/>
              <a:t>The degree of preservation</a:t>
            </a:r>
          </a:p>
          <a:p>
            <a:r>
              <a:rPr lang="en-GB" dirty="0"/>
              <a:t>This should tell us what they were, how they were used &amp; how they were valued</a:t>
            </a:r>
          </a:p>
          <a:p>
            <a:r>
              <a:rPr lang="en-GB" dirty="0"/>
              <a:t>Materialities: human – thing relations</a:t>
            </a:r>
          </a:p>
        </p:txBody>
      </p:sp>
    </p:spTree>
    <p:extLst>
      <p:ext uri="{BB962C8B-B14F-4D97-AF65-F5344CB8AC3E}">
        <p14:creationId xmlns:p14="http://schemas.microsoft.com/office/powerpoint/2010/main" val="3706944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201</TotalTime>
  <Words>542</Words>
  <Application>Microsoft Office PowerPoint</Application>
  <PresentationFormat>On-screen Show (4:3)</PresentationFormat>
  <Paragraphs>84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HPHP4018</vt:lpstr>
      <vt:lpstr>Why Objects?</vt:lpstr>
      <vt:lpstr>Readings</vt:lpstr>
      <vt:lpstr>What is Material Culture?</vt:lpstr>
      <vt:lpstr>Key Terms?</vt:lpstr>
      <vt:lpstr>Archaeology &amp; Material Culture?</vt:lpstr>
      <vt:lpstr>Archaeology &amp; Material Culture?</vt:lpstr>
      <vt:lpstr>Identifying Objects</vt:lpstr>
      <vt:lpstr>Interpreting Objects</vt:lpstr>
      <vt:lpstr>Materiality</vt:lpstr>
      <vt:lpstr>Social Life of Things </vt:lpstr>
      <vt:lpstr>Social Life of Things </vt:lpstr>
      <vt:lpstr>Culturally Embedded Associations of Things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Pharaohs, Phoenicians, &amp; Peoples of the Sea</dc:title>
  <dc:creator>Louise</dc:creator>
  <cp:lastModifiedBy>Louise Steel</cp:lastModifiedBy>
  <cp:revision>51</cp:revision>
  <dcterms:created xsi:type="dcterms:W3CDTF">2012-02-01T20:44:05Z</dcterms:created>
  <dcterms:modified xsi:type="dcterms:W3CDTF">2022-09-17T11:33:02Z</dcterms:modified>
</cp:coreProperties>
</file>