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99"/>
    <a:srgbClr val="FF9900"/>
    <a:srgbClr val="F6573C"/>
    <a:srgbClr val="11F72C"/>
    <a:srgbClr val="FA95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2" d="100"/>
          <a:sy n="52" d="100"/>
        </p:scale>
        <p:origin x="136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9BD14B-6E5B-46A2-9A06-2FDE794F7311}" type="datetimeFigureOut">
              <a:rPr lang="en-GB" smtClean="0"/>
              <a:t>04/01/2020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E72A-17F4-4548-9B28-CD912BFD18FD}" type="slidenum">
              <a:rPr lang="en-GB" smtClean="0"/>
              <a:t>‹#›</a:t>
            </a:fld>
            <a:endParaRPr lang="en-GB"/>
          </a:p>
        </p:txBody>
      </p:sp>
    </p:spTree>
    <p:extLst>
      <p:ext uri="{BB962C8B-B14F-4D97-AF65-F5344CB8AC3E}">
        <p14:creationId xmlns:p14="http://schemas.microsoft.com/office/powerpoint/2010/main" val="3748260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9BD14B-6E5B-46A2-9A06-2FDE794F7311}" type="datetimeFigureOut">
              <a:rPr lang="en-GB" smtClean="0"/>
              <a:t>04/01/2020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E72A-17F4-4548-9B28-CD912BFD18FD}" type="slidenum">
              <a:rPr lang="en-GB" smtClean="0"/>
              <a:t>‹#›</a:t>
            </a:fld>
            <a:endParaRPr lang="en-GB"/>
          </a:p>
        </p:txBody>
      </p:sp>
    </p:spTree>
    <p:extLst>
      <p:ext uri="{BB962C8B-B14F-4D97-AF65-F5344CB8AC3E}">
        <p14:creationId xmlns:p14="http://schemas.microsoft.com/office/powerpoint/2010/main" val="42249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9BD14B-6E5B-46A2-9A06-2FDE794F7311}" type="datetimeFigureOut">
              <a:rPr lang="en-GB" smtClean="0"/>
              <a:t>04/01/2020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E72A-17F4-4548-9B28-CD912BFD18FD}" type="slidenum">
              <a:rPr lang="en-GB" smtClean="0"/>
              <a:t>‹#›</a:t>
            </a:fld>
            <a:endParaRPr lang="en-GB"/>
          </a:p>
        </p:txBody>
      </p:sp>
    </p:spTree>
    <p:extLst>
      <p:ext uri="{BB962C8B-B14F-4D97-AF65-F5344CB8AC3E}">
        <p14:creationId xmlns:p14="http://schemas.microsoft.com/office/powerpoint/2010/main" val="3934158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9BD14B-6E5B-46A2-9A06-2FDE794F7311}" type="datetimeFigureOut">
              <a:rPr lang="en-GB" smtClean="0"/>
              <a:t>04/01/2020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64E72A-17F4-4548-9B28-CD912BFD18FD}" type="slidenum">
              <a:rPr lang="en-GB" smtClean="0"/>
              <a:t>‹#›</a:t>
            </a:fld>
            <a:endParaRPr lang="en-GB"/>
          </a:p>
        </p:txBody>
      </p:sp>
    </p:spTree>
    <p:extLst>
      <p:ext uri="{BB962C8B-B14F-4D97-AF65-F5344CB8AC3E}">
        <p14:creationId xmlns:p14="http://schemas.microsoft.com/office/powerpoint/2010/main" val="3774105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9BD14B-6E5B-46A2-9A06-2FDE794F7311}" type="datetimeFigureOut">
              <a:rPr lang="en-GB" smtClean="0"/>
              <a:t>04/01/2020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64E72A-17F4-4548-9B28-CD912BFD18FD}" type="slidenum">
              <a:rPr lang="en-GB" smtClean="0"/>
              <a:t>‹#›</a:t>
            </a:fld>
            <a:endParaRPr lang="en-GB"/>
          </a:p>
        </p:txBody>
      </p:sp>
    </p:spTree>
    <p:extLst>
      <p:ext uri="{BB962C8B-B14F-4D97-AF65-F5344CB8AC3E}">
        <p14:creationId xmlns:p14="http://schemas.microsoft.com/office/powerpoint/2010/main" val="524642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9BD14B-6E5B-46A2-9A06-2FDE794F7311}" type="datetimeFigureOut">
              <a:rPr lang="en-GB" smtClean="0"/>
              <a:t>04/01/2020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64E72A-17F4-4548-9B28-CD912BFD18FD}" type="slidenum">
              <a:rPr lang="en-GB" smtClean="0"/>
              <a:t>‹#›</a:t>
            </a:fld>
            <a:endParaRPr lang="en-GB"/>
          </a:p>
        </p:txBody>
      </p:sp>
    </p:spTree>
    <p:extLst>
      <p:ext uri="{BB962C8B-B14F-4D97-AF65-F5344CB8AC3E}">
        <p14:creationId xmlns:p14="http://schemas.microsoft.com/office/powerpoint/2010/main" val="2622606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9BD14B-6E5B-46A2-9A06-2FDE794F7311}" type="datetimeFigureOut">
              <a:rPr lang="en-GB" smtClean="0"/>
              <a:t>04/01/2020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64E72A-17F4-4548-9B28-CD912BFD18FD}" type="slidenum">
              <a:rPr lang="en-GB" smtClean="0"/>
              <a:t>‹#›</a:t>
            </a:fld>
            <a:endParaRPr lang="en-GB"/>
          </a:p>
        </p:txBody>
      </p:sp>
    </p:spTree>
    <p:extLst>
      <p:ext uri="{BB962C8B-B14F-4D97-AF65-F5344CB8AC3E}">
        <p14:creationId xmlns:p14="http://schemas.microsoft.com/office/powerpoint/2010/main" val="107970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5F9BD14B-6E5B-46A2-9A06-2FDE794F7311}" type="datetimeFigureOut">
              <a:rPr lang="en-GB" smtClean="0"/>
              <a:t>04/01/2020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64E72A-17F4-4548-9B28-CD912BFD18FD}" type="slidenum">
              <a:rPr lang="en-GB" smtClean="0"/>
              <a:t>‹#›</a:t>
            </a:fld>
            <a:endParaRPr lang="en-GB"/>
          </a:p>
        </p:txBody>
      </p:sp>
    </p:spTree>
    <p:extLst>
      <p:ext uri="{BB962C8B-B14F-4D97-AF65-F5344CB8AC3E}">
        <p14:creationId xmlns:p14="http://schemas.microsoft.com/office/powerpoint/2010/main" val="128594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5F9BD14B-6E5B-46A2-9A06-2FDE794F7311}" type="datetimeFigureOut">
              <a:rPr lang="en-GB" smtClean="0"/>
              <a:t>04/01/2020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64E72A-17F4-4548-9B28-CD912BFD18FD}" type="slidenum">
              <a:rPr lang="en-GB" smtClean="0"/>
              <a:t>‹#›</a:t>
            </a:fld>
            <a:endParaRPr lang="en-GB"/>
          </a:p>
        </p:txBody>
      </p:sp>
    </p:spTree>
    <p:extLst>
      <p:ext uri="{BB962C8B-B14F-4D97-AF65-F5344CB8AC3E}">
        <p14:creationId xmlns:p14="http://schemas.microsoft.com/office/powerpoint/2010/main" val="3080046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9BD14B-6E5B-46A2-9A06-2FDE794F7311}" type="datetimeFigureOut">
              <a:rPr lang="en-GB" smtClean="0"/>
              <a:t>04/01/2020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E72A-17F4-4548-9B28-CD912BFD18FD}" type="slidenum">
              <a:rPr lang="en-GB" smtClean="0"/>
              <a:t>‹#›</a:t>
            </a:fld>
            <a:endParaRPr lang="en-GB"/>
          </a:p>
        </p:txBody>
      </p:sp>
    </p:spTree>
    <p:extLst>
      <p:ext uri="{BB962C8B-B14F-4D97-AF65-F5344CB8AC3E}">
        <p14:creationId xmlns:p14="http://schemas.microsoft.com/office/powerpoint/2010/main" val="393205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9BD14B-6E5B-46A2-9A06-2FDE794F7311}" type="datetimeFigureOut">
              <a:rPr lang="en-GB" smtClean="0"/>
              <a:t>04/01/2020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E72A-17F4-4548-9B28-CD912BFD18FD}" type="slidenum">
              <a:rPr lang="en-GB" smtClean="0"/>
              <a:t>‹#›</a:t>
            </a:fld>
            <a:endParaRPr lang="en-GB"/>
          </a:p>
        </p:txBody>
      </p:sp>
    </p:spTree>
    <p:extLst>
      <p:ext uri="{BB962C8B-B14F-4D97-AF65-F5344CB8AC3E}">
        <p14:creationId xmlns:p14="http://schemas.microsoft.com/office/powerpoint/2010/main" val="2128450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5F9BD14B-6E5B-46A2-9A06-2FDE794F7311}" type="datetimeFigureOut">
              <a:rPr lang="en-GB" smtClean="0"/>
              <a:t>04/01/2020</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DF64E72A-17F4-4548-9B28-CD912BFD18FD}" type="slidenum">
              <a:rPr lang="en-GB" smtClean="0"/>
              <a:t>‹#›</a:t>
            </a:fld>
            <a:endParaRPr lang="en-GB"/>
          </a:p>
        </p:txBody>
      </p:sp>
    </p:spTree>
    <p:extLst>
      <p:ext uri="{BB962C8B-B14F-4D97-AF65-F5344CB8AC3E}">
        <p14:creationId xmlns:p14="http://schemas.microsoft.com/office/powerpoint/2010/main" val="10841927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8" Type="http://schemas.openxmlformats.org/officeDocument/2006/relationships/hyperlink" Target="http://journals.sagepub.com/doi/pdf/10.1177/105345120103600504" TargetMode="External"/><Relationship Id="rId3" Type="http://schemas.openxmlformats.org/officeDocument/2006/relationships/hyperlink" Target="http://images.clipartpanda.com/certificate-clipart-ycoaqMkcE.jpeg" TargetMode="External"/><Relationship Id="rId7" Type="http://schemas.openxmlformats.org/officeDocument/2006/relationships/hyperlink" Target="https://www.gov.uk/rights-disabled-person" TargetMode="External"/><Relationship Id="rId2" Type="http://schemas.openxmlformats.org/officeDocument/2006/relationships/hyperlink" Target="https://s3.amazonaws.com/pix.iemoji.com/images/emoji/apple/ios-10/256/woman-raising-hand-medium-light-skin-tone.png" TargetMode="External"/><Relationship Id="rId1" Type="http://schemas.openxmlformats.org/officeDocument/2006/relationships/slideLayout" Target="../slideLayouts/slideLayout7.xml"/><Relationship Id="rId6" Type="http://schemas.openxmlformats.org/officeDocument/2006/relationships/hyperlink" Target="http://2.bp.blogspot.com/-0drMixmhqvM/VYEfOniuSxI/AAAAAAAAA3A/6XsIZCBLcl8/s1600/inclusion_logo.jpg" TargetMode="External"/><Relationship Id="rId5" Type="http://schemas.openxmlformats.org/officeDocument/2006/relationships/hyperlink" Target="https://downloads.unicef.org.uk/wp-content/uploads/2019/10/UNCRC_summary-1_1.pdf?_ga=2.240062976.247412058.1578066187-793323055.1546683664" TargetMode="External"/><Relationship Id="rId4" Type="http://schemas.openxmlformats.org/officeDocument/2006/relationships/hyperlink" Target="http://p3cdn4static.sharpschool.com/UserFiles/Servers/Server_1051846/Image/News/policies.jpg" TargetMode="External"/><Relationship Id="rId9" Type="http://schemas.openxmlformats.org/officeDocument/2006/relationships/hyperlink" Target="https://www.youtube.com/watch?v=NuLhmDE9Ex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F4148E-58B0-45A6-8082-9459562208E6}"/>
              </a:ext>
            </a:extLst>
          </p:cNvPr>
          <p:cNvSpPr txBox="1"/>
          <p:nvPr/>
        </p:nvSpPr>
        <p:spPr>
          <a:xfrm>
            <a:off x="9492372" y="3572536"/>
            <a:ext cx="2895918" cy="5293757"/>
          </a:xfrm>
          <a:prstGeom prst="rect">
            <a:avLst/>
          </a:prstGeom>
          <a:solidFill>
            <a:srgbClr val="00B0F0"/>
          </a:solidFill>
        </p:spPr>
        <p:txBody>
          <a:bodyPr wrap="square" rtlCol="0">
            <a:spAutoFit/>
          </a:bodyPr>
          <a:lstStyle/>
          <a:p>
            <a:endParaRPr lang="en-GB" dirty="0"/>
          </a:p>
          <a:p>
            <a:endParaRPr lang="en-GB" dirty="0"/>
          </a:p>
          <a:p>
            <a:endParaRPr lang="en-GB" dirty="0"/>
          </a:p>
          <a:p>
            <a:endParaRPr lang="en-GB" sz="1400" dirty="0"/>
          </a:p>
          <a:p>
            <a:pPr marL="285750" indent="-285750">
              <a:buFont typeface="Arial" panose="020B0604020202020204" pitchFamily="34" charset="0"/>
              <a:buChar char="•"/>
            </a:pPr>
            <a:r>
              <a:rPr lang="en-GB" sz="1400" dirty="0"/>
              <a:t>Is school uniform for everyone?</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Is the classroom setting for everyone as an individual?</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Are school rules for everyone and are they fair?</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r>
              <a:rPr lang="en-GB" sz="1600" b="1" dirty="0"/>
              <a:t>EQUALITY ACT 2010</a:t>
            </a:r>
          </a:p>
          <a:p>
            <a:endParaRPr lang="en-GB" sz="1600" b="1" dirty="0"/>
          </a:p>
          <a:p>
            <a:r>
              <a:rPr lang="en-GB" sz="1600" b="1" dirty="0"/>
              <a:t>UNITED NATIONS CONVENTION ON DISABILTY RIGHTS</a:t>
            </a:r>
          </a:p>
          <a:p>
            <a:endParaRPr lang="en-GB" sz="1600" b="1" dirty="0"/>
          </a:p>
          <a:p>
            <a:r>
              <a:rPr lang="en-GB" sz="1600" b="1" dirty="0"/>
              <a:t>DISABILTY RIGHTS CODE OF PRACTICE FOR SCHOOLS</a:t>
            </a:r>
          </a:p>
          <a:p>
            <a:endParaRPr lang="en-GB" sz="1600" b="1" dirty="0"/>
          </a:p>
          <a:p>
            <a:r>
              <a:rPr lang="en-GB" sz="1000" dirty="0"/>
              <a:t>(</a:t>
            </a:r>
            <a:r>
              <a:rPr lang="en-GB" sz="1000" dirty="0" err="1"/>
              <a:t>Directgov</a:t>
            </a:r>
            <a:r>
              <a:rPr lang="en-GB" sz="1000" dirty="0"/>
              <a:t>, 2019)</a:t>
            </a:r>
          </a:p>
        </p:txBody>
      </p:sp>
      <p:sp>
        <p:nvSpPr>
          <p:cNvPr id="47" name="TextBox 46">
            <a:extLst>
              <a:ext uri="{FF2B5EF4-FFF2-40B4-BE49-F238E27FC236}">
                <a16:creationId xmlns:a16="http://schemas.microsoft.com/office/drawing/2014/main" id="{85F8B891-8FDD-485D-98CB-AFC8A859B34D}"/>
              </a:ext>
            </a:extLst>
          </p:cNvPr>
          <p:cNvSpPr txBox="1"/>
          <p:nvPr/>
        </p:nvSpPr>
        <p:spPr>
          <a:xfrm flipH="1">
            <a:off x="4055602" y="6562571"/>
            <a:ext cx="5409252" cy="2862322"/>
          </a:xfrm>
          <a:prstGeom prst="rect">
            <a:avLst/>
          </a:prstGeom>
          <a:solidFill>
            <a:schemeClr val="accent4"/>
          </a:solidFill>
        </p:spPr>
        <p:txBody>
          <a:bodyPr wrap="square" rtlCol="0">
            <a:spAutoFit/>
          </a:bodyPr>
          <a:lstStyle/>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Bruner </a:t>
            </a:r>
            <a:r>
              <a:rPr lang="en-GB" dirty="0"/>
              <a:t>believes that children should be educated through a ‘spiralling’ effect meaning that they should refer back to what they have already learnt in order to progress their learning.</a:t>
            </a:r>
          </a:p>
          <a:p>
            <a:pPr marL="285750" indent="-285750">
              <a:buFont typeface="Arial" panose="020B0604020202020204" pitchFamily="34" charset="0"/>
              <a:buChar char="•"/>
            </a:pPr>
            <a:r>
              <a:rPr lang="en-GB" dirty="0"/>
              <a:t>Also believes that the home life and parent input is crucial to a child's development and learning process (Smith Myles &amp; Simpson, 2001).</a:t>
            </a:r>
          </a:p>
          <a:p>
            <a:endParaRPr lang="en-GB" dirty="0"/>
          </a:p>
          <a:p>
            <a:endParaRPr lang="en-GB" dirty="0"/>
          </a:p>
        </p:txBody>
      </p:sp>
      <p:sp>
        <p:nvSpPr>
          <p:cNvPr id="23" name="Arrow: Down 22">
            <a:extLst>
              <a:ext uri="{FF2B5EF4-FFF2-40B4-BE49-F238E27FC236}">
                <a16:creationId xmlns:a16="http://schemas.microsoft.com/office/drawing/2014/main" id="{CE46BAE9-17B4-44A3-AC78-ED1D2F9CB075}"/>
              </a:ext>
            </a:extLst>
          </p:cNvPr>
          <p:cNvSpPr/>
          <p:nvPr/>
        </p:nvSpPr>
        <p:spPr>
          <a:xfrm rot="19112762">
            <a:off x="5601039" y="1734175"/>
            <a:ext cx="499983" cy="1015544"/>
          </a:xfrm>
          <a:prstGeom prst="downArrow">
            <a:avLst/>
          </a:prstGeom>
          <a:solidFill>
            <a:srgbClr val="FF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6012" tIns="48006" rIns="96012" bIns="48006" numCol="1" spcCol="0" rtlCol="0" fromWordArt="0" anchor="ctr" anchorCtr="0" forceAA="0" compatLnSpc="1">
            <a:prstTxWarp prst="textNoShape">
              <a:avLst/>
            </a:prstTxWarp>
            <a:noAutofit/>
          </a:bodyPr>
          <a:lstStyle/>
          <a:p>
            <a:pPr algn="ctr"/>
            <a:endParaRPr lang="en-GB" sz="2223"/>
          </a:p>
        </p:txBody>
      </p:sp>
      <p:sp>
        <p:nvSpPr>
          <p:cNvPr id="46" name="TextBox 45">
            <a:extLst>
              <a:ext uri="{FF2B5EF4-FFF2-40B4-BE49-F238E27FC236}">
                <a16:creationId xmlns:a16="http://schemas.microsoft.com/office/drawing/2014/main" id="{5C2C679A-9775-43BC-B5FC-5C312B8BD938}"/>
              </a:ext>
            </a:extLst>
          </p:cNvPr>
          <p:cNvSpPr txBox="1"/>
          <p:nvPr/>
        </p:nvSpPr>
        <p:spPr>
          <a:xfrm>
            <a:off x="3607173" y="4721589"/>
            <a:ext cx="4773027" cy="2000548"/>
          </a:xfrm>
          <a:prstGeom prst="rect">
            <a:avLst/>
          </a:prstGeom>
          <a:solidFill>
            <a:srgbClr val="7030A0"/>
          </a:solidFill>
        </p:spPr>
        <p:txBody>
          <a:bodyPr wrap="square" rtlCol="0">
            <a:spAutoFit/>
          </a:bodyPr>
          <a:lstStyle/>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sz="1400" b="1" dirty="0"/>
              <a:t>Skinner </a:t>
            </a:r>
            <a:r>
              <a:rPr lang="en-GB" sz="1400" dirty="0"/>
              <a:t>believes that all children should be educated through rewards systems.</a:t>
            </a:r>
          </a:p>
          <a:p>
            <a:pPr marL="285750" indent="-285750">
              <a:buFont typeface="Arial" panose="020B0604020202020204" pitchFamily="34" charset="0"/>
              <a:buChar char="•"/>
            </a:pPr>
            <a:r>
              <a:rPr lang="en-GB" sz="1400" dirty="0"/>
              <a:t>He thinks that positive reinforcement is effective to engage learners and give them a better self-esteem (Smith Myles &amp; Simpson, 2001).</a:t>
            </a:r>
          </a:p>
          <a:p>
            <a:pPr marL="285750" indent="-285750">
              <a:buFont typeface="Arial" panose="020B0604020202020204" pitchFamily="34" charset="0"/>
              <a:buChar char="•"/>
            </a:pPr>
            <a:endParaRPr lang="en-GB" b="1" dirty="0"/>
          </a:p>
        </p:txBody>
      </p:sp>
      <p:sp>
        <p:nvSpPr>
          <p:cNvPr id="24" name="Arrow: Down 23">
            <a:extLst>
              <a:ext uri="{FF2B5EF4-FFF2-40B4-BE49-F238E27FC236}">
                <a16:creationId xmlns:a16="http://schemas.microsoft.com/office/drawing/2014/main" id="{D451B202-3232-4E57-B4F1-2573A442BFA3}"/>
              </a:ext>
            </a:extLst>
          </p:cNvPr>
          <p:cNvSpPr/>
          <p:nvPr/>
        </p:nvSpPr>
        <p:spPr>
          <a:xfrm rot="19132151">
            <a:off x="8201538" y="1466791"/>
            <a:ext cx="416274" cy="837114"/>
          </a:xfrm>
          <a:prstGeom prst="downArrow">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6012" tIns="48006" rIns="96012" bIns="48006" numCol="1" spcCol="0" rtlCol="0" fromWordArt="0" anchor="ctr" anchorCtr="0" forceAA="0" compatLnSpc="1">
            <a:prstTxWarp prst="textNoShape">
              <a:avLst/>
            </a:prstTxWarp>
            <a:noAutofit/>
          </a:bodyPr>
          <a:lstStyle/>
          <a:p>
            <a:pPr algn="ctr"/>
            <a:endParaRPr lang="en-GB" sz="2223"/>
          </a:p>
        </p:txBody>
      </p:sp>
      <p:grpSp>
        <p:nvGrpSpPr>
          <p:cNvPr id="35" name="Group 34">
            <a:extLst>
              <a:ext uri="{FF2B5EF4-FFF2-40B4-BE49-F238E27FC236}">
                <a16:creationId xmlns:a16="http://schemas.microsoft.com/office/drawing/2014/main" id="{CF08AB09-49BB-46F4-AFE9-924C053D7794}"/>
              </a:ext>
            </a:extLst>
          </p:cNvPr>
          <p:cNvGrpSpPr/>
          <p:nvPr/>
        </p:nvGrpSpPr>
        <p:grpSpPr>
          <a:xfrm>
            <a:off x="3031846" y="2329436"/>
            <a:ext cx="3247199" cy="2469079"/>
            <a:chOff x="3081811" y="2346027"/>
            <a:chExt cx="3074505" cy="2273712"/>
          </a:xfrm>
          <a:solidFill>
            <a:srgbClr val="FF9999"/>
          </a:solidFill>
        </p:grpSpPr>
        <p:grpSp>
          <p:nvGrpSpPr>
            <p:cNvPr id="29" name="Group 28">
              <a:extLst>
                <a:ext uri="{FF2B5EF4-FFF2-40B4-BE49-F238E27FC236}">
                  <a16:creationId xmlns:a16="http://schemas.microsoft.com/office/drawing/2014/main" id="{32B9E91D-9F6E-4709-8029-920A37FCD547}"/>
                </a:ext>
              </a:extLst>
            </p:cNvPr>
            <p:cNvGrpSpPr/>
            <p:nvPr/>
          </p:nvGrpSpPr>
          <p:grpSpPr>
            <a:xfrm>
              <a:off x="3081811" y="2346027"/>
              <a:ext cx="3074505" cy="2273712"/>
              <a:chOff x="1543049" y="2048660"/>
              <a:chExt cx="3074505" cy="2273712"/>
            </a:xfrm>
            <a:grpFill/>
          </p:grpSpPr>
          <p:sp>
            <p:nvSpPr>
              <p:cNvPr id="5" name="TextBox 4">
                <a:extLst>
                  <a:ext uri="{FF2B5EF4-FFF2-40B4-BE49-F238E27FC236}">
                    <a16:creationId xmlns:a16="http://schemas.microsoft.com/office/drawing/2014/main" id="{13F07BAD-9CD5-4D56-8901-BC2A1CB632F0}"/>
                  </a:ext>
                </a:extLst>
              </p:cNvPr>
              <p:cNvSpPr txBox="1"/>
              <p:nvPr/>
            </p:nvSpPr>
            <p:spPr>
              <a:xfrm>
                <a:off x="1543049" y="2048660"/>
                <a:ext cx="3074505" cy="2273712"/>
              </a:xfrm>
              <a:prstGeom prst="ellipse">
                <a:avLst/>
              </a:prstGeom>
              <a:grpFill/>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940" dirty="0"/>
                  <a:t>Norms</a:t>
                </a:r>
              </a:p>
              <a:p>
                <a:pPr marL="300038" indent="-300038">
                  <a:buFont typeface="Arial" panose="020B0604020202020204" pitchFamily="34" charset="0"/>
                  <a:buChar char="•"/>
                </a:pPr>
                <a:endParaRPr lang="en-GB" sz="1470" dirty="0"/>
              </a:p>
              <a:p>
                <a:pPr marL="300038" indent="-300038">
                  <a:buFont typeface="Arial" panose="020B0604020202020204" pitchFamily="34" charset="0"/>
                  <a:buChar char="•"/>
                </a:pPr>
                <a:r>
                  <a:rPr lang="en-GB" sz="1600" dirty="0"/>
                  <a:t>Sitting at desks.</a:t>
                </a:r>
              </a:p>
              <a:p>
                <a:pPr marL="300038" indent="-300038">
                  <a:buFont typeface="Arial" panose="020B0604020202020204" pitchFamily="34" charset="0"/>
                  <a:buChar char="•"/>
                </a:pPr>
                <a:r>
                  <a:rPr lang="en-GB" sz="1600" dirty="0"/>
                  <a:t>Sharing.</a:t>
                </a:r>
              </a:p>
              <a:p>
                <a:pPr marL="300038" indent="-300038">
                  <a:buFont typeface="Arial" panose="020B0604020202020204" pitchFamily="34" charset="0"/>
                  <a:buChar char="•"/>
                </a:pPr>
                <a:r>
                  <a:rPr lang="en-GB" sz="1600" dirty="0"/>
                  <a:t>Putting your hand up to take the teacher.</a:t>
                </a:r>
              </a:p>
            </p:txBody>
          </p:sp>
          <p:pic>
            <p:nvPicPr>
              <p:cNvPr id="18" name="Picture 17">
                <a:extLst>
                  <a:ext uri="{FF2B5EF4-FFF2-40B4-BE49-F238E27FC236}">
                    <a16:creationId xmlns:a16="http://schemas.microsoft.com/office/drawing/2014/main" id="{DD2C7ACC-EC5B-4D22-8C10-AE323EBB55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46516" y="2241365"/>
                <a:ext cx="743971" cy="743971"/>
              </a:xfrm>
              <a:prstGeom prst="rect">
                <a:avLst/>
              </a:prstGeom>
              <a:grpFill/>
            </p:spPr>
          </p:pic>
        </p:grpSp>
        <p:sp>
          <p:nvSpPr>
            <p:cNvPr id="30" name="TextBox 29">
              <a:extLst>
                <a:ext uri="{FF2B5EF4-FFF2-40B4-BE49-F238E27FC236}">
                  <a16:creationId xmlns:a16="http://schemas.microsoft.com/office/drawing/2014/main" id="{A4E9DADD-9F2C-46EC-8FDE-908D8288B6FD}"/>
                </a:ext>
              </a:extLst>
            </p:cNvPr>
            <p:cNvSpPr txBox="1"/>
            <p:nvPr/>
          </p:nvSpPr>
          <p:spPr>
            <a:xfrm>
              <a:off x="5006532" y="3291394"/>
              <a:ext cx="1086818" cy="204065"/>
            </a:xfrm>
            <a:prstGeom prst="rect">
              <a:avLst/>
            </a:prstGeom>
            <a:grpFill/>
          </p:spPr>
          <p:txBody>
            <a:bodyPr wrap="square" rtlCol="0">
              <a:spAutoFit/>
            </a:bodyPr>
            <a:lstStyle/>
            <a:p>
              <a:r>
                <a:rPr lang="en-GB" sz="840" dirty="0"/>
                <a:t>(</a:t>
              </a:r>
              <a:r>
                <a:rPr lang="en-GB" sz="840" dirty="0" err="1"/>
                <a:t>Sharpschool</a:t>
              </a:r>
              <a:r>
                <a:rPr lang="en-GB" sz="840" dirty="0"/>
                <a:t>, 2019)</a:t>
              </a:r>
            </a:p>
          </p:txBody>
        </p:sp>
      </p:grpSp>
      <p:sp>
        <p:nvSpPr>
          <p:cNvPr id="25" name="Arrow: Down 24">
            <a:extLst>
              <a:ext uri="{FF2B5EF4-FFF2-40B4-BE49-F238E27FC236}">
                <a16:creationId xmlns:a16="http://schemas.microsoft.com/office/drawing/2014/main" id="{521E458E-8F7C-45C6-ABB7-0F5CF8308251}"/>
              </a:ext>
            </a:extLst>
          </p:cNvPr>
          <p:cNvSpPr/>
          <p:nvPr/>
        </p:nvSpPr>
        <p:spPr>
          <a:xfrm rot="667040">
            <a:off x="4300630" y="1883777"/>
            <a:ext cx="499422" cy="798816"/>
          </a:xfrm>
          <a:prstGeom prst="downArrow">
            <a:avLst/>
          </a:prstGeom>
          <a:solidFill>
            <a:srgbClr val="11F72C"/>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6012" tIns="48006" rIns="96012" bIns="48006" numCol="1" spcCol="0" rtlCol="0" fromWordArt="0" anchor="ctr" anchorCtr="0" forceAA="0" compatLnSpc="1">
            <a:prstTxWarp prst="textNoShape">
              <a:avLst/>
            </a:prstTxWarp>
            <a:noAutofit/>
          </a:bodyPr>
          <a:lstStyle/>
          <a:p>
            <a:pPr algn="ctr"/>
            <a:endParaRPr lang="en-GB" sz="2223"/>
          </a:p>
        </p:txBody>
      </p:sp>
      <p:pic>
        <p:nvPicPr>
          <p:cNvPr id="41" name="Picture 40">
            <a:extLst>
              <a:ext uri="{FF2B5EF4-FFF2-40B4-BE49-F238E27FC236}">
                <a16:creationId xmlns:a16="http://schemas.microsoft.com/office/drawing/2014/main" id="{12D6FC5B-EDD0-4B8E-B17C-627B48A133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410137">
            <a:off x="508376" y="6843283"/>
            <a:ext cx="3470356" cy="2235550"/>
          </a:xfrm>
          <a:prstGeom prst="rect">
            <a:avLst/>
          </a:prstGeom>
        </p:spPr>
      </p:pic>
      <p:sp>
        <p:nvSpPr>
          <p:cNvPr id="10" name="TextBox 9">
            <a:extLst>
              <a:ext uri="{FF2B5EF4-FFF2-40B4-BE49-F238E27FC236}">
                <a16:creationId xmlns:a16="http://schemas.microsoft.com/office/drawing/2014/main" id="{5026D8E2-E98A-43BF-BB04-8193758D1A37}"/>
              </a:ext>
            </a:extLst>
          </p:cNvPr>
          <p:cNvSpPr txBox="1"/>
          <p:nvPr/>
        </p:nvSpPr>
        <p:spPr>
          <a:xfrm>
            <a:off x="641794" y="3392922"/>
            <a:ext cx="2874565" cy="3434786"/>
          </a:xfrm>
          <a:prstGeom prst="rect">
            <a:avLst/>
          </a:prstGeom>
          <a:solidFill>
            <a:srgbClr val="92D050"/>
          </a:solidFill>
          <a:ln>
            <a:solidFill>
              <a:schemeClr val="tx1"/>
            </a:solidFill>
          </a:ln>
        </p:spPr>
        <p:txBody>
          <a:bodyPr wrap="square" rtlCol="0">
            <a:spAutoFit/>
          </a:bodyPr>
          <a:lstStyle/>
          <a:p>
            <a:endParaRPr lang="en-GB" sz="1260" dirty="0"/>
          </a:p>
          <a:p>
            <a:endParaRPr lang="en-GB" sz="1260" dirty="0"/>
          </a:p>
          <a:p>
            <a:r>
              <a:rPr lang="en-GB" sz="1600" b="1" dirty="0"/>
              <a:t>Marxists</a:t>
            </a:r>
            <a:r>
              <a:rPr lang="en-GB" sz="1600" dirty="0"/>
              <a:t> – Believe that it is the child's position in the class structure, if they come from working class backgrounds, they were prone to failure as they lacked cultural experiences and middle class norms and values. So they believe that the middle class rule the hidden curriculum (Browne, K, 2005; Griffiths &amp; Hope, 2000; </a:t>
            </a:r>
            <a:r>
              <a:rPr lang="en-GB" sz="1600" dirty="0" err="1"/>
              <a:t>Haralambus</a:t>
            </a:r>
            <a:r>
              <a:rPr lang="en-GB" sz="1600" dirty="0"/>
              <a:t> &amp; </a:t>
            </a:r>
            <a:r>
              <a:rPr lang="en-GB" sz="1600" dirty="0" err="1"/>
              <a:t>Holburn</a:t>
            </a:r>
            <a:r>
              <a:rPr lang="en-GB" sz="1600" dirty="0"/>
              <a:t>, 2008).</a:t>
            </a:r>
          </a:p>
        </p:txBody>
      </p:sp>
      <p:sp>
        <p:nvSpPr>
          <p:cNvPr id="4" name="TextBox 3">
            <a:extLst>
              <a:ext uri="{FF2B5EF4-FFF2-40B4-BE49-F238E27FC236}">
                <a16:creationId xmlns:a16="http://schemas.microsoft.com/office/drawing/2014/main" id="{4CE7123A-5759-4CC4-B963-1147536E9ECE}"/>
              </a:ext>
            </a:extLst>
          </p:cNvPr>
          <p:cNvSpPr txBox="1"/>
          <p:nvPr/>
        </p:nvSpPr>
        <p:spPr>
          <a:xfrm>
            <a:off x="3651410" y="235829"/>
            <a:ext cx="4581571" cy="1902059"/>
          </a:xfrm>
          <a:prstGeom prst="rect">
            <a:avLst/>
          </a:prstGeom>
          <a:solidFill>
            <a:srgbClr val="F6573C"/>
          </a:solidFill>
          <a:ln>
            <a:solidFill>
              <a:schemeClr val="bg1"/>
            </a:solidFill>
          </a:ln>
        </p:spPr>
        <p:txBody>
          <a:bodyPr wrap="square" rtlCol="0">
            <a:spAutoFit/>
          </a:bodyPr>
          <a:lstStyle/>
          <a:p>
            <a:pPr algn="ctr"/>
            <a:endParaRPr lang="en-GB" sz="1680" dirty="0"/>
          </a:p>
          <a:p>
            <a:pPr algn="ctr"/>
            <a:endParaRPr lang="en-GB" sz="1680" dirty="0"/>
          </a:p>
          <a:p>
            <a:pPr algn="ctr"/>
            <a:r>
              <a:rPr lang="en-GB" sz="1600" dirty="0"/>
              <a:t>Is the term used by Sociologists for the education children learn in schools which are not academic subjects such as Maths and English. The hidden curriculum is learning about life skills (Humber EDU, 2019).</a:t>
            </a:r>
          </a:p>
        </p:txBody>
      </p:sp>
      <p:sp>
        <p:nvSpPr>
          <p:cNvPr id="9" name="TextBox 8">
            <a:extLst>
              <a:ext uri="{FF2B5EF4-FFF2-40B4-BE49-F238E27FC236}">
                <a16:creationId xmlns:a16="http://schemas.microsoft.com/office/drawing/2014/main" id="{2067E534-967E-4548-BB5B-0223FB790E70}"/>
              </a:ext>
            </a:extLst>
          </p:cNvPr>
          <p:cNvSpPr txBox="1"/>
          <p:nvPr/>
        </p:nvSpPr>
        <p:spPr>
          <a:xfrm>
            <a:off x="105231" y="579907"/>
            <a:ext cx="3238335" cy="3188565"/>
          </a:xfrm>
          <a:prstGeom prst="rect">
            <a:avLst/>
          </a:prstGeom>
          <a:solidFill>
            <a:srgbClr val="FFFF00"/>
          </a:solidFill>
          <a:ln>
            <a:solidFill>
              <a:schemeClr val="tx1"/>
            </a:solidFill>
          </a:ln>
        </p:spPr>
        <p:txBody>
          <a:bodyPr wrap="square" rtlCol="0">
            <a:spAutoFit/>
          </a:bodyPr>
          <a:lstStyle/>
          <a:p>
            <a:endParaRPr lang="en-GB" sz="1260" dirty="0"/>
          </a:p>
          <a:p>
            <a:endParaRPr lang="en-GB" sz="1260" b="1" dirty="0"/>
          </a:p>
          <a:p>
            <a:r>
              <a:rPr lang="en-GB" sz="1600" b="1" dirty="0"/>
              <a:t>Functionalists </a:t>
            </a:r>
            <a:r>
              <a:rPr lang="en-GB" sz="1600" dirty="0"/>
              <a:t>– Believe that economy and education go hand in hand, so the harder you work the more you achieve and the better life will be. They believe that school is the preparation for the workplace and that they will learn the norms, values and procedures ready to go into the world of work (Browne, K, 2005; Griffiths &amp; Hope, 2000; </a:t>
            </a:r>
            <a:r>
              <a:rPr lang="en-GB" sz="1600" dirty="0" err="1"/>
              <a:t>Haralambus</a:t>
            </a:r>
            <a:r>
              <a:rPr lang="en-GB" sz="1600" dirty="0"/>
              <a:t> &amp; </a:t>
            </a:r>
            <a:r>
              <a:rPr lang="en-GB" sz="1600" dirty="0" err="1"/>
              <a:t>Holburn</a:t>
            </a:r>
            <a:r>
              <a:rPr lang="en-GB" sz="1600" dirty="0"/>
              <a:t>, 2008). </a:t>
            </a:r>
          </a:p>
        </p:txBody>
      </p:sp>
      <p:sp>
        <p:nvSpPr>
          <p:cNvPr id="14" name="Rectangle 13">
            <a:extLst>
              <a:ext uri="{FF2B5EF4-FFF2-40B4-BE49-F238E27FC236}">
                <a16:creationId xmlns:a16="http://schemas.microsoft.com/office/drawing/2014/main" id="{70400FC4-0F04-49D2-B67D-115CB956E6F9}"/>
              </a:ext>
            </a:extLst>
          </p:cNvPr>
          <p:cNvSpPr/>
          <p:nvPr/>
        </p:nvSpPr>
        <p:spPr>
          <a:xfrm>
            <a:off x="2157774" y="-194803"/>
            <a:ext cx="7300262" cy="969496"/>
          </a:xfrm>
          <a:prstGeom prst="rect">
            <a:avLst/>
          </a:prstGeom>
          <a:noFill/>
        </p:spPr>
        <p:txBody>
          <a:bodyPr wrap="square" lIns="96012" tIns="48006" rIns="96012" bIns="48006">
            <a:spAutoFit/>
          </a:bodyPr>
          <a:lstStyle/>
          <a:p>
            <a:pPr algn="ctr"/>
            <a:r>
              <a:rPr lang="en-US" sz="5670" b="1" dirty="0">
                <a:ln w="13462">
                  <a:solidFill>
                    <a:schemeClr val="bg1"/>
                  </a:solidFill>
                  <a:prstDash val="solid"/>
                </a:ln>
                <a:solidFill>
                  <a:srgbClr val="002060"/>
                </a:solidFill>
                <a:effectLst>
                  <a:outerShdw dist="38100" dir="2700000" algn="bl" rotWithShape="0">
                    <a:schemeClr val="accent5"/>
                  </a:outerShdw>
                </a:effectLst>
                <a:latin typeface="Bahnschrift SemiBold Condensed" panose="020B0502040204020203" pitchFamily="34" charset="0"/>
              </a:rPr>
              <a:t>The Hidden Curriculum</a:t>
            </a:r>
          </a:p>
        </p:txBody>
      </p:sp>
      <p:grpSp>
        <p:nvGrpSpPr>
          <p:cNvPr id="27" name="Group 26">
            <a:extLst>
              <a:ext uri="{FF2B5EF4-FFF2-40B4-BE49-F238E27FC236}">
                <a16:creationId xmlns:a16="http://schemas.microsoft.com/office/drawing/2014/main" id="{F6169F13-C829-47E7-9FD9-974DC1F696A3}"/>
              </a:ext>
            </a:extLst>
          </p:cNvPr>
          <p:cNvGrpSpPr/>
          <p:nvPr/>
        </p:nvGrpSpPr>
        <p:grpSpPr>
          <a:xfrm>
            <a:off x="8839176" y="1975028"/>
            <a:ext cx="3041899" cy="2031959"/>
            <a:chOff x="9147323" y="3562061"/>
            <a:chExt cx="2564597" cy="1547322"/>
          </a:xfrm>
          <a:solidFill>
            <a:srgbClr val="FF9999"/>
          </a:solidFill>
        </p:grpSpPr>
        <p:sp>
          <p:nvSpPr>
            <p:cNvPr id="7" name="TextBox 6">
              <a:extLst>
                <a:ext uri="{FF2B5EF4-FFF2-40B4-BE49-F238E27FC236}">
                  <a16:creationId xmlns:a16="http://schemas.microsoft.com/office/drawing/2014/main" id="{3ED5E7E3-9EEA-43EA-8F4F-1D2584CE122C}"/>
                </a:ext>
              </a:extLst>
            </p:cNvPr>
            <p:cNvSpPr txBox="1"/>
            <p:nvPr/>
          </p:nvSpPr>
          <p:spPr>
            <a:xfrm>
              <a:off x="9147323" y="3562061"/>
              <a:ext cx="2564597" cy="1547322"/>
            </a:xfrm>
            <a:prstGeom prst="ellipse">
              <a:avLst/>
            </a:prstGeom>
            <a:grpFill/>
            <a:ln>
              <a:solidFill>
                <a:schemeClr val="tx1"/>
              </a:solidFill>
            </a:ln>
          </p:spPr>
          <p:txBody>
            <a:bodyPr wrap="none" rtlCol="0">
              <a:spAutoFit/>
            </a:bodyPr>
            <a:lstStyle/>
            <a:p>
              <a:r>
                <a:rPr lang="en-GB" sz="2520" dirty="0"/>
                <a:t>Procedures</a:t>
              </a:r>
            </a:p>
            <a:p>
              <a:pPr marL="300038" indent="-300038">
                <a:buFont typeface="Arial" panose="020B0604020202020204" pitchFamily="34" charset="0"/>
                <a:buChar char="•"/>
              </a:pPr>
              <a:endParaRPr lang="en-GB" sz="1470" dirty="0"/>
            </a:p>
            <a:p>
              <a:pPr marL="300038" indent="-300038">
                <a:buFont typeface="Arial" panose="020B0604020202020204" pitchFamily="34" charset="0"/>
                <a:buChar char="•"/>
              </a:pPr>
              <a:r>
                <a:rPr lang="en-GB" sz="1600" dirty="0"/>
                <a:t>Timetables.</a:t>
              </a:r>
            </a:p>
            <a:p>
              <a:pPr marL="300038" indent="-300038">
                <a:buFont typeface="Arial" panose="020B0604020202020204" pitchFamily="34" charset="0"/>
                <a:buChar char="•"/>
              </a:pPr>
              <a:r>
                <a:rPr lang="en-GB" sz="1600" dirty="0"/>
                <a:t>Break times.</a:t>
              </a:r>
            </a:p>
            <a:p>
              <a:pPr marL="300038" indent="-300038">
                <a:buFont typeface="Arial" panose="020B0604020202020204" pitchFamily="34" charset="0"/>
                <a:buChar char="•"/>
              </a:pPr>
              <a:r>
                <a:rPr lang="en-GB" sz="1600" dirty="0"/>
                <a:t>Disciplinary Policies.</a:t>
              </a:r>
            </a:p>
          </p:txBody>
        </p:sp>
        <p:pic>
          <p:nvPicPr>
            <p:cNvPr id="22" name="Picture 21">
              <a:extLst>
                <a:ext uri="{FF2B5EF4-FFF2-40B4-BE49-F238E27FC236}">
                  <a16:creationId xmlns:a16="http://schemas.microsoft.com/office/drawing/2014/main" id="{76CAFE40-F1FC-475C-BBCC-AAEF10A21093}"/>
                </a:ext>
              </a:extLst>
            </p:cNvPr>
            <p:cNvPicPr>
              <a:picLocks noChangeAspect="1"/>
            </p:cNvPicPr>
            <p:nvPr/>
          </p:nvPicPr>
          <p:blipFill rotWithShape="1">
            <a:blip r:embed="rId4">
              <a:extLst>
                <a:ext uri="{28A0092B-C50C-407E-A947-70E740481C1C}">
                  <a14:useLocalDpi xmlns:a14="http://schemas.microsoft.com/office/drawing/2010/main" val="0"/>
                </a:ext>
              </a:extLst>
            </a:blip>
            <a:srcRect l="3277" t="2728" r="9353" b="9466"/>
            <a:stretch/>
          </p:blipFill>
          <p:spPr>
            <a:xfrm>
              <a:off x="10876667" y="4048981"/>
              <a:ext cx="493565" cy="371653"/>
            </a:xfrm>
            <a:prstGeom prst="rect">
              <a:avLst/>
            </a:prstGeom>
            <a:grpFill/>
          </p:spPr>
        </p:pic>
      </p:grpSp>
      <p:sp>
        <p:nvSpPr>
          <p:cNvPr id="26" name="Rectangle 25">
            <a:extLst>
              <a:ext uri="{FF2B5EF4-FFF2-40B4-BE49-F238E27FC236}">
                <a16:creationId xmlns:a16="http://schemas.microsoft.com/office/drawing/2014/main" id="{F7373105-B34A-45DA-881C-E4A8760E2D32}"/>
              </a:ext>
            </a:extLst>
          </p:cNvPr>
          <p:cNvSpPr/>
          <p:nvPr/>
        </p:nvSpPr>
        <p:spPr>
          <a:xfrm>
            <a:off x="-503552" y="139704"/>
            <a:ext cx="3546179" cy="872547"/>
          </a:xfrm>
          <a:prstGeom prst="rect">
            <a:avLst/>
          </a:prstGeom>
          <a:noFill/>
        </p:spPr>
        <p:txBody>
          <a:bodyPr wrap="square" lIns="96012" tIns="48006" rIns="96012" bIns="48006">
            <a:spAutoFit/>
          </a:bodyPr>
          <a:lstStyle/>
          <a:p>
            <a:pPr algn="ctr"/>
            <a:r>
              <a:rPr lang="en-US" sz="2520" b="1" dirty="0">
                <a:ln w="3175">
                  <a:solidFill>
                    <a:schemeClr val="tx1"/>
                  </a:solidFill>
                  <a:prstDash val="solid"/>
                </a:ln>
                <a:solidFill>
                  <a:srgbClr val="FF0000"/>
                </a:solidFill>
              </a:rPr>
              <a:t>Perspectives of Education</a:t>
            </a:r>
          </a:p>
        </p:txBody>
      </p:sp>
      <p:sp>
        <p:nvSpPr>
          <p:cNvPr id="6" name="TextBox 5">
            <a:extLst>
              <a:ext uri="{FF2B5EF4-FFF2-40B4-BE49-F238E27FC236}">
                <a16:creationId xmlns:a16="http://schemas.microsoft.com/office/drawing/2014/main" id="{A0ADC8CB-D44A-448A-9B5F-BCE9128664F6}"/>
              </a:ext>
            </a:extLst>
          </p:cNvPr>
          <p:cNvSpPr txBox="1"/>
          <p:nvPr/>
        </p:nvSpPr>
        <p:spPr>
          <a:xfrm>
            <a:off x="6069165" y="2169864"/>
            <a:ext cx="3228231" cy="2815313"/>
          </a:xfrm>
          <a:prstGeom prst="ellipse">
            <a:avLst/>
          </a:prstGeom>
          <a:solidFill>
            <a:srgbClr val="FF9999"/>
          </a:solidFill>
          <a:ln>
            <a:solidFill>
              <a:schemeClr val="tx1"/>
            </a:solidFill>
          </a:ln>
        </p:spPr>
        <p:txBody>
          <a:bodyPr wrap="square" rtlCol="0">
            <a:spAutoFit/>
          </a:bodyPr>
          <a:lstStyle/>
          <a:p>
            <a:r>
              <a:rPr lang="en-GB" sz="2940" dirty="0"/>
              <a:t>Values</a:t>
            </a:r>
          </a:p>
          <a:p>
            <a:pPr marL="300038" indent="-300038">
              <a:buFont typeface="Arial" panose="020B0604020202020204" pitchFamily="34" charset="0"/>
              <a:buChar char="•"/>
            </a:pPr>
            <a:endParaRPr lang="en-GB" sz="1470" dirty="0"/>
          </a:p>
          <a:p>
            <a:pPr marL="300038" indent="-300038">
              <a:buFont typeface="Arial" panose="020B0604020202020204" pitchFamily="34" charset="0"/>
              <a:buChar char="•"/>
            </a:pPr>
            <a:r>
              <a:rPr lang="en-GB" sz="1600" dirty="0"/>
              <a:t>Meritocracy.</a:t>
            </a:r>
          </a:p>
          <a:p>
            <a:pPr marL="300038" indent="-300038">
              <a:buFont typeface="Arial" panose="020B0604020202020204" pitchFamily="34" charset="0"/>
              <a:buChar char="•"/>
            </a:pPr>
            <a:r>
              <a:rPr lang="en-GB" sz="1600" dirty="0"/>
              <a:t>Academic/Employment ambition.</a:t>
            </a:r>
          </a:p>
          <a:p>
            <a:pPr marL="300038" indent="-300038">
              <a:buFont typeface="Arial" panose="020B0604020202020204" pitchFamily="34" charset="0"/>
              <a:buChar char="•"/>
            </a:pPr>
            <a:r>
              <a:rPr lang="en-GB" sz="1600" dirty="0"/>
              <a:t>Achieving academically</a:t>
            </a:r>
            <a:r>
              <a:rPr lang="en-GB" sz="1470" dirty="0"/>
              <a:t>.</a:t>
            </a:r>
          </a:p>
        </p:txBody>
      </p:sp>
      <p:pic>
        <p:nvPicPr>
          <p:cNvPr id="20" name="Picture 19">
            <a:extLst>
              <a:ext uri="{FF2B5EF4-FFF2-40B4-BE49-F238E27FC236}">
                <a16:creationId xmlns:a16="http://schemas.microsoft.com/office/drawing/2014/main" id="{4FF60CCB-8CA5-4E2A-BD19-593967BD1F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14559" y="2583048"/>
            <a:ext cx="854919" cy="576890"/>
          </a:xfrm>
          <a:prstGeom prst="rect">
            <a:avLst/>
          </a:prstGeom>
          <a:solidFill>
            <a:srgbClr val="FF9999"/>
          </a:solidFill>
        </p:spPr>
      </p:pic>
      <p:sp>
        <p:nvSpPr>
          <p:cNvPr id="31" name="TextBox 30">
            <a:extLst>
              <a:ext uri="{FF2B5EF4-FFF2-40B4-BE49-F238E27FC236}">
                <a16:creationId xmlns:a16="http://schemas.microsoft.com/office/drawing/2014/main" id="{9D5D86D6-CAEF-4333-9A3D-697510C345FD}"/>
              </a:ext>
            </a:extLst>
          </p:cNvPr>
          <p:cNvSpPr txBox="1"/>
          <p:nvPr/>
        </p:nvSpPr>
        <p:spPr>
          <a:xfrm>
            <a:off x="8017879" y="3217046"/>
            <a:ext cx="958917" cy="205441"/>
          </a:xfrm>
          <a:prstGeom prst="rect">
            <a:avLst/>
          </a:prstGeom>
          <a:solidFill>
            <a:srgbClr val="FF9999"/>
          </a:solidFill>
        </p:spPr>
        <p:txBody>
          <a:bodyPr wrap="none" rtlCol="0">
            <a:spAutoFit/>
          </a:bodyPr>
          <a:lstStyle/>
          <a:p>
            <a:r>
              <a:rPr lang="en-GB" sz="735" dirty="0"/>
              <a:t>(</a:t>
            </a:r>
            <a:r>
              <a:rPr lang="en-GB" sz="735" dirty="0" err="1"/>
              <a:t>clipartpanda</a:t>
            </a:r>
            <a:r>
              <a:rPr lang="en-GB" sz="735" dirty="0"/>
              <a:t>, 2019)</a:t>
            </a:r>
          </a:p>
        </p:txBody>
      </p:sp>
      <p:sp>
        <p:nvSpPr>
          <p:cNvPr id="32" name="TextBox 31">
            <a:extLst>
              <a:ext uri="{FF2B5EF4-FFF2-40B4-BE49-F238E27FC236}">
                <a16:creationId xmlns:a16="http://schemas.microsoft.com/office/drawing/2014/main" id="{CD955EB3-B3F8-4F2E-B43E-65AF12E5E42D}"/>
              </a:ext>
            </a:extLst>
          </p:cNvPr>
          <p:cNvSpPr txBox="1"/>
          <p:nvPr/>
        </p:nvSpPr>
        <p:spPr>
          <a:xfrm>
            <a:off x="10711115" y="3097260"/>
            <a:ext cx="930063" cy="205441"/>
          </a:xfrm>
          <a:prstGeom prst="rect">
            <a:avLst/>
          </a:prstGeom>
          <a:solidFill>
            <a:srgbClr val="FF9999"/>
          </a:solidFill>
        </p:spPr>
        <p:txBody>
          <a:bodyPr wrap="none" rtlCol="0">
            <a:spAutoFit/>
          </a:bodyPr>
          <a:lstStyle/>
          <a:p>
            <a:r>
              <a:rPr lang="en-GB" sz="735" dirty="0"/>
              <a:t>(</a:t>
            </a:r>
            <a:r>
              <a:rPr lang="en-GB" sz="735" dirty="0" err="1"/>
              <a:t>amazonaws</a:t>
            </a:r>
            <a:r>
              <a:rPr lang="en-GB" sz="735" dirty="0"/>
              <a:t>, 2019)</a:t>
            </a:r>
          </a:p>
        </p:txBody>
      </p:sp>
      <p:pic>
        <p:nvPicPr>
          <p:cNvPr id="37" name="Picture 36">
            <a:extLst>
              <a:ext uri="{FF2B5EF4-FFF2-40B4-BE49-F238E27FC236}">
                <a16:creationId xmlns:a16="http://schemas.microsoft.com/office/drawing/2014/main" id="{39021D3D-EA98-4153-80C9-5B5A617E0745}"/>
              </a:ext>
            </a:extLst>
          </p:cNvPr>
          <p:cNvPicPr>
            <a:picLocks noChangeAspect="1"/>
          </p:cNvPicPr>
          <p:nvPr/>
        </p:nvPicPr>
        <p:blipFill rotWithShape="1">
          <a:blip r:embed="rId6">
            <a:extLst>
              <a:ext uri="{28A0092B-C50C-407E-A947-70E740481C1C}">
                <a14:useLocalDpi xmlns:a14="http://schemas.microsoft.com/office/drawing/2010/main" val="0"/>
              </a:ext>
            </a:extLst>
          </a:blip>
          <a:srcRect r="5776"/>
          <a:stretch/>
        </p:blipFill>
        <p:spPr>
          <a:xfrm rot="780221">
            <a:off x="9953967" y="850441"/>
            <a:ext cx="2681305" cy="1591548"/>
          </a:xfrm>
          <a:prstGeom prst="rect">
            <a:avLst/>
          </a:prstGeom>
        </p:spPr>
      </p:pic>
      <p:sp>
        <p:nvSpPr>
          <p:cNvPr id="38" name="Flowchart: Punched Tape 37">
            <a:extLst>
              <a:ext uri="{FF2B5EF4-FFF2-40B4-BE49-F238E27FC236}">
                <a16:creationId xmlns:a16="http://schemas.microsoft.com/office/drawing/2014/main" id="{CDCE1D5D-8E8D-4FCB-90DA-D1984CA866BD}"/>
              </a:ext>
            </a:extLst>
          </p:cNvPr>
          <p:cNvSpPr/>
          <p:nvPr/>
        </p:nvSpPr>
        <p:spPr>
          <a:xfrm>
            <a:off x="8680941" y="147036"/>
            <a:ext cx="4015427" cy="867311"/>
          </a:xfrm>
          <a:prstGeom prst="flowChartPunchedTape">
            <a:avLst/>
          </a:prstGeom>
          <a:solidFill>
            <a:schemeClr val="bg1"/>
          </a:solidFill>
          <a:ln>
            <a:solidFill>
              <a:schemeClr val="tx1"/>
            </a:solidFill>
          </a:ln>
        </p:spPr>
        <p:txBody>
          <a:bodyPr wrap="square">
            <a:spAutoFit/>
          </a:bodyPr>
          <a:lstStyle/>
          <a:p>
            <a:r>
              <a:rPr lang="en-GB" sz="1400" dirty="0"/>
              <a:t>Article 29. Education must develop every child’s personality, talents and abilities to the full.</a:t>
            </a:r>
          </a:p>
        </p:txBody>
      </p:sp>
      <p:sp>
        <p:nvSpPr>
          <p:cNvPr id="39" name="TextBox 38">
            <a:extLst>
              <a:ext uri="{FF2B5EF4-FFF2-40B4-BE49-F238E27FC236}">
                <a16:creationId xmlns:a16="http://schemas.microsoft.com/office/drawing/2014/main" id="{68FB6910-9561-4F4A-89FE-845AD08411E3}"/>
              </a:ext>
            </a:extLst>
          </p:cNvPr>
          <p:cNvSpPr txBox="1"/>
          <p:nvPr/>
        </p:nvSpPr>
        <p:spPr>
          <a:xfrm>
            <a:off x="9452928" y="787879"/>
            <a:ext cx="647934" cy="189283"/>
          </a:xfrm>
          <a:prstGeom prst="rect">
            <a:avLst/>
          </a:prstGeom>
          <a:noFill/>
        </p:spPr>
        <p:txBody>
          <a:bodyPr wrap="square" rtlCol="0">
            <a:spAutoFit/>
          </a:bodyPr>
          <a:lstStyle/>
          <a:p>
            <a:r>
              <a:rPr lang="en-GB" sz="630" dirty="0"/>
              <a:t>(</a:t>
            </a:r>
            <a:r>
              <a:rPr lang="en-GB" sz="630" dirty="0" err="1"/>
              <a:t>Unicef</a:t>
            </a:r>
            <a:r>
              <a:rPr lang="en-GB" sz="630" dirty="0"/>
              <a:t>, 1990)</a:t>
            </a:r>
          </a:p>
        </p:txBody>
      </p:sp>
      <p:sp>
        <p:nvSpPr>
          <p:cNvPr id="43" name="TextBox 42">
            <a:extLst>
              <a:ext uri="{FF2B5EF4-FFF2-40B4-BE49-F238E27FC236}">
                <a16:creationId xmlns:a16="http://schemas.microsoft.com/office/drawing/2014/main" id="{A2B43046-38C0-4627-85EE-6C6FA02E0207}"/>
              </a:ext>
            </a:extLst>
          </p:cNvPr>
          <p:cNvSpPr txBox="1"/>
          <p:nvPr/>
        </p:nvSpPr>
        <p:spPr>
          <a:xfrm rot="19189001">
            <a:off x="122981" y="7282772"/>
            <a:ext cx="1513450" cy="215444"/>
          </a:xfrm>
          <a:prstGeom prst="rect">
            <a:avLst/>
          </a:prstGeom>
          <a:noFill/>
        </p:spPr>
        <p:txBody>
          <a:bodyPr wrap="square" rtlCol="0">
            <a:spAutoFit/>
          </a:bodyPr>
          <a:lstStyle/>
          <a:p>
            <a:r>
              <a:rPr lang="en-GB" sz="800" dirty="0"/>
              <a:t>(</a:t>
            </a:r>
            <a:r>
              <a:rPr lang="en-GB" sz="800" dirty="0" err="1"/>
              <a:t>blogspot</a:t>
            </a:r>
            <a:r>
              <a:rPr lang="en-GB" sz="800" dirty="0"/>
              <a:t>, 2019)</a:t>
            </a:r>
          </a:p>
        </p:txBody>
      </p:sp>
      <p:sp>
        <p:nvSpPr>
          <p:cNvPr id="45" name="Rectangle 44">
            <a:extLst>
              <a:ext uri="{FF2B5EF4-FFF2-40B4-BE49-F238E27FC236}">
                <a16:creationId xmlns:a16="http://schemas.microsoft.com/office/drawing/2014/main" id="{CB6815FC-4AF4-4538-AD78-6D4A923D12F6}"/>
              </a:ext>
            </a:extLst>
          </p:cNvPr>
          <p:cNvSpPr/>
          <p:nvPr/>
        </p:nvSpPr>
        <p:spPr>
          <a:xfrm>
            <a:off x="3771989" y="4816520"/>
            <a:ext cx="3374322" cy="523220"/>
          </a:xfrm>
          <a:prstGeom prst="rect">
            <a:avLst/>
          </a:prstGeom>
        </p:spPr>
        <p:txBody>
          <a:bodyPr wrap="none">
            <a:spAutoFit/>
          </a:bodyPr>
          <a:lstStyle/>
          <a:p>
            <a:pPr algn="ctr"/>
            <a:r>
              <a:rPr lang="en-US" sz="2800" b="1" dirty="0">
                <a:ln/>
                <a:solidFill>
                  <a:schemeClr val="accent2"/>
                </a:solidFill>
              </a:rPr>
              <a:t>Educational Theorists</a:t>
            </a:r>
          </a:p>
        </p:txBody>
      </p:sp>
      <p:sp>
        <p:nvSpPr>
          <p:cNvPr id="3" name="Rectangle 2">
            <a:extLst>
              <a:ext uri="{FF2B5EF4-FFF2-40B4-BE49-F238E27FC236}">
                <a16:creationId xmlns:a16="http://schemas.microsoft.com/office/drawing/2014/main" id="{559BB7DC-7E8F-4CE4-99B3-08466765F2C3}"/>
              </a:ext>
            </a:extLst>
          </p:cNvPr>
          <p:cNvSpPr/>
          <p:nvPr/>
        </p:nvSpPr>
        <p:spPr>
          <a:xfrm rot="21318361">
            <a:off x="9542923" y="3897305"/>
            <a:ext cx="2092625" cy="707886"/>
          </a:xfrm>
          <a:prstGeom prst="rect">
            <a:avLst/>
          </a:prstGeom>
          <a:noFill/>
        </p:spPr>
        <p:txBody>
          <a:bodyPr wrap="none" lIns="91440" tIns="45720" rIns="91440" bIns="45720">
            <a:spAutoFit/>
          </a:bodyPr>
          <a:lstStyle/>
          <a:p>
            <a:pPr algn="ctr"/>
            <a:r>
              <a:rPr lang="en-US" sz="4000" b="1" dirty="0">
                <a:ln w="13462">
                  <a:solidFill>
                    <a:schemeClr val="bg1"/>
                  </a:solidFill>
                  <a:prstDash val="solid"/>
                </a:ln>
                <a:solidFill>
                  <a:srgbClr val="7030A0"/>
                </a:solidFill>
                <a:effectLst>
                  <a:outerShdw dist="38100" dir="2700000" algn="bl" rotWithShape="0">
                    <a:schemeClr val="accent5"/>
                  </a:outerShdw>
                </a:effectLst>
              </a:rPr>
              <a:t>Is It Fair?</a:t>
            </a:r>
            <a:endParaRPr lang="en-US" sz="4000" b="1" cap="none" spc="0" dirty="0">
              <a:ln w="13462">
                <a:solidFill>
                  <a:schemeClr val="bg1"/>
                </a:solidFill>
                <a:prstDash val="solid"/>
              </a:ln>
              <a:solidFill>
                <a:srgbClr val="7030A0"/>
              </a:solidFill>
              <a:effectLst>
                <a:outerShdw dist="38100" dir="2700000" algn="bl" rotWithShape="0">
                  <a:schemeClr val="accent5"/>
                </a:outerShdw>
              </a:effectLst>
            </a:endParaRPr>
          </a:p>
        </p:txBody>
      </p:sp>
    </p:spTree>
    <p:extLst>
      <p:ext uri="{BB962C8B-B14F-4D97-AF65-F5344CB8AC3E}">
        <p14:creationId xmlns:p14="http://schemas.microsoft.com/office/powerpoint/2010/main" val="2191823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EAD08D-6A3F-4BE7-909A-D8D22427C46E}"/>
              </a:ext>
            </a:extLst>
          </p:cNvPr>
          <p:cNvSpPr/>
          <p:nvPr/>
        </p:nvSpPr>
        <p:spPr>
          <a:xfrm>
            <a:off x="1795007" y="2613963"/>
            <a:ext cx="6400800" cy="461665"/>
          </a:xfrm>
          <a:prstGeom prst="rect">
            <a:avLst/>
          </a:prstGeom>
        </p:spPr>
        <p:txBody>
          <a:bodyPr>
            <a:spAutoFit/>
          </a:bodyPr>
          <a:lstStyle/>
          <a:p>
            <a:r>
              <a:rPr lang="en-GB" sz="1200" dirty="0">
                <a:latin typeface="Arial" panose="020B0604020202020204" pitchFamily="34" charset="0"/>
                <a:cs typeface="Arial" panose="020B0604020202020204" pitchFamily="34" charset="0"/>
                <a:hlinkClick r:id="rId2"/>
              </a:rPr>
              <a:t>https://s3.amazonaws.com/pix.iemoji.com/images/emoji/apple/ios-10/256/woman-raising-hand-medium-light-skin-tone.png</a:t>
            </a:r>
            <a:r>
              <a:rPr lang="en-GB" sz="1200" dirty="0">
                <a:latin typeface="Arial" panose="020B0604020202020204" pitchFamily="34" charset="0"/>
                <a:cs typeface="Arial" panose="020B0604020202020204" pitchFamily="34" charset="0"/>
              </a:rPr>
              <a:t> [Accessed: 30/12/2019].</a:t>
            </a:r>
          </a:p>
        </p:txBody>
      </p:sp>
      <p:sp>
        <p:nvSpPr>
          <p:cNvPr id="3" name="Rectangle 2">
            <a:extLst>
              <a:ext uri="{FF2B5EF4-FFF2-40B4-BE49-F238E27FC236}">
                <a16:creationId xmlns:a16="http://schemas.microsoft.com/office/drawing/2014/main" id="{6C1B7F1D-6891-4047-8ED0-8C2B0699FA03}"/>
              </a:ext>
            </a:extLst>
          </p:cNvPr>
          <p:cNvSpPr/>
          <p:nvPr/>
        </p:nvSpPr>
        <p:spPr>
          <a:xfrm>
            <a:off x="1795007" y="2016806"/>
            <a:ext cx="6400800" cy="276999"/>
          </a:xfrm>
          <a:prstGeom prst="rect">
            <a:avLst/>
          </a:prstGeom>
        </p:spPr>
        <p:txBody>
          <a:bodyPr>
            <a:spAutoFit/>
          </a:bodyPr>
          <a:lstStyle/>
          <a:p>
            <a:r>
              <a:rPr lang="en-GB" sz="1200" dirty="0">
                <a:latin typeface="Arial" panose="020B0604020202020204" pitchFamily="34" charset="0"/>
                <a:cs typeface="Arial" panose="020B0604020202020204" pitchFamily="34" charset="0"/>
                <a:hlinkClick r:id="rId3"/>
              </a:rPr>
              <a:t>http://images.clipartpanda.com/certificate-clipart-ycoaqMkcE.jpeg</a:t>
            </a:r>
            <a:r>
              <a:rPr lang="en-GB" sz="1200" dirty="0">
                <a:latin typeface="Arial" panose="020B0604020202020204" pitchFamily="34" charset="0"/>
                <a:cs typeface="Arial" panose="020B0604020202020204" pitchFamily="34" charset="0"/>
              </a:rPr>
              <a:t> [Accessed: 30/12/2019].  </a:t>
            </a:r>
          </a:p>
        </p:txBody>
      </p:sp>
      <p:sp>
        <p:nvSpPr>
          <p:cNvPr id="4" name="Rectangle 3">
            <a:extLst>
              <a:ext uri="{FF2B5EF4-FFF2-40B4-BE49-F238E27FC236}">
                <a16:creationId xmlns:a16="http://schemas.microsoft.com/office/drawing/2014/main" id="{E0EB9416-B8F1-4DAE-9461-D18615ED4345}"/>
              </a:ext>
            </a:extLst>
          </p:cNvPr>
          <p:cNvSpPr/>
          <p:nvPr/>
        </p:nvSpPr>
        <p:spPr>
          <a:xfrm>
            <a:off x="1795007" y="1397351"/>
            <a:ext cx="6400800" cy="461665"/>
          </a:xfrm>
          <a:prstGeom prst="rect">
            <a:avLst/>
          </a:prstGeom>
        </p:spPr>
        <p:txBody>
          <a:bodyPr>
            <a:spAutoFit/>
          </a:bodyPr>
          <a:lstStyle/>
          <a:p>
            <a:r>
              <a:rPr lang="en-GB" sz="1200" dirty="0">
                <a:latin typeface="Arial" panose="020B0604020202020204" pitchFamily="34" charset="0"/>
                <a:cs typeface="Arial" panose="020B0604020202020204" pitchFamily="34" charset="0"/>
                <a:hlinkClick r:id="rId4"/>
              </a:rPr>
              <a:t>http://p3cdn4static.sharpschool.com/UserFiles/Servers/Server_1051846/Image/News/policies.jpg</a:t>
            </a:r>
            <a:r>
              <a:rPr lang="en-GB" sz="1200" dirty="0">
                <a:latin typeface="Arial" panose="020B0604020202020204" pitchFamily="34" charset="0"/>
                <a:cs typeface="Arial" panose="020B0604020202020204" pitchFamily="34" charset="0"/>
              </a:rPr>
              <a:t> [Accessed: 30/12/2019].</a:t>
            </a:r>
          </a:p>
        </p:txBody>
      </p:sp>
      <p:sp>
        <p:nvSpPr>
          <p:cNvPr id="5" name="Rectangle 4">
            <a:extLst>
              <a:ext uri="{FF2B5EF4-FFF2-40B4-BE49-F238E27FC236}">
                <a16:creationId xmlns:a16="http://schemas.microsoft.com/office/drawing/2014/main" id="{C7EBE6B3-9DBE-41D6-AAC3-2AB7447A70E1}"/>
              </a:ext>
            </a:extLst>
          </p:cNvPr>
          <p:cNvSpPr/>
          <p:nvPr/>
        </p:nvSpPr>
        <p:spPr>
          <a:xfrm>
            <a:off x="1795007" y="3402366"/>
            <a:ext cx="6400800" cy="646331"/>
          </a:xfrm>
          <a:prstGeom prst="rect">
            <a:avLst/>
          </a:prstGeom>
        </p:spPr>
        <p:txBody>
          <a:bodyPr>
            <a:spAutoFit/>
          </a:bodyPr>
          <a:lstStyle/>
          <a:p>
            <a:r>
              <a:rPr lang="en-GB" sz="1200" dirty="0">
                <a:latin typeface="Arial" panose="020B0604020202020204" pitchFamily="34" charset="0"/>
                <a:cs typeface="Arial" panose="020B0604020202020204" pitchFamily="34" charset="0"/>
                <a:hlinkClick r:id="rId5"/>
              </a:rPr>
              <a:t>https://downloads.unicef.org.uk/wp-content/uploads/2019/10/UNCRC_summary-1_1.pdf?_ga=2.240062976.247412058.1578066187-793323055.1546683664</a:t>
            </a:r>
            <a:r>
              <a:rPr lang="en-GB" sz="1200" dirty="0">
                <a:latin typeface="Arial" panose="020B0604020202020204" pitchFamily="34" charset="0"/>
                <a:cs typeface="Arial" panose="020B0604020202020204" pitchFamily="34" charset="0"/>
              </a:rPr>
              <a:t> [Accessed: 30/12/2019]</a:t>
            </a:r>
          </a:p>
        </p:txBody>
      </p:sp>
      <p:sp>
        <p:nvSpPr>
          <p:cNvPr id="6" name="Rectangle 5">
            <a:extLst>
              <a:ext uri="{FF2B5EF4-FFF2-40B4-BE49-F238E27FC236}">
                <a16:creationId xmlns:a16="http://schemas.microsoft.com/office/drawing/2014/main" id="{8E3EF63A-A573-4540-99D3-0716971498AC}"/>
              </a:ext>
            </a:extLst>
          </p:cNvPr>
          <p:cNvSpPr/>
          <p:nvPr/>
        </p:nvSpPr>
        <p:spPr>
          <a:xfrm>
            <a:off x="1795007" y="4375435"/>
            <a:ext cx="6400800" cy="646331"/>
          </a:xfrm>
          <a:prstGeom prst="rect">
            <a:avLst/>
          </a:prstGeom>
        </p:spPr>
        <p:txBody>
          <a:bodyPr>
            <a:spAutoFit/>
          </a:bodyPr>
          <a:lstStyle/>
          <a:p>
            <a:r>
              <a:rPr lang="en-GB" sz="1200" dirty="0">
                <a:latin typeface="Arial" panose="020B0604020202020204" pitchFamily="34" charset="0"/>
                <a:cs typeface="Arial" panose="020B0604020202020204" pitchFamily="34" charset="0"/>
                <a:hlinkClick r:id="rId6"/>
              </a:rPr>
              <a:t>http://2.bp.blogspot.com/-0drMixmhqvM/VYEfOniuSxI/AAAAAAAAA3A/6XsIZCBLcl8/s1600/inclusion_logo.jpg</a:t>
            </a:r>
            <a:r>
              <a:rPr lang="en-GB" sz="1200" dirty="0">
                <a:latin typeface="Arial" panose="020B0604020202020204" pitchFamily="34" charset="0"/>
                <a:cs typeface="Arial" panose="020B0604020202020204" pitchFamily="34" charset="0"/>
              </a:rPr>
              <a:t> [Accessed: 30/12/2019].</a:t>
            </a:r>
          </a:p>
        </p:txBody>
      </p:sp>
      <p:sp>
        <p:nvSpPr>
          <p:cNvPr id="8" name="Rectangle 7">
            <a:extLst>
              <a:ext uri="{FF2B5EF4-FFF2-40B4-BE49-F238E27FC236}">
                <a16:creationId xmlns:a16="http://schemas.microsoft.com/office/drawing/2014/main" id="{47A181EF-3A88-48D3-8E96-75A5A417EB2B}"/>
              </a:ext>
            </a:extLst>
          </p:cNvPr>
          <p:cNvSpPr/>
          <p:nvPr/>
        </p:nvSpPr>
        <p:spPr>
          <a:xfrm>
            <a:off x="1795007" y="827706"/>
            <a:ext cx="6741461" cy="369332"/>
          </a:xfrm>
          <a:prstGeom prst="rect">
            <a:avLst/>
          </a:prstGeom>
        </p:spPr>
        <p:txBody>
          <a:bodyPr wrap="none">
            <a:spAutoFit/>
          </a:bodyPr>
          <a:lstStyle/>
          <a:p>
            <a:r>
              <a:rPr lang="en-GB" sz="1200" dirty="0">
                <a:latin typeface="Arial" panose="020B0604020202020204" pitchFamily="34" charset="0"/>
                <a:cs typeface="Arial" panose="020B0604020202020204" pitchFamily="34" charset="0"/>
              </a:rPr>
              <a:t>Equality Act 2010: Available at </a:t>
            </a:r>
            <a:r>
              <a:rPr lang="en-GB" sz="1200" dirty="0">
                <a:latin typeface="Arial" panose="020B0604020202020204" pitchFamily="34" charset="0"/>
                <a:cs typeface="Arial" panose="020B0604020202020204" pitchFamily="34" charset="0"/>
                <a:hlinkClick r:id="rId7"/>
              </a:rPr>
              <a:t>https://www.gov.uk/rights-disabled-person</a:t>
            </a:r>
            <a:r>
              <a:rPr lang="en-GB" sz="1200" dirty="0">
                <a:latin typeface="Arial" panose="020B0604020202020204" pitchFamily="34" charset="0"/>
                <a:cs typeface="Arial" panose="020B0604020202020204" pitchFamily="34" charset="0"/>
              </a:rPr>
              <a:t> [Accessed 31/12/2019</a:t>
            </a:r>
            <a:r>
              <a:rPr lang="en-GB" dirty="0"/>
              <a:t>]</a:t>
            </a:r>
          </a:p>
        </p:txBody>
      </p:sp>
      <p:sp>
        <p:nvSpPr>
          <p:cNvPr id="9" name="Rectangle 8">
            <a:extLst>
              <a:ext uri="{FF2B5EF4-FFF2-40B4-BE49-F238E27FC236}">
                <a16:creationId xmlns:a16="http://schemas.microsoft.com/office/drawing/2014/main" id="{C2CF5FB5-3B22-4647-8C6D-822E71ADA826}"/>
              </a:ext>
            </a:extLst>
          </p:cNvPr>
          <p:cNvSpPr/>
          <p:nvPr/>
        </p:nvSpPr>
        <p:spPr>
          <a:xfrm>
            <a:off x="1795006" y="5765526"/>
            <a:ext cx="6400800" cy="830997"/>
          </a:xfrm>
          <a:prstGeom prst="rect">
            <a:avLst/>
          </a:prstGeom>
        </p:spPr>
        <p:txBody>
          <a:bodyPr>
            <a:spAutoFit/>
          </a:bodyPr>
          <a:lstStyle/>
          <a:p>
            <a:r>
              <a:rPr lang="en-GB" sz="1200" dirty="0">
                <a:latin typeface="Arial" panose="020B0604020202020204" pitchFamily="34" charset="0"/>
                <a:cs typeface="Arial" panose="020B0604020202020204" pitchFamily="34" charset="0"/>
              </a:rPr>
              <a:t>Smith Myles, B., Simpson, R.L., (2001) Understanding the Hidden Curriculum: An Essential Social Skill for Children and Youth with Asperger Syndrome, </a:t>
            </a:r>
            <a:r>
              <a:rPr lang="en-GB" sz="1200" i="1" dirty="0">
                <a:latin typeface="Arial" panose="020B0604020202020204" pitchFamily="34" charset="0"/>
                <a:cs typeface="Arial" panose="020B0604020202020204" pitchFamily="34" charset="0"/>
              </a:rPr>
              <a:t>Intervention in School and Clinic</a:t>
            </a:r>
            <a:r>
              <a:rPr lang="en-GB" sz="1200" dirty="0">
                <a:latin typeface="Arial" panose="020B0604020202020204" pitchFamily="34" charset="0"/>
                <a:cs typeface="Arial" panose="020B0604020202020204" pitchFamily="34" charset="0"/>
              </a:rPr>
              <a:t>, Vol. 36 No. 5 Available at </a:t>
            </a:r>
            <a:r>
              <a:rPr lang="en-GB" sz="1200" dirty="0">
                <a:latin typeface="Arial" panose="020B0604020202020204" pitchFamily="34" charset="0"/>
                <a:cs typeface="Arial" panose="020B0604020202020204" pitchFamily="34" charset="0"/>
                <a:hlinkClick r:id="rId8"/>
              </a:rPr>
              <a:t>http://journals.sagepub.com/doi/pdf/10.1177/105345120103600504</a:t>
            </a:r>
            <a:r>
              <a:rPr lang="en-GB" sz="1200" dirty="0">
                <a:latin typeface="Arial" panose="020B0604020202020204" pitchFamily="34" charset="0"/>
                <a:cs typeface="Arial" panose="020B0604020202020204" pitchFamily="34" charset="0"/>
              </a:rPr>
              <a:t> [Accessed 30/12/2019]</a:t>
            </a:r>
          </a:p>
        </p:txBody>
      </p:sp>
      <p:sp>
        <p:nvSpPr>
          <p:cNvPr id="10" name="Rectangle 9">
            <a:extLst>
              <a:ext uri="{FF2B5EF4-FFF2-40B4-BE49-F238E27FC236}">
                <a16:creationId xmlns:a16="http://schemas.microsoft.com/office/drawing/2014/main" id="{C99121E3-F237-4030-8DD7-B97E45C935CA}"/>
              </a:ext>
            </a:extLst>
          </p:cNvPr>
          <p:cNvSpPr/>
          <p:nvPr/>
        </p:nvSpPr>
        <p:spPr>
          <a:xfrm>
            <a:off x="1795007" y="6799563"/>
            <a:ext cx="6400800" cy="646331"/>
          </a:xfrm>
          <a:prstGeom prst="rect">
            <a:avLst/>
          </a:prstGeom>
        </p:spPr>
        <p:txBody>
          <a:bodyPr>
            <a:spAutoFit/>
          </a:bodyPr>
          <a:lstStyle/>
          <a:p>
            <a:r>
              <a:rPr lang="en-GB" sz="1200" dirty="0" err="1">
                <a:latin typeface="Arial" panose="020B0604020202020204" pitchFamily="34" charset="0"/>
                <a:cs typeface="Arial" panose="020B0604020202020204" pitchFamily="34" charset="0"/>
              </a:rPr>
              <a:t>UKEssays</a:t>
            </a:r>
            <a:r>
              <a:rPr lang="en-GB" sz="1200" dirty="0">
                <a:latin typeface="Arial" panose="020B0604020202020204" pitchFamily="34" charset="0"/>
                <a:cs typeface="Arial" panose="020B0604020202020204" pitchFamily="34" charset="0"/>
              </a:rPr>
              <a:t>. November 2018. Sociological Perspectives On Education. [online]. Available from: https://www.ukessays.com/essays/sociology/assessing-sociological-perspectives-on-education-sociology-essay.php?vref=1 [Accessed 3 January 2020].</a:t>
            </a:r>
          </a:p>
        </p:txBody>
      </p:sp>
      <p:sp>
        <p:nvSpPr>
          <p:cNvPr id="11" name="TextBox 10">
            <a:extLst>
              <a:ext uri="{FF2B5EF4-FFF2-40B4-BE49-F238E27FC236}">
                <a16:creationId xmlns:a16="http://schemas.microsoft.com/office/drawing/2014/main" id="{37527021-C088-4399-8981-B12843B35792}"/>
              </a:ext>
            </a:extLst>
          </p:cNvPr>
          <p:cNvSpPr txBox="1"/>
          <p:nvPr/>
        </p:nvSpPr>
        <p:spPr>
          <a:xfrm>
            <a:off x="1795006" y="5183474"/>
            <a:ext cx="6741461" cy="461665"/>
          </a:xfrm>
          <a:prstGeom prst="rect">
            <a:avLst/>
          </a:prstGeom>
          <a:noFill/>
        </p:spPr>
        <p:txBody>
          <a:bodyPr wrap="square" rtlCol="0">
            <a:spAutoFit/>
          </a:bodyPr>
          <a:lstStyle/>
          <a:p>
            <a:r>
              <a:rPr lang="en-GB" sz="1200" dirty="0" err="1">
                <a:latin typeface="Arial" panose="020B0604020202020204" pitchFamily="34" charset="0"/>
                <a:cs typeface="Arial" panose="020B0604020202020204" pitchFamily="34" charset="0"/>
              </a:rPr>
              <a:t>HumberEDU</a:t>
            </a:r>
            <a:r>
              <a:rPr lang="en-GB" sz="1200" dirty="0">
                <a:latin typeface="Arial" panose="020B0604020202020204" pitchFamily="34" charset="0"/>
                <a:cs typeface="Arial" panose="020B0604020202020204" pitchFamily="34" charset="0"/>
              </a:rPr>
              <a:t>, (2019). The Hidden Curriculum: Available at: </a:t>
            </a:r>
            <a:r>
              <a:rPr lang="en-GB" sz="1200" dirty="0">
                <a:latin typeface="Arial" panose="020B0604020202020204" pitchFamily="34" charset="0"/>
                <a:cs typeface="Arial" panose="020B0604020202020204" pitchFamily="34" charset="0"/>
                <a:hlinkClick r:id="rId9"/>
              </a:rPr>
              <a:t>https://www.youtube.com/watch?v=NuLhmDE9Exo</a:t>
            </a:r>
            <a:r>
              <a:rPr lang="en-GB" sz="1200" dirty="0">
                <a:latin typeface="Arial" panose="020B0604020202020204" pitchFamily="34" charset="0"/>
                <a:cs typeface="Arial" panose="020B0604020202020204" pitchFamily="34" charset="0"/>
              </a:rPr>
              <a:t>: [Accessed 30/12/2019]. </a:t>
            </a:r>
          </a:p>
        </p:txBody>
      </p:sp>
    </p:spTree>
    <p:extLst>
      <p:ext uri="{BB962C8B-B14F-4D97-AF65-F5344CB8AC3E}">
        <p14:creationId xmlns:p14="http://schemas.microsoft.com/office/powerpoint/2010/main" val="42492376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3134</TotalTime>
  <Words>700</Words>
  <Application>Microsoft Office PowerPoint</Application>
  <PresentationFormat>A3 Paper (297x420 mm)</PresentationFormat>
  <Paragraphs>68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Bahnschrift SemiBold Condensed</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25</cp:revision>
  <dcterms:created xsi:type="dcterms:W3CDTF">2020-01-03T14:24:06Z</dcterms:created>
  <dcterms:modified xsi:type="dcterms:W3CDTF">2020-01-05T18:47:32Z</dcterms:modified>
</cp:coreProperties>
</file>