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6" r:id="rId1"/>
    <p:sldMasterId id="2147483736" r:id="rId2"/>
  </p:sldMasterIdLst>
  <p:notesMasterIdLst>
    <p:notesMasterId r:id="rId52"/>
  </p:notesMasterIdLst>
  <p:handoutMasterIdLst>
    <p:handoutMasterId r:id="rId53"/>
  </p:handoutMasterIdLst>
  <p:sldIdLst>
    <p:sldId id="270" r:id="rId3"/>
    <p:sldId id="269" r:id="rId4"/>
    <p:sldId id="271" r:id="rId5"/>
    <p:sldId id="272" r:id="rId6"/>
    <p:sldId id="320" r:id="rId7"/>
    <p:sldId id="326" r:id="rId8"/>
    <p:sldId id="274" r:id="rId9"/>
    <p:sldId id="321" r:id="rId10"/>
    <p:sldId id="275" r:id="rId11"/>
    <p:sldId id="276" r:id="rId12"/>
    <p:sldId id="322" r:id="rId13"/>
    <p:sldId id="278" r:id="rId14"/>
    <p:sldId id="310" r:id="rId15"/>
    <p:sldId id="279" r:id="rId16"/>
    <p:sldId id="311" r:id="rId17"/>
    <p:sldId id="280" r:id="rId18"/>
    <p:sldId id="283" r:id="rId19"/>
    <p:sldId id="323" r:id="rId20"/>
    <p:sldId id="285" r:id="rId21"/>
    <p:sldId id="312" r:id="rId22"/>
    <p:sldId id="313" r:id="rId23"/>
    <p:sldId id="342" r:id="rId24"/>
    <p:sldId id="286" r:id="rId25"/>
    <p:sldId id="287" r:id="rId26"/>
    <p:sldId id="343" r:id="rId27"/>
    <p:sldId id="288" r:id="rId28"/>
    <p:sldId id="289" r:id="rId29"/>
    <p:sldId id="290" r:id="rId30"/>
    <p:sldId id="291" r:id="rId31"/>
    <p:sldId id="292" r:id="rId32"/>
    <p:sldId id="344" r:id="rId33"/>
    <p:sldId id="293" r:id="rId34"/>
    <p:sldId id="295" r:id="rId35"/>
    <p:sldId id="324" r:id="rId36"/>
    <p:sldId id="297" r:id="rId37"/>
    <p:sldId id="327" r:id="rId38"/>
    <p:sldId id="300" r:id="rId39"/>
    <p:sldId id="301" r:id="rId40"/>
    <p:sldId id="294" r:id="rId41"/>
    <p:sldId id="337" r:id="rId42"/>
    <p:sldId id="330" r:id="rId43"/>
    <p:sldId id="302" r:id="rId44"/>
    <p:sldId id="347" r:id="rId45"/>
    <p:sldId id="346" r:id="rId46"/>
    <p:sldId id="345" r:id="rId47"/>
    <p:sldId id="338" r:id="rId48"/>
    <p:sldId id="339" r:id="rId49"/>
    <p:sldId id="317" r:id="rId50"/>
    <p:sldId id="325" r:id="rId51"/>
  </p:sldIdLst>
  <p:sldSz cx="12192000" cy="6858000"/>
  <p:notesSz cx="6858000" cy="9144000"/>
  <p:custDataLst>
    <p:tags r:id="rId54"/>
  </p:custDataLst>
  <p:defaultTextStyle>
    <a:defPPr>
      <a:defRPr lang="en-US"/>
    </a:defPPr>
    <a:lvl1pPr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5pPr>
    <a:lvl6pPr marL="2286000" algn="l" defTabSz="914400" rtl="0" eaLnBrk="1" latinLnBrk="0" hangingPunct="1">
      <a:defRPr kern="1200">
        <a:solidFill>
          <a:schemeClr val="tx1"/>
        </a:solidFill>
        <a:latin typeface="Franklin Gothic Book" panose="020B0503020102020204" pitchFamily="34" charset="0"/>
        <a:ea typeface="+mn-ea"/>
        <a:cs typeface="+mn-cs"/>
      </a:defRPr>
    </a:lvl6pPr>
    <a:lvl7pPr marL="2743200" algn="l" defTabSz="914400" rtl="0" eaLnBrk="1" latinLnBrk="0" hangingPunct="1">
      <a:defRPr kern="1200">
        <a:solidFill>
          <a:schemeClr val="tx1"/>
        </a:solidFill>
        <a:latin typeface="Franklin Gothic Book" panose="020B0503020102020204" pitchFamily="34" charset="0"/>
        <a:ea typeface="+mn-ea"/>
        <a:cs typeface="+mn-cs"/>
      </a:defRPr>
    </a:lvl7pPr>
    <a:lvl8pPr marL="3200400" algn="l" defTabSz="914400" rtl="0" eaLnBrk="1" latinLnBrk="0" hangingPunct="1">
      <a:defRPr kern="1200">
        <a:solidFill>
          <a:schemeClr val="tx1"/>
        </a:solidFill>
        <a:latin typeface="Franklin Gothic Book" panose="020B0503020102020204" pitchFamily="34" charset="0"/>
        <a:ea typeface="+mn-ea"/>
        <a:cs typeface="+mn-cs"/>
      </a:defRPr>
    </a:lvl8pPr>
    <a:lvl9pPr marL="3657600" algn="l" defTabSz="914400" rtl="0" eaLnBrk="1" latinLnBrk="0" hangingPunct="1">
      <a:defRPr kern="1200">
        <a:solidFill>
          <a:schemeClr val="tx1"/>
        </a:solidFill>
        <a:latin typeface="Franklin Gothic Book" panose="020B05030201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66BC"/>
    <a:srgbClr val="D7D7D7"/>
    <a:srgbClr val="069E51"/>
    <a:srgbClr val="6A6A6A"/>
    <a:srgbClr val="B93737"/>
    <a:srgbClr val="F49C0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896" autoAdjust="0"/>
    <p:restoredTop sz="86446" autoAdjust="0"/>
  </p:normalViewPr>
  <p:slideViewPr>
    <p:cSldViewPr snapToGrid="0" snapToObjects="1">
      <p:cViewPr varScale="1">
        <p:scale>
          <a:sx n="89" d="100"/>
          <a:sy n="89" d="100"/>
        </p:scale>
        <p:origin x="776" y="16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4104"/>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handoutMaster" Target="handoutMasters/handoutMaster1.xml"/><Relationship Id="rId58" Type="http://schemas.openxmlformats.org/officeDocument/2006/relationships/tableStyles" Target="tableStyles.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microsoft.com/office/2016/11/relationships/changesInfo" Target="changesInfos/changesInfo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ags" Target="tags/tag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heme" Target="theme/theme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raint Forster" userId="8c02c943-4b4b-4de2-a38e-320edf235171" providerId="ADAL" clId="{BD7AAD16-1DDB-5DE3-973C-060B4F49CCB6}"/>
    <pc:docChg chg="modSld">
      <pc:chgData name="Geraint Forster" userId="8c02c943-4b4b-4de2-a38e-320edf235171" providerId="ADAL" clId="{BD7AAD16-1DDB-5DE3-973C-060B4F49CCB6}" dt="2025-10-15T13:59:03.491" v="182" actId="20577"/>
      <pc:docMkLst>
        <pc:docMk/>
      </pc:docMkLst>
      <pc:sldChg chg="modNotesTx">
        <pc:chgData name="Geraint Forster" userId="8c02c943-4b4b-4de2-a38e-320edf235171" providerId="ADAL" clId="{BD7AAD16-1DDB-5DE3-973C-060B4F49CCB6}" dt="2025-10-15T13:59:03.491" v="182" actId="20577"/>
        <pc:sldMkLst>
          <pc:docMk/>
          <pc:sldMk cId="1417019319" sldId="30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US" alt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wrap="square" lIns="91440" tIns="45720" rIns="91440" bIns="45720" numCol="1" anchor="t" anchorCtr="0" compatLnSpc="1">
            <a:prstTxWarp prst="textNoShape">
              <a:avLst/>
            </a:prstTxWarp>
          </a:bodyPr>
          <a:lstStyle>
            <a:lvl1pPr algn="r">
              <a:defRPr sz="1200" smtClean="0"/>
            </a:lvl1pPr>
          </a:lstStyle>
          <a:p>
            <a:pPr>
              <a:defRPr/>
            </a:pPr>
            <a:fld id="{87A2C252-5688-44A0-BFF9-CFA8D34B8E5E}" type="datetimeFigureOut">
              <a:rPr lang="en-US" altLang="en-US"/>
              <a:pPr>
                <a:defRPr/>
              </a:pPr>
              <a:t>10/15/25</a:t>
            </a:fld>
            <a:endParaRPr lang="en-US" alt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US" alt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1D254FF0-9A45-4C62-8064-44E4CC66855D}" type="slidenum">
              <a:rPr lang="en-US" altLang="en-US"/>
              <a:pPr/>
              <a:t>‹#›</a:t>
            </a:fld>
            <a:endParaRPr lang="en-US" altLang="en-US" dirty="0"/>
          </a:p>
        </p:txBody>
      </p:sp>
    </p:spTree>
    <p:extLst>
      <p:ext uri="{BB962C8B-B14F-4D97-AF65-F5344CB8AC3E}">
        <p14:creationId xmlns:p14="http://schemas.microsoft.com/office/powerpoint/2010/main" val="40215086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wrap="square" lIns="91440" tIns="45720" rIns="91440" bIns="45720" numCol="1" anchor="t" anchorCtr="0" compatLnSpc="1">
            <a:prstTxWarp prst="textNoShape">
              <a:avLst/>
            </a:prstTxWarp>
          </a:bodyPr>
          <a:lstStyle>
            <a:lvl1pPr eaLnBrk="1" hangingPunct="1">
              <a:defRPr sz="1200" smtClean="0">
                <a:latin typeface="Calibri" pitchFamily="34" charset="0"/>
              </a:defRPr>
            </a:lvl1pPr>
          </a:lstStyle>
          <a:p>
            <a:pPr>
              <a:defRPr/>
            </a:pPr>
            <a:endParaRPr lang="en-US" altLang="en-US" dirty="0"/>
          </a:p>
        </p:txBody>
      </p:sp>
      <p:sp>
        <p:nvSpPr>
          <p:cNvPr id="3" name="Date Placeholder 2"/>
          <p:cNvSpPr>
            <a:spLocks noGrp="1"/>
          </p:cNvSpPr>
          <p:nvPr>
            <p:ph type="dt" idx="1"/>
          </p:nvPr>
        </p:nvSpPr>
        <p:spPr>
          <a:xfrm>
            <a:off x="3884613" y="0"/>
            <a:ext cx="2971800" cy="458788"/>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smtClean="0">
                <a:latin typeface="Calibri" pitchFamily="34" charset="0"/>
              </a:defRPr>
            </a:lvl1pPr>
          </a:lstStyle>
          <a:p>
            <a:pPr>
              <a:defRPr/>
            </a:pPr>
            <a:fld id="{96CCC59E-CCE7-404B-AA4E-0DEAD720DA9F}" type="datetimeFigureOut">
              <a:rPr lang="en-US" altLang="en-US"/>
              <a:pPr>
                <a:defRPr/>
              </a:pPr>
              <a:t>10/15/25</a:t>
            </a:fld>
            <a:endParaRPr lang="en-US" alt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wrap="square" lIns="91440" tIns="45720" rIns="91440" bIns="45720" numCol="1" anchor="b" anchorCtr="0" compatLnSpc="1">
            <a:prstTxWarp prst="textNoShape">
              <a:avLst/>
            </a:prstTxWarp>
          </a:bodyPr>
          <a:lstStyle>
            <a:lvl1pPr eaLnBrk="1" hangingPunct="1">
              <a:defRPr sz="1200" smtClean="0">
                <a:latin typeface="Calibri" pitchFamily="34" charset="0"/>
              </a:defRPr>
            </a:lvl1pPr>
          </a:lstStyle>
          <a:p>
            <a:pPr>
              <a:defRPr/>
            </a:pPr>
            <a:endParaRPr lang="en-US" alt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9D8F4014-75F9-474D-8DFA-11374318636E}" type="slidenum">
              <a:rPr lang="en-US" altLang="en-US"/>
              <a:pPr/>
              <a:t>‹#›</a:t>
            </a:fld>
            <a:endParaRPr lang="en-US" altLang="en-US" dirty="0"/>
          </a:p>
        </p:txBody>
      </p:sp>
    </p:spTree>
    <p:extLst>
      <p:ext uri="{BB962C8B-B14F-4D97-AF65-F5344CB8AC3E}">
        <p14:creationId xmlns:p14="http://schemas.microsoft.com/office/powerpoint/2010/main" val="273188684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1</a:t>
            </a:fld>
            <a:endParaRPr lang="en-US" altLang="en-US" dirty="0"/>
          </a:p>
        </p:txBody>
      </p:sp>
    </p:spTree>
    <p:extLst>
      <p:ext uri="{BB962C8B-B14F-4D97-AF65-F5344CB8AC3E}">
        <p14:creationId xmlns:p14="http://schemas.microsoft.com/office/powerpoint/2010/main" val="4338313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92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eaLnBrk="0" fontAlgn="base" hangingPunct="0">
              <a:spcBef>
                <a:spcPct val="0"/>
              </a:spcBef>
              <a:spcAft>
                <a:spcPct val="0"/>
              </a:spcAft>
              <a:defRPr>
                <a:solidFill>
                  <a:schemeClr val="tx1"/>
                </a:solidFill>
                <a:latin typeface="Franklin Gothic Book" panose="020B0503020102020204" pitchFamily="34" charset="0"/>
              </a:defRPr>
            </a:lvl9pPr>
          </a:lstStyle>
          <a:p>
            <a:fld id="{FD04A828-DE20-4F48-8F63-2913C8DB7556}" type="slidenum">
              <a:rPr lang="en-US" altLang="en-US">
                <a:latin typeface="Calibri" panose="020F0502020204030204" pitchFamily="34" charset="0"/>
              </a:rPr>
              <a:pPr/>
              <a:t>2</a:t>
            </a:fld>
            <a:endParaRPr lang="en-US" altLang="en-US" dirty="0">
              <a:latin typeface="Calibri" panose="020F0502020204030204" pitchFamily="34" charset="0"/>
            </a:endParaRPr>
          </a:p>
        </p:txBody>
      </p:sp>
    </p:spTree>
    <p:extLst>
      <p:ext uri="{BB962C8B-B14F-4D97-AF65-F5344CB8AC3E}">
        <p14:creationId xmlns:p14="http://schemas.microsoft.com/office/powerpoint/2010/main" val="7133735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fontAlgn="auto">
              <a:lnSpc>
                <a:spcPct val="12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rPr>
              <a:t>Figure 6.1 The effects of exercise intensity (shown as a percentage of VO</a:t>
            </a:r>
            <a:r>
              <a:rPr lang="en-US" sz="1800" baseline="-25000" dirty="0">
                <a:solidFill>
                  <a:srgbClr val="000000"/>
                </a:solidFill>
                <a:effectLst/>
                <a:latin typeface="Times New Roman" panose="02020603050405020304" pitchFamily="18" charset="0"/>
                <a:ea typeface="Times New Roman" panose="02020603050405020304" pitchFamily="18" charset="0"/>
              </a:rPr>
              <a:t>2</a:t>
            </a:r>
            <a:r>
              <a:rPr lang="en-US" sz="1800" dirty="0">
                <a:solidFill>
                  <a:srgbClr val="000000"/>
                </a:solidFill>
                <a:effectLst/>
                <a:latin typeface="Times New Roman" panose="02020603050405020304" pitchFamily="18" charset="0"/>
                <a:ea typeface="Times New Roman" panose="02020603050405020304" pitchFamily="18" charset="0"/>
              </a:rPr>
              <a:t>max) on </a:t>
            </a:r>
            <a:r>
              <a:rPr lang="en-US" sz="1800" i="1" dirty="0">
                <a:solidFill>
                  <a:srgbClr val="000000"/>
                </a:solidFill>
                <a:effectLst/>
                <a:latin typeface="Times New Roman" panose="02020603050405020304" pitchFamily="18" charset="0"/>
                <a:ea typeface="Times New Roman" panose="02020603050405020304" pitchFamily="18" charset="0"/>
              </a:rPr>
              <a:t>(a)</a:t>
            </a:r>
            <a:r>
              <a:rPr lang="en-US" sz="1800" dirty="0">
                <a:solidFill>
                  <a:srgbClr val="000000"/>
                </a:solidFill>
                <a:effectLst/>
                <a:latin typeface="Times New Roman" panose="02020603050405020304" pitchFamily="18" charset="0"/>
                <a:ea typeface="Times New Roman" panose="02020603050405020304" pitchFamily="18" charset="0"/>
              </a:rPr>
              <a:t> muscle glycogen breakdown and </a:t>
            </a:r>
            <a:r>
              <a:rPr lang="en-US" sz="1800" i="1" dirty="0">
                <a:solidFill>
                  <a:srgbClr val="000000"/>
                </a:solidFill>
                <a:effectLst/>
                <a:latin typeface="Times New Roman" panose="02020603050405020304" pitchFamily="18" charset="0"/>
                <a:ea typeface="Times New Roman" panose="02020603050405020304" pitchFamily="18" charset="0"/>
              </a:rPr>
              <a:t>(b) </a:t>
            </a:r>
            <a:r>
              <a:rPr lang="en-US" sz="1800" dirty="0">
                <a:solidFill>
                  <a:srgbClr val="000000"/>
                </a:solidFill>
                <a:effectLst/>
                <a:latin typeface="Times New Roman" panose="02020603050405020304" pitchFamily="18" charset="0"/>
                <a:ea typeface="Times New Roman" panose="02020603050405020304" pitchFamily="18" charset="0"/>
              </a:rPr>
              <a:t>liver glucose output.</a:t>
            </a:r>
          </a:p>
          <a:p>
            <a:r>
              <a:rPr lang="en-US" sz="1800" dirty="0">
                <a:solidFill>
                  <a:srgbClr val="000000"/>
                </a:solidFill>
                <a:effectLst/>
                <a:latin typeface="Times New Roman" panose="02020603050405020304" pitchFamily="18" charset="0"/>
                <a:ea typeface="Times New Roman" panose="02020603050405020304" pitchFamily="18" charset="0"/>
              </a:rPr>
              <a:t>Data from Gollnick, Piehl, and Saltin (1974).</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5</a:t>
            </a:fld>
            <a:endParaRPr lang="en-US" altLang="en-US" dirty="0"/>
          </a:p>
        </p:txBody>
      </p:sp>
    </p:spTree>
    <p:extLst>
      <p:ext uri="{BB962C8B-B14F-4D97-AF65-F5344CB8AC3E}">
        <p14:creationId xmlns:p14="http://schemas.microsoft.com/office/powerpoint/2010/main" val="1705702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6.2 A single muscle fiber with myofibrils, the sarcoplasmatic reticulum, and the three storage sites for glycogen: intermyofibrillar glycogen (in red), intramyofibrillar glycogen (in purple), and subsarcolemmal glycogen (in blue).</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6</a:t>
            </a:fld>
            <a:endParaRPr lang="en-US" altLang="en-US" dirty="0"/>
          </a:p>
        </p:txBody>
      </p:sp>
    </p:spTree>
    <p:extLst>
      <p:ext uri="{BB962C8B-B14F-4D97-AF65-F5344CB8AC3E}">
        <p14:creationId xmlns:p14="http://schemas.microsoft.com/office/powerpoint/2010/main" val="35176911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6.3 Glucose enters the cytosol of the cell by facilitated transport. In the cell it is phosphorylated by hexokinase, and after it is phosphorylated, glucose cannot leave the cell. The exceptions are liver and kidney cells. Liver and kidney cells have an enzyme called glucose-6-phosphatase that reverses the glucokinase reaction.</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8</a:t>
            </a:fld>
            <a:endParaRPr lang="en-US" altLang="en-US" dirty="0"/>
          </a:p>
        </p:txBody>
      </p:sp>
    </p:spTree>
    <p:extLst>
      <p:ext uri="{BB962C8B-B14F-4D97-AF65-F5344CB8AC3E}">
        <p14:creationId xmlns:p14="http://schemas.microsoft.com/office/powerpoint/2010/main" val="25067750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6.4 The bloodstream can be regarded as a sink in which the blood glucose concentration is accurately controlled. During exercise, muscle glucose uptake increases dramatically. To prevent the blood glucose concentration from dropping, the liver must produce glucose at an equally high rate.</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11</a:t>
            </a:fld>
            <a:endParaRPr lang="en-US" altLang="en-US" dirty="0"/>
          </a:p>
        </p:txBody>
      </p:sp>
    </p:spTree>
    <p:extLst>
      <p:ext uri="{BB962C8B-B14F-4D97-AF65-F5344CB8AC3E}">
        <p14:creationId xmlns:p14="http://schemas.microsoft.com/office/powerpoint/2010/main" val="18046091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13</a:t>
            </a:fld>
            <a:endParaRPr lang="en-US" altLang="en-US" dirty="0"/>
          </a:p>
        </p:txBody>
      </p:sp>
    </p:spTree>
    <p:extLst>
      <p:ext uri="{BB962C8B-B14F-4D97-AF65-F5344CB8AC3E}">
        <p14:creationId xmlns:p14="http://schemas.microsoft.com/office/powerpoint/2010/main" val="42681467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16</a:t>
            </a:fld>
            <a:endParaRPr lang="en-US" altLang="en-US" dirty="0"/>
          </a:p>
        </p:txBody>
      </p:sp>
    </p:spTree>
    <p:extLst>
      <p:ext uri="{BB962C8B-B14F-4D97-AF65-F5344CB8AC3E}">
        <p14:creationId xmlns:p14="http://schemas.microsoft.com/office/powerpoint/2010/main" val="3861574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17</a:t>
            </a:fld>
            <a:endParaRPr lang="en-US" altLang="en-US" dirty="0"/>
          </a:p>
        </p:txBody>
      </p:sp>
    </p:spTree>
    <p:extLst>
      <p:ext uri="{BB962C8B-B14F-4D97-AF65-F5344CB8AC3E}">
        <p14:creationId xmlns:p14="http://schemas.microsoft.com/office/powerpoint/2010/main" val="30006521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fontAlgn="auto">
              <a:lnSpc>
                <a:spcPct val="12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rPr>
              <a:t>Figure 6.5 Muscle glycogen concentration after repeated bouts of running. Low CHO diet was 40-50%</a:t>
            </a:r>
          </a:p>
          <a:p>
            <a:r>
              <a:rPr lang="en-US" sz="1800" dirty="0">
                <a:solidFill>
                  <a:srgbClr val="000000"/>
                </a:solidFill>
                <a:effectLst/>
                <a:latin typeface="Times New Roman" panose="02020603050405020304" pitchFamily="18" charset="0"/>
                <a:ea typeface="Times New Roman" panose="02020603050405020304" pitchFamily="18" charset="0"/>
              </a:rPr>
              <a:t>Data from </a:t>
            </a:r>
            <a:r>
              <a:rPr lang="en-US" sz="1800" dirty="0" err="1">
                <a:solidFill>
                  <a:srgbClr val="000000"/>
                </a:solidFill>
                <a:effectLst/>
                <a:latin typeface="Times New Roman" panose="02020603050405020304" pitchFamily="18" charset="0"/>
                <a:ea typeface="Times New Roman" panose="02020603050405020304" pitchFamily="18" charset="0"/>
              </a:rPr>
              <a:t>Costill</a:t>
            </a:r>
            <a:r>
              <a:rPr lang="en-US" sz="1800" dirty="0">
                <a:solidFill>
                  <a:srgbClr val="000000"/>
                </a:solidFill>
                <a:effectLst/>
                <a:latin typeface="Times New Roman" panose="02020603050405020304" pitchFamily="18" charset="0"/>
                <a:ea typeface="Times New Roman" panose="02020603050405020304" pitchFamily="18" charset="0"/>
              </a:rPr>
              <a:t> et al. (1971).</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18</a:t>
            </a:fld>
            <a:endParaRPr lang="en-US" altLang="en-US" dirty="0"/>
          </a:p>
        </p:txBody>
      </p:sp>
    </p:spTree>
    <p:extLst>
      <p:ext uri="{BB962C8B-B14F-4D97-AF65-F5344CB8AC3E}">
        <p14:creationId xmlns:p14="http://schemas.microsoft.com/office/powerpoint/2010/main" val="2487656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27</a:t>
            </a:fld>
            <a:endParaRPr lang="en-US" altLang="en-US" dirty="0"/>
          </a:p>
        </p:txBody>
      </p:sp>
    </p:spTree>
    <p:extLst>
      <p:ext uri="{BB962C8B-B14F-4D97-AF65-F5344CB8AC3E}">
        <p14:creationId xmlns:p14="http://schemas.microsoft.com/office/powerpoint/2010/main" val="24702469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6.8 The likely mechanism by which a carbohydrate mouth rinse with a 6%-12% w/v carbohydrate drink can influence performance and the potential advantage of swallowing the fluid rather than spitting it out.</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34</a:t>
            </a:fld>
            <a:endParaRPr lang="en-US" altLang="en-US" dirty="0"/>
          </a:p>
        </p:txBody>
      </p:sp>
    </p:spTree>
    <p:extLst>
      <p:ext uri="{BB962C8B-B14F-4D97-AF65-F5344CB8AC3E}">
        <p14:creationId xmlns:p14="http://schemas.microsoft.com/office/powerpoint/2010/main" val="1939596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fontAlgn="auto">
              <a:lnSpc>
                <a:spcPct val="12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rPr>
              <a:t>Figure 6.9 Exogenous carbohydrate oxidation during exercise. The curve shows the typical pattern of the oxidation of carbohydrate ingested at regular intervals.</a:t>
            </a:r>
          </a:p>
          <a:p>
            <a:r>
              <a:rPr lang="en-US" sz="1800" dirty="0">
                <a:solidFill>
                  <a:srgbClr val="000000"/>
                </a:solidFill>
                <a:effectLst/>
                <a:latin typeface="Times New Roman" panose="02020603050405020304" pitchFamily="18" charset="0"/>
                <a:ea typeface="Times New Roman" panose="02020603050405020304" pitchFamily="18" charset="0"/>
              </a:rPr>
              <a:t>Reprinted by permission from A.E. Jeukendrup and R. </a:t>
            </a:r>
            <a:r>
              <a:rPr lang="en-US" sz="1800" dirty="0" err="1">
                <a:solidFill>
                  <a:srgbClr val="000000"/>
                </a:solidFill>
                <a:effectLst/>
                <a:latin typeface="Times New Roman" panose="02020603050405020304" pitchFamily="18" charset="0"/>
                <a:ea typeface="Times New Roman" panose="02020603050405020304" pitchFamily="18" charset="0"/>
              </a:rPr>
              <a:t>Jentjens</a:t>
            </a:r>
            <a:r>
              <a:rPr lang="en-US" sz="1800" dirty="0">
                <a:solidFill>
                  <a:srgbClr val="000000"/>
                </a:solidFill>
                <a:effectLst/>
                <a:latin typeface="Times New Roman" panose="02020603050405020304" pitchFamily="18" charset="0"/>
                <a:ea typeface="Times New Roman" panose="02020603050405020304" pitchFamily="18" charset="0"/>
              </a:rPr>
              <a:t>, "Oxidation of Carbohydrate Feedings During Prolonged Exercise: Current Thoughts, Guidelines, and Directions for Future Research," </a:t>
            </a:r>
            <a:r>
              <a:rPr lang="en-US" sz="1800" i="1" dirty="0">
                <a:solidFill>
                  <a:srgbClr val="000000"/>
                </a:solidFill>
                <a:effectLst/>
                <a:latin typeface="Times New Roman" panose="02020603050405020304" pitchFamily="18" charset="0"/>
                <a:ea typeface="Times New Roman" panose="02020603050405020304" pitchFamily="18" charset="0"/>
              </a:rPr>
              <a:t>Sports Medicine</a:t>
            </a:r>
            <a:r>
              <a:rPr lang="en-US" sz="1800" dirty="0">
                <a:solidFill>
                  <a:srgbClr val="000000"/>
                </a:solidFill>
                <a:effectLst/>
                <a:latin typeface="Times New Roman" panose="02020603050405020304" pitchFamily="18" charset="0"/>
                <a:ea typeface="Times New Roman" panose="02020603050405020304" pitchFamily="18" charset="0"/>
              </a:rPr>
              <a:t> 29, no. 6 (2000): 407-424. Reproduced with permission from </a:t>
            </a:r>
            <a:r>
              <a:rPr lang="en-US" sz="1800" dirty="0" err="1">
                <a:solidFill>
                  <a:srgbClr val="000000"/>
                </a:solidFill>
                <a:effectLst/>
                <a:latin typeface="Times New Roman" panose="02020603050405020304" pitchFamily="18" charset="0"/>
                <a:ea typeface="Times New Roman" panose="02020603050405020304" pitchFamily="18" charset="0"/>
              </a:rPr>
              <a:t>Adis</a:t>
            </a:r>
            <a:r>
              <a:rPr lang="en-US" sz="1800" dirty="0">
                <a:solidFill>
                  <a:srgbClr val="000000"/>
                </a:solidFill>
                <a:effectLst/>
                <a:latin typeface="Times New Roman" panose="02020603050405020304" pitchFamily="18" charset="0"/>
                <a:ea typeface="Times New Roman" panose="02020603050405020304" pitchFamily="18" charset="0"/>
              </a:rPr>
              <a:t>, A Wolters Kluwer business (Copyright </a:t>
            </a:r>
            <a:r>
              <a:rPr lang="en-US" sz="1800" dirty="0" err="1">
                <a:solidFill>
                  <a:srgbClr val="000000"/>
                </a:solidFill>
                <a:effectLst/>
                <a:latin typeface="Times New Roman" panose="02020603050405020304" pitchFamily="18" charset="0"/>
                <a:ea typeface="Times New Roman" panose="02020603050405020304" pitchFamily="18" charset="0"/>
              </a:rPr>
              <a:t>Adis</a:t>
            </a:r>
            <a:r>
              <a:rPr lang="en-US" sz="1800" dirty="0">
                <a:solidFill>
                  <a:srgbClr val="000000"/>
                </a:solidFill>
                <a:effectLst/>
                <a:latin typeface="Times New Roman" panose="02020603050405020304" pitchFamily="18" charset="0"/>
                <a:ea typeface="Times New Roman" panose="02020603050405020304" pitchFamily="18" charset="0"/>
              </a:rPr>
              <a:t> Data Information BV 1994. All rights reserved.)</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36</a:t>
            </a:fld>
            <a:endParaRPr lang="en-US" altLang="en-US" dirty="0"/>
          </a:p>
        </p:txBody>
      </p:sp>
    </p:spTree>
    <p:extLst>
      <p:ext uri="{BB962C8B-B14F-4D97-AF65-F5344CB8AC3E}">
        <p14:creationId xmlns:p14="http://schemas.microsoft.com/office/powerpoint/2010/main" val="20045311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39</a:t>
            </a:fld>
            <a:endParaRPr lang="en-US" altLang="en-US" dirty="0"/>
          </a:p>
        </p:txBody>
      </p:sp>
    </p:spTree>
    <p:extLst>
      <p:ext uri="{BB962C8B-B14F-4D97-AF65-F5344CB8AC3E}">
        <p14:creationId xmlns:p14="http://schemas.microsoft.com/office/powerpoint/2010/main" val="19430466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fontAlgn="auto">
              <a:lnSpc>
                <a:spcPct val="12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rPr>
              <a:t>Figure 6.11 The oxidation rate of glucose plus fructose in a combined drink is higher than the oxidation rate of similar amounts of either glucose or fructose alone. FRUC = fructose; GLU = glucose.</a:t>
            </a:r>
          </a:p>
          <a:p>
            <a:r>
              <a:rPr lang="en-US" sz="1800" dirty="0">
                <a:solidFill>
                  <a:srgbClr val="000000"/>
                </a:solidFill>
                <a:effectLst/>
                <a:latin typeface="Times New Roman" panose="02020603050405020304" pitchFamily="18" charset="0"/>
                <a:ea typeface="Times New Roman" panose="02020603050405020304" pitchFamily="18" charset="0"/>
              </a:rPr>
              <a:t>Reprinted by permission from A.E. Jeukendrup and R. </a:t>
            </a:r>
            <a:r>
              <a:rPr lang="en-US" sz="1800" dirty="0" err="1">
                <a:solidFill>
                  <a:srgbClr val="000000"/>
                </a:solidFill>
                <a:effectLst/>
                <a:latin typeface="Times New Roman" panose="02020603050405020304" pitchFamily="18" charset="0"/>
                <a:ea typeface="Times New Roman" panose="02020603050405020304" pitchFamily="18" charset="0"/>
              </a:rPr>
              <a:t>Jentjens</a:t>
            </a:r>
            <a:r>
              <a:rPr lang="en-US" sz="1800" dirty="0">
                <a:solidFill>
                  <a:srgbClr val="000000"/>
                </a:solidFill>
                <a:effectLst/>
                <a:latin typeface="Times New Roman" panose="02020603050405020304" pitchFamily="18" charset="0"/>
                <a:ea typeface="Times New Roman" panose="02020603050405020304" pitchFamily="18" charset="0"/>
              </a:rPr>
              <a:t>, "Oxidation of Carbohydrate Feedings During Prolonged Exercise: Current Thoughts, Guidelines, and Directions for Future Research," </a:t>
            </a:r>
            <a:r>
              <a:rPr lang="en-US" sz="1800" i="1" dirty="0">
                <a:solidFill>
                  <a:srgbClr val="000000"/>
                </a:solidFill>
                <a:effectLst/>
                <a:latin typeface="Times New Roman" panose="02020603050405020304" pitchFamily="18" charset="0"/>
                <a:ea typeface="Times New Roman" panose="02020603050405020304" pitchFamily="18" charset="0"/>
              </a:rPr>
              <a:t>Sports Medicine</a:t>
            </a:r>
            <a:r>
              <a:rPr lang="en-US" sz="1800" dirty="0">
                <a:solidFill>
                  <a:srgbClr val="000000"/>
                </a:solidFill>
                <a:effectLst/>
                <a:latin typeface="Times New Roman" panose="02020603050405020304" pitchFamily="18" charset="0"/>
                <a:ea typeface="Times New Roman" panose="02020603050405020304" pitchFamily="18" charset="0"/>
              </a:rPr>
              <a:t> 29, no. 6 (2000): 407-424. Reproduced with permission from </a:t>
            </a:r>
            <a:r>
              <a:rPr lang="en-US" sz="1800" dirty="0" err="1">
                <a:solidFill>
                  <a:srgbClr val="000000"/>
                </a:solidFill>
                <a:effectLst/>
                <a:latin typeface="Times New Roman" panose="02020603050405020304" pitchFamily="18" charset="0"/>
                <a:ea typeface="Times New Roman" panose="02020603050405020304" pitchFamily="18" charset="0"/>
              </a:rPr>
              <a:t>Adis</a:t>
            </a:r>
            <a:r>
              <a:rPr lang="en-US" sz="1800" dirty="0">
                <a:solidFill>
                  <a:srgbClr val="000000"/>
                </a:solidFill>
                <a:effectLst/>
                <a:latin typeface="Times New Roman" panose="02020603050405020304" pitchFamily="18" charset="0"/>
                <a:ea typeface="Times New Roman" panose="02020603050405020304" pitchFamily="18" charset="0"/>
              </a:rPr>
              <a:t>, A Wolters Kluwer business (Copyright </a:t>
            </a:r>
            <a:r>
              <a:rPr lang="en-US" sz="1800" dirty="0" err="1">
                <a:solidFill>
                  <a:srgbClr val="000000"/>
                </a:solidFill>
                <a:effectLst/>
                <a:latin typeface="Times New Roman" panose="02020603050405020304" pitchFamily="18" charset="0"/>
                <a:ea typeface="Times New Roman" panose="02020603050405020304" pitchFamily="18" charset="0"/>
              </a:rPr>
              <a:t>Adis</a:t>
            </a:r>
            <a:r>
              <a:rPr lang="en-US" sz="1800" dirty="0">
                <a:solidFill>
                  <a:srgbClr val="000000"/>
                </a:solidFill>
                <a:effectLst/>
                <a:latin typeface="Times New Roman" panose="02020603050405020304" pitchFamily="18" charset="0"/>
                <a:ea typeface="Times New Roman" panose="02020603050405020304" pitchFamily="18" charset="0"/>
              </a:rPr>
              <a:t> Data Information BV 1994. All rights reserved.)</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40</a:t>
            </a:fld>
            <a:endParaRPr lang="en-US" altLang="en-US" dirty="0"/>
          </a:p>
        </p:txBody>
      </p:sp>
    </p:spTree>
    <p:extLst>
      <p:ext uri="{BB962C8B-B14F-4D97-AF65-F5344CB8AC3E}">
        <p14:creationId xmlns:p14="http://schemas.microsoft.com/office/powerpoint/2010/main" val="36355383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fontAlgn="auto">
              <a:lnSpc>
                <a:spcPct val="12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rPr>
              <a:t>Figure 6.13 Carbohydrate intake recommendations during exercise as a function of duration of exercise. If the absolute exercise intensity is low, these figures may need to be adjusted downward. Athletes should train with higher intakes if such intakes are targeted at events, and intakes greater than 60 g/h would have to come from multiple transportable carbohydrates.</a:t>
            </a:r>
          </a:p>
          <a:p>
            <a:r>
              <a:rPr lang="nb-NO" sz="1800" dirty="0">
                <a:solidFill>
                  <a:srgbClr val="000000"/>
                </a:solidFill>
                <a:effectLst/>
                <a:latin typeface="Times New Roman" panose="02020603050405020304" pitchFamily="18" charset="0"/>
                <a:ea typeface="Times New Roman" panose="02020603050405020304" pitchFamily="18" charset="0"/>
              </a:rPr>
              <a:t>© Asker Jeukendrup. www.mysportscience.com</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41</a:t>
            </a:fld>
            <a:endParaRPr lang="en-US" altLang="en-US" dirty="0"/>
          </a:p>
        </p:txBody>
      </p:sp>
    </p:spTree>
    <p:extLst>
      <p:ext uri="{BB962C8B-B14F-4D97-AF65-F5344CB8AC3E}">
        <p14:creationId xmlns:p14="http://schemas.microsoft.com/office/powerpoint/2010/main" val="5945392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Caffeine </a:t>
            </a:r>
            <a:r>
              <a:rPr lang="en-US" dirty="0"/>
              <a:t>may increase glycogen resynthesis rates (evidence not clear) but if 1.2 g/kg per hour is consumed it has no further effect</a:t>
            </a:r>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42</a:t>
            </a:fld>
            <a:endParaRPr lang="en-US" altLang="en-US" dirty="0"/>
          </a:p>
        </p:txBody>
      </p:sp>
    </p:spTree>
    <p:extLst>
      <p:ext uri="{BB962C8B-B14F-4D97-AF65-F5344CB8AC3E}">
        <p14:creationId xmlns:p14="http://schemas.microsoft.com/office/powerpoint/2010/main" val="10226763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Protein increases insulin secretion so improves Glycogen resynthesis, but if enough CHO is consumed, the max rate is achieved so protein makes no further difference</a:t>
            </a:r>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45</a:t>
            </a:fld>
            <a:endParaRPr lang="en-US" altLang="en-US" dirty="0"/>
          </a:p>
        </p:txBody>
      </p:sp>
    </p:spTree>
    <p:extLst>
      <p:ext uri="{BB962C8B-B14F-4D97-AF65-F5344CB8AC3E}">
        <p14:creationId xmlns:p14="http://schemas.microsoft.com/office/powerpoint/2010/main" val="40300942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fontAlgn="auto">
              <a:lnSpc>
                <a:spcPct val="12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rPr>
              <a:t>Figure 6.14 Mechanisms of glucose transport into the muscle and the synthesis of glycogen.</a:t>
            </a:r>
          </a:p>
          <a:p>
            <a:r>
              <a:rPr lang="en-US" sz="1800" dirty="0">
                <a:solidFill>
                  <a:srgbClr val="000000"/>
                </a:solidFill>
                <a:effectLst/>
                <a:latin typeface="Times New Roman" panose="02020603050405020304" pitchFamily="18" charset="0"/>
                <a:ea typeface="Times New Roman" panose="02020603050405020304" pitchFamily="18" charset="0"/>
              </a:rPr>
              <a:t>Reprinted by permission from L.P.G. </a:t>
            </a:r>
            <a:r>
              <a:rPr lang="en-US" sz="1800" dirty="0" err="1">
                <a:solidFill>
                  <a:srgbClr val="000000"/>
                </a:solidFill>
                <a:effectLst/>
                <a:latin typeface="Times New Roman" panose="02020603050405020304" pitchFamily="18" charset="0"/>
                <a:ea typeface="Times New Roman" panose="02020603050405020304" pitchFamily="18" charset="0"/>
              </a:rPr>
              <a:t>Jentjens</a:t>
            </a:r>
            <a:r>
              <a:rPr lang="en-US" sz="1800" dirty="0">
                <a:solidFill>
                  <a:srgbClr val="000000"/>
                </a:solidFill>
                <a:effectLst/>
                <a:latin typeface="Times New Roman" panose="02020603050405020304" pitchFamily="18" charset="0"/>
                <a:ea typeface="Times New Roman" panose="02020603050405020304" pitchFamily="18" charset="0"/>
              </a:rPr>
              <a:t> and A.E. Jeukendrup, "Glycogen Resynthesis After Exercise," </a:t>
            </a:r>
            <a:r>
              <a:rPr lang="en-US" sz="1800" i="1" dirty="0">
                <a:solidFill>
                  <a:srgbClr val="000000"/>
                </a:solidFill>
                <a:effectLst/>
                <a:latin typeface="Times New Roman" panose="02020603050405020304" pitchFamily="18" charset="0"/>
                <a:ea typeface="Times New Roman" panose="02020603050405020304" pitchFamily="18" charset="0"/>
              </a:rPr>
              <a:t>Sports Medicine</a:t>
            </a:r>
            <a:r>
              <a:rPr lang="en-US" sz="1800" dirty="0">
                <a:solidFill>
                  <a:srgbClr val="000000"/>
                </a:solidFill>
                <a:effectLst/>
                <a:latin typeface="Times New Roman" panose="02020603050405020304" pitchFamily="18" charset="0"/>
                <a:ea typeface="Times New Roman" panose="02020603050405020304" pitchFamily="18" charset="0"/>
              </a:rPr>
              <a:t> 33, no. 2 (2003): 117-144. Reproduced with permission from </a:t>
            </a:r>
            <a:r>
              <a:rPr lang="en-US" sz="1800" dirty="0" err="1">
                <a:solidFill>
                  <a:srgbClr val="000000"/>
                </a:solidFill>
                <a:effectLst/>
                <a:latin typeface="Times New Roman" panose="02020603050405020304" pitchFamily="18" charset="0"/>
                <a:ea typeface="Times New Roman" panose="02020603050405020304" pitchFamily="18" charset="0"/>
              </a:rPr>
              <a:t>Adis</a:t>
            </a:r>
            <a:r>
              <a:rPr lang="en-US" sz="1800" dirty="0">
                <a:solidFill>
                  <a:srgbClr val="000000"/>
                </a:solidFill>
                <a:effectLst/>
                <a:latin typeface="Times New Roman" panose="02020603050405020304" pitchFamily="18" charset="0"/>
                <a:ea typeface="Times New Roman" panose="02020603050405020304" pitchFamily="18" charset="0"/>
              </a:rPr>
              <a:t>, A Wolters Kluwer business (Copyright </a:t>
            </a:r>
            <a:r>
              <a:rPr lang="en-US" sz="1800" dirty="0" err="1">
                <a:solidFill>
                  <a:srgbClr val="000000"/>
                </a:solidFill>
                <a:effectLst/>
                <a:latin typeface="Times New Roman" panose="02020603050405020304" pitchFamily="18" charset="0"/>
                <a:ea typeface="Times New Roman" panose="02020603050405020304" pitchFamily="18" charset="0"/>
              </a:rPr>
              <a:t>Adis</a:t>
            </a:r>
            <a:r>
              <a:rPr lang="en-US" sz="1800" dirty="0">
                <a:solidFill>
                  <a:srgbClr val="000000"/>
                </a:solidFill>
                <a:effectLst/>
                <a:latin typeface="Times New Roman" panose="02020603050405020304" pitchFamily="18" charset="0"/>
                <a:ea typeface="Times New Roman" panose="02020603050405020304" pitchFamily="18" charset="0"/>
              </a:rPr>
              <a:t> Data Information BV 2003. All rights reserved.)</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47</a:t>
            </a:fld>
            <a:endParaRPr lang="en-US" altLang="en-US" dirty="0"/>
          </a:p>
        </p:txBody>
      </p:sp>
    </p:spTree>
    <p:extLst>
      <p:ext uri="{BB962C8B-B14F-4D97-AF65-F5344CB8AC3E}">
        <p14:creationId xmlns:p14="http://schemas.microsoft.com/office/powerpoint/2010/main" val="18110830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Infographic 6.1 Carbohydrate intake guidelines for training, performance, and recovery.</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49</a:t>
            </a:fld>
            <a:endParaRPr lang="en-US" altLang="en-US" dirty="0"/>
          </a:p>
        </p:txBody>
      </p:sp>
    </p:spTree>
    <p:extLst>
      <p:ext uri="{BB962C8B-B14F-4D97-AF65-F5344CB8AC3E}">
        <p14:creationId xmlns:p14="http://schemas.microsoft.com/office/powerpoint/2010/main" val="34573177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EA37BA7D-B68D-4CAB-B007-9C48419216CD}" type="datetimeFigureOut">
              <a:rPr lang="en-US" altLang="en-US"/>
              <a:pPr>
                <a:defRPr/>
              </a:pPr>
              <a:t>10/15/25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17474A3-2782-4698-B0C3-200C78EED7DD}" type="slidenum">
              <a:rPr lang="en-US" altLang="en-US"/>
              <a:pPr/>
              <a:t>‹#›</a:t>
            </a:fld>
            <a:endParaRPr lang="en-US" altLang="en-US" dirty="0"/>
          </a:p>
        </p:txBody>
      </p:sp>
    </p:spTree>
    <p:extLst>
      <p:ext uri="{BB962C8B-B14F-4D97-AF65-F5344CB8AC3E}">
        <p14:creationId xmlns:p14="http://schemas.microsoft.com/office/powerpoint/2010/main" val="3754330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06D9FC19-6F6B-40BB-A551-5B23405E1A22}" type="datetimeFigureOut">
              <a:rPr lang="en-US" altLang="en-US"/>
              <a:pPr>
                <a:defRPr/>
              </a:pPr>
              <a:t>10/15/25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AD8DB88A-3BFC-43D6-A0B9-1F9382ED257F}" type="slidenum">
              <a:rPr lang="en-US" altLang="en-US"/>
              <a:pPr/>
              <a:t>‹#›</a:t>
            </a:fld>
            <a:endParaRPr lang="en-US" altLang="en-US" dirty="0"/>
          </a:p>
        </p:txBody>
      </p:sp>
    </p:spTree>
    <p:extLst>
      <p:ext uri="{BB962C8B-B14F-4D97-AF65-F5344CB8AC3E}">
        <p14:creationId xmlns:p14="http://schemas.microsoft.com/office/powerpoint/2010/main" val="3042760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8E08C940-C326-4E22-A072-F58D9986B6CC}" type="datetimeFigureOut">
              <a:rPr lang="en-US" altLang="en-US"/>
              <a:pPr>
                <a:defRPr/>
              </a:pPr>
              <a:t>10/15/25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AC6C458-612D-410B-A23A-38C22B1AD289}" type="slidenum">
              <a:rPr lang="en-US" altLang="en-US"/>
              <a:pPr/>
              <a:t>‹#›</a:t>
            </a:fld>
            <a:endParaRPr lang="en-US" altLang="en-US" dirty="0"/>
          </a:p>
        </p:txBody>
      </p:sp>
    </p:spTree>
    <p:extLst>
      <p:ext uri="{BB962C8B-B14F-4D97-AF65-F5344CB8AC3E}">
        <p14:creationId xmlns:p14="http://schemas.microsoft.com/office/powerpoint/2010/main" val="3925558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F0B050E1-B9F5-47B8-8A5F-7ADCF818B579}" type="datetimeFigureOut">
              <a:rPr lang="en-US" altLang="en-US"/>
              <a:pPr>
                <a:defRPr/>
              </a:pPr>
              <a:t>10/15/25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728573AA-BCB7-4BEE-8B0C-22CEC8BA2796}" type="slidenum">
              <a:rPr lang="en-US" altLang="en-US"/>
              <a:pPr/>
              <a:t>‹#›</a:t>
            </a:fld>
            <a:endParaRPr lang="en-US" altLang="en-US" dirty="0"/>
          </a:p>
        </p:txBody>
      </p:sp>
    </p:spTree>
    <p:extLst>
      <p:ext uri="{BB962C8B-B14F-4D97-AF65-F5344CB8AC3E}">
        <p14:creationId xmlns:p14="http://schemas.microsoft.com/office/powerpoint/2010/main" val="2546376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1056B03A-8A4D-4B18-85EA-C920101115C2}" type="datetimeFigureOut">
              <a:rPr lang="en-US" altLang="en-US"/>
              <a:pPr>
                <a:defRPr/>
              </a:pPr>
              <a:t>10/15/25</a:t>
            </a:fld>
            <a:endParaRPr lang="en-US" altLang="en-US" dirty="0"/>
          </a:p>
        </p:txBody>
      </p:sp>
      <p:sp>
        <p:nvSpPr>
          <p:cNvPr id="8" name="Footer Placeholder 4"/>
          <p:cNvSpPr>
            <a:spLocks noGrp="1"/>
          </p:cNvSpPr>
          <p:nvPr>
            <p:ph type="ftr" sz="quarter" idx="11"/>
          </p:nvPr>
        </p:nvSpPr>
        <p:spPr/>
        <p:txBody>
          <a:bodyPr/>
          <a:lstStyle>
            <a:lvl1pPr>
              <a:defRPr/>
            </a:lvl1pPr>
          </a:lstStyle>
          <a:p>
            <a:pPr>
              <a:defRPr/>
            </a:pPr>
            <a:endParaRPr lang="en-US" altLang="en-US" dirty="0"/>
          </a:p>
        </p:txBody>
      </p:sp>
      <p:sp>
        <p:nvSpPr>
          <p:cNvPr id="9" name="Slide Number Placeholder 5"/>
          <p:cNvSpPr>
            <a:spLocks noGrp="1"/>
          </p:cNvSpPr>
          <p:nvPr>
            <p:ph type="sldNum" sz="quarter" idx="12"/>
          </p:nvPr>
        </p:nvSpPr>
        <p:spPr/>
        <p:txBody>
          <a:bodyPr/>
          <a:lstStyle>
            <a:lvl1pPr>
              <a:defRPr/>
            </a:lvl1pPr>
          </a:lstStyle>
          <a:p>
            <a:fld id="{891E2BBD-6DFD-4051-B524-3C412915A2BF}" type="slidenum">
              <a:rPr lang="en-US" altLang="en-US"/>
              <a:pPr/>
              <a:t>‹#›</a:t>
            </a:fld>
            <a:endParaRPr lang="en-US" altLang="en-US" dirty="0"/>
          </a:p>
        </p:txBody>
      </p:sp>
    </p:spTree>
    <p:extLst>
      <p:ext uri="{BB962C8B-B14F-4D97-AF65-F5344CB8AC3E}">
        <p14:creationId xmlns:p14="http://schemas.microsoft.com/office/powerpoint/2010/main" val="3185609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623BF81C-7F74-4E4D-BD97-843E430D1755}" type="datetimeFigureOut">
              <a:rPr lang="en-US" altLang="en-US"/>
              <a:pPr>
                <a:defRPr/>
              </a:pPr>
              <a:t>10/15/25</a:t>
            </a:fld>
            <a:endParaRPr lang="en-US" altLang="en-US" dirty="0"/>
          </a:p>
        </p:txBody>
      </p:sp>
      <p:sp>
        <p:nvSpPr>
          <p:cNvPr id="4" name="Footer Placeholder 4"/>
          <p:cNvSpPr>
            <a:spLocks noGrp="1"/>
          </p:cNvSpPr>
          <p:nvPr>
            <p:ph type="ftr" sz="quarter" idx="11"/>
          </p:nvPr>
        </p:nvSpPr>
        <p:spPr/>
        <p:txBody>
          <a:bodyPr/>
          <a:lstStyle>
            <a:lvl1pPr>
              <a:defRPr/>
            </a:lvl1pPr>
          </a:lstStyle>
          <a:p>
            <a:pPr>
              <a:defRPr/>
            </a:pPr>
            <a:endParaRPr lang="en-US" altLang="en-US" dirty="0"/>
          </a:p>
        </p:txBody>
      </p:sp>
      <p:sp>
        <p:nvSpPr>
          <p:cNvPr id="5" name="Slide Number Placeholder 5"/>
          <p:cNvSpPr>
            <a:spLocks noGrp="1"/>
          </p:cNvSpPr>
          <p:nvPr>
            <p:ph type="sldNum" sz="quarter" idx="12"/>
          </p:nvPr>
        </p:nvSpPr>
        <p:spPr/>
        <p:txBody>
          <a:bodyPr/>
          <a:lstStyle>
            <a:lvl1pPr>
              <a:defRPr/>
            </a:lvl1pPr>
          </a:lstStyle>
          <a:p>
            <a:fld id="{1981CFFC-F819-4CCF-95AB-0B72F07DC821}" type="slidenum">
              <a:rPr lang="en-US" altLang="en-US"/>
              <a:pPr/>
              <a:t>‹#›</a:t>
            </a:fld>
            <a:endParaRPr lang="en-US" altLang="en-US" dirty="0"/>
          </a:p>
        </p:txBody>
      </p:sp>
    </p:spTree>
    <p:extLst>
      <p:ext uri="{BB962C8B-B14F-4D97-AF65-F5344CB8AC3E}">
        <p14:creationId xmlns:p14="http://schemas.microsoft.com/office/powerpoint/2010/main" val="3729133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BAB519A-78B7-4C0F-8A15-E9B5323AC18E}" type="datetimeFigureOut">
              <a:rPr lang="en-US" altLang="en-US"/>
              <a:pPr>
                <a:defRPr/>
              </a:pPr>
              <a:t>10/15/25</a:t>
            </a:fld>
            <a:endParaRPr lang="en-US" altLang="en-US" dirty="0"/>
          </a:p>
        </p:txBody>
      </p:sp>
      <p:sp>
        <p:nvSpPr>
          <p:cNvPr id="3" name="Footer Placeholder 4"/>
          <p:cNvSpPr>
            <a:spLocks noGrp="1"/>
          </p:cNvSpPr>
          <p:nvPr>
            <p:ph type="ftr" sz="quarter" idx="11"/>
          </p:nvPr>
        </p:nvSpPr>
        <p:spPr/>
        <p:txBody>
          <a:bodyPr/>
          <a:lstStyle>
            <a:lvl1pPr>
              <a:defRPr/>
            </a:lvl1pPr>
          </a:lstStyle>
          <a:p>
            <a:pPr>
              <a:defRPr/>
            </a:pPr>
            <a:endParaRPr lang="en-US" altLang="en-US" dirty="0"/>
          </a:p>
        </p:txBody>
      </p:sp>
      <p:sp>
        <p:nvSpPr>
          <p:cNvPr id="4" name="Slide Number Placeholder 5"/>
          <p:cNvSpPr>
            <a:spLocks noGrp="1"/>
          </p:cNvSpPr>
          <p:nvPr>
            <p:ph type="sldNum" sz="quarter" idx="12"/>
          </p:nvPr>
        </p:nvSpPr>
        <p:spPr/>
        <p:txBody>
          <a:bodyPr/>
          <a:lstStyle>
            <a:lvl1pPr>
              <a:defRPr/>
            </a:lvl1pPr>
          </a:lstStyle>
          <a:p>
            <a:fld id="{3FAA1434-A6A6-46B9-BAF2-FED71B7A5BEC}" type="slidenum">
              <a:rPr lang="en-US" altLang="en-US"/>
              <a:pPr/>
              <a:t>‹#›</a:t>
            </a:fld>
            <a:endParaRPr lang="en-US" altLang="en-US" dirty="0"/>
          </a:p>
        </p:txBody>
      </p:sp>
    </p:spTree>
    <p:extLst>
      <p:ext uri="{BB962C8B-B14F-4D97-AF65-F5344CB8AC3E}">
        <p14:creationId xmlns:p14="http://schemas.microsoft.com/office/powerpoint/2010/main" val="2080850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C56E29B-72B0-4DFE-BAF8-4FA4CD0AE990}" type="datetimeFigureOut">
              <a:rPr lang="en-US" altLang="en-US"/>
              <a:pPr>
                <a:defRPr/>
              </a:pPr>
              <a:t>10/15/25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E4F52ED4-BC79-47BF-8A23-39D94FF7F8D7}" type="slidenum">
              <a:rPr lang="en-US" altLang="en-US"/>
              <a:pPr/>
              <a:t>‹#›</a:t>
            </a:fld>
            <a:endParaRPr lang="en-US" altLang="en-US" dirty="0"/>
          </a:p>
        </p:txBody>
      </p:sp>
    </p:spTree>
    <p:extLst>
      <p:ext uri="{BB962C8B-B14F-4D97-AF65-F5344CB8AC3E}">
        <p14:creationId xmlns:p14="http://schemas.microsoft.com/office/powerpoint/2010/main" val="4129021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63273E4-1673-4F49-A000-75434E831798}" type="datetimeFigureOut">
              <a:rPr lang="en-US" altLang="en-US"/>
              <a:pPr>
                <a:defRPr/>
              </a:pPr>
              <a:t>10/15/25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F52C659B-36D2-41BC-8F83-C5BFD5B89924}" type="slidenum">
              <a:rPr lang="en-US" altLang="en-US"/>
              <a:pPr/>
              <a:t>‹#›</a:t>
            </a:fld>
            <a:endParaRPr lang="en-US" altLang="en-US" dirty="0"/>
          </a:p>
        </p:txBody>
      </p:sp>
    </p:spTree>
    <p:extLst>
      <p:ext uri="{BB962C8B-B14F-4D97-AF65-F5344CB8AC3E}">
        <p14:creationId xmlns:p14="http://schemas.microsoft.com/office/powerpoint/2010/main" val="329168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61297C10-F4CF-4AAF-9394-2137F383A334}" type="datetimeFigureOut">
              <a:rPr lang="en-US" altLang="en-US"/>
              <a:pPr>
                <a:defRPr/>
              </a:pPr>
              <a:t>10/15/25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110FCE6-E227-4E91-84F8-5EF6FA89DEE0}" type="slidenum">
              <a:rPr lang="en-US" altLang="en-US"/>
              <a:pPr/>
              <a:t>‹#›</a:t>
            </a:fld>
            <a:endParaRPr lang="en-US" altLang="en-US" dirty="0"/>
          </a:p>
        </p:txBody>
      </p:sp>
    </p:spTree>
    <p:extLst>
      <p:ext uri="{BB962C8B-B14F-4D97-AF65-F5344CB8AC3E}">
        <p14:creationId xmlns:p14="http://schemas.microsoft.com/office/powerpoint/2010/main" val="3276217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D6566095-A1A3-4C98-A61E-8857A55537CF}" type="datetimeFigureOut">
              <a:rPr lang="en-US" altLang="en-US"/>
              <a:pPr>
                <a:defRPr/>
              </a:pPr>
              <a:t>10/15/25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C1A75FD8-31B5-4DD0-A600-3D54C457EDB7}" type="slidenum">
              <a:rPr lang="en-US" altLang="en-US"/>
              <a:pPr/>
              <a:t>‹#›</a:t>
            </a:fld>
            <a:endParaRPr lang="en-US" altLang="en-US" dirty="0"/>
          </a:p>
        </p:txBody>
      </p:sp>
    </p:spTree>
    <p:extLst>
      <p:ext uri="{BB962C8B-B14F-4D97-AF65-F5344CB8AC3E}">
        <p14:creationId xmlns:p14="http://schemas.microsoft.com/office/powerpoint/2010/main" val="11361974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10/15/25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76578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10/15/25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99575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3130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10/15/25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112952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10/15/25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634907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10/15/25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2047289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10/15/25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856335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10/15/25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07983876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10/15/25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433527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10/15/25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875014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2586625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0656964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561726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10/15/25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9506784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10/15/25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8713954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401262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008240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387158"/>
            <a:ext cx="9144000" cy="1866319"/>
          </a:xfrm>
          <a:prstGeom prst="rect">
            <a:avLst/>
          </a:prstGeom>
        </p:spPr>
        <p:txBody>
          <a:bodyPr anchor="t"/>
          <a:lstStyle>
            <a:lvl1pPr algn="ctr">
              <a:defRPr sz="6000" b="1" i="0" cap="all" baseline="0">
                <a:ln>
                  <a:noFill/>
                </a:ln>
                <a:solidFill>
                  <a:srgbClr val="3766BC"/>
                </a:solidFill>
                <a:latin typeface="Helvetica Neue Condensed" charset="0"/>
              </a:defRPr>
            </a:lvl1pPr>
          </a:lstStyle>
          <a:p>
            <a:r>
              <a:rPr lang="en-US"/>
              <a:t>Click to edit Master title style</a:t>
            </a:r>
            <a:endParaRPr lang="en-US" dirty="0"/>
          </a:p>
        </p:txBody>
      </p:sp>
      <p:sp>
        <p:nvSpPr>
          <p:cNvPr id="3" name="Subtitle 2"/>
          <p:cNvSpPr>
            <a:spLocks noGrp="1"/>
          </p:cNvSpPr>
          <p:nvPr>
            <p:ph type="subTitle" idx="1"/>
          </p:nvPr>
        </p:nvSpPr>
        <p:spPr>
          <a:xfrm>
            <a:off x="1524000" y="1975134"/>
            <a:ext cx="9144000" cy="412024"/>
          </a:xfrm>
        </p:spPr>
        <p:txBody>
          <a:bodyPr>
            <a:normAutofit/>
          </a:bodyPr>
          <a:lstStyle>
            <a:lvl1pPr marL="0" indent="0" algn="ctr">
              <a:buNone/>
              <a:defRPr sz="2200" cap="all" baseline="0">
                <a:solidFill>
                  <a:srgbClr val="6A6A6A"/>
                </a:solidFill>
                <a:latin typeface="Helvetica Neue"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Content Placeholder 7"/>
          <p:cNvSpPr>
            <a:spLocks noGrp="1"/>
          </p:cNvSpPr>
          <p:nvPr>
            <p:ph sz="quarter" idx="10"/>
          </p:nvPr>
        </p:nvSpPr>
        <p:spPr>
          <a:xfrm>
            <a:off x="0" y="5845552"/>
            <a:ext cx="12192000" cy="457277"/>
          </a:xfrm>
        </p:spPr>
        <p:txBody>
          <a:bodyPr>
            <a:normAutofit/>
          </a:bodyPr>
          <a:lstStyle>
            <a:lvl1pPr marL="0" indent="0" algn="ctr">
              <a:buFontTx/>
              <a:buNone/>
              <a:defRPr sz="1800" baseline="0">
                <a:solidFill>
                  <a:srgbClr val="D7D7D7"/>
                </a:solidFill>
              </a:defRPr>
            </a:lvl1pPr>
          </a:lstStyle>
          <a:p>
            <a:pPr lvl="0"/>
            <a:r>
              <a:rPr lang="en-US"/>
              <a:t>Edit Master text styles</a:t>
            </a:r>
          </a:p>
        </p:txBody>
      </p:sp>
    </p:spTree>
    <p:extLst>
      <p:ext uri="{BB962C8B-B14F-4D97-AF65-F5344CB8AC3E}">
        <p14:creationId xmlns:p14="http://schemas.microsoft.com/office/powerpoint/2010/main" val="32932920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Two Content">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41954"/>
            <a:ext cx="5181600" cy="4134303"/>
          </a:xfrm>
        </p:spPr>
        <p:txBody>
          <a:bodyPr>
            <a:noAutofit/>
          </a:bodyPr>
          <a:lstStyle>
            <a:lvl1pPr>
              <a:defRPr b="1">
                <a:latin typeface="Helvetica" pitchFamily="34" charset="0"/>
              </a:defRPr>
            </a:lvl1pPr>
            <a:lvl2pPr>
              <a:defRPr b="1">
                <a:latin typeface="Helvetica" pitchFamily="34" charset="0"/>
              </a:defRPr>
            </a:lvl2pPr>
            <a:lvl3pPr>
              <a:defRPr b="1">
                <a:latin typeface="Helvetica" pitchFamily="34" charset="0"/>
              </a:defRPr>
            </a:lvl3pPr>
            <a:lvl4pPr>
              <a:defRPr b="1">
                <a:latin typeface="Helvetica" pitchFamily="34" charset="0"/>
              </a:defRPr>
            </a:lvl4pPr>
            <a:lvl5pPr>
              <a:defRPr b="1">
                <a:latin typeface="Helvetic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41953"/>
            <a:ext cx="5181600" cy="4134303"/>
          </a:xfrm>
        </p:spPr>
        <p:txBody>
          <a:bodyPr>
            <a:noAutofit/>
          </a:bodyPr>
          <a:lstStyle>
            <a:lvl1pPr>
              <a:defRPr b="1">
                <a:latin typeface="Helvetica" pitchFamily="34" charset="0"/>
              </a:defRPr>
            </a:lvl1pPr>
            <a:lvl2pPr>
              <a:defRPr b="1">
                <a:latin typeface="Helvetica" pitchFamily="34" charset="0"/>
              </a:defRPr>
            </a:lvl2pPr>
            <a:lvl3pPr>
              <a:defRPr b="1">
                <a:latin typeface="Helvetica" pitchFamily="34" charset="0"/>
              </a:defRPr>
            </a:lvl3pPr>
            <a:lvl4pPr>
              <a:defRPr b="1">
                <a:latin typeface="Helvetica" pitchFamily="34" charset="0"/>
              </a:defRPr>
            </a:lvl4pPr>
            <a:lvl5pPr>
              <a:defRPr b="1">
                <a:latin typeface="Helvetic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itle 1"/>
          <p:cNvSpPr>
            <a:spLocks noGrp="1"/>
          </p:cNvSpPr>
          <p:nvPr>
            <p:ph type="title"/>
          </p:nvPr>
        </p:nvSpPr>
        <p:spPr>
          <a:xfrm>
            <a:off x="838200" y="969560"/>
            <a:ext cx="10515600" cy="409790"/>
          </a:xfrm>
          <a:prstGeom prst="rect">
            <a:avLst/>
          </a:prstGeom>
        </p:spPr>
        <p:txBody>
          <a:bodyPr lIns="0" tIns="0" rIns="0" bIns="0">
            <a:normAutofit/>
          </a:bodyPr>
          <a:lstStyle>
            <a:lvl1pPr algn="ctr">
              <a:defRPr sz="3800" b="1" i="0" baseline="0">
                <a:solidFill>
                  <a:srgbClr val="3766BC"/>
                </a:solidFill>
                <a:latin typeface="Helvetica Neue Condensed" charset="0"/>
              </a:defRPr>
            </a:lvl1pPr>
          </a:lstStyle>
          <a:p>
            <a:r>
              <a:rPr lang="en-US" dirty="0"/>
              <a:t>Click to edit Master title style</a:t>
            </a:r>
          </a:p>
        </p:txBody>
      </p:sp>
    </p:spTree>
    <p:extLst>
      <p:ext uri="{BB962C8B-B14F-4D97-AF65-F5344CB8AC3E}">
        <p14:creationId xmlns:p14="http://schemas.microsoft.com/office/powerpoint/2010/main" val="2105059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21" Type="http://schemas.openxmlformats.org/officeDocument/2006/relationships/image" Target="../media/image3.png"/><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image" Target="../media/image6.png"/><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image" Target="../media/image5.png"/><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051" name="Text Placeholder 2"/>
          <p:cNvSpPr>
            <a:spLocks noGrp="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smtClean="0">
                <a:solidFill>
                  <a:srgbClr val="898989"/>
                </a:solidFill>
                <a:latin typeface="Calibri" pitchFamily="34" charset="0"/>
              </a:defRPr>
            </a:lvl1pPr>
          </a:lstStyle>
          <a:p>
            <a:pPr>
              <a:defRPr/>
            </a:pPr>
            <a:fld id="{BE4AE11F-9285-4F6F-A6B2-1A6388682792}" type="datetimeFigureOut">
              <a:rPr lang="en-US" altLang="en-US"/>
              <a:pPr>
                <a:defRPr/>
              </a:pPr>
              <a:t>10/15/25</a:t>
            </a:fld>
            <a:endParaRPr lang="en-US" alt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200" smtClean="0">
                <a:solidFill>
                  <a:srgbClr val="898989"/>
                </a:solidFill>
                <a:latin typeface="Calibri" pitchFamily="34" charset="0"/>
              </a:defRPr>
            </a:lvl1pPr>
          </a:lstStyle>
          <a:p>
            <a:pPr>
              <a:defRPr/>
            </a:pPr>
            <a:endParaRPr lang="en-US" alt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panose="020F0502020204030204" pitchFamily="34" charset="0"/>
              </a:defRPr>
            </a:lvl1pPr>
          </a:lstStyle>
          <a:p>
            <a:fld id="{A8AA81F6-E4F9-4273-BDEA-24C02A580AF1}" type="slidenum">
              <a:rPr lang="en-US" altLang="en-US"/>
              <a:pPr/>
              <a:t>‹#›</a:t>
            </a:fld>
            <a:endParaRPr lang="en-US" altLang="en-US" dirty="0"/>
          </a:p>
        </p:txBody>
      </p:sp>
    </p:spTree>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rtl="0" eaLnBrk="0" fontAlgn="base" hangingPunct="0">
        <a:lnSpc>
          <a:spcPct val="90000"/>
        </a:lnSpc>
        <a:spcBef>
          <a:spcPct val="0"/>
        </a:spcBef>
        <a:spcAft>
          <a:spcPct val="0"/>
        </a:spcAft>
        <a:defRPr sz="3800" kern="1200">
          <a:solidFill>
            <a:srgbClr val="3766BC"/>
          </a:solidFill>
          <a:latin typeface="Helvetica Neue Condensed" charset="0"/>
          <a:ea typeface="+mj-ea"/>
          <a:cs typeface="+mj-cs"/>
        </a:defRPr>
      </a:lvl1pPr>
      <a:lvl2pPr algn="l" rtl="0" eaLnBrk="0" fontAlgn="base" hangingPunct="0">
        <a:lnSpc>
          <a:spcPct val="90000"/>
        </a:lnSpc>
        <a:spcBef>
          <a:spcPct val="0"/>
        </a:spcBef>
        <a:spcAft>
          <a:spcPct val="0"/>
        </a:spcAft>
        <a:defRPr sz="3800">
          <a:solidFill>
            <a:srgbClr val="3766BC"/>
          </a:solidFill>
          <a:latin typeface="Helvetica Neue Condensed"/>
        </a:defRPr>
      </a:lvl2pPr>
      <a:lvl3pPr algn="l" rtl="0" eaLnBrk="0" fontAlgn="base" hangingPunct="0">
        <a:lnSpc>
          <a:spcPct val="90000"/>
        </a:lnSpc>
        <a:spcBef>
          <a:spcPct val="0"/>
        </a:spcBef>
        <a:spcAft>
          <a:spcPct val="0"/>
        </a:spcAft>
        <a:defRPr sz="3800">
          <a:solidFill>
            <a:srgbClr val="3766BC"/>
          </a:solidFill>
          <a:latin typeface="Helvetica Neue Condensed"/>
        </a:defRPr>
      </a:lvl3pPr>
      <a:lvl4pPr algn="l" rtl="0" eaLnBrk="0" fontAlgn="base" hangingPunct="0">
        <a:lnSpc>
          <a:spcPct val="90000"/>
        </a:lnSpc>
        <a:spcBef>
          <a:spcPct val="0"/>
        </a:spcBef>
        <a:spcAft>
          <a:spcPct val="0"/>
        </a:spcAft>
        <a:defRPr sz="3800">
          <a:solidFill>
            <a:srgbClr val="3766BC"/>
          </a:solidFill>
          <a:latin typeface="Helvetica Neue Condensed"/>
        </a:defRPr>
      </a:lvl4pPr>
      <a:lvl5pPr algn="l" rtl="0" eaLnBrk="0" fontAlgn="base" hangingPunct="0">
        <a:lnSpc>
          <a:spcPct val="90000"/>
        </a:lnSpc>
        <a:spcBef>
          <a:spcPct val="0"/>
        </a:spcBef>
        <a:spcAft>
          <a:spcPct val="0"/>
        </a:spcAft>
        <a:defRPr sz="3800">
          <a:solidFill>
            <a:srgbClr val="3766BC"/>
          </a:solidFill>
          <a:latin typeface="Helvetica Neue Condensed"/>
        </a:defRPr>
      </a:lvl5pPr>
      <a:lvl6pPr marL="457200" algn="l" rtl="0" fontAlgn="base">
        <a:lnSpc>
          <a:spcPct val="90000"/>
        </a:lnSpc>
        <a:spcBef>
          <a:spcPct val="0"/>
        </a:spcBef>
        <a:spcAft>
          <a:spcPct val="0"/>
        </a:spcAft>
        <a:defRPr sz="4400">
          <a:solidFill>
            <a:schemeClr val="tx1"/>
          </a:solidFill>
          <a:latin typeface="Calibri Light" pitchFamily="34" charset="0"/>
        </a:defRPr>
      </a:lvl6pPr>
      <a:lvl7pPr marL="914400" algn="l" rtl="0" fontAlgn="base">
        <a:lnSpc>
          <a:spcPct val="90000"/>
        </a:lnSpc>
        <a:spcBef>
          <a:spcPct val="0"/>
        </a:spcBef>
        <a:spcAft>
          <a:spcPct val="0"/>
        </a:spcAft>
        <a:defRPr sz="4400">
          <a:solidFill>
            <a:schemeClr val="tx1"/>
          </a:solidFill>
          <a:latin typeface="Calibri Light" pitchFamily="34" charset="0"/>
        </a:defRPr>
      </a:lvl7pPr>
      <a:lvl8pPr marL="1371600" algn="l" rtl="0" fontAlgn="base">
        <a:lnSpc>
          <a:spcPct val="90000"/>
        </a:lnSpc>
        <a:spcBef>
          <a:spcPct val="0"/>
        </a:spcBef>
        <a:spcAft>
          <a:spcPct val="0"/>
        </a:spcAft>
        <a:defRPr sz="4400">
          <a:solidFill>
            <a:schemeClr val="tx1"/>
          </a:solidFill>
          <a:latin typeface="Calibri Light" pitchFamily="34" charset="0"/>
        </a:defRPr>
      </a:lvl8pPr>
      <a:lvl9pPr marL="1828800" algn="l" rtl="0" fontAlgn="base">
        <a:lnSpc>
          <a:spcPct val="90000"/>
        </a:lnSpc>
        <a:spcBef>
          <a:spcPct val="0"/>
        </a:spcBef>
        <a:spcAft>
          <a:spcPct val="0"/>
        </a:spcAft>
        <a:defRPr sz="4400">
          <a:solidFill>
            <a:schemeClr val="tx1"/>
          </a:solidFill>
          <a:latin typeface="Calibri Light"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Helvetica Bold" charset="0"/>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Helvetica Bold" charset="0"/>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Helvetica Bold" charset="0"/>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Helvetica Bold" charset="0"/>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Helvetica Bold" charset="0"/>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10/15/25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3389113799"/>
      </p:ext>
    </p:extLst>
  </p:cSld>
  <p:clrMap bg1="dk1" tx1="lt1" bg2="dk2" tx2="lt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 id="2147483735" r:id="rId19"/>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9.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10.jpg"/></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6151" name="Picture 6150">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153" name="Picture 6152">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155" name="Oval 6154">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157" name="Picture 6156">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159" name="Picture 6158">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161" name="Rectangle 6160">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163" name="Rectangle 6162">
            <a:extLst>
              <a:ext uri="{FF2B5EF4-FFF2-40B4-BE49-F238E27FC236}">
                <a16:creationId xmlns:a16="http://schemas.microsoft.com/office/drawing/2014/main" id="{DE27238C-8EAF-4098-86E6-7723B7DAE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165" name="Freeform 36">
            <a:extLst>
              <a:ext uri="{FF2B5EF4-FFF2-40B4-BE49-F238E27FC236}">
                <a16:creationId xmlns:a16="http://schemas.microsoft.com/office/drawing/2014/main" id="{992F97B1-1891-4FCC-9E5F-BA97EDB48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1010"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lumMod val="60000"/>
              <a:lumOff val="40000"/>
              <a:alpha val="20000"/>
            </a:schemeClr>
          </a:solidFill>
          <a:ln>
            <a:noFill/>
          </a:ln>
        </p:spPr>
        <p:txBody>
          <a:bodyPr rtlCol="0" anchor="ctr"/>
          <a:lstStyle/>
          <a:p>
            <a:pPr algn="ctr"/>
            <a:endParaRPr lang="en-US"/>
          </a:p>
        </p:txBody>
      </p:sp>
      <p:sp useBgFill="1">
        <p:nvSpPr>
          <p:cNvPr id="6167" name="Freeform: Shape 6166">
            <a:extLst>
              <a:ext uri="{FF2B5EF4-FFF2-40B4-BE49-F238E27FC236}">
                <a16:creationId xmlns:a16="http://schemas.microsoft.com/office/drawing/2014/main" id="{78C6C821-FEE1-4EB6-9590-C021440C7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9700459" cy="6858001"/>
          </a:xfrm>
          <a:custGeom>
            <a:avLst/>
            <a:gdLst>
              <a:gd name="connsiteX0" fmla="*/ 0 w 9700459"/>
              <a:gd name="connsiteY0" fmla="*/ 0 h 6858001"/>
              <a:gd name="connsiteX1" fmla="*/ 1323975 w 9700459"/>
              <a:gd name="connsiteY1" fmla="*/ 0 h 6858001"/>
              <a:gd name="connsiteX2" fmla="*/ 1517015 w 9700459"/>
              <a:gd name="connsiteY2" fmla="*/ 0 h 6858001"/>
              <a:gd name="connsiteX3" fmla="*/ 3241265 w 9700459"/>
              <a:gd name="connsiteY3" fmla="*/ 0 h 6858001"/>
              <a:gd name="connsiteX4" fmla="*/ 3241265 w 9700459"/>
              <a:gd name="connsiteY4" fmla="*/ 1 h 6858001"/>
              <a:gd name="connsiteX5" fmla="*/ 8355744 w 9700459"/>
              <a:gd name="connsiteY5" fmla="*/ 1 h 6858001"/>
              <a:gd name="connsiteX6" fmla="*/ 8355744 w 9700459"/>
              <a:gd name="connsiteY6" fmla="*/ 0 h 6858001"/>
              <a:gd name="connsiteX7" fmla="*/ 9699282 w 9700459"/>
              <a:gd name="connsiteY7" fmla="*/ 0 h 6858001"/>
              <a:gd name="connsiteX8" fmla="*/ 9674237 w 9700459"/>
              <a:gd name="connsiteY8" fmla="*/ 155677 h 6858001"/>
              <a:gd name="connsiteX9" fmla="*/ 9650368 w 9700459"/>
              <a:gd name="connsiteY9" fmla="*/ 310668 h 6858001"/>
              <a:gd name="connsiteX10" fmla="*/ 9627004 w 9700459"/>
              <a:gd name="connsiteY10" fmla="*/ 466344 h 6858001"/>
              <a:gd name="connsiteX11" fmla="*/ 9607001 w 9700459"/>
              <a:gd name="connsiteY11" fmla="*/ 622707 h 6858001"/>
              <a:gd name="connsiteX12" fmla="*/ 9586830 w 9700459"/>
              <a:gd name="connsiteY12" fmla="*/ 778383 h 6858001"/>
              <a:gd name="connsiteX13" fmla="*/ 9568004 w 9700459"/>
              <a:gd name="connsiteY13" fmla="*/ 934746 h 6858001"/>
              <a:gd name="connsiteX14" fmla="*/ 9551868 w 9700459"/>
              <a:gd name="connsiteY14" fmla="*/ 1089051 h 6858001"/>
              <a:gd name="connsiteX15" fmla="*/ 9536572 w 9700459"/>
              <a:gd name="connsiteY15" fmla="*/ 1245413 h 6858001"/>
              <a:gd name="connsiteX16" fmla="*/ 9522620 w 9700459"/>
              <a:gd name="connsiteY16" fmla="*/ 1401090 h 6858001"/>
              <a:gd name="connsiteX17" fmla="*/ 9510518 w 9700459"/>
              <a:gd name="connsiteY17" fmla="*/ 1554023 h 6858001"/>
              <a:gd name="connsiteX18" fmla="*/ 9498415 w 9700459"/>
              <a:gd name="connsiteY18" fmla="*/ 1709014 h 6858001"/>
              <a:gd name="connsiteX19" fmla="*/ 9488330 w 9700459"/>
              <a:gd name="connsiteY19" fmla="*/ 1861947 h 6858001"/>
              <a:gd name="connsiteX20" fmla="*/ 9480430 w 9700459"/>
              <a:gd name="connsiteY20" fmla="*/ 2014881 h 6858001"/>
              <a:gd name="connsiteX21" fmla="*/ 9472193 w 9700459"/>
              <a:gd name="connsiteY21" fmla="*/ 2167128 h 6858001"/>
              <a:gd name="connsiteX22" fmla="*/ 9465302 w 9700459"/>
              <a:gd name="connsiteY22" fmla="*/ 2318004 h 6858001"/>
              <a:gd name="connsiteX23" fmla="*/ 9460427 w 9700459"/>
              <a:gd name="connsiteY23" fmla="*/ 2467509 h 6858001"/>
              <a:gd name="connsiteX24" fmla="*/ 9456225 w 9700459"/>
              <a:gd name="connsiteY24" fmla="*/ 2617013 h 6858001"/>
              <a:gd name="connsiteX25" fmla="*/ 9452191 w 9700459"/>
              <a:gd name="connsiteY25" fmla="*/ 2765146 h 6858001"/>
              <a:gd name="connsiteX26" fmla="*/ 9450342 w 9700459"/>
              <a:gd name="connsiteY26" fmla="*/ 2911221 h 6858001"/>
              <a:gd name="connsiteX27" fmla="*/ 9448325 w 9700459"/>
              <a:gd name="connsiteY27" fmla="*/ 3057297 h 6858001"/>
              <a:gd name="connsiteX28" fmla="*/ 9447316 w 9700459"/>
              <a:gd name="connsiteY28" fmla="*/ 3201315 h 6858001"/>
              <a:gd name="connsiteX29" fmla="*/ 9448325 w 9700459"/>
              <a:gd name="connsiteY29" fmla="*/ 3343961 h 6858001"/>
              <a:gd name="connsiteX30" fmla="*/ 9448325 w 9700459"/>
              <a:gd name="connsiteY30" fmla="*/ 3485236 h 6858001"/>
              <a:gd name="connsiteX31" fmla="*/ 9450342 w 9700459"/>
              <a:gd name="connsiteY31" fmla="*/ 3625139 h 6858001"/>
              <a:gd name="connsiteX32" fmla="*/ 9453367 w 9700459"/>
              <a:gd name="connsiteY32" fmla="*/ 3762299 h 6858001"/>
              <a:gd name="connsiteX33" fmla="*/ 9456225 w 9700459"/>
              <a:gd name="connsiteY33" fmla="*/ 3898087 h 6858001"/>
              <a:gd name="connsiteX34" fmla="*/ 9459419 w 9700459"/>
              <a:gd name="connsiteY34" fmla="*/ 4031133 h 6858001"/>
              <a:gd name="connsiteX35" fmla="*/ 9464293 w 9700459"/>
              <a:gd name="connsiteY35" fmla="*/ 4163492 h 6858001"/>
              <a:gd name="connsiteX36" fmla="*/ 9469504 w 9700459"/>
              <a:gd name="connsiteY36" fmla="*/ 4293793 h 6858001"/>
              <a:gd name="connsiteX37" fmla="*/ 9474210 w 9700459"/>
              <a:gd name="connsiteY37" fmla="*/ 4421352 h 6858001"/>
              <a:gd name="connsiteX38" fmla="*/ 9487490 w 9700459"/>
              <a:gd name="connsiteY38" fmla="*/ 4670298 h 6858001"/>
              <a:gd name="connsiteX39" fmla="*/ 9501609 w 9700459"/>
              <a:gd name="connsiteY39" fmla="*/ 4908956 h 6858001"/>
              <a:gd name="connsiteX40" fmla="*/ 9516401 w 9700459"/>
              <a:gd name="connsiteY40" fmla="*/ 5138013 h 6858001"/>
              <a:gd name="connsiteX41" fmla="*/ 9532706 w 9700459"/>
              <a:gd name="connsiteY41" fmla="*/ 5354726 h 6858001"/>
              <a:gd name="connsiteX42" fmla="*/ 9549683 w 9700459"/>
              <a:gd name="connsiteY42" fmla="*/ 5561838 h 6858001"/>
              <a:gd name="connsiteX43" fmla="*/ 9568004 w 9700459"/>
              <a:gd name="connsiteY43" fmla="*/ 5753862 h 6858001"/>
              <a:gd name="connsiteX44" fmla="*/ 9585990 w 9700459"/>
              <a:gd name="connsiteY44" fmla="*/ 5934227 h 6858001"/>
              <a:gd name="connsiteX45" fmla="*/ 9603975 w 9700459"/>
              <a:gd name="connsiteY45" fmla="*/ 6100191 h 6858001"/>
              <a:gd name="connsiteX46" fmla="*/ 9620952 w 9700459"/>
              <a:gd name="connsiteY46" fmla="*/ 6252438 h 6858001"/>
              <a:gd name="connsiteX47" fmla="*/ 9637089 w 9700459"/>
              <a:gd name="connsiteY47" fmla="*/ 6387541 h 6858001"/>
              <a:gd name="connsiteX48" fmla="*/ 9652385 w 9700459"/>
              <a:gd name="connsiteY48" fmla="*/ 6509613 h 6858001"/>
              <a:gd name="connsiteX49" fmla="*/ 9665160 w 9700459"/>
              <a:gd name="connsiteY49" fmla="*/ 6612483 h 6858001"/>
              <a:gd name="connsiteX50" fmla="*/ 9677262 w 9700459"/>
              <a:gd name="connsiteY50" fmla="*/ 6698894 h 6858001"/>
              <a:gd name="connsiteX51" fmla="*/ 9694576 w 9700459"/>
              <a:gd name="connsiteY51" fmla="*/ 6817538 h 6858001"/>
              <a:gd name="connsiteX52" fmla="*/ 9700459 w 9700459"/>
              <a:gd name="connsiteY52" fmla="*/ 6858000 h 6858001"/>
              <a:gd name="connsiteX53" fmla="*/ 8795105 w 9700459"/>
              <a:gd name="connsiteY53" fmla="*/ 6858000 h 6858001"/>
              <a:gd name="connsiteX54" fmla="*/ 8795105 w 9700459"/>
              <a:gd name="connsiteY54" fmla="*/ 6858001 h 6858001"/>
              <a:gd name="connsiteX55" fmla="*/ 2704541 w 9700459"/>
              <a:gd name="connsiteY55" fmla="*/ 6858001 h 6858001"/>
              <a:gd name="connsiteX56" fmla="*/ 2704541 w 9700459"/>
              <a:gd name="connsiteY56" fmla="*/ 6858000 h 6858001"/>
              <a:gd name="connsiteX57" fmla="*/ 1517015 w 9700459"/>
              <a:gd name="connsiteY57" fmla="*/ 6858000 h 6858001"/>
              <a:gd name="connsiteX58" fmla="*/ 1323975 w 9700459"/>
              <a:gd name="connsiteY58" fmla="*/ 6858000 h 6858001"/>
              <a:gd name="connsiteX59" fmla="*/ 0 w 9700459"/>
              <a:gd name="connsiteY5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700459" h="6858001">
                <a:moveTo>
                  <a:pt x="0" y="0"/>
                </a:moveTo>
                <a:lnTo>
                  <a:pt x="1323975" y="0"/>
                </a:lnTo>
                <a:lnTo>
                  <a:pt x="1517015" y="0"/>
                </a:lnTo>
                <a:lnTo>
                  <a:pt x="3241265" y="0"/>
                </a:lnTo>
                <a:lnTo>
                  <a:pt x="3241265" y="1"/>
                </a:lnTo>
                <a:lnTo>
                  <a:pt x="8355744" y="1"/>
                </a:lnTo>
                <a:lnTo>
                  <a:pt x="8355744" y="0"/>
                </a:lnTo>
                <a:lnTo>
                  <a:pt x="9699282" y="0"/>
                </a:lnTo>
                <a:lnTo>
                  <a:pt x="9674237" y="155677"/>
                </a:lnTo>
                <a:lnTo>
                  <a:pt x="9650368" y="310668"/>
                </a:lnTo>
                <a:lnTo>
                  <a:pt x="9627004" y="466344"/>
                </a:lnTo>
                <a:lnTo>
                  <a:pt x="9607001" y="622707"/>
                </a:lnTo>
                <a:lnTo>
                  <a:pt x="9586830" y="778383"/>
                </a:lnTo>
                <a:lnTo>
                  <a:pt x="9568004" y="934746"/>
                </a:lnTo>
                <a:lnTo>
                  <a:pt x="9551868" y="1089051"/>
                </a:lnTo>
                <a:lnTo>
                  <a:pt x="9536572" y="1245413"/>
                </a:lnTo>
                <a:lnTo>
                  <a:pt x="9522620" y="1401090"/>
                </a:lnTo>
                <a:lnTo>
                  <a:pt x="9510518" y="1554023"/>
                </a:lnTo>
                <a:lnTo>
                  <a:pt x="9498415" y="1709014"/>
                </a:lnTo>
                <a:lnTo>
                  <a:pt x="9488330" y="1861947"/>
                </a:lnTo>
                <a:lnTo>
                  <a:pt x="9480430" y="2014881"/>
                </a:lnTo>
                <a:lnTo>
                  <a:pt x="9472193" y="2167128"/>
                </a:lnTo>
                <a:lnTo>
                  <a:pt x="9465302" y="2318004"/>
                </a:lnTo>
                <a:lnTo>
                  <a:pt x="9460427" y="2467509"/>
                </a:lnTo>
                <a:lnTo>
                  <a:pt x="9456225" y="2617013"/>
                </a:lnTo>
                <a:lnTo>
                  <a:pt x="9452191" y="2765146"/>
                </a:lnTo>
                <a:lnTo>
                  <a:pt x="9450342" y="2911221"/>
                </a:lnTo>
                <a:lnTo>
                  <a:pt x="9448325" y="3057297"/>
                </a:lnTo>
                <a:lnTo>
                  <a:pt x="9447316" y="3201315"/>
                </a:lnTo>
                <a:lnTo>
                  <a:pt x="9448325" y="3343961"/>
                </a:lnTo>
                <a:lnTo>
                  <a:pt x="9448325" y="3485236"/>
                </a:lnTo>
                <a:lnTo>
                  <a:pt x="9450342" y="3625139"/>
                </a:lnTo>
                <a:lnTo>
                  <a:pt x="9453367" y="3762299"/>
                </a:lnTo>
                <a:lnTo>
                  <a:pt x="9456225" y="3898087"/>
                </a:lnTo>
                <a:lnTo>
                  <a:pt x="9459419" y="4031133"/>
                </a:lnTo>
                <a:lnTo>
                  <a:pt x="9464293" y="4163492"/>
                </a:lnTo>
                <a:lnTo>
                  <a:pt x="9469504" y="4293793"/>
                </a:lnTo>
                <a:lnTo>
                  <a:pt x="9474210" y="4421352"/>
                </a:lnTo>
                <a:lnTo>
                  <a:pt x="9487490" y="4670298"/>
                </a:lnTo>
                <a:lnTo>
                  <a:pt x="9501609" y="4908956"/>
                </a:lnTo>
                <a:lnTo>
                  <a:pt x="9516401" y="5138013"/>
                </a:lnTo>
                <a:lnTo>
                  <a:pt x="9532706" y="5354726"/>
                </a:lnTo>
                <a:lnTo>
                  <a:pt x="9549683" y="5561838"/>
                </a:lnTo>
                <a:lnTo>
                  <a:pt x="9568004" y="5753862"/>
                </a:lnTo>
                <a:lnTo>
                  <a:pt x="9585990" y="5934227"/>
                </a:lnTo>
                <a:lnTo>
                  <a:pt x="9603975" y="6100191"/>
                </a:lnTo>
                <a:lnTo>
                  <a:pt x="9620952" y="6252438"/>
                </a:lnTo>
                <a:lnTo>
                  <a:pt x="9637089" y="6387541"/>
                </a:lnTo>
                <a:lnTo>
                  <a:pt x="9652385" y="6509613"/>
                </a:lnTo>
                <a:lnTo>
                  <a:pt x="9665160" y="6612483"/>
                </a:lnTo>
                <a:lnTo>
                  <a:pt x="9677262" y="6698894"/>
                </a:lnTo>
                <a:lnTo>
                  <a:pt x="9694576" y="6817538"/>
                </a:lnTo>
                <a:lnTo>
                  <a:pt x="9700459" y="6858000"/>
                </a:lnTo>
                <a:lnTo>
                  <a:pt x="8795105" y="6858000"/>
                </a:lnTo>
                <a:lnTo>
                  <a:pt x="8795105" y="6858001"/>
                </a:lnTo>
                <a:lnTo>
                  <a:pt x="2704541" y="6858001"/>
                </a:lnTo>
                <a:lnTo>
                  <a:pt x="2704541" y="6858000"/>
                </a:lnTo>
                <a:lnTo>
                  <a:pt x="1517015" y="6858000"/>
                </a:lnTo>
                <a:lnTo>
                  <a:pt x="1323975" y="6858000"/>
                </a:lnTo>
                <a:lnTo>
                  <a:pt x="0" y="6858000"/>
                </a:lnTo>
                <a:close/>
              </a:path>
            </a:pathLst>
          </a:custGeom>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3" name="Subtitle 2"/>
          <p:cNvSpPr>
            <a:spLocks noGrp="1"/>
          </p:cNvSpPr>
          <p:nvPr>
            <p:ph type="subTitle" idx="1"/>
          </p:nvPr>
        </p:nvSpPr>
        <p:spPr>
          <a:xfrm>
            <a:off x="1154955" y="4777380"/>
            <a:ext cx="6974911" cy="861420"/>
          </a:xfrm>
        </p:spPr>
        <p:txBody>
          <a:bodyPr vert="horz" lIns="91440" tIns="45720" rIns="91440" bIns="45720" rtlCol="0" anchor="t">
            <a:normAutofit/>
          </a:bodyPr>
          <a:lstStyle/>
          <a:p>
            <a:pPr algn="l" fontAlgn="auto">
              <a:defRPr/>
            </a:pPr>
            <a:r>
              <a:rPr lang="en-US" sz="2000" b="0" i="0" kern="1200" cap="all">
                <a:solidFill>
                  <a:schemeClr val="tx1">
                    <a:lumMod val="85000"/>
                    <a:lumOff val="15000"/>
                  </a:schemeClr>
                </a:solidFill>
                <a:latin typeface="+mj-lt"/>
                <a:ea typeface="+mj-ea"/>
                <a:cs typeface="+mj-cs"/>
              </a:rPr>
              <a:t>Chapter 6</a:t>
            </a:r>
          </a:p>
        </p:txBody>
      </p:sp>
      <p:sp>
        <p:nvSpPr>
          <p:cNvPr id="6146" name="Title 1"/>
          <p:cNvSpPr>
            <a:spLocks noGrp="1"/>
          </p:cNvSpPr>
          <p:nvPr>
            <p:ph type="ctrTitle"/>
          </p:nvPr>
        </p:nvSpPr>
        <p:spPr>
          <a:xfrm>
            <a:off x="1154955" y="1447800"/>
            <a:ext cx="6974915" cy="3329581"/>
          </a:xfrm>
        </p:spPr>
        <p:txBody>
          <a:bodyPr vert="horz" lIns="91440" tIns="45720" rIns="91440" bIns="45720" rtlCol="0" anchor="b">
            <a:normAutofit/>
          </a:bodyPr>
          <a:lstStyle/>
          <a:p>
            <a:pPr algn="l"/>
            <a:r>
              <a:rPr lang="en-US" altLang="en-US" sz="7200" b="0" i="0" kern="1200" cap="none" dirty="0">
                <a:solidFill>
                  <a:schemeClr val="tx2"/>
                </a:solidFill>
                <a:latin typeface="+mj-lt"/>
                <a:ea typeface="+mj-ea"/>
                <a:cs typeface="+mj-cs"/>
              </a:rPr>
              <a:t>Carbohydrate</a:t>
            </a:r>
          </a:p>
        </p:txBody>
      </p:sp>
      <p:sp>
        <p:nvSpPr>
          <p:cNvPr id="6169" name="Rectangle 6168">
            <a:extLst>
              <a:ext uri="{FF2B5EF4-FFF2-40B4-BE49-F238E27FC236}">
                <a16:creationId xmlns:a16="http://schemas.microsoft.com/office/drawing/2014/main" id="{B61A74B3-E247-44D4-8C48-FAE8E2056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6146"/>
                                        </p:tgtEl>
                                        <p:attrNameLst>
                                          <p:attrName>style.visibility</p:attrName>
                                        </p:attrNameLst>
                                      </p:cBhvr>
                                      <p:to>
                                        <p:strVal val="visible"/>
                                      </p:to>
                                    </p:set>
                                    <p:animEffect transition="in" filter="fade">
                                      <p:cBhvr>
                                        <p:cTn id="10" dur="4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14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US" altLang="en-US" dirty="0">
                <a:latin typeface="Helvetica Neue Condensed"/>
              </a:rPr>
              <a:t>Importance of Carbohydrate for Exercise</a:t>
            </a:r>
          </a:p>
        </p:txBody>
      </p:sp>
      <p:sp>
        <p:nvSpPr>
          <p:cNvPr id="7171" name="Content Placeholder 2"/>
          <p:cNvSpPr>
            <a:spLocks noGrp="1"/>
          </p:cNvSpPr>
          <p:nvPr>
            <p:ph idx="1"/>
          </p:nvPr>
        </p:nvSpPr>
        <p:spPr>
          <a:xfrm>
            <a:off x="838200" y="1730597"/>
            <a:ext cx="10515600" cy="4413609"/>
          </a:xfrm>
        </p:spPr>
        <p:txBody>
          <a:bodyPr/>
          <a:lstStyle/>
          <a:p>
            <a:r>
              <a:rPr lang="en-US" dirty="0"/>
              <a:t>The availability of carbohydrate as a substrate for skeletal muscle contraction and the brain is important for the performance of prolonged exercise, intermittent-intensity exercise, and high-intensity exercise. </a:t>
            </a:r>
          </a:p>
          <a:p>
            <a:r>
              <a:rPr lang="en-US" dirty="0"/>
              <a:t>Because </a:t>
            </a:r>
            <a:r>
              <a:rPr lang="en-GB" dirty="0"/>
              <a:t>carbohydrate</a:t>
            </a:r>
            <a:r>
              <a:rPr lang="en-US" dirty="0"/>
              <a:t> is the most important fuel for the brain, various cognitive tasks and motor skills that play a crucial role in skill sports may also be affected by </a:t>
            </a:r>
            <a:r>
              <a:rPr lang="en-GB" dirty="0"/>
              <a:t>carbohydrate</a:t>
            </a:r>
            <a:r>
              <a:rPr lang="en-US" dirty="0"/>
              <a:t> availability.</a:t>
            </a:r>
            <a:endParaRPr lang="en-GB" dirty="0"/>
          </a:p>
          <a:p>
            <a:r>
              <a:rPr lang="en-US" dirty="0"/>
              <a:t>Various strategies have been developed over the past 40 years to optimize </a:t>
            </a:r>
            <a:r>
              <a:rPr lang="en-GB" dirty="0"/>
              <a:t>carbohydrate</a:t>
            </a:r>
            <a:r>
              <a:rPr lang="en-US" dirty="0"/>
              <a:t> availability.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Strategies to Provide Adequate Carbohydrate</a:t>
            </a:r>
          </a:p>
        </p:txBody>
      </p:sp>
      <p:sp>
        <p:nvSpPr>
          <p:cNvPr id="3" name="Content Placeholder 2"/>
          <p:cNvSpPr>
            <a:spLocks noGrp="1"/>
          </p:cNvSpPr>
          <p:nvPr>
            <p:ph idx="1"/>
          </p:nvPr>
        </p:nvSpPr>
        <p:spPr/>
        <p:txBody>
          <a:bodyPr/>
          <a:lstStyle/>
          <a:p>
            <a:r>
              <a:rPr lang="en-US" dirty="0"/>
              <a:t>High-</a:t>
            </a:r>
            <a:r>
              <a:rPr lang="en-GB" dirty="0"/>
              <a:t>carbohydrate</a:t>
            </a:r>
            <a:r>
              <a:rPr lang="en-US" dirty="0"/>
              <a:t> diets in the days before competition</a:t>
            </a:r>
          </a:p>
          <a:p>
            <a:r>
              <a:rPr lang="en-GB" dirty="0"/>
              <a:t>Carbohydrate</a:t>
            </a:r>
            <a:r>
              <a:rPr lang="en-US" dirty="0"/>
              <a:t> feedings before exercise to top up muscle and liver glycogen stores</a:t>
            </a:r>
          </a:p>
          <a:p>
            <a:r>
              <a:rPr lang="en-GB" dirty="0"/>
              <a:t>Carbohydrate</a:t>
            </a:r>
            <a:r>
              <a:rPr lang="en-US" dirty="0"/>
              <a:t> feeding during exercise to maintain blood glucose levels and hence high rates of glucose oxidation derived from the plasma</a:t>
            </a:r>
          </a:p>
          <a:p>
            <a:r>
              <a:rPr lang="en-GB" dirty="0"/>
              <a:t>Carbohydrate</a:t>
            </a:r>
            <a:r>
              <a:rPr lang="en-US" dirty="0"/>
              <a:t> feeding postexercise to replenish muscle and liver glycogen stores in time for the next event or hard training day</a:t>
            </a:r>
            <a:endParaRPr lang="en-GB" dirty="0"/>
          </a:p>
          <a:p>
            <a:endParaRPr lang="en-GB" dirty="0"/>
          </a:p>
        </p:txBody>
      </p:sp>
    </p:spTree>
    <p:extLst>
      <p:ext uri="{BB962C8B-B14F-4D97-AF65-F5344CB8AC3E}">
        <p14:creationId xmlns:p14="http://schemas.microsoft.com/office/powerpoint/2010/main" val="191613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Muscle Glycogen</a:t>
            </a:r>
          </a:p>
        </p:txBody>
      </p:sp>
      <p:sp>
        <p:nvSpPr>
          <p:cNvPr id="3" name="Content Placeholder 2"/>
          <p:cNvSpPr>
            <a:spLocks noGrp="1"/>
          </p:cNvSpPr>
          <p:nvPr>
            <p:ph idx="1"/>
          </p:nvPr>
        </p:nvSpPr>
        <p:spPr>
          <a:xfrm>
            <a:off x="838200" y="1666568"/>
            <a:ext cx="10515600" cy="4309689"/>
          </a:xfrm>
        </p:spPr>
        <p:txBody>
          <a:bodyPr/>
          <a:lstStyle/>
          <a:p>
            <a:r>
              <a:rPr lang="en-US" dirty="0"/>
              <a:t>Skeletal muscle at rest contains ~12 to 16 g/kg w.w. (65-90 mmol of glycosyl units/kg w.w.), equating to a total of 300 to 400 g of carbohydrate or up to 900 g for large muscle mass.</a:t>
            </a:r>
          </a:p>
          <a:p>
            <a:r>
              <a:rPr lang="en-US" dirty="0"/>
              <a:t>At low to moderate exercise intensity, most of the energy can be obtained from oxidative phosphorylation of acetyl-CoA derived from both </a:t>
            </a:r>
            <a:r>
              <a:rPr lang="en-GB" dirty="0"/>
              <a:t>carbohydrate</a:t>
            </a:r>
            <a:r>
              <a:rPr lang="en-US" dirty="0"/>
              <a:t> and fat. </a:t>
            </a:r>
          </a:p>
          <a:p>
            <a:r>
              <a:rPr lang="en-US" dirty="0"/>
              <a:t>As the exercise intensity increases to high levels, muscle glycogen becomes the most important substrate because anaerobic energy delivery (ATP resynthesis from glycolysis) is mostly derived from muscle glycogen.</a:t>
            </a:r>
            <a:endParaRPr lang="en-GB" dirty="0"/>
          </a:p>
        </p:txBody>
      </p:sp>
    </p:spTree>
    <p:extLst>
      <p:ext uri="{BB962C8B-B14F-4D97-AF65-F5344CB8AC3E}">
        <p14:creationId xmlns:p14="http://schemas.microsoft.com/office/powerpoint/2010/main" val="22646926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249BC23-3D92-F3E4-6102-8C648374359C}"/>
              </a:ext>
            </a:extLst>
          </p:cNvPr>
          <p:cNvSpPr>
            <a:spLocks noGrp="1"/>
          </p:cNvSpPr>
          <p:nvPr>
            <p:ph type="title"/>
          </p:nvPr>
        </p:nvSpPr>
        <p:spPr/>
        <p:txBody>
          <a:bodyPr>
            <a:noAutofit/>
          </a:bodyPr>
          <a:lstStyle/>
          <a:p>
            <a:r>
              <a:rPr lang="en-GB" dirty="0"/>
              <a:t>Figure 6.1</a:t>
            </a:r>
          </a:p>
        </p:txBody>
      </p:sp>
      <p:pic>
        <p:nvPicPr>
          <p:cNvPr id="6" name="Content Placeholder 5" descr="A graph showing the number of exercise time&#10;&#10;Description automatically generated">
            <a:extLst>
              <a:ext uri="{FF2B5EF4-FFF2-40B4-BE49-F238E27FC236}">
                <a16:creationId xmlns:a16="http://schemas.microsoft.com/office/drawing/2014/main" id="{80957301-66BE-1D90-3E32-573C653C274A}"/>
              </a:ext>
            </a:extLst>
          </p:cNvPr>
          <p:cNvPicPr>
            <a:picLocks noGrp="1" noChangeAspect="1"/>
          </p:cNvPicPr>
          <p:nvPr>
            <p:ph sz="half" idx="1"/>
          </p:nvPr>
        </p:nvPicPr>
        <p:blipFill>
          <a:blip r:embed="rId3"/>
          <a:stretch>
            <a:fillRect/>
          </a:stretch>
        </p:blipFill>
        <p:spPr>
          <a:xfrm>
            <a:off x="224080" y="1624636"/>
            <a:ext cx="5735176" cy="3608728"/>
          </a:xfrm>
        </p:spPr>
      </p:pic>
      <p:pic>
        <p:nvPicPr>
          <p:cNvPr id="8" name="Content Placeholder 7" descr="A graph of different colored lines&#10;&#10;Description automatically generated">
            <a:extLst>
              <a:ext uri="{FF2B5EF4-FFF2-40B4-BE49-F238E27FC236}">
                <a16:creationId xmlns:a16="http://schemas.microsoft.com/office/drawing/2014/main" id="{DF961442-9C9B-1D2A-EBC9-9B74D618882E}"/>
              </a:ext>
            </a:extLst>
          </p:cNvPr>
          <p:cNvPicPr>
            <a:picLocks noGrp="1" noChangeAspect="1"/>
          </p:cNvPicPr>
          <p:nvPr>
            <p:ph sz="half" idx="2"/>
          </p:nvPr>
        </p:nvPicPr>
        <p:blipFill>
          <a:blip r:embed="rId4"/>
          <a:stretch>
            <a:fillRect/>
          </a:stretch>
        </p:blipFill>
        <p:spPr>
          <a:xfrm>
            <a:off x="6358059" y="1624636"/>
            <a:ext cx="5442673" cy="3608728"/>
          </a:xfrm>
        </p:spPr>
      </p:pic>
    </p:spTree>
    <p:extLst>
      <p:ext uri="{BB962C8B-B14F-4D97-AF65-F5344CB8AC3E}">
        <p14:creationId xmlns:p14="http://schemas.microsoft.com/office/powerpoint/2010/main" val="1563119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27219-A409-6D8F-B690-1FE6369A204F}"/>
              </a:ext>
            </a:extLst>
          </p:cNvPr>
          <p:cNvSpPr>
            <a:spLocks noGrp="1"/>
          </p:cNvSpPr>
          <p:nvPr>
            <p:ph type="title"/>
          </p:nvPr>
        </p:nvSpPr>
        <p:spPr/>
        <p:txBody>
          <a:bodyPr/>
          <a:lstStyle/>
          <a:p>
            <a:r>
              <a:rPr lang="en-GB" dirty="0"/>
              <a:t>Figure 6.2</a:t>
            </a:r>
          </a:p>
        </p:txBody>
      </p:sp>
      <p:pic>
        <p:nvPicPr>
          <p:cNvPr id="5" name="Content Placeholder 4" descr="A diagram of the muscles of the human body&#10;&#10;Description automatically generated">
            <a:extLst>
              <a:ext uri="{FF2B5EF4-FFF2-40B4-BE49-F238E27FC236}">
                <a16:creationId xmlns:a16="http://schemas.microsoft.com/office/drawing/2014/main" id="{45A6DE18-26B7-A146-7EA6-E6D54CC3AE35}"/>
              </a:ext>
            </a:extLst>
          </p:cNvPr>
          <p:cNvPicPr>
            <a:picLocks noGrp="1" noChangeAspect="1"/>
          </p:cNvPicPr>
          <p:nvPr>
            <p:ph idx="1"/>
          </p:nvPr>
        </p:nvPicPr>
        <p:blipFill>
          <a:blip r:embed="rId3"/>
          <a:stretch>
            <a:fillRect/>
          </a:stretch>
        </p:blipFill>
        <p:spPr>
          <a:xfrm>
            <a:off x="1103313" y="2227098"/>
            <a:ext cx="8947150" cy="3846842"/>
          </a:xfrm>
        </p:spPr>
      </p:pic>
    </p:spTree>
    <p:extLst>
      <p:ext uri="{BB962C8B-B14F-4D97-AF65-F5344CB8AC3E}">
        <p14:creationId xmlns:p14="http://schemas.microsoft.com/office/powerpoint/2010/main" val="17264452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Liver Glycogen</a:t>
            </a:r>
          </a:p>
        </p:txBody>
      </p:sp>
      <p:sp>
        <p:nvSpPr>
          <p:cNvPr id="3" name="Content Placeholder 2"/>
          <p:cNvSpPr>
            <a:spLocks noGrp="1"/>
          </p:cNvSpPr>
          <p:nvPr>
            <p:ph idx="1"/>
          </p:nvPr>
        </p:nvSpPr>
        <p:spPr>
          <a:xfrm>
            <a:off x="838200" y="1618348"/>
            <a:ext cx="10515600" cy="4168338"/>
          </a:xfrm>
        </p:spPr>
        <p:txBody>
          <a:bodyPr/>
          <a:lstStyle/>
          <a:p>
            <a:r>
              <a:rPr lang="en-US" dirty="0"/>
              <a:t>The main role of glycogen in the liver is to maintain a constant blood glucose level. </a:t>
            </a:r>
          </a:p>
          <a:p>
            <a:r>
              <a:rPr lang="en-US" dirty="0"/>
              <a:t>Glucose is the main and, in normal circumstances, the only fuel used by the brain. </a:t>
            </a:r>
          </a:p>
          <a:p>
            <a:r>
              <a:rPr lang="en-US" dirty="0"/>
              <a:t>In an adult human, 80 to 110 g of glycogen is stored in the liver in the postabsorptive state. </a:t>
            </a:r>
          </a:p>
          <a:p>
            <a:r>
              <a:rPr lang="en-US" dirty="0"/>
              <a:t>Glycogen is broken down in the liver to glucose and then released into the circulatory system. </a:t>
            </a:r>
          </a:p>
          <a:p>
            <a:r>
              <a:rPr lang="en-US" dirty="0"/>
              <a:t>Glycogen in muscle does not support blood glucose</a:t>
            </a:r>
            <a:r>
              <a:rPr lang="en-GB" dirty="0"/>
              <a:t>.</a:t>
            </a:r>
            <a:endParaRPr lang="en-US" dirty="0"/>
          </a:p>
        </p:txBody>
      </p:sp>
    </p:spTree>
    <p:extLst>
      <p:ext uri="{BB962C8B-B14F-4D97-AF65-F5344CB8AC3E}">
        <p14:creationId xmlns:p14="http://schemas.microsoft.com/office/powerpoint/2010/main" val="32767901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9DF43-D1E5-DC43-2801-1FED154B439B}"/>
              </a:ext>
            </a:extLst>
          </p:cNvPr>
          <p:cNvSpPr>
            <a:spLocks noGrp="1"/>
          </p:cNvSpPr>
          <p:nvPr>
            <p:ph type="title"/>
          </p:nvPr>
        </p:nvSpPr>
        <p:spPr>
          <a:xfrm>
            <a:off x="838200" y="969560"/>
            <a:ext cx="3075432" cy="409790"/>
          </a:xfrm>
        </p:spPr>
        <p:txBody>
          <a:bodyPr/>
          <a:lstStyle/>
          <a:p>
            <a:r>
              <a:rPr lang="en-GB" dirty="0"/>
              <a:t>Figure 6.3</a:t>
            </a:r>
          </a:p>
        </p:txBody>
      </p:sp>
      <p:pic>
        <p:nvPicPr>
          <p:cNvPr id="5" name="Content Placeholder 4" descr="A diagram of glucose-6-phosphoria&#10;&#10;Description automatically generated">
            <a:extLst>
              <a:ext uri="{FF2B5EF4-FFF2-40B4-BE49-F238E27FC236}">
                <a16:creationId xmlns:a16="http://schemas.microsoft.com/office/drawing/2014/main" id="{FCA070C4-D8B0-DE08-DC0E-5F22EBC0C69D}"/>
              </a:ext>
            </a:extLst>
          </p:cNvPr>
          <p:cNvPicPr>
            <a:picLocks noGrp="1" noChangeAspect="1"/>
          </p:cNvPicPr>
          <p:nvPr>
            <p:ph idx="1"/>
          </p:nvPr>
        </p:nvPicPr>
        <p:blipFill>
          <a:blip r:embed="rId3"/>
          <a:stretch>
            <a:fillRect/>
          </a:stretch>
        </p:blipFill>
        <p:spPr>
          <a:xfrm>
            <a:off x="4841367" y="632639"/>
            <a:ext cx="6512433" cy="5592722"/>
          </a:xfrm>
        </p:spPr>
      </p:pic>
    </p:spTree>
    <p:extLst>
      <p:ext uri="{BB962C8B-B14F-4D97-AF65-F5344CB8AC3E}">
        <p14:creationId xmlns:p14="http://schemas.microsoft.com/office/powerpoint/2010/main" val="18923295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Liver Versus Muscle Glycogen</a:t>
            </a:r>
          </a:p>
        </p:txBody>
      </p:sp>
      <p:sp>
        <p:nvSpPr>
          <p:cNvPr id="3" name="Content Placeholder 2"/>
          <p:cNvSpPr>
            <a:spLocks noGrp="1"/>
          </p:cNvSpPr>
          <p:nvPr>
            <p:ph idx="1"/>
          </p:nvPr>
        </p:nvSpPr>
        <p:spPr/>
        <p:txBody>
          <a:bodyPr/>
          <a:lstStyle/>
          <a:p>
            <a:r>
              <a:rPr lang="en-US" dirty="0"/>
              <a:t>The liver has a much higher concentration of glycogen (per kilogram of tissue) than does muscle. </a:t>
            </a:r>
          </a:p>
          <a:p>
            <a:r>
              <a:rPr lang="en-US" dirty="0"/>
              <a:t>Only because of the much larger mass of muscle does muscle contain more glycogen than the liver does (in absolute terms, 300-600 g versus 80-110 g).</a:t>
            </a:r>
          </a:p>
          <a:p>
            <a:r>
              <a:rPr lang="en-US" dirty="0"/>
              <a:t>After an overnight fast, the liver glycogen content can be reduced to low levels (&lt;20 g) because tissues such as the brain use glucose at a rate of about 0.1 g/min in resting conditions. </a:t>
            </a:r>
          </a:p>
          <a:p>
            <a:r>
              <a:rPr lang="en-US" dirty="0"/>
              <a:t>Muscle glycogen is unchanged by overnight fasting.</a:t>
            </a:r>
            <a:endParaRPr lang="en-GB" dirty="0"/>
          </a:p>
        </p:txBody>
      </p:sp>
    </p:spTree>
    <p:extLst>
      <p:ext uri="{BB962C8B-B14F-4D97-AF65-F5344CB8AC3E}">
        <p14:creationId xmlns:p14="http://schemas.microsoft.com/office/powerpoint/2010/main" val="16767706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Blood Glucose</a:t>
            </a:r>
          </a:p>
        </p:txBody>
      </p:sp>
      <p:sp>
        <p:nvSpPr>
          <p:cNvPr id="3" name="Content Placeholder 2"/>
          <p:cNvSpPr>
            <a:spLocks noGrp="1"/>
          </p:cNvSpPr>
          <p:nvPr>
            <p:ph idx="1"/>
          </p:nvPr>
        </p:nvSpPr>
        <p:spPr>
          <a:xfrm>
            <a:off x="838200" y="1651802"/>
            <a:ext cx="10515600" cy="4168338"/>
          </a:xfrm>
        </p:spPr>
        <p:txBody>
          <a:bodyPr>
            <a:normAutofit/>
          </a:bodyPr>
          <a:lstStyle/>
          <a:p>
            <a:r>
              <a:rPr lang="en-US" dirty="0"/>
              <a:t>Circulation (of blood) can be regarded as a sink from which various tissues, especially exercising muscle, can tap glucose. </a:t>
            </a:r>
          </a:p>
          <a:p>
            <a:r>
              <a:rPr lang="en-US" dirty="0"/>
              <a:t>Blood glucose concentration in this sink is tightly controlled at 4 to 5 mmol/L. </a:t>
            </a:r>
          </a:p>
          <a:p>
            <a:r>
              <a:rPr lang="en-US" dirty="0"/>
              <a:t>When the blood glucose concentration drops, the liver releases glucose. </a:t>
            </a:r>
          </a:p>
          <a:p>
            <a:r>
              <a:rPr lang="en-US" dirty="0"/>
              <a:t>If the demand for glucose falls, the liver produces less glucose or even takes up glucose from the bloodstream to synthesize glycogen (particularly after a meal).</a:t>
            </a:r>
            <a:endParaRPr lang="en-GB" dirty="0"/>
          </a:p>
        </p:txBody>
      </p:sp>
    </p:spTree>
    <p:extLst>
      <p:ext uri="{BB962C8B-B14F-4D97-AF65-F5344CB8AC3E}">
        <p14:creationId xmlns:p14="http://schemas.microsoft.com/office/powerpoint/2010/main" val="26925699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135EE-A1D7-E8FE-4A91-E11B6780D1F8}"/>
              </a:ext>
            </a:extLst>
          </p:cNvPr>
          <p:cNvSpPr>
            <a:spLocks noGrp="1"/>
          </p:cNvSpPr>
          <p:nvPr>
            <p:ph type="title"/>
          </p:nvPr>
        </p:nvSpPr>
        <p:spPr>
          <a:xfrm>
            <a:off x="838200" y="969560"/>
            <a:ext cx="2920611" cy="409790"/>
          </a:xfrm>
        </p:spPr>
        <p:txBody>
          <a:bodyPr/>
          <a:lstStyle/>
          <a:p>
            <a:r>
              <a:rPr lang="en-GB" dirty="0"/>
              <a:t>Figure 6.4</a:t>
            </a:r>
          </a:p>
        </p:txBody>
      </p:sp>
      <p:pic>
        <p:nvPicPr>
          <p:cNvPr id="5" name="Content Placeholder 4" descr="A diagram of a glucose system&#10;&#10;Description automatically generated with medium confidence">
            <a:extLst>
              <a:ext uri="{FF2B5EF4-FFF2-40B4-BE49-F238E27FC236}">
                <a16:creationId xmlns:a16="http://schemas.microsoft.com/office/drawing/2014/main" id="{A8BBFD93-9676-3E26-A964-67417E291AEC}"/>
              </a:ext>
            </a:extLst>
          </p:cNvPr>
          <p:cNvPicPr>
            <a:picLocks noGrp="1" noChangeAspect="1"/>
          </p:cNvPicPr>
          <p:nvPr>
            <p:ph idx="1"/>
          </p:nvPr>
        </p:nvPicPr>
        <p:blipFill>
          <a:blip r:embed="rId3"/>
          <a:stretch>
            <a:fillRect/>
          </a:stretch>
        </p:blipFill>
        <p:spPr>
          <a:xfrm>
            <a:off x="5096257" y="706888"/>
            <a:ext cx="6104516" cy="5444224"/>
          </a:xfrm>
        </p:spPr>
      </p:pic>
    </p:spTree>
    <p:extLst>
      <p:ext uri="{BB962C8B-B14F-4D97-AF65-F5344CB8AC3E}">
        <p14:creationId xmlns:p14="http://schemas.microsoft.com/office/powerpoint/2010/main" val="1243567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81665"/>
            <a:ext cx="10515600" cy="597685"/>
          </a:xfrm>
        </p:spPr>
        <p:txBody>
          <a:bodyPr/>
          <a:lstStyle/>
          <a:p>
            <a:r>
              <a:rPr lang="en-GB" dirty="0"/>
              <a:t>Liver Glucose Output During Exercise</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838200" y="1801381"/>
                <a:ext cx="10515600" cy="4596907"/>
              </a:xfrm>
            </p:spPr>
            <p:txBody>
              <a:bodyPr/>
              <a:lstStyle/>
              <a:p>
                <a:r>
                  <a:rPr lang="en-US" dirty="0"/>
                  <a:t>Liver glycogen is decreased by about 50% after 1 hour of exercise at 75% of </a:t>
                </a:r>
                <a14:m>
                  <m:oMath xmlns:m="http://schemas.openxmlformats.org/officeDocument/2006/math">
                    <m:acc>
                      <m:accPr>
                        <m:chr m:val="̇"/>
                        <m:ctrlPr>
                          <a:rPr lang="en-US" i="1" smtClean="0">
                            <a:latin typeface="Cambria Math" panose="02040503050406030204" pitchFamily="18" charset="0"/>
                          </a:rPr>
                        </m:ctrlPr>
                      </m:accPr>
                      <m:e>
                        <m:r>
                          <m:rPr>
                            <m:nor/>
                          </m:rPr>
                          <a:rPr lang="en-US" b="1" i="0" smtClean="0">
                            <a:cs typeface="Helvetica" panose="020B0604020202020204" pitchFamily="34" charset="0"/>
                          </a:rPr>
                          <m:t>V</m:t>
                        </m:r>
                      </m:e>
                    </m:acc>
                  </m:oMath>
                </a14:m>
                <a:r>
                  <a:rPr lang="en-US" dirty="0"/>
                  <a:t>O</a:t>
                </a:r>
                <a:r>
                  <a:rPr lang="en-US" baseline="-25000" dirty="0"/>
                  <a:t>2</a:t>
                </a:r>
                <a:r>
                  <a:rPr lang="en-US" dirty="0"/>
                  <a:t>max, and its importance (in absolute terms) increases when exercise intensity increases. </a:t>
                </a:r>
                <a:endParaRPr lang="en-GB" dirty="0"/>
              </a:p>
              <a:p>
                <a:r>
                  <a:rPr lang="en-US" dirty="0"/>
                  <a:t>The liver can also produce glucose through newly formed glucose (gluconeogenesis). Substrates such as lactate, glycerol, and some amino acids (e.g., alanine, glutamine) can be used for the synthesis of glucose. </a:t>
                </a:r>
              </a:p>
              <a:p>
                <a:r>
                  <a:rPr lang="en-US" dirty="0"/>
                  <a:t>These substrates are usually formed in other organs of the body and transported to the liver. For example, during exercise, most of the lactate is formed in skeletal muscle, and most of the glycerol is from adipose tissue.</a:t>
                </a:r>
                <a:r>
                  <a:rPr lang="en-GB" i="1" dirty="0"/>
                  <a:t> </a:t>
                </a:r>
              </a:p>
              <a:p>
                <a:pPr marL="0" indent="0" algn="r">
                  <a:buNone/>
                </a:pPr>
                <a:r>
                  <a:rPr lang="en-GB" sz="1400" b="0" i="1" dirty="0">
                    <a:latin typeface="Arial" panose="020B0604020202020204" pitchFamily="34" charset="0"/>
                    <a:cs typeface="Arial" panose="020B0604020202020204" pitchFamily="34" charset="0"/>
                  </a:rPr>
                  <a:t>(continued)</a:t>
                </a:r>
              </a:p>
              <a:p>
                <a:pPr marL="0" indent="0">
                  <a:buNone/>
                </a:pP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838200" y="1801381"/>
                <a:ext cx="10515600" cy="4596907"/>
              </a:xfrm>
              <a:blipFill>
                <a:blip r:embed="rId2"/>
                <a:stretch>
                  <a:fillRect l="-362" t="-826" r="-724"/>
                </a:stretch>
              </a:blipFill>
            </p:spPr>
            <p:txBody>
              <a:bodyPr/>
              <a:lstStyle/>
              <a:p>
                <a:r>
                  <a:rPr lang="en-US">
                    <a:noFill/>
                  </a:rPr>
                  <a:t> </a:t>
                </a:r>
              </a:p>
            </p:txBody>
          </p:sp>
        </mc:Fallback>
      </mc:AlternateContent>
    </p:spTree>
    <p:extLst>
      <p:ext uri="{BB962C8B-B14F-4D97-AF65-F5344CB8AC3E}">
        <p14:creationId xmlns:p14="http://schemas.microsoft.com/office/powerpoint/2010/main" val="12206320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Liver Glucose Output During Exercise </a:t>
            </a:r>
            <a:r>
              <a:rPr lang="en-GB" sz="2400" i="1" dirty="0">
                <a:latin typeface="Arial" panose="020B0604020202020204" pitchFamily="34" charset="0"/>
                <a:cs typeface="Arial" panose="020B0604020202020204" pitchFamily="34" charset="0"/>
              </a:rPr>
              <a:t>(continued)</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US" dirty="0"/>
                  <a:t>In resting conditions, the glucose output by the liver is approximately 150 mg/min (0.8 mmol/min). </a:t>
                </a:r>
              </a:p>
              <a:p>
                <a:r>
                  <a:rPr lang="en-US" dirty="0"/>
                  <a:t>About 60% of this output (90 mg/min) is derived from liver glycogenolysis (the breakdown of liver glycogen), and about 40% (60 mg/min) is gluconeogenesis.</a:t>
                </a:r>
              </a:p>
              <a:p>
                <a:r>
                  <a:rPr lang="en-US" dirty="0"/>
                  <a:t>During exercise, the liver glucose output increases dramatically. During high-intensity exercise (&gt;75% of </a:t>
                </a:r>
                <a14:m>
                  <m:oMath xmlns:m="http://schemas.openxmlformats.org/officeDocument/2006/math">
                    <m:acc>
                      <m:accPr>
                        <m:chr m:val="̇"/>
                        <m:ctrlPr>
                          <a:rPr lang="en-US" i="1" smtClean="0">
                            <a:latin typeface="Cambria Math" panose="02040503050406030204" pitchFamily="18" charset="0"/>
                          </a:rPr>
                        </m:ctrlPr>
                      </m:accPr>
                      <m:e>
                        <m:r>
                          <m:rPr>
                            <m:nor/>
                          </m:rPr>
                          <a:rPr lang="en-US" b="1" i="0" smtClean="0">
                            <a:cs typeface="Helvetica" panose="020B0604020202020204" pitchFamily="34" charset="0"/>
                          </a:rPr>
                          <m:t>V</m:t>
                        </m:r>
                      </m:e>
                    </m:acc>
                  </m:oMath>
                </a14:m>
                <a:r>
                  <a:rPr lang="en-US" dirty="0"/>
                  <a:t>O</a:t>
                </a:r>
                <a:r>
                  <a:rPr lang="en-US" baseline="-25000" dirty="0"/>
                  <a:t>2</a:t>
                </a:r>
                <a:r>
                  <a:rPr lang="en-US" dirty="0"/>
                  <a:t>max), liver glucose output increases to about 1 g/min, and the majority (&gt;90%) of this glucose is derived from the breakdown of liver glycogen. </a:t>
                </a:r>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3"/>
                <a:stretch>
                  <a:fillRect l="-1043" t="-2635" r="-174" b="-5271"/>
                </a:stretch>
              </a:blipFill>
            </p:spPr>
            <p:txBody>
              <a:bodyPr/>
              <a:lstStyle/>
              <a:p>
                <a:r>
                  <a:rPr lang="en-US">
                    <a:noFill/>
                  </a:rPr>
                  <a:t> </a:t>
                </a:r>
              </a:p>
            </p:txBody>
          </p:sp>
        </mc:Fallback>
      </mc:AlternateContent>
    </p:spTree>
    <p:extLst>
      <p:ext uri="{BB962C8B-B14F-4D97-AF65-F5344CB8AC3E}">
        <p14:creationId xmlns:p14="http://schemas.microsoft.com/office/powerpoint/2010/main" val="13855506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Regulation of Blood Glucose by Insulin</a:t>
            </a:r>
          </a:p>
        </p:txBody>
      </p:sp>
      <p:sp>
        <p:nvSpPr>
          <p:cNvPr id="3" name="Content Placeholder 2"/>
          <p:cNvSpPr>
            <a:spLocks noGrp="1"/>
          </p:cNvSpPr>
          <p:nvPr>
            <p:ph idx="1"/>
          </p:nvPr>
        </p:nvSpPr>
        <p:spPr/>
        <p:txBody>
          <a:bodyPr/>
          <a:lstStyle/>
          <a:p>
            <a:r>
              <a:rPr lang="en-US" dirty="0"/>
              <a:t>In resting conditions, the most important glucoregulatory hormone is insulin, which increases the uptake of glucose into various tissues. </a:t>
            </a:r>
          </a:p>
          <a:p>
            <a:r>
              <a:rPr lang="en-US" dirty="0"/>
              <a:t>After a meal, plasma insulin concentrations increase, and as a result glucose uptake by muscle, liver, and other tissues increases. </a:t>
            </a:r>
          </a:p>
          <a:p>
            <a:r>
              <a:rPr lang="en-US" dirty="0"/>
              <a:t>Insulin promotes not only the uptake but also the storage of the glucose. Glycogen synthase activity increases, and glycogen phosphorylase (the enzyme responsible for the breakdown of glycogen) decreases. </a:t>
            </a:r>
            <a:endParaRPr lang="en-GB" dirty="0"/>
          </a:p>
        </p:txBody>
      </p:sp>
    </p:spTree>
    <p:extLst>
      <p:ext uri="{BB962C8B-B14F-4D97-AF65-F5344CB8AC3E}">
        <p14:creationId xmlns:p14="http://schemas.microsoft.com/office/powerpoint/2010/main" val="15314128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Regulation of Blood Glucose by Glucagon</a:t>
            </a:r>
          </a:p>
        </p:txBody>
      </p:sp>
      <p:sp>
        <p:nvSpPr>
          <p:cNvPr id="3" name="Content Placeholder 2"/>
          <p:cNvSpPr>
            <a:spLocks noGrp="1"/>
          </p:cNvSpPr>
          <p:nvPr>
            <p:ph idx="1"/>
          </p:nvPr>
        </p:nvSpPr>
        <p:spPr>
          <a:xfrm>
            <a:off x="838200" y="2095593"/>
            <a:ext cx="10515600" cy="4309689"/>
          </a:xfrm>
        </p:spPr>
        <p:txBody>
          <a:bodyPr/>
          <a:lstStyle/>
          <a:p>
            <a:r>
              <a:rPr lang="en-US" dirty="0"/>
              <a:t>Glucagon is the most important counter­active hormone. Secretion of glucagon causes the breakdown of liver glycogen and the release of glucose into the circulation. </a:t>
            </a:r>
          </a:p>
          <a:p>
            <a:r>
              <a:rPr lang="en-US" dirty="0"/>
              <a:t>During exercise, catecholamine release reduces the secretion of insulin by the pancreas, and plasma insulin concentrations can decrease to extremely low levels.</a:t>
            </a:r>
          </a:p>
          <a:p>
            <a:r>
              <a:rPr lang="en-US" dirty="0"/>
              <a:t>Muscle glucose uptake is enhanced by contraction-stimulated glucose transport. Despite increased glucose uptake by muscle during exercise, blood glucose levels are well maintained for at least 90 to 120 minutes of exercise.</a:t>
            </a:r>
            <a:endParaRPr lang="en-GB" dirty="0"/>
          </a:p>
          <a:p>
            <a:pPr marL="0" indent="0">
              <a:buNone/>
            </a:pPr>
            <a:r>
              <a:rPr lang="en-US" dirty="0"/>
              <a:t> </a:t>
            </a:r>
            <a:endParaRPr lang="en-GB" dirty="0"/>
          </a:p>
        </p:txBody>
      </p:sp>
    </p:spTree>
    <p:extLst>
      <p:ext uri="{BB962C8B-B14F-4D97-AF65-F5344CB8AC3E}">
        <p14:creationId xmlns:p14="http://schemas.microsoft.com/office/powerpoint/2010/main" val="31213115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Hypoglycemia in Very Prolonged Exercise</a:t>
            </a:r>
          </a:p>
        </p:txBody>
      </p:sp>
      <p:sp>
        <p:nvSpPr>
          <p:cNvPr id="3" name="Content Placeholder 2"/>
          <p:cNvSpPr>
            <a:spLocks noGrp="1"/>
          </p:cNvSpPr>
          <p:nvPr>
            <p:ph idx="1"/>
          </p:nvPr>
        </p:nvSpPr>
        <p:spPr/>
        <p:txBody>
          <a:bodyPr/>
          <a:lstStyle/>
          <a:p>
            <a:r>
              <a:rPr lang="en-US" dirty="0"/>
              <a:t>If blood glucose concentrations drop below ~3 mmol/L, the rate of glucose uptake by the brain is insufficient to meet its needs, and symptoms of hypoglycemia result.</a:t>
            </a:r>
          </a:p>
          <a:p>
            <a:r>
              <a:rPr lang="en-US" dirty="0"/>
              <a:t>These symptoms include dizziness, nausea, cold sweat, reduced mental alertness and concentration, loss of motor skill, increased heart rate, hunger, and disorientation.</a:t>
            </a:r>
          </a:p>
          <a:p>
            <a:r>
              <a:rPr lang="en-US" dirty="0"/>
              <a:t>Hypoglycemia is a common problem in exercise and sport and can be treated simply by carbohydrate consumption.</a:t>
            </a:r>
          </a:p>
          <a:p>
            <a:r>
              <a:rPr lang="en-US" dirty="0"/>
              <a:t>Preexercise carbohydrate feeding can induce reactive hypoglycemia (also referred to as rebound hypoglycemia). </a:t>
            </a:r>
            <a:endParaRPr lang="en-GB" dirty="0"/>
          </a:p>
        </p:txBody>
      </p:sp>
    </p:spTree>
    <p:extLst>
      <p:ext uri="{BB962C8B-B14F-4D97-AF65-F5344CB8AC3E}">
        <p14:creationId xmlns:p14="http://schemas.microsoft.com/office/powerpoint/2010/main" val="29153816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Carbohydrate Needs for Heavy Training</a:t>
            </a:r>
          </a:p>
        </p:txBody>
      </p:sp>
      <p:sp>
        <p:nvSpPr>
          <p:cNvPr id="3" name="Content Placeholder 2"/>
          <p:cNvSpPr>
            <a:spLocks noGrp="1"/>
          </p:cNvSpPr>
          <p:nvPr>
            <p:ph idx="1"/>
          </p:nvPr>
        </p:nvSpPr>
        <p:spPr>
          <a:xfrm>
            <a:off x="838200" y="2236944"/>
            <a:ext cx="10515600" cy="4168338"/>
          </a:xfrm>
        </p:spPr>
        <p:txBody>
          <a:bodyPr/>
          <a:lstStyle/>
          <a:p>
            <a:r>
              <a:rPr lang="en-US" dirty="0"/>
              <a:t>Unless large amounts of </a:t>
            </a:r>
            <a:r>
              <a:rPr lang="en-GB" dirty="0"/>
              <a:t>carbohydrate</a:t>
            </a:r>
            <a:r>
              <a:rPr lang="en-US" dirty="0"/>
              <a:t> are ingested, muscle glycogen does not normalize on a day-to-day basis for athletes engaged in hard training.</a:t>
            </a:r>
          </a:p>
          <a:p>
            <a:r>
              <a:rPr lang="en-US" dirty="0"/>
              <a:t>With daily exercise, increases in glycogen storage occur in relation to </a:t>
            </a:r>
            <a:r>
              <a:rPr lang="en-GB" dirty="0"/>
              <a:t>carbohydrate</a:t>
            </a:r>
            <a:r>
              <a:rPr lang="en-US" dirty="0"/>
              <a:t> intake, which has led to recommendations to increase </a:t>
            </a:r>
            <a:r>
              <a:rPr lang="en-GB" dirty="0"/>
              <a:t>carbohydrate</a:t>
            </a:r>
            <a:r>
              <a:rPr lang="en-US" dirty="0"/>
              <a:t> intake, depending on activity level. </a:t>
            </a:r>
          </a:p>
          <a:p>
            <a:r>
              <a:rPr lang="en-US" dirty="0"/>
              <a:t>Recommendations are 5 g/kg b.w./day on easy training days and up to 10 to 12 g/kg b.w./day when daily training consists of &gt;4 hours of hard exercise.</a:t>
            </a:r>
            <a:endParaRPr lang="en-GB" dirty="0"/>
          </a:p>
        </p:txBody>
      </p:sp>
    </p:spTree>
    <p:extLst>
      <p:ext uri="{BB962C8B-B14F-4D97-AF65-F5344CB8AC3E}">
        <p14:creationId xmlns:p14="http://schemas.microsoft.com/office/powerpoint/2010/main" val="4953815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29EBD-8263-D51D-C44D-AB543971CAF3}"/>
              </a:ext>
            </a:extLst>
          </p:cNvPr>
          <p:cNvSpPr>
            <a:spLocks noGrp="1"/>
          </p:cNvSpPr>
          <p:nvPr>
            <p:ph type="title"/>
          </p:nvPr>
        </p:nvSpPr>
        <p:spPr/>
        <p:txBody>
          <a:bodyPr/>
          <a:lstStyle/>
          <a:p>
            <a:r>
              <a:rPr lang="en-GB" dirty="0"/>
              <a:t>Figure 6.5</a:t>
            </a:r>
          </a:p>
        </p:txBody>
      </p:sp>
      <p:pic>
        <p:nvPicPr>
          <p:cNvPr id="6" name="Content Placeholder 5" descr="A graph of a running graph&#10;&#10;Description automatically generated with medium confidence">
            <a:extLst>
              <a:ext uri="{FF2B5EF4-FFF2-40B4-BE49-F238E27FC236}">
                <a16:creationId xmlns:a16="http://schemas.microsoft.com/office/drawing/2014/main" id="{DC23DB89-7CE9-1C6C-08B6-2DCE452A124A}"/>
              </a:ext>
            </a:extLst>
          </p:cNvPr>
          <p:cNvPicPr>
            <a:picLocks noGrp="1" noChangeAspect="1"/>
          </p:cNvPicPr>
          <p:nvPr>
            <p:ph idx="1"/>
          </p:nvPr>
        </p:nvPicPr>
        <p:blipFill>
          <a:blip r:embed="rId3"/>
          <a:stretch>
            <a:fillRect/>
          </a:stretch>
        </p:blipFill>
        <p:spPr>
          <a:xfrm>
            <a:off x="2095835" y="2052638"/>
            <a:ext cx="6962106" cy="4195762"/>
          </a:xfrm>
        </p:spPr>
      </p:pic>
    </p:spTree>
    <p:extLst>
      <p:ext uri="{BB962C8B-B14F-4D97-AF65-F5344CB8AC3E}">
        <p14:creationId xmlns:p14="http://schemas.microsoft.com/office/powerpoint/2010/main" val="12013499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Restore Glycogen Within 24 Hours</a:t>
            </a:r>
          </a:p>
        </p:txBody>
      </p:sp>
      <p:sp>
        <p:nvSpPr>
          <p:cNvPr id="3" name="Content Placeholder 2"/>
          <p:cNvSpPr>
            <a:spLocks noGrp="1"/>
          </p:cNvSpPr>
          <p:nvPr>
            <p:ph idx="1"/>
          </p:nvPr>
        </p:nvSpPr>
        <p:spPr>
          <a:xfrm>
            <a:off x="838200" y="1853248"/>
            <a:ext cx="10515600" cy="4168338"/>
          </a:xfrm>
        </p:spPr>
        <p:txBody>
          <a:bodyPr/>
          <a:lstStyle/>
          <a:p>
            <a:pPr lvl="0"/>
            <a:r>
              <a:rPr lang="en-US" dirty="0"/>
              <a:t>Depending on the exercise intensity and duration, consume 5 to 12 g </a:t>
            </a:r>
            <a:r>
              <a:rPr lang="en-GB" dirty="0"/>
              <a:t>carbohydrate</a:t>
            </a:r>
            <a:r>
              <a:rPr lang="en-US" dirty="0"/>
              <a:t>/kg b.w./day.</a:t>
            </a:r>
            <a:endParaRPr lang="en-GB" dirty="0"/>
          </a:p>
          <a:p>
            <a:pPr lvl="0"/>
            <a:r>
              <a:rPr lang="en-US" dirty="0"/>
              <a:t>Choose nutrient-rich </a:t>
            </a:r>
            <a:r>
              <a:rPr lang="en-GB" dirty="0"/>
              <a:t>carbohydrate</a:t>
            </a:r>
            <a:r>
              <a:rPr lang="en-US" dirty="0"/>
              <a:t> foods, and add other foods to recovery meals and snacks to provide a good source of protein and other nutrients.</a:t>
            </a:r>
            <a:endParaRPr lang="en-GB" dirty="0"/>
          </a:p>
          <a:p>
            <a:pPr lvl="0"/>
            <a:r>
              <a:rPr lang="en-US" dirty="0"/>
              <a:t>Consume a sports drink to provide convenient </a:t>
            </a:r>
            <a:r>
              <a:rPr lang="en-GB" dirty="0"/>
              <a:t>carbohydrate</a:t>
            </a:r>
            <a:r>
              <a:rPr lang="en-US" dirty="0"/>
              <a:t> in the first hour after exercise, when appetite is suppressed.</a:t>
            </a:r>
            <a:endParaRPr lang="en-GB" dirty="0"/>
          </a:p>
          <a:p>
            <a:pPr lvl="0"/>
            <a:r>
              <a:rPr lang="en-US" dirty="0"/>
              <a:t>Begin </a:t>
            </a:r>
            <a:r>
              <a:rPr lang="en-GB" dirty="0"/>
              <a:t>carbohydrate</a:t>
            </a:r>
            <a:r>
              <a:rPr lang="en-US" dirty="0"/>
              <a:t> intake (snacks) as soon as practical after exercise to maximize the effective recovery time. 	</a:t>
            </a:r>
          </a:p>
          <a:p>
            <a:pPr marL="0" lvl="0" indent="0" algn="r">
              <a:buNone/>
            </a:pPr>
            <a:r>
              <a:rPr lang="en-US" sz="1400" b="0" i="1" dirty="0">
                <a:latin typeface="Arial" panose="020B0604020202020204" pitchFamily="34" charset="0"/>
                <a:cs typeface="Arial" panose="020B0604020202020204" pitchFamily="34" charset="0"/>
              </a:rPr>
              <a:t>(continued)</a:t>
            </a:r>
            <a:endParaRPr lang="en-GB" sz="1400" b="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057787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37419"/>
            <a:ext cx="10515600" cy="641931"/>
          </a:xfrm>
        </p:spPr>
        <p:txBody>
          <a:bodyPr/>
          <a:lstStyle/>
          <a:p>
            <a:r>
              <a:rPr lang="en-GB" dirty="0"/>
              <a:t>How to Restore Glycogen Within 24 Hours </a:t>
            </a:r>
            <a:r>
              <a:rPr lang="en-GB" sz="2400" i="1" dirty="0">
                <a:latin typeface="Arial" panose="020B0604020202020204" pitchFamily="34" charset="0"/>
                <a:cs typeface="Arial" panose="020B0604020202020204" pitchFamily="34" charset="0"/>
              </a:rPr>
              <a:t>(continued)</a:t>
            </a:r>
          </a:p>
        </p:txBody>
      </p:sp>
      <p:sp>
        <p:nvSpPr>
          <p:cNvPr id="3" name="Content Placeholder 2"/>
          <p:cNvSpPr>
            <a:spLocks noGrp="1"/>
          </p:cNvSpPr>
          <p:nvPr>
            <p:ph idx="1"/>
          </p:nvPr>
        </p:nvSpPr>
        <p:spPr>
          <a:xfrm>
            <a:off x="838200" y="2350985"/>
            <a:ext cx="10515600" cy="4353934"/>
          </a:xfrm>
        </p:spPr>
        <p:txBody>
          <a:bodyPr/>
          <a:lstStyle/>
          <a:p>
            <a:pPr lvl="0"/>
            <a:r>
              <a:rPr lang="en-US" dirty="0"/>
              <a:t>Organize the pattern and timing of carbohydrate-rich meals and snacks according to what is practical and comfortable for the situation.</a:t>
            </a:r>
          </a:p>
          <a:p>
            <a:pPr lvl="0"/>
            <a:r>
              <a:rPr lang="en-US" dirty="0"/>
              <a:t>Carbohydrate-rich foods with a moderate to high glycemic index should be the major choices for recovery.</a:t>
            </a:r>
            <a:endParaRPr lang="en-GB" dirty="0"/>
          </a:p>
          <a:p>
            <a:pPr lvl="0"/>
            <a:r>
              <a:rPr lang="en-US" dirty="0"/>
              <a:t>When it is important to train hard or with high intensity, daily carbohydrate intakes should match the fuel needs of training and glycogen restoration.</a:t>
            </a:r>
            <a:endParaRPr lang="en-GB" dirty="0"/>
          </a:p>
          <a:p>
            <a:pPr lvl="0"/>
            <a:r>
              <a:rPr lang="en-US" dirty="0"/>
              <a:t>Targets for daily carbohydrate intake are usefully based on body mass and exercise load. 	</a:t>
            </a:r>
          </a:p>
          <a:p>
            <a:pPr marL="0" lvl="0" indent="0" algn="r">
              <a:buNone/>
            </a:pPr>
            <a:r>
              <a:rPr lang="en-US" sz="1400" b="0" i="1" dirty="0">
                <a:latin typeface="Arial" panose="020B0604020202020204" pitchFamily="34" charset="0"/>
                <a:cs typeface="Arial" panose="020B0604020202020204" pitchFamily="34" charset="0"/>
              </a:rPr>
              <a:t>(continued)</a:t>
            </a:r>
          </a:p>
        </p:txBody>
      </p:sp>
    </p:spTree>
    <p:extLst>
      <p:ext uri="{BB962C8B-B14F-4D97-AF65-F5344CB8AC3E}">
        <p14:creationId xmlns:p14="http://schemas.microsoft.com/office/powerpoint/2010/main" val="12267895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Restore Glycogen Within 24 Hours </a:t>
            </a:r>
            <a:r>
              <a:rPr lang="en-GB" sz="2400" i="1" dirty="0">
                <a:latin typeface="Arial" panose="020B0604020202020204" pitchFamily="34" charset="0"/>
                <a:cs typeface="Arial" panose="020B0604020202020204" pitchFamily="34" charset="0"/>
              </a:rPr>
              <a:t>(continued)</a:t>
            </a:r>
          </a:p>
        </p:txBody>
      </p:sp>
      <p:sp>
        <p:nvSpPr>
          <p:cNvPr id="3" name="Content Placeholder 2"/>
          <p:cNvSpPr>
            <a:spLocks noGrp="1"/>
          </p:cNvSpPr>
          <p:nvPr>
            <p:ph idx="1"/>
          </p:nvPr>
        </p:nvSpPr>
        <p:spPr/>
        <p:txBody>
          <a:bodyPr/>
          <a:lstStyle/>
          <a:p>
            <a:pPr lvl="0"/>
            <a:r>
              <a:rPr lang="en-US" dirty="0"/>
              <a:t>Small differences in glycogen storage occur across the menstrual cycle, but females can store glycogen as effectively as males if carbohydrate intake is adequate.</a:t>
            </a:r>
            <a:endParaRPr lang="en-GB" dirty="0"/>
          </a:p>
          <a:p>
            <a:pPr lvl="0"/>
            <a:r>
              <a:rPr lang="en-US" dirty="0"/>
              <a:t>Athletes should follow sensible practices regarding alcohol intake at all times, but particularly in the recovery period after exercise.</a:t>
            </a:r>
            <a:endParaRPr lang="en-GB" dirty="0"/>
          </a:p>
          <a:p>
            <a:pPr lvl="0"/>
            <a:r>
              <a:rPr lang="en-US" dirty="0"/>
              <a:t>If muscle damage has occurred during exercise, complete restoration of muscle glycogen can be delayed. Coingestion of creatine boosts muscle glycogen resynthesis in the first 24 hours after exhausting exercise.								</a:t>
            </a:r>
            <a:endParaRPr lang="en-GB" sz="1400" i="1" dirty="0"/>
          </a:p>
        </p:txBody>
      </p:sp>
    </p:spTree>
    <p:extLst>
      <p:ext uri="{BB962C8B-B14F-4D97-AF65-F5344CB8AC3E}">
        <p14:creationId xmlns:p14="http://schemas.microsoft.com/office/powerpoint/2010/main" val="33329701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table with text and numbers&#10;&#10;AI-generated content may be incorrect.">
            <a:extLst>
              <a:ext uri="{FF2B5EF4-FFF2-40B4-BE49-F238E27FC236}">
                <a16:creationId xmlns:a16="http://schemas.microsoft.com/office/drawing/2014/main" id="{FC0B2DAA-356D-C2BC-DA61-A3FC19F82B23}"/>
              </a:ext>
            </a:extLst>
          </p:cNvPr>
          <p:cNvPicPr>
            <a:picLocks noChangeAspect="1"/>
          </p:cNvPicPr>
          <p:nvPr/>
        </p:nvPicPr>
        <p:blipFill>
          <a:blip r:embed="rId2"/>
          <a:stretch>
            <a:fillRect/>
          </a:stretch>
        </p:blipFill>
        <p:spPr>
          <a:xfrm>
            <a:off x="1719942" y="1793630"/>
            <a:ext cx="9077012" cy="2912208"/>
          </a:xfrm>
          <a:prstGeom prst="rect">
            <a:avLst/>
          </a:prstGeom>
        </p:spPr>
      </p:pic>
      <p:sp>
        <p:nvSpPr>
          <p:cNvPr id="4" name="TextBox 3">
            <a:extLst>
              <a:ext uri="{FF2B5EF4-FFF2-40B4-BE49-F238E27FC236}">
                <a16:creationId xmlns:a16="http://schemas.microsoft.com/office/drawing/2014/main" id="{A6B9A8DF-0A05-D1EB-2A45-D9DA55749D47}"/>
              </a:ext>
            </a:extLst>
          </p:cNvPr>
          <p:cNvSpPr txBox="1"/>
          <p:nvPr/>
        </p:nvSpPr>
        <p:spPr>
          <a:xfrm>
            <a:off x="1137504" y="569302"/>
            <a:ext cx="10421443" cy="646331"/>
          </a:xfrm>
          <a:prstGeom prst="rect">
            <a:avLst/>
          </a:prstGeom>
          <a:noFill/>
        </p:spPr>
        <p:txBody>
          <a:bodyPr wrap="none" rtlCol="0">
            <a:spAutoFit/>
          </a:bodyPr>
          <a:lstStyle/>
          <a:p>
            <a:r>
              <a:rPr lang="en-US" sz="3600" dirty="0"/>
              <a:t>Post-exercise Carbohydrate intake recommendations</a:t>
            </a:r>
          </a:p>
        </p:txBody>
      </p:sp>
    </p:spTree>
    <p:extLst>
      <p:ext uri="{BB962C8B-B14F-4D97-AF65-F5344CB8AC3E}">
        <p14:creationId xmlns:p14="http://schemas.microsoft.com/office/powerpoint/2010/main" val="24219936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04706"/>
            <a:ext cx="10744200" cy="409790"/>
          </a:xfrm>
        </p:spPr>
        <p:txBody>
          <a:bodyPr/>
          <a:lstStyle/>
          <a:p>
            <a:r>
              <a:rPr lang="en-US" dirty="0"/>
              <a:t>Carbohydrate</a:t>
            </a:r>
            <a:r>
              <a:rPr lang="en-GB" dirty="0"/>
              <a:t> Intake Days Before Competition</a:t>
            </a:r>
          </a:p>
        </p:txBody>
      </p:sp>
      <p:sp>
        <p:nvSpPr>
          <p:cNvPr id="3" name="Content Placeholder 2"/>
          <p:cNvSpPr>
            <a:spLocks noGrp="1"/>
          </p:cNvSpPr>
          <p:nvPr>
            <p:ph idx="1"/>
          </p:nvPr>
        </p:nvSpPr>
        <p:spPr/>
        <p:txBody>
          <a:bodyPr/>
          <a:lstStyle/>
          <a:p>
            <a:r>
              <a:rPr lang="en-US" dirty="0"/>
              <a:t>The primary role of carbohydrate in the days leading up to competition is to fully replenish muscle glycogen stores.</a:t>
            </a:r>
            <a:endParaRPr lang="en-GB" dirty="0"/>
          </a:p>
          <a:p>
            <a:r>
              <a:rPr lang="en-US" dirty="0"/>
              <a:t>Carbohydrate loading, or increased carbohydrate stores, increases time to exhaustion (endurance capacity) on average by about 20% and reduces time taken to complete a set task (time trial, endurance performance) by 2% to 3%.</a:t>
            </a:r>
            <a:endParaRPr lang="en-GB" dirty="0"/>
          </a:p>
          <a:p>
            <a:r>
              <a:rPr lang="en-US" dirty="0"/>
              <a:t>The classic supercompensation protocol results in very high muscle glycogen stores, but a moderate approach results in similar muscle glycogen levels without the disadvantages of the classic protocol and so is preferred.</a:t>
            </a:r>
            <a:endParaRPr lang="en-GB" dirty="0"/>
          </a:p>
        </p:txBody>
      </p:sp>
    </p:spTree>
    <p:extLst>
      <p:ext uri="{BB962C8B-B14F-4D97-AF65-F5344CB8AC3E}">
        <p14:creationId xmlns:p14="http://schemas.microsoft.com/office/powerpoint/2010/main" val="40147462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Supercompensation in Practice</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618348"/>
                <a:ext cx="10515600" cy="4168338"/>
              </a:xfrm>
            </p:spPr>
            <p:txBody>
              <a:bodyPr/>
              <a:lstStyle/>
              <a:p>
                <a:r>
                  <a:rPr lang="en-US" dirty="0"/>
                  <a:t>Supercompensation strategies are not always applicable and may not be possible given the time frame and the rules of some sports.</a:t>
                </a:r>
              </a:p>
              <a:p>
                <a:r>
                  <a:rPr lang="en-US" dirty="0"/>
                  <a:t>Performance is most likely to benefit in some single endurance events, including marathon and triathlon.</a:t>
                </a:r>
                <a:endParaRPr lang="en-GB" dirty="0"/>
              </a:p>
              <a:p>
                <a:r>
                  <a:rPr lang="en-US" dirty="0"/>
                  <a:t>Muscle glycogen supercompensation is not of great importance for events that are short and explosive. </a:t>
                </a:r>
              </a:p>
              <a:p>
                <a:r>
                  <a:rPr lang="en-US" dirty="0"/>
                  <a:t>Muscle glycogen availability does not cause fatigue during  exercise at &gt;95% of </a:t>
                </a:r>
                <a14:m>
                  <m:oMath xmlns:m="http://schemas.openxmlformats.org/officeDocument/2006/math">
                    <m:acc>
                      <m:accPr>
                        <m:chr m:val="̇"/>
                        <m:ctrlPr>
                          <a:rPr lang="en-US" i="1" smtClean="0">
                            <a:latin typeface="Cambria Math" panose="02040503050406030204" pitchFamily="18" charset="0"/>
                          </a:rPr>
                        </m:ctrlPr>
                      </m:accPr>
                      <m:e>
                        <m:r>
                          <m:rPr>
                            <m:nor/>
                          </m:rPr>
                          <a:rPr lang="en-US" b="1" i="0" smtClean="0">
                            <a:cs typeface="Helvetica" panose="020B0604020202020204" pitchFamily="34" charset="0"/>
                          </a:rPr>
                          <m:t>V</m:t>
                        </m:r>
                      </m:e>
                    </m:acc>
                  </m:oMath>
                </a14:m>
                <a:r>
                  <a:rPr lang="en-US" dirty="0"/>
                  <a:t>O</a:t>
                </a:r>
                <a:r>
                  <a:rPr lang="en-US" baseline="-25000" dirty="0"/>
                  <a:t>2</a:t>
                </a:r>
                <a:r>
                  <a:rPr lang="en-US" dirty="0"/>
                  <a:t>max if the preexercise glycogen store is not depleted below 25 mmol/kg w.w. (4 g/kg w.w.). </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618348"/>
                <a:ext cx="10515600" cy="4168338"/>
              </a:xfrm>
              <a:blipFill rotWithShape="0">
                <a:blip r:embed="rId2"/>
                <a:stretch>
                  <a:fillRect l="-1043" t="-2485" r="-1623" b="-8187"/>
                </a:stretch>
              </a:blipFill>
            </p:spPr>
            <p:txBody>
              <a:bodyPr/>
              <a:lstStyle/>
              <a:p>
                <a:r>
                  <a:rPr lang="en-US">
                    <a:noFill/>
                  </a:rPr>
                  <a:t> </a:t>
                </a:r>
              </a:p>
            </p:txBody>
          </p:sp>
        </mc:Fallback>
      </mc:AlternateContent>
    </p:spTree>
    <p:extLst>
      <p:ext uri="{BB962C8B-B14F-4D97-AF65-F5344CB8AC3E}">
        <p14:creationId xmlns:p14="http://schemas.microsoft.com/office/powerpoint/2010/main" val="31985185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omparison of a graph&#10;&#10;AI-generated content may be incorrect.">
            <a:extLst>
              <a:ext uri="{FF2B5EF4-FFF2-40B4-BE49-F238E27FC236}">
                <a16:creationId xmlns:a16="http://schemas.microsoft.com/office/drawing/2014/main" id="{895D7316-2FF8-1478-E12C-63D78FFDE471}"/>
              </a:ext>
            </a:extLst>
          </p:cNvPr>
          <p:cNvPicPr>
            <a:picLocks noChangeAspect="1"/>
          </p:cNvPicPr>
          <p:nvPr/>
        </p:nvPicPr>
        <p:blipFill>
          <a:blip r:embed="rId2"/>
          <a:stretch>
            <a:fillRect/>
          </a:stretch>
        </p:blipFill>
        <p:spPr>
          <a:xfrm>
            <a:off x="1459523" y="496722"/>
            <a:ext cx="8724412" cy="5537650"/>
          </a:xfrm>
          <a:prstGeom prst="rect">
            <a:avLst/>
          </a:prstGeom>
        </p:spPr>
      </p:pic>
    </p:spTree>
    <p:extLst>
      <p:ext uri="{BB962C8B-B14F-4D97-AF65-F5344CB8AC3E}">
        <p14:creationId xmlns:p14="http://schemas.microsoft.com/office/powerpoint/2010/main" val="5248947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Carbohydrate</a:t>
            </a:r>
            <a:r>
              <a:rPr lang="en-GB" dirty="0"/>
              <a:t> Intake Hours Before Exercise</a:t>
            </a:r>
          </a:p>
        </p:txBody>
      </p:sp>
      <p:sp>
        <p:nvSpPr>
          <p:cNvPr id="3" name="Content Placeholder 2"/>
          <p:cNvSpPr>
            <a:spLocks noGrp="1"/>
          </p:cNvSpPr>
          <p:nvPr>
            <p:ph idx="1"/>
          </p:nvPr>
        </p:nvSpPr>
        <p:spPr>
          <a:xfrm>
            <a:off x="838200" y="2236944"/>
            <a:ext cx="10515600" cy="4168338"/>
          </a:xfrm>
        </p:spPr>
        <p:txBody>
          <a:bodyPr>
            <a:normAutofit/>
          </a:bodyPr>
          <a:lstStyle/>
          <a:p>
            <a:r>
              <a:rPr lang="en-US" dirty="0"/>
              <a:t>Athletes should have the last large meal 3 to 5 hours before competition. This meal (usually breakfast) can be important after an overnight fast, when liver glycogen is low.</a:t>
            </a:r>
          </a:p>
          <a:p>
            <a:r>
              <a:rPr lang="en-US" dirty="0"/>
              <a:t>In the 3 to 5 hours before exercise, some carbohydrate may be incorporated into muscle glycogen, but the majority will be stored as liver glycogen.</a:t>
            </a:r>
          </a:p>
          <a:p>
            <a:r>
              <a:rPr lang="en-US" dirty="0"/>
              <a:t>Carbohydrate intake in the last hour before competition will not affect muscle glycogen but still has an effect on liver glycogen, and it increases the delivery of carbohydrate to the muscle during exercise.</a:t>
            </a:r>
            <a:endParaRPr lang="en-GB" dirty="0"/>
          </a:p>
          <a:p>
            <a:endParaRPr lang="en-GB" dirty="0"/>
          </a:p>
          <a:p>
            <a:endParaRPr lang="en-GB" dirty="0"/>
          </a:p>
        </p:txBody>
      </p:sp>
    </p:spTree>
    <p:extLst>
      <p:ext uri="{BB962C8B-B14F-4D97-AF65-F5344CB8AC3E}">
        <p14:creationId xmlns:p14="http://schemas.microsoft.com/office/powerpoint/2010/main" val="31812944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72790"/>
            <a:ext cx="10515600" cy="409790"/>
          </a:xfrm>
        </p:spPr>
        <p:txBody>
          <a:bodyPr/>
          <a:lstStyle/>
          <a:p>
            <a:r>
              <a:rPr lang="en-US" dirty="0"/>
              <a:t>Carbohydrate</a:t>
            </a:r>
            <a:r>
              <a:rPr lang="en-GB" dirty="0"/>
              <a:t> Intake in Practice</a:t>
            </a:r>
          </a:p>
        </p:txBody>
      </p:sp>
      <p:sp>
        <p:nvSpPr>
          <p:cNvPr id="3" name="Content Placeholder 2"/>
          <p:cNvSpPr>
            <a:spLocks noGrp="1"/>
          </p:cNvSpPr>
          <p:nvPr>
            <p:ph idx="1"/>
          </p:nvPr>
        </p:nvSpPr>
        <p:spPr>
          <a:xfrm>
            <a:off x="838200" y="1833360"/>
            <a:ext cx="10515600" cy="4168338"/>
          </a:xfrm>
        </p:spPr>
        <p:txBody>
          <a:bodyPr/>
          <a:lstStyle/>
          <a:p>
            <a:r>
              <a:rPr lang="en-US" dirty="0"/>
              <a:t>Ingestion of a carbohydrate-rich meal (140 to 330 g) 3 to 5 hours before exercise improves exercise performance.</a:t>
            </a:r>
          </a:p>
          <a:p>
            <a:r>
              <a:rPr lang="en-US" dirty="0"/>
              <a:t>Such a high-carbohydrate meal could include bread and jam or honey, cereals, porridge, pasta, rice, bananas, canned fruit, and fruit juice. High-fiber foods should be avoided.</a:t>
            </a:r>
          </a:p>
          <a:p>
            <a:r>
              <a:rPr lang="en-US" dirty="0"/>
              <a:t>A daily diet with 150 g carbohydrate and 80% of energy:</a:t>
            </a:r>
          </a:p>
          <a:p>
            <a:pPr lvl="1"/>
            <a:r>
              <a:rPr lang="en-US" dirty="0"/>
              <a:t>Meal 1: One large bowl of porridge with skim milk, one banana, one glass (250 ml) of sweetened orange juice</a:t>
            </a:r>
            <a:endParaRPr lang="en-GB" dirty="0"/>
          </a:p>
          <a:p>
            <a:pPr lvl="1"/>
            <a:r>
              <a:rPr lang="en-US" dirty="0"/>
              <a:t>Meal 2: Four slices of bread with jam or honey, 400 ml soft drink</a:t>
            </a:r>
            <a:endParaRPr lang="en-GB" dirty="0"/>
          </a:p>
          <a:p>
            <a:pPr lvl="1"/>
            <a:r>
              <a:rPr lang="en-US" dirty="0"/>
              <a:t>Meal 3: Stir fry with three cups of rice or pasta with ham or chicken, peas, corn, mushrooms, and onion and 250 ml fruit juice</a:t>
            </a:r>
            <a:endParaRPr lang="en-GB" dirty="0"/>
          </a:p>
          <a:p>
            <a:endParaRPr lang="en-GB" dirty="0"/>
          </a:p>
        </p:txBody>
      </p:sp>
    </p:spTree>
    <p:extLst>
      <p:ext uri="{BB962C8B-B14F-4D97-AF65-F5344CB8AC3E}">
        <p14:creationId xmlns:p14="http://schemas.microsoft.com/office/powerpoint/2010/main" val="22533036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8936" y="309843"/>
            <a:ext cx="10155239" cy="1400530"/>
          </a:xfrm>
        </p:spPr>
        <p:txBody>
          <a:bodyPr/>
          <a:lstStyle/>
          <a:p>
            <a:r>
              <a:rPr lang="en-US" dirty="0"/>
              <a:t>Carbohydrate</a:t>
            </a:r>
            <a:r>
              <a:rPr lang="en-GB" dirty="0"/>
              <a:t> Intake 30 to 60 Minutes</a:t>
            </a:r>
            <a:br>
              <a:rPr lang="en-GB" dirty="0"/>
            </a:br>
            <a:r>
              <a:rPr lang="en-GB" dirty="0"/>
              <a:t>Before Exercise</a:t>
            </a:r>
          </a:p>
        </p:txBody>
      </p:sp>
      <p:sp>
        <p:nvSpPr>
          <p:cNvPr id="3" name="Content Placeholder 2"/>
          <p:cNvSpPr>
            <a:spLocks noGrp="1"/>
          </p:cNvSpPr>
          <p:nvPr>
            <p:ph idx="1"/>
          </p:nvPr>
        </p:nvSpPr>
        <p:spPr/>
        <p:txBody>
          <a:bodyPr/>
          <a:lstStyle/>
          <a:p>
            <a:r>
              <a:rPr lang="en-US" dirty="0"/>
              <a:t>Carbohydrate intake in the hour before exercise results in:</a:t>
            </a:r>
          </a:p>
          <a:p>
            <a:pPr lvl="1"/>
            <a:r>
              <a:rPr lang="en-US" dirty="0"/>
              <a:t>A transient fall in plasma glu­cose with the onset of exercise</a:t>
            </a:r>
          </a:p>
          <a:p>
            <a:pPr lvl="1"/>
            <a:r>
              <a:rPr lang="en-US" dirty="0"/>
              <a:t>Increases in carbohydrate oxidation and glyco­gen breakdown</a:t>
            </a:r>
          </a:p>
          <a:p>
            <a:pPr lvl="1"/>
            <a:r>
              <a:rPr lang="en-US" dirty="0"/>
              <a:t>Blunting of fatty acid mobilization and fat oxidation</a:t>
            </a:r>
          </a:p>
          <a:p>
            <a:r>
              <a:rPr lang="en-US" dirty="0"/>
              <a:t>These metabolic changes, however, do not appear to be detrimental to exercise performance because increased carbohydrate availability compensates for the greater use.</a:t>
            </a:r>
          </a:p>
          <a:p>
            <a:r>
              <a:rPr lang="en-US" dirty="0"/>
              <a:t>Hypoglycemia can be almost completely prevented when:</a:t>
            </a:r>
          </a:p>
          <a:p>
            <a:pPr lvl="1"/>
            <a:r>
              <a:rPr lang="en-US" dirty="0"/>
              <a:t>Carbohydrate is ingested 5 minutes before exercise</a:t>
            </a:r>
          </a:p>
          <a:p>
            <a:pPr lvl="1"/>
            <a:r>
              <a:rPr lang="en-US" dirty="0"/>
              <a:t>High glycemic index carbohydrate is ingested early in exercise</a:t>
            </a:r>
            <a:endParaRPr lang="en-GB" dirty="0"/>
          </a:p>
          <a:p>
            <a:endParaRPr lang="en-GB" dirty="0"/>
          </a:p>
        </p:txBody>
      </p:sp>
    </p:spTree>
    <p:extLst>
      <p:ext uri="{BB962C8B-B14F-4D97-AF65-F5344CB8AC3E}">
        <p14:creationId xmlns:p14="http://schemas.microsoft.com/office/powerpoint/2010/main" val="11851495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High or Low Glycemic Index </a:t>
            </a:r>
            <a:r>
              <a:rPr lang="en-US" dirty="0"/>
              <a:t>Carbohydrate</a:t>
            </a:r>
            <a:r>
              <a:rPr lang="en-GB" dirty="0"/>
              <a:t>?</a:t>
            </a:r>
          </a:p>
        </p:txBody>
      </p:sp>
      <p:sp>
        <p:nvSpPr>
          <p:cNvPr id="3" name="Content Placeholder 2"/>
          <p:cNvSpPr>
            <a:spLocks noGrp="1"/>
          </p:cNvSpPr>
          <p:nvPr>
            <p:ph idx="1"/>
          </p:nvPr>
        </p:nvSpPr>
        <p:spPr/>
        <p:txBody>
          <a:bodyPr/>
          <a:lstStyle/>
          <a:p>
            <a:r>
              <a:rPr lang="en-US" dirty="0"/>
              <a:t>Slow-release carbohydrate is low-GI carbohydrate that is slowly absorbed and doesn’t cause a spike in blood insulin.</a:t>
            </a:r>
          </a:p>
          <a:p>
            <a:r>
              <a:rPr lang="en-US" dirty="0"/>
              <a:t>However, such products have not been shown to have any performance benefits compared with high-GI carbohydrate meals consumed before exercise.</a:t>
            </a:r>
          </a:p>
          <a:p>
            <a:r>
              <a:rPr lang="en-US" dirty="0"/>
              <a:t>During exercise, high-GI carbohydrate that is rapidly digested and absorbed is preferred. Such products help to maintain blood glucose and high rates of carbohydrate oxidation during prolonged exercise.</a:t>
            </a:r>
          </a:p>
          <a:p>
            <a:endParaRPr lang="en-GB" dirty="0"/>
          </a:p>
        </p:txBody>
      </p:sp>
    </p:spTree>
    <p:extLst>
      <p:ext uri="{BB962C8B-B14F-4D97-AF65-F5344CB8AC3E}">
        <p14:creationId xmlns:p14="http://schemas.microsoft.com/office/powerpoint/2010/main" val="5592042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Glycemic Index (GI) Measurement</a:t>
            </a:r>
          </a:p>
        </p:txBody>
      </p:sp>
      <p:sp>
        <p:nvSpPr>
          <p:cNvPr id="3" name="Content Placeholder 2"/>
          <p:cNvSpPr>
            <a:spLocks noGrp="1"/>
          </p:cNvSpPr>
          <p:nvPr>
            <p:ph idx="1"/>
          </p:nvPr>
        </p:nvSpPr>
        <p:spPr>
          <a:xfrm>
            <a:off x="838200" y="1662953"/>
            <a:ext cx="10515600" cy="4168338"/>
          </a:xfrm>
        </p:spPr>
        <p:txBody>
          <a:bodyPr/>
          <a:lstStyle/>
          <a:p>
            <a:r>
              <a:rPr lang="en-US" dirty="0"/>
              <a:t>The GI refers to the increase in blood glucose and insulin in response to a standard amount of food. GI is determined by measuring the area under the glucose curve. </a:t>
            </a:r>
          </a:p>
          <a:p>
            <a:r>
              <a:rPr lang="en-US" dirty="0"/>
              <a:t>The GI measurements are usually based on the ingestion of 50 g of carbohydrate and measurements of blood glucose over 2 hours. Other foods are compared against this. </a:t>
            </a:r>
          </a:p>
          <a:p>
            <a:r>
              <a:rPr lang="en-US" dirty="0"/>
              <a:t>The greater the glucose response is and the greater the area under the curve is, the greater the GI of a food is. </a:t>
            </a:r>
          </a:p>
          <a:p>
            <a:r>
              <a:rPr lang="en-US" dirty="0"/>
              <a:t>A greater GI indicates rapid absorption and delivery of the carbohydrate into the circulation. </a:t>
            </a:r>
            <a:endParaRPr lang="en-GB" dirty="0"/>
          </a:p>
        </p:txBody>
      </p:sp>
    </p:spTree>
    <p:extLst>
      <p:ext uri="{BB962C8B-B14F-4D97-AF65-F5344CB8AC3E}">
        <p14:creationId xmlns:p14="http://schemas.microsoft.com/office/powerpoint/2010/main" val="3247104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table with food items in it&#10;&#10;AI-generated content may be incorrect.">
            <a:extLst>
              <a:ext uri="{FF2B5EF4-FFF2-40B4-BE49-F238E27FC236}">
                <a16:creationId xmlns:a16="http://schemas.microsoft.com/office/drawing/2014/main" id="{12F15BA7-FE7A-6B18-E194-2C8E3B4C80D5}"/>
              </a:ext>
            </a:extLst>
          </p:cNvPr>
          <p:cNvPicPr>
            <a:picLocks noChangeAspect="1"/>
          </p:cNvPicPr>
          <p:nvPr/>
        </p:nvPicPr>
        <p:blipFill>
          <a:blip r:embed="rId2"/>
          <a:stretch>
            <a:fillRect/>
          </a:stretch>
        </p:blipFill>
        <p:spPr>
          <a:xfrm>
            <a:off x="3643064" y="0"/>
            <a:ext cx="4905872" cy="6858000"/>
          </a:xfrm>
          <a:prstGeom prst="rect">
            <a:avLst/>
          </a:prstGeom>
        </p:spPr>
      </p:pic>
    </p:spTree>
    <p:extLst>
      <p:ext uri="{BB962C8B-B14F-4D97-AF65-F5344CB8AC3E}">
        <p14:creationId xmlns:p14="http://schemas.microsoft.com/office/powerpoint/2010/main" val="35498215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Carbohydrate </a:t>
            </a:r>
            <a:r>
              <a:rPr lang="en-GB" dirty="0"/>
              <a:t>During Exercise</a:t>
            </a:r>
          </a:p>
        </p:txBody>
      </p:sp>
      <p:sp>
        <p:nvSpPr>
          <p:cNvPr id="3" name="Content Placeholder 2"/>
          <p:cNvSpPr>
            <a:spLocks noGrp="1"/>
          </p:cNvSpPr>
          <p:nvPr>
            <p:ph idx="1"/>
          </p:nvPr>
        </p:nvSpPr>
        <p:spPr>
          <a:xfrm>
            <a:off x="838200" y="1584895"/>
            <a:ext cx="10515600" cy="4168338"/>
          </a:xfrm>
        </p:spPr>
        <p:txBody>
          <a:bodyPr/>
          <a:lstStyle/>
          <a:p>
            <a:r>
              <a:rPr lang="en-US" dirty="0"/>
              <a:t>Carbohydrate feeding during exercise of about 45 minutes or more can improve endurance capacity and performance.</a:t>
            </a:r>
          </a:p>
          <a:p>
            <a:r>
              <a:rPr lang="en-US" dirty="0"/>
              <a:t>The mechanisms may be maintenance of blood glucose levels and high carbohydrate oxidation rates, glycogen sparing, or central nervous system (CNS) effects.</a:t>
            </a:r>
            <a:endParaRPr lang="en-GB" dirty="0"/>
          </a:p>
          <a:p>
            <a:r>
              <a:rPr lang="en-US" dirty="0"/>
              <a:t>Oxidation of ingested carbohydrate during exercise is dependent on the type and amount of carbohydrate and the exercise intensity; maximum oxidation rate is ~1 g/min.</a:t>
            </a:r>
            <a:endParaRPr lang="en-GB" dirty="0"/>
          </a:p>
          <a:p>
            <a:r>
              <a:rPr lang="en-US" dirty="0"/>
              <a:t>Ingestion of 70 g carbohydrate per hour (1.2 g/min) is recommended during pro­longed exercise.</a:t>
            </a:r>
            <a:endParaRPr lang="en-GB" dirty="0"/>
          </a:p>
        </p:txBody>
      </p:sp>
    </p:spTree>
    <p:extLst>
      <p:ext uri="{BB962C8B-B14F-4D97-AF65-F5344CB8AC3E}">
        <p14:creationId xmlns:p14="http://schemas.microsoft.com/office/powerpoint/2010/main" val="38201615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Carbohydrate</a:t>
            </a:r>
            <a:r>
              <a:rPr lang="en-GB" dirty="0"/>
              <a:t> Mouth Rinse</a:t>
            </a:r>
          </a:p>
        </p:txBody>
      </p:sp>
      <p:sp>
        <p:nvSpPr>
          <p:cNvPr id="3" name="Content Placeholder 2"/>
          <p:cNvSpPr>
            <a:spLocks noGrp="1"/>
          </p:cNvSpPr>
          <p:nvPr>
            <p:ph idx="1"/>
          </p:nvPr>
        </p:nvSpPr>
        <p:spPr>
          <a:xfrm>
            <a:off x="838200" y="1506836"/>
            <a:ext cx="10515600" cy="4168338"/>
          </a:xfrm>
        </p:spPr>
        <p:txBody>
          <a:bodyPr/>
          <a:lstStyle/>
          <a:p>
            <a:r>
              <a:rPr lang="en-US" dirty="0"/>
              <a:t>During exercise lasting between 30 and 75 minutes, a mouth rinse with a carbohydrate solution may have performance-enhancing effects through CNS effects. </a:t>
            </a:r>
          </a:p>
          <a:p>
            <a:r>
              <a:rPr lang="en-US" dirty="0"/>
              <a:t>Both sweet and nonsweet carbohydrate activate regions in the brain associated with reward and motor control.</a:t>
            </a:r>
          </a:p>
          <a:p>
            <a:r>
              <a:rPr lang="en-US" dirty="0"/>
              <a:t>Where a high power output is required over durations of ~45 to 75 minutes, mouth rinsing or intake of very small amounts of carbohydrate play a nonmetabolic role in enhancing performance by about 2% to 3%, although a carbohydrate-rich preevent meal is associated with a dampening of the effect. </a:t>
            </a:r>
            <a:endParaRPr lang="en-GB" dirty="0"/>
          </a:p>
          <a:p>
            <a:endParaRPr lang="en-GB" dirty="0"/>
          </a:p>
        </p:txBody>
      </p:sp>
    </p:spTree>
    <p:extLst>
      <p:ext uri="{BB962C8B-B14F-4D97-AF65-F5344CB8AC3E}">
        <p14:creationId xmlns:p14="http://schemas.microsoft.com/office/powerpoint/2010/main" val="16887085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C618E-BC70-53A7-F0B9-3325AB66A68B}"/>
              </a:ext>
            </a:extLst>
          </p:cNvPr>
          <p:cNvSpPr>
            <a:spLocks noGrp="1"/>
          </p:cNvSpPr>
          <p:nvPr>
            <p:ph type="title"/>
          </p:nvPr>
        </p:nvSpPr>
        <p:spPr>
          <a:xfrm>
            <a:off x="838200" y="969560"/>
            <a:ext cx="2746248" cy="409790"/>
          </a:xfrm>
        </p:spPr>
        <p:txBody>
          <a:bodyPr/>
          <a:lstStyle/>
          <a:p>
            <a:r>
              <a:rPr lang="en-GB" dirty="0"/>
              <a:t>Figure 6.8</a:t>
            </a:r>
          </a:p>
        </p:txBody>
      </p:sp>
      <p:pic>
        <p:nvPicPr>
          <p:cNvPr id="5" name="Content Placeholder 4" descr="A diagram of a human brain&#10;&#10;Description automatically generated">
            <a:extLst>
              <a:ext uri="{FF2B5EF4-FFF2-40B4-BE49-F238E27FC236}">
                <a16:creationId xmlns:a16="http://schemas.microsoft.com/office/drawing/2014/main" id="{CE4D6025-182D-3E2A-B74D-8C62E5BF1511}"/>
              </a:ext>
            </a:extLst>
          </p:cNvPr>
          <p:cNvPicPr>
            <a:picLocks noGrp="1" noChangeAspect="1"/>
          </p:cNvPicPr>
          <p:nvPr>
            <p:ph idx="1"/>
          </p:nvPr>
        </p:nvPicPr>
        <p:blipFill>
          <a:blip r:embed="rId3"/>
          <a:stretch>
            <a:fillRect/>
          </a:stretch>
        </p:blipFill>
        <p:spPr>
          <a:xfrm>
            <a:off x="4023360" y="650044"/>
            <a:ext cx="6106053" cy="5557911"/>
          </a:xfrm>
        </p:spPr>
      </p:pic>
    </p:spTree>
    <p:extLst>
      <p:ext uri="{BB962C8B-B14F-4D97-AF65-F5344CB8AC3E}">
        <p14:creationId xmlns:p14="http://schemas.microsoft.com/office/powerpoint/2010/main" val="32249043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Limits to Exogenous C</a:t>
            </a:r>
            <a:r>
              <a:rPr lang="en-US" dirty="0"/>
              <a:t>arbohydrate</a:t>
            </a:r>
            <a:r>
              <a:rPr lang="en-GB" dirty="0"/>
              <a:t> Oxidation</a:t>
            </a:r>
          </a:p>
        </p:txBody>
      </p:sp>
      <p:sp>
        <p:nvSpPr>
          <p:cNvPr id="3" name="Content Placeholder 2"/>
          <p:cNvSpPr>
            <a:spLocks noGrp="1"/>
          </p:cNvSpPr>
          <p:nvPr>
            <p:ph idx="1"/>
          </p:nvPr>
        </p:nvSpPr>
        <p:spPr>
          <a:xfrm>
            <a:off x="838200" y="2080844"/>
            <a:ext cx="10515600" cy="4324438"/>
          </a:xfrm>
        </p:spPr>
        <p:txBody>
          <a:bodyPr/>
          <a:lstStyle/>
          <a:p>
            <a:r>
              <a:rPr lang="en-US" dirty="0"/>
              <a:t>During prolonged exercise, it is the actual delivery of energy to the muscle that seems to be responsible for the beneficial effects of carbohydrate intake on performance. </a:t>
            </a:r>
          </a:p>
          <a:p>
            <a:r>
              <a:rPr lang="en-US" dirty="0"/>
              <a:t>A greater contribution of exogenous carbohydrate spares endogenous sources and can increase endurance capacity.</a:t>
            </a:r>
          </a:p>
          <a:p>
            <a:r>
              <a:rPr lang="en-US" dirty="0"/>
              <a:t>Factors influencing exogenous carbohydrate oxidation:</a:t>
            </a:r>
          </a:p>
          <a:p>
            <a:pPr lvl="1"/>
            <a:r>
              <a:rPr lang="en-US" dirty="0"/>
              <a:t>Feeding schedule</a:t>
            </a:r>
          </a:p>
          <a:p>
            <a:pPr lvl="1"/>
            <a:r>
              <a:rPr lang="en-US" dirty="0"/>
              <a:t>Type and amount of carbohydrate ingested</a:t>
            </a:r>
          </a:p>
          <a:p>
            <a:pPr lvl="1"/>
            <a:r>
              <a:rPr lang="en-US" dirty="0"/>
              <a:t>Exercise intensity</a:t>
            </a:r>
            <a:endParaRPr lang="en-GB" dirty="0"/>
          </a:p>
          <a:p>
            <a:endParaRPr lang="en-GB" dirty="0"/>
          </a:p>
        </p:txBody>
      </p:sp>
    </p:spTree>
    <p:extLst>
      <p:ext uri="{BB962C8B-B14F-4D97-AF65-F5344CB8AC3E}">
        <p14:creationId xmlns:p14="http://schemas.microsoft.com/office/powerpoint/2010/main" val="41144087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BAC61-5387-B2D7-8408-C0896605A22F}"/>
              </a:ext>
            </a:extLst>
          </p:cNvPr>
          <p:cNvSpPr>
            <a:spLocks noGrp="1"/>
          </p:cNvSpPr>
          <p:nvPr>
            <p:ph type="title"/>
          </p:nvPr>
        </p:nvSpPr>
        <p:spPr>
          <a:xfrm>
            <a:off x="838200" y="969560"/>
            <a:ext cx="2575560" cy="409790"/>
          </a:xfrm>
        </p:spPr>
        <p:txBody>
          <a:bodyPr/>
          <a:lstStyle/>
          <a:p>
            <a:r>
              <a:rPr lang="en-GB" dirty="0"/>
              <a:t>Figure 6.9</a:t>
            </a:r>
          </a:p>
        </p:txBody>
      </p:sp>
      <p:pic>
        <p:nvPicPr>
          <p:cNvPr id="5" name="Content Placeholder 4" descr="A graph showing the amount of blood in the blood&#10;&#10;Description automatically generated with medium confidence">
            <a:extLst>
              <a:ext uri="{FF2B5EF4-FFF2-40B4-BE49-F238E27FC236}">
                <a16:creationId xmlns:a16="http://schemas.microsoft.com/office/drawing/2014/main" id="{6DC3D350-CDE1-44DC-9451-60BD3CCA7152}"/>
              </a:ext>
            </a:extLst>
          </p:cNvPr>
          <p:cNvPicPr>
            <a:picLocks noGrp="1" noChangeAspect="1"/>
          </p:cNvPicPr>
          <p:nvPr>
            <p:ph idx="1"/>
          </p:nvPr>
        </p:nvPicPr>
        <p:blipFill>
          <a:blip r:embed="rId3"/>
          <a:stretch>
            <a:fillRect/>
          </a:stretch>
        </p:blipFill>
        <p:spPr>
          <a:xfrm>
            <a:off x="3742944" y="869824"/>
            <a:ext cx="8144977" cy="5118351"/>
          </a:xfrm>
        </p:spPr>
      </p:pic>
    </p:spTree>
    <p:extLst>
      <p:ext uri="{BB962C8B-B14F-4D97-AF65-F5344CB8AC3E}">
        <p14:creationId xmlns:p14="http://schemas.microsoft.com/office/powerpoint/2010/main" val="17135234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Exogenous C</a:t>
            </a:r>
            <a:r>
              <a:rPr lang="en-US" dirty="0"/>
              <a:t>arbohydrate</a:t>
            </a:r>
            <a:r>
              <a:rPr lang="en-GB" dirty="0"/>
              <a:t> Intake in Practice</a:t>
            </a:r>
          </a:p>
        </p:txBody>
      </p:sp>
      <p:sp>
        <p:nvSpPr>
          <p:cNvPr id="3" name="Content Placeholder 2"/>
          <p:cNvSpPr>
            <a:spLocks noGrp="1"/>
          </p:cNvSpPr>
          <p:nvPr>
            <p:ph idx="1"/>
          </p:nvPr>
        </p:nvSpPr>
        <p:spPr>
          <a:xfrm>
            <a:off x="838200" y="1853248"/>
            <a:ext cx="10515600" cy="4309689"/>
          </a:xfrm>
        </p:spPr>
        <p:txBody>
          <a:bodyPr/>
          <a:lstStyle/>
          <a:p>
            <a:r>
              <a:rPr lang="en-US" dirty="0"/>
              <a:t>The oxidation of orally ingested carbohydrate may already be optimal at ingestion rates around 1.2 g/min, so athletes should ensure a carbohydrate intake of about 70 g/h.</a:t>
            </a:r>
          </a:p>
          <a:p>
            <a:r>
              <a:rPr lang="en-US" dirty="0"/>
              <a:t>This amount of carbohydrate can be found in the following:</a:t>
            </a:r>
          </a:p>
          <a:p>
            <a:pPr lvl="1"/>
            <a:r>
              <a:rPr lang="en-US" dirty="0"/>
              <a:t>3 medium bananas or 2 rice cakes</a:t>
            </a:r>
          </a:p>
          <a:p>
            <a:pPr lvl="1"/>
            <a:r>
              <a:rPr lang="en-US" dirty="0"/>
              <a:t>1 L of an average sports drink</a:t>
            </a:r>
          </a:p>
          <a:p>
            <a:pPr lvl="1"/>
            <a:r>
              <a:rPr lang="en-US" dirty="0"/>
              <a:t>600 ml cola drink</a:t>
            </a:r>
          </a:p>
          <a:p>
            <a:pPr lvl="1"/>
            <a:r>
              <a:rPr lang="en-US" dirty="0"/>
              <a:t>1.5 energy bar</a:t>
            </a:r>
          </a:p>
          <a:p>
            <a:pPr lvl="1"/>
            <a:r>
              <a:rPr lang="en-US" dirty="0"/>
              <a:t>2 to 3 energy gels</a:t>
            </a:r>
          </a:p>
          <a:p>
            <a:pPr lvl="1"/>
            <a:r>
              <a:rPr lang="en-US" dirty="0"/>
              <a:t>120 to 150 g sweets or chews</a:t>
            </a:r>
            <a:endParaRPr lang="en-GB" dirty="0"/>
          </a:p>
          <a:p>
            <a:endParaRPr lang="en-GB" dirty="0"/>
          </a:p>
        </p:txBody>
      </p:sp>
    </p:spTree>
    <p:extLst>
      <p:ext uri="{BB962C8B-B14F-4D97-AF65-F5344CB8AC3E}">
        <p14:creationId xmlns:p14="http://schemas.microsoft.com/office/powerpoint/2010/main" val="4611075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 of C</a:t>
            </a:r>
            <a:r>
              <a:rPr lang="en-US" dirty="0"/>
              <a:t>arbohydrate</a:t>
            </a:r>
            <a:endParaRPr lang="en-GB" dirty="0"/>
          </a:p>
        </p:txBody>
      </p:sp>
      <p:sp>
        <p:nvSpPr>
          <p:cNvPr id="3" name="Content Placeholder 2"/>
          <p:cNvSpPr>
            <a:spLocks noGrp="1"/>
          </p:cNvSpPr>
          <p:nvPr>
            <p:ph idx="1"/>
          </p:nvPr>
        </p:nvSpPr>
        <p:spPr>
          <a:xfrm>
            <a:off x="838200" y="1666568"/>
            <a:ext cx="10515600" cy="4309689"/>
          </a:xfrm>
        </p:spPr>
        <p:txBody>
          <a:bodyPr/>
          <a:lstStyle/>
          <a:p>
            <a:r>
              <a:rPr lang="en-US" dirty="0"/>
              <a:t>Glucose is oxidized by working muscle at relatively high rates (up to about 1 g/min) during cycling and running. </a:t>
            </a:r>
          </a:p>
          <a:p>
            <a:r>
              <a:rPr lang="en-US" dirty="0"/>
              <a:t>The other two monosaccharides, fructose and galactose, are oxidized at much lower rates because they have to be converted into glucose in the liver before they can be used.</a:t>
            </a:r>
          </a:p>
          <a:p>
            <a:r>
              <a:rPr lang="en-US" dirty="0"/>
              <a:t>The oxidation rates of maltose, sucrose, and glucose polymers (maltodextrins) are comparable to those of glucose. </a:t>
            </a:r>
          </a:p>
          <a:p>
            <a:r>
              <a:rPr lang="en-US" dirty="0"/>
              <a:t>Amylopectin starches are rapidly digested and absorbed, whereas amylose starches are only slowly digested.</a:t>
            </a:r>
            <a:endParaRPr lang="en-GB" dirty="0"/>
          </a:p>
        </p:txBody>
      </p:sp>
    </p:spTree>
    <p:extLst>
      <p:ext uri="{BB962C8B-B14F-4D97-AF65-F5344CB8AC3E}">
        <p14:creationId xmlns:p14="http://schemas.microsoft.com/office/powerpoint/2010/main" val="17285452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Multiple Transportable C</a:t>
            </a:r>
            <a:r>
              <a:rPr lang="en-US" dirty="0" err="1"/>
              <a:t>arbohydrate</a:t>
            </a:r>
            <a:endParaRPr lang="en-GB" dirty="0"/>
          </a:p>
        </p:txBody>
      </p:sp>
      <p:sp>
        <p:nvSpPr>
          <p:cNvPr id="3" name="Content Placeholder 2"/>
          <p:cNvSpPr>
            <a:spLocks noGrp="1"/>
          </p:cNvSpPr>
          <p:nvPr>
            <p:ph idx="1"/>
          </p:nvPr>
        </p:nvSpPr>
        <p:spPr>
          <a:xfrm>
            <a:off x="838200" y="2066096"/>
            <a:ext cx="10515600" cy="4339186"/>
          </a:xfrm>
        </p:spPr>
        <p:txBody>
          <a:bodyPr/>
          <a:lstStyle/>
          <a:p>
            <a:r>
              <a:rPr lang="en-US" dirty="0"/>
              <a:t>When feeding a single carbohydrate source (e.g., glucose, fructose, or maltodextrins) at high rates, the specific transporter proteins become saturated. </a:t>
            </a:r>
          </a:p>
          <a:p>
            <a:r>
              <a:rPr lang="en-US" dirty="0"/>
              <a:t>Multiple transportable carbohydrate (e.g., glucose and fructose) in a beverage can increase oxidation rates during exercise. </a:t>
            </a:r>
          </a:p>
          <a:p>
            <a:r>
              <a:rPr lang="en-US" dirty="0"/>
              <a:t>The highest exogenous carbohydrate oxidation rates are achieved with a mixture of glucose and fructose ingested at a rate of 2.4 g/min. With this exogenous carbohydrate, oxidation peaked at 1.75 g/min, a rate 75% greater than what was previously thought to be the absolute maximum.</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94646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91C3E-7606-B2E6-BE9B-40089EE88B23}"/>
              </a:ext>
            </a:extLst>
          </p:cNvPr>
          <p:cNvSpPr>
            <a:spLocks noGrp="1"/>
          </p:cNvSpPr>
          <p:nvPr>
            <p:ph type="title"/>
          </p:nvPr>
        </p:nvSpPr>
        <p:spPr/>
        <p:txBody>
          <a:bodyPr/>
          <a:lstStyle/>
          <a:p>
            <a:r>
              <a:rPr lang="en-US" dirty="0"/>
              <a:t>Figure 6.11</a:t>
            </a:r>
          </a:p>
        </p:txBody>
      </p:sp>
      <p:pic>
        <p:nvPicPr>
          <p:cNvPr id="5" name="Content Placeholder 4" descr="A graph showing the amount of glucosamine in different types of glucosamine&#10;&#10;Description automatically generated">
            <a:extLst>
              <a:ext uri="{FF2B5EF4-FFF2-40B4-BE49-F238E27FC236}">
                <a16:creationId xmlns:a16="http://schemas.microsoft.com/office/drawing/2014/main" id="{10849021-EA56-9197-80F5-782E4A810376}"/>
              </a:ext>
            </a:extLst>
          </p:cNvPr>
          <p:cNvPicPr>
            <a:picLocks noGrp="1" noChangeAspect="1"/>
          </p:cNvPicPr>
          <p:nvPr>
            <p:ph idx="1"/>
          </p:nvPr>
        </p:nvPicPr>
        <p:blipFill>
          <a:blip r:embed="rId3"/>
          <a:stretch>
            <a:fillRect/>
          </a:stretch>
        </p:blipFill>
        <p:spPr>
          <a:xfrm>
            <a:off x="1704640" y="1515555"/>
            <a:ext cx="8782720" cy="4490643"/>
          </a:xfrm>
        </p:spPr>
      </p:pic>
    </p:spTree>
    <p:extLst>
      <p:ext uri="{BB962C8B-B14F-4D97-AF65-F5344CB8AC3E}">
        <p14:creationId xmlns:p14="http://schemas.microsoft.com/office/powerpoint/2010/main" val="30396576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DD7E5-BE84-E803-72A6-8806102B52B5}"/>
              </a:ext>
            </a:extLst>
          </p:cNvPr>
          <p:cNvSpPr>
            <a:spLocks noGrp="1"/>
          </p:cNvSpPr>
          <p:nvPr>
            <p:ph type="title"/>
          </p:nvPr>
        </p:nvSpPr>
        <p:spPr/>
        <p:txBody>
          <a:bodyPr/>
          <a:lstStyle/>
          <a:p>
            <a:r>
              <a:rPr lang="en-GB" dirty="0"/>
              <a:t>Figure 6.13</a:t>
            </a:r>
          </a:p>
        </p:txBody>
      </p:sp>
      <p:pic>
        <p:nvPicPr>
          <p:cNvPr id="5" name="Content Placeholder 4" descr="A diagram of a number of different colored squares&#10;&#10;Description automatically generated with medium confidence">
            <a:extLst>
              <a:ext uri="{FF2B5EF4-FFF2-40B4-BE49-F238E27FC236}">
                <a16:creationId xmlns:a16="http://schemas.microsoft.com/office/drawing/2014/main" id="{21A868D5-C5E7-FA01-D63D-F251C825C225}"/>
              </a:ext>
            </a:extLst>
          </p:cNvPr>
          <p:cNvPicPr>
            <a:picLocks noGrp="1" noChangeAspect="1"/>
          </p:cNvPicPr>
          <p:nvPr>
            <p:ph idx="1"/>
          </p:nvPr>
        </p:nvPicPr>
        <p:blipFill>
          <a:blip r:embed="rId3"/>
          <a:stretch>
            <a:fillRect/>
          </a:stretch>
        </p:blipFill>
        <p:spPr>
          <a:xfrm>
            <a:off x="1156925" y="2052638"/>
            <a:ext cx="8839926" cy="4195762"/>
          </a:xfrm>
        </p:spPr>
      </p:pic>
    </p:spTree>
    <p:extLst>
      <p:ext uri="{BB962C8B-B14F-4D97-AF65-F5344CB8AC3E}">
        <p14:creationId xmlns:p14="http://schemas.microsoft.com/office/powerpoint/2010/main" val="25063169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1121026"/>
          </a:xfrm>
        </p:spPr>
        <p:txBody>
          <a:bodyPr/>
          <a:lstStyle/>
          <a:p>
            <a:r>
              <a:rPr lang="en-GB" dirty="0"/>
              <a:t>Carbohydrate Intake After Exercise</a:t>
            </a:r>
          </a:p>
        </p:txBody>
      </p:sp>
      <p:sp>
        <p:nvSpPr>
          <p:cNvPr id="3" name="Content Placeholder 2"/>
          <p:cNvSpPr>
            <a:spLocks noGrp="1"/>
          </p:cNvSpPr>
          <p:nvPr>
            <p:ph idx="1"/>
          </p:nvPr>
        </p:nvSpPr>
        <p:spPr>
          <a:xfrm>
            <a:off x="838200" y="1573744"/>
            <a:ext cx="10515600" cy="4168338"/>
          </a:xfrm>
        </p:spPr>
        <p:txBody>
          <a:bodyPr>
            <a:noAutofit/>
          </a:bodyPr>
          <a:lstStyle/>
          <a:p>
            <a:r>
              <a:rPr lang="en-US" dirty="0"/>
              <a:t>Postexercise glycogen synthesis occurs in two phases:</a:t>
            </a:r>
          </a:p>
          <a:p>
            <a:pPr lvl="1"/>
            <a:r>
              <a:rPr lang="en-US" sz="2000" dirty="0"/>
              <a:t>The initial insulin-independent, or rapid, phase</a:t>
            </a:r>
          </a:p>
          <a:p>
            <a:pPr lvl="1"/>
            <a:r>
              <a:rPr lang="en-US" sz="2000" dirty="0"/>
              <a:t>The insulin-dependent, or slow, phase</a:t>
            </a:r>
            <a:endParaRPr lang="en-GB" sz="2000" dirty="0"/>
          </a:p>
          <a:p>
            <a:r>
              <a:rPr lang="en-US" dirty="0"/>
              <a:t>Restoration of muscle glycogen stores depends on:</a:t>
            </a:r>
          </a:p>
          <a:p>
            <a:pPr lvl="1"/>
            <a:r>
              <a:rPr lang="en-US" sz="2000" dirty="0"/>
              <a:t>The timing of </a:t>
            </a:r>
            <a:r>
              <a:rPr lang="en-GB" sz="2000" dirty="0"/>
              <a:t>carbohydrate </a:t>
            </a:r>
            <a:r>
              <a:rPr lang="en-US" sz="2000" dirty="0"/>
              <a:t>intake following exercise</a:t>
            </a:r>
          </a:p>
          <a:p>
            <a:pPr lvl="1"/>
            <a:r>
              <a:rPr lang="en-US" sz="2000" dirty="0"/>
              <a:t>The rate of </a:t>
            </a:r>
            <a:r>
              <a:rPr lang="en-GB" sz="2000" dirty="0"/>
              <a:t>carbohydrate</a:t>
            </a:r>
            <a:r>
              <a:rPr lang="en-US" sz="2000" dirty="0"/>
              <a:t> ingestion</a:t>
            </a:r>
          </a:p>
          <a:p>
            <a:pPr lvl="1"/>
            <a:r>
              <a:rPr lang="en-US" sz="2000" dirty="0"/>
              <a:t>The type of </a:t>
            </a:r>
            <a:r>
              <a:rPr lang="en-GB" sz="2000" dirty="0"/>
              <a:t>carbohydrate</a:t>
            </a:r>
            <a:r>
              <a:rPr lang="en-US" sz="2000" dirty="0"/>
              <a:t> con­sumed</a:t>
            </a:r>
          </a:p>
          <a:p>
            <a:pPr lvl="1"/>
            <a:r>
              <a:rPr lang="en-US" sz="2000" dirty="0"/>
              <a:t>The addition of other macronutrients (e.g., protein)</a:t>
            </a:r>
          </a:p>
          <a:p>
            <a:pPr lvl="1"/>
            <a:r>
              <a:rPr lang="en-US" sz="2000" dirty="0"/>
              <a:t>The addition of caffeine</a:t>
            </a:r>
          </a:p>
          <a:p>
            <a:pPr lvl="1"/>
            <a:r>
              <a:rPr lang="en-US" sz="2000" dirty="0"/>
              <a:t>The coingestion of creatine in the first 24 hours after exercise</a:t>
            </a:r>
            <a:endParaRPr lang="en-GB" sz="2000" dirty="0"/>
          </a:p>
          <a:p>
            <a:endParaRPr lang="en-GB" dirty="0"/>
          </a:p>
        </p:txBody>
      </p:sp>
    </p:spTree>
    <p:extLst>
      <p:ext uri="{BB962C8B-B14F-4D97-AF65-F5344CB8AC3E}">
        <p14:creationId xmlns:p14="http://schemas.microsoft.com/office/powerpoint/2010/main" val="141701931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aph of a normal weight scale&#10;&#10;AI-generated content may be incorrect.">
            <a:extLst>
              <a:ext uri="{FF2B5EF4-FFF2-40B4-BE49-F238E27FC236}">
                <a16:creationId xmlns:a16="http://schemas.microsoft.com/office/drawing/2014/main" id="{2427440A-36DC-1EA6-D6FC-91EDBD85EC83}"/>
              </a:ext>
            </a:extLst>
          </p:cNvPr>
          <p:cNvPicPr>
            <a:picLocks noChangeAspect="1"/>
          </p:cNvPicPr>
          <p:nvPr/>
        </p:nvPicPr>
        <p:blipFill>
          <a:blip r:embed="rId2"/>
          <a:stretch>
            <a:fillRect/>
          </a:stretch>
        </p:blipFill>
        <p:spPr>
          <a:xfrm>
            <a:off x="2039470" y="594282"/>
            <a:ext cx="7069361" cy="5975757"/>
          </a:xfrm>
          <a:prstGeom prst="rect">
            <a:avLst/>
          </a:prstGeom>
        </p:spPr>
      </p:pic>
    </p:spTree>
    <p:extLst>
      <p:ext uri="{BB962C8B-B14F-4D97-AF65-F5344CB8AC3E}">
        <p14:creationId xmlns:p14="http://schemas.microsoft.com/office/powerpoint/2010/main" val="421715900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aph of a weight loss curve&#10;&#10;AI-generated content may be incorrect.">
            <a:extLst>
              <a:ext uri="{FF2B5EF4-FFF2-40B4-BE49-F238E27FC236}">
                <a16:creationId xmlns:a16="http://schemas.microsoft.com/office/drawing/2014/main" id="{C99BEA19-0199-A52A-00B4-A3EFFDC3CF12}"/>
              </a:ext>
            </a:extLst>
          </p:cNvPr>
          <p:cNvPicPr>
            <a:picLocks noChangeAspect="1"/>
          </p:cNvPicPr>
          <p:nvPr/>
        </p:nvPicPr>
        <p:blipFill>
          <a:blip r:embed="rId2"/>
          <a:stretch>
            <a:fillRect/>
          </a:stretch>
        </p:blipFill>
        <p:spPr>
          <a:xfrm>
            <a:off x="1970138" y="409757"/>
            <a:ext cx="7279370" cy="6049878"/>
          </a:xfrm>
          <a:prstGeom prst="rect">
            <a:avLst/>
          </a:prstGeom>
        </p:spPr>
      </p:pic>
    </p:spTree>
    <p:extLst>
      <p:ext uri="{BB962C8B-B14F-4D97-AF65-F5344CB8AC3E}">
        <p14:creationId xmlns:p14="http://schemas.microsoft.com/office/powerpoint/2010/main" val="157719461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aph of different weights&#10;&#10;AI-generated content may be incorrect.">
            <a:extLst>
              <a:ext uri="{FF2B5EF4-FFF2-40B4-BE49-F238E27FC236}">
                <a16:creationId xmlns:a16="http://schemas.microsoft.com/office/drawing/2014/main" id="{38A826C0-B8C8-3294-D5DC-4489B0D6BCD8}"/>
              </a:ext>
            </a:extLst>
          </p:cNvPr>
          <p:cNvPicPr>
            <a:picLocks noChangeAspect="1"/>
          </p:cNvPicPr>
          <p:nvPr/>
        </p:nvPicPr>
        <p:blipFill>
          <a:blip r:embed="rId3"/>
          <a:stretch>
            <a:fillRect/>
          </a:stretch>
        </p:blipFill>
        <p:spPr>
          <a:xfrm>
            <a:off x="838200" y="831850"/>
            <a:ext cx="9458504" cy="4672135"/>
          </a:xfrm>
          <a:prstGeom prst="rect">
            <a:avLst/>
          </a:prstGeom>
        </p:spPr>
      </p:pic>
    </p:spTree>
    <p:extLst>
      <p:ext uri="{BB962C8B-B14F-4D97-AF65-F5344CB8AC3E}">
        <p14:creationId xmlns:p14="http://schemas.microsoft.com/office/powerpoint/2010/main" val="155336618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E45F2-D89B-F6DD-02E2-D832B4B73975}"/>
              </a:ext>
            </a:extLst>
          </p:cNvPr>
          <p:cNvSpPr>
            <a:spLocks noGrp="1"/>
          </p:cNvSpPr>
          <p:nvPr>
            <p:ph type="title"/>
          </p:nvPr>
        </p:nvSpPr>
        <p:spPr/>
        <p:txBody>
          <a:bodyPr/>
          <a:lstStyle/>
          <a:p>
            <a:r>
              <a:rPr lang="en-GB" dirty="0"/>
              <a:t>Regulation of Glucose Uptake Into Muscle</a:t>
            </a:r>
            <a:endParaRPr lang="en-US" dirty="0"/>
          </a:p>
        </p:txBody>
      </p:sp>
      <p:sp>
        <p:nvSpPr>
          <p:cNvPr id="3" name="Content Placeholder 2">
            <a:extLst>
              <a:ext uri="{FF2B5EF4-FFF2-40B4-BE49-F238E27FC236}">
                <a16:creationId xmlns:a16="http://schemas.microsoft.com/office/drawing/2014/main" id="{D9FB4DD0-EE50-B4E1-4D90-B4E6EBC22D9D}"/>
              </a:ext>
            </a:extLst>
          </p:cNvPr>
          <p:cNvSpPr>
            <a:spLocks noGrp="1"/>
          </p:cNvSpPr>
          <p:nvPr>
            <p:ph idx="1"/>
          </p:nvPr>
        </p:nvSpPr>
        <p:spPr/>
        <p:txBody>
          <a:bodyPr>
            <a:normAutofit fontScale="92500" lnSpcReduction="20000"/>
          </a:bodyPr>
          <a:lstStyle/>
          <a:p>
            <a:r>
              <a:rPr lang="en-US" sz="2800" dirty="0"/>
              <a:t>Glucose uptake into the muscle is through facilitated diffusion by the glucose transporter GLUT4, which transports glucose across the sarcolemma.</a:t>
            </a:r>
          </a:p>
          <a:p>
            <a:r>
              <a:rPr lang="en-US" sz="2800" dirty="0"/>
              <a:t>GLUT4 is stored in intracellular vesicles but can translocate to the cell membrane, merge with the cell membrane, and increase transport of glucose into the cell.</a:t>
            </a:r>
          </a:p>
          <a:p>
            <a:r>
              <a:rPr lang="en-US" sz="2800" dirty="0"/>
              <a:t>Both muscle contraction (through Ca</a:t>
            </a:r>
            <a:r>
              <a:rPr lang="en-US" sz="2800" baseline="30000" dirty="0"/>
              <a:t>2+</a:t>
            </a:r>
            <a:r>
              <a:rPr lang="en-US" sz="2800" dirty="0"/>
              <a:t>) and insulin secretion will stimulate the translocation of GLUT4 and hence glucose transport into the cell.</a:t>
            </a:r>
            <a:endParaRPr lang="en-GB" sz="2800" dirty="0"/>
          </a:p>
          <a:p>
            <a:endParaRPr lang="en-US" dirty="0"/>
          </a:p>
        </p:txBody>
      </p:sp>
    </p:spTree>
    <p:extLst>
      <p:ext uri="{BB962C8B-B14F-4D97-AF65-F5344CB8AC3E}">
        <p14:creationId xmlns:p14="http://schemas.microsoft.com/office/powerpoint/2010/main" val="393943179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EEC66-A816-2EDF-6811-51B4888113EA}"/>
              </a:ext>
            </a:extLst>
          </p:cNvPr>
          <p:cNvSpPr>
            <a:spLocks noGrp="1"/>
          </p:cNvSpPr>
          <p:nvPr>
            <p:ph type="title"/>
          </p:nvPr>
        </p:nvSpPr>
        <p:spPr>
          <a:xfrm>
            <a:off x="838200" y="969560"/>
            <a:ext cx="2916936" cy="409790"/>
          </a:xfrm>
        </p:spPr>
        <p:txBody>
          <a:bodyPr/>
          <a:lstStyle/>
          <a:p>
            <a:r>
              <a:rPr lang="en-US" dirty="0"/>
              <a:t>Figure 6.14</a:t>
            </a:r>
          </a:p>
        </p:txBody>
      </p:sp>
      <p:pic>
        <p:nvPicPr>
          <p:cNvPr id="5" name="Content Placeholder 4" descr="Diagram of a diagram of glutathione&#10;&#10;Description automatically generated">
            <a:extLst>
              <a:ext uri="{FF2B5EF4-FFF2-40B4-BE49-F238E27FC236}">
                <a16:creationId xmlns:a16="http://schemas.microsoft.com/office/drawing/2014/main" id="{2D47D64E-2E46-790F-6F86-5606ED3B2624}"/>
              </a:ext>
            </a:extLst>
          </p:cNvPr>
          <p:cNvPicPr>
            <a:picLocks noGrp="1" noChangeAspect="1"/>
          </p:cNvPicPr>
          <p:nvPr>
            <p:ph idx="1"/>
          </p:nvPr>
        </p:nvPicPr>
        <p:blipFill>
          <a:blip r:embed="rId3"/>
          <a:stretch>
            <a:fillRect/>
          </a:stretch>
        </p:blipFill>
        <p:spPr>
          <a:xfrm>
            <a:off x="4752746" y="607088"/>
            <a:ext cx="5838139" cy="5643823"/>
          </a:xfrm>
        </p:spPr>
      </p:pic>
    </p:spTree>
    <p:extLst>
      <p:ext uri="{BB962C8B-B14F-4D97-AF65-F5344CB8AC3E}">
        <p14:creationId xmlns:p14="http://schemas.microsoft.com/office/powerpoint/2010/main" val="38466519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Factors Affecting Glycogen Synthesis Rate</a:t>
            </a:r>
          </a:p>
        </p:txBody>
      </p:sp>
      <p:sp>
        <p:nvSpPr>
          <p:cNvPr id="3" name="Content Placeholder 2"/>
          <p:cNvSpPr>
            <a:spLocks noGrp="1"/>
          </p:cNvSpPr>
          <p:nvPr>
            <p:ph idx="1"/>
          </p:nvPr>
        </p:nvSpPr>
        <p:spPr>
          <a:xfrm>
            <a:off x="838200" y="2236944"/>
            <a:ext cx="10515600" cy="4168338"/>
          </a:xfrm>
        </p:spPr>
        <p:txBody>
          <a:bodyPr>
            <a:normAutofit/>
          </a:bodyPr>
          <a:lstStyle/>
          <a:p>
            <a:r>
              <a:rPr lang="en-US" dirty="0"/>
              <a:t>The availability of glucose</a:t>
            </a:r>
          </a:p>
          <a:p>
            <a:r>
              <a:rPr lang="en-US" dirty="0"/>
              <a:t>The transport of glucose into the cell, which in turn depends on: </a:t>
            </a:r>
          </a:p>
          <a:p>
            <a:pPr lvl="1"/>
            <a:r>
              <a:rPr lang="en-US" sz="2000" dirty="0"/>
              <a:t>Prior exercise (exercise stimulates glucose uptake for 1-2 hours postexercise and increases insulin sensitivity)</a:t>
            </a:r>
          </a:p>
          <a:p>
            <a:pPr lvl="1"/>
            <a:r>
              <a:rPr lang="en-US" sz="2000" dirty="0"/>
              <a:t>Insulin concentration (high insulin stimulates glucose uptake)</a:t>
            </a:r>
          </a:p>
          <a:p>
            <a:pPr lvl="1"/>
            <a:r>
              <a:rPr lang="en-US" sz="2000" dirty="0"/>
              <a:t>Low muscle glycogen content stimulates glucose uptake</a:t>
            </a:r>
          </a:p>
          <a:p>
            <a:r>
              <a:rPr lang="en-US" dirty="0"/>
              <a:t>The activity of enzymes (in particular glycogen synthase), which also depends on insulin concentration (high insulin stimulates glycogen synthesis)</a:t>
            </a:r>
            <a:endParaRPr lang="en-GB" dirty="0"/>
          </a:p>
          <a:p>
            <a:pPr marL="457200" lvl="1" indent="0">
              <a:buNone/>
            </a:pPr>
            <a:r>
              <a:rPr lang="en-US" sz="2000" dirty="0"/>
              <a:t>	</a:t>
            </a:r>
            <a:endParaRPr lang="en-GB" sz="2000" dirty="0"/>
          </a:p>
        </p:txBody>
      </p:sp>
    </p:spTree>
    <p:extLst>
      <p:ext uri="{BB962C8B-B14F-4D97-AF65-F5344CB8AC3E}">
        <p14:creationId xmlns:p14="http://schemas.microsoft.com/office/powerpoint/2010/main" val="13849706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79ACC-7FEA-BE86-EF55-62D7E01543C3}"/>
              </a:ext>
            </a:extLst>
          </p:cNvPr>
          <p:cNvSpPr>
            <a:spLocks noGrp="1"/>
          </p:cNvSpPr>
          <p:nvPr>
            <p:ph type="title"/>
          </p:nvPr>
        </p:nvSpPr>
        <p:spPr>
          <a:xfrm>
            <a:off x="838200" y="969560"/>
            <a:ext cx="3685032" cy="409790"/>
          </a:xfrm>
        </p:spPr>
        <p:txBody>
          <a:bodyPr/>
          <a:lstStyle/>
          <a:p>
            <a:r>
              <a:rPr lang="en-GB" dirty="0"/>
              <a:t>Infographic 6.1</a:t>
            </a:r>
          </a:p>
        </p:txBody>
      </p:sp>
      <p:pic>
        <p:nvPicPr>
          <p:cNvPr id="5" name="Content Placeholder 4" descr="A diagram of a running program&#10;&#10;Description automatically generated">
            <a:extLst>
              <a:ext uri="{FF2B5EF4-FFF2-40B4-BE49-F238E27FC236}">
                <a16:creationId xmlns:a16="http://schemas.microsoft.com/office/drawing/2014/main" id="{1DAF321F-B52F-F058-5A25-EE7130ACBCC8}"/>
              </a:ext>
            </a:extLst>
          </p:cNvPr>
          <p:cNvPicPr>
            <a:picLocks noGrp="1" noChangeAspect="1"/>
          </p:cNvPicPr>
          <p:nvPr>
            <p:ph idx="1"/>
          </p:nvPr>
        </p:nvPicPr>
        <p:blipFill>
          <a:blip r:embed="rId3"/>
          <a:stretch>
            <a:fillRect/>
          </a:stretch>
        </p:blipFill>
        <p:spPr>
          <a:xfrm>
            <a:off x="5205984" y="561461"/>
            <a:ext cx="5458635" cy="5735078"/>
          </a:xfrm>
        </p:spPr>
      </p:pic>
    </p:spTree>
    <p:extLst>
      <p:ext uri="{BB962C8B-B14F-4D97-AF65-F5344CB8AC3E}">
        <p14:creationId xmlns:p14="http://schemas.microsoft.com/office/powerpoint/2010/main" val="315071220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UIDATA" val="&lt;database version=&quot;10.0&quot;&gt;&lt;object type=&quot;1&quot; unique_id=&quot;10001&quot;&gt;&lt;object type=&quot;2&quot; unique_id=&quot;10002&quot;&gt;&lt;object type=&quot;3&quot; unique_id=&quot;10003&quot;&gt;&lt;property id=&quot;20148&quot; value=&quot;5&quot;/&gt;&lt;property id=&quot;20300&quot; value=&quot;Slide 1&quot;/&gt;&lt;property id=&quot;20307&quot; value=&quot;270&quot;/&gt;&lt;/object&gt;&lt;object type=&quot;3&quot; unique_id=&quot;10004&quot;&gt;&lt;property id=&quot;20148&quot; value=&quot;5&quot;/&gt;&lt;property id=&quot;20300&quot; value=&quot;Slide 2&quot;/&gt;&lt;property id=&quot;20307&quot; value=&quot;269&quot;/&gt;&lt;/object&gt;&lt;/object&gt;&lt;object type=&quot;8&quot; unique_id=&quot;10008&quot;&gt;&lt;/object&gt;&lt;/object&gt;&lt;/database&gt;"/>
  <p:tag name="MMPROD_NEXTUNIQUEID" val="10009"/>
  <p:tag name="SECTOMILLISECCONVERTED" val="1"/>
</p:tagLst>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1149</TotalTime>
  <Words>3674</Words>
  <Application>Microsoft Macintosh PowerPoint</Application>
  <PresentationFormat>Widescreen</PresentationFormat>
  <Paragraphs>221</Paragraphs>
  <Slides>49</Slides>
  <Notes>20</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49</vt:i4>
      </vt:variant>
    </vt:vector>
  </HeadingPairs>
  <TitlesOfParts>
    <vt:vector size="63" baseType="lpstr">
      <vt:lpstr>Arial</vt:lpstr>
      <vt:lpstr>Calibri</vt:lpstr>
      <vt:lpstr>Calibri Light</vt:lpstr>
      <vt:lpstr>Cambria Math</vt:lpstr>
      <vt:lpstr>Century Gothic</vt:lpstr>
      <vt:lpstr>Franklin Gothic Book</vt:lpstr>
      <vt:lpstr>Helvetica</vt:lpstr>
      <vt:lpstr>Helvetica Bold</vt:lpstr>
      <vt:lpstr>Helvetica Neue</vt:lpstr>
      <vt:lpstr>Helvetica Neue Condensed</vt:lpstr>
      <vt:lpstr>Times New Roman</vt:lpstr>
      <vt:lpstr>Wingdings 3</vt:lpstr>
      <vt:lpstr>Custom Design</vt:lpstr>
      <vt:lpstr>Ion</vt:lpstr>
      <vt:lpstr>Carbohydrate</vt:lpstr>
      <vt:lpstr>Importance of Carbohydrate for Exercise</vt:lpstr>
      <vt:lpstr>Strategies to Provide Adequate Carbohydrate</vt:lpstr>
      <vt:lpstr>Muscle Glycogen</vt:lpstr>
      <vt:lpstr>Figure 6.1</vt:lpstr>
      <vt:lpstr>Figure 6.2</vt:lpstr>
      <vt:lpstr>Liver Glycogen</vt:lpstr>
      <vt:lpstr>Figure 6.3</vt:lpstr>
      <vt:lpstr>Liver Versus Muscle Glycogen</vt:lpstr>
      <vt:lpstr>Blood Glucose</vt:lpstr>
      <vt:lpstr>Figure 6.4</vt:lpstr>
      <vt:lpstr>Liver Glucose Output During Exercise</vt:lpstr>
      <vt:lpstr>Liver Glucose Output During Exercise (continued)</vt:lpstr>
      <vt:lpstr>Regulation of Blood Glucose by Insulin</vt:lpstr>
      <vt:lpstr>Regulation of Blood Glucose by Glucagon</vt:lpstr>
      <vt:lpstr>Hypoglycemia in Very Prolonged Exercise</vt:lpstr>
      <vt:lpstr>Carbohydrate Needs for Heavy Training</vt:lpstr>
      <vt:lpstr>Figure 6.5</vt:lpstr>
      <vt:lpstr>How to Restore Glycogen Within 24 Hours</vt:lpstr>
      <vt:lpstr>How to Restore Glycogen Within 24 Hours (continued)</vt:lpstr>
      <vt:lpstr>How to Restore Glycogen Within 24 Hours (continued)</vt:lpstr>
      <vt:lpstr>PowerPoint Presentation</vt:lpstr>
      <vt:lpstr>Carbohydrate Intake Days Before Competition</vt:lpstr>
      <vt:lpstr>Supercompensation in Practice</vt:lpstr>
      <vt:lpstr>PowerPoint Presentation</vt:lpstr>
      <vt:lpstr>Carbohydrate Intake Hours Before Exercise</vt:lpstr>
      <vt:lpstr>Carbohydrate Intake in Practice</vt:lpstr>
      <vt:lpstr>Carbohydrate Intake 30 to 60 Minutes Before Exercise</vt:lpstr>
      <vt:lpstr>High or Low Glycemic Index Carbohydrate?</vt:lpstr>
      <vt:lpstr>Glycemic Index (GI) Measurement</vt:lpstr>
      <vt:lpstr>PowerPoint Presentation</vt:lpstr>
      <vt:lpstr>Carbohydrate During Exercise</vt:lpstr>
      <vt:lpstr>Carbohydrate Mouth Rinse</vt:lpstr>
      <vt:lpstr>Figure 6.8</vt:lpstr>
      <vt:lpstr>Limits to Exogenous Carbohydrate Oxidation</vt:lpstr>
      <vt:lpstr>Figure 6.9</vt:lpstr>
      <vt:lpstr>Exogenous Carbohydrate Intake in Practice</vt:lpstr>
      <vt:lpstr>Type of Carbohydrate</vt:lpstr>
      <vt:lpstr>Multiple Transportable Carbohydrate</vt:lpstr>
      <vt:lpstr>Figure 6.11</vt:lpstr>
      <vt:lpstr>Figure 6.13</vt:lpstr>
      <vt:lpstr>Carbohydrate Intake After Exercise</vt:lpstr>
      <vt:lpstr>PowerPoint Presentation</vt:lpstr>
      <vt:lpstr>PowerPoint Presentation</vt:lpstr>
      <vt:lpstr>PowerPoint Presentation</vt:lpstr>
      <vt:lpstr>Regulation of Glucose Uptake Into Muscle</vt:lpstr>
      <vt:lpstr>Figure 6.14</vt:lpstr>
      <vt:lpstr>Factors Affecting Glycogen Synthesis Rate</vt:lpstr>
      <vt:lpstr>Infographic 6.1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PHYSICAL AGING</dc:title>
  <dc:creator>Microsoft Office User</dc:creator>
  <cp:lastModifiedBy>Geraint Forster</cp:lastModifiedBy>
  <cp:revision>125</cp:revision>
  <cp:lastPrinted>2017-03-14T16:50:08Z</cp:lastPrinted>
  <dcterms:created xsi:type="dcterms:W3CDTF">2017-03-14T15:11:25Z</dcterms:created>
  <dcterms:modified xsi:type="dcterms:W3CDTF">2025-10-15T13:59:10Z</dcterms:modified>
</cp:coreProperties>
</file>