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57" r:id="rId6"/>
    <p:sldId id="272" r:id="rId7"/>
    <p:sldId id="273" r:id="rId8"/>
    <p:sldId id="275" r:id="rId9"/>
    <p:sldId id="259" r:id="rId10"/>
    <p:sldId id="262" r:id="rId11"/>
    <p:sldId id="263" r:id="rId12"/>
    <p:sldId id="260" r:id="rId13"/>
    <p:sldId id="261" r:id="rId14"/>
    <p:sldId id="270" r:id="rId15"/>
    <p:sldId id="271" r:id="rId16"/>
    <p:sldId id="264" r:id="rId17"/>
    <p:sldId id="265" r:id="rId18"/>
    <p:sldId id="266" r:id="rId19"/>
    <p:sldId id="267" r:id="rId20"/>
    <p:sldId id="268" r:id="rId21"/>
    <p:sldId id="269" r:id="rId22"/>
    <p:sldId id="25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7DB7A-1335-4F65-ACD9-92464B09321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31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33400"/>
            <a:ext cx="8229600" cy="6019800"/>
          </a:xfrm>
        </p:spPr>
        <p:txBody>
          <a:bodyPr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06D10-F9A2-4B7D-97BC-5FD276D9D5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109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 bwMode="auto">
          <a:xfrm>
            <a:off x="1" y="0"/>
            <a:ext cx="9144000" cy="857250"/>
          </a:xfrm>
          <a:prstGeom prst="rect">
            <a:avLst/>
          </a:prstGeom>
          <a:solidFill>
            <a:srgbClr val="E0590E">
              <a:alpha val="74902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6548438" y="885825"/>
            <a:ext cx="2594431" cy="4703415"/>
            <a:chOff x="5690052" y="889908"/>
            <a:chExt cx="2019300" cy="525371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675" y="889908"/>
              <a:ext cx="1927677" cy="5253718"/>
            </a:xfrm>
            <a:prstGeom prst="rect">
              <a:avLst/>
            </a:prstGeom>
            <a:gradFill>
              <a:gsLst>
                <a:gs pos="0">
                  <a:schemeClr val="bg1">
                    <a:alpha val="79000"/>
                  </a:schemeClr>
                </a:gs>
                <a:gs pos="50000">
                  <a:schemeClr val="bg1">
                    <a:lumMod val="95000"/>
                    <a:shade val="67500"/>
                    <a:satMod val="11500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13500000" scaled="1"/>
            </a:gradFill>
            <a:ln>
              <a:noFill/>
            </a:ln>
            <a:effectLst/>
          </p:spPr>
        </p:pic>
        <p:sp>
          <p:nvSpPr>
            <p:cNvPr id="12" name="Rectangle 11"/>
            <p:cNvSpPr/>
            <p:nvPr/>
          </p:nvSpPr>
          <p:spPr bwMode="auto">
            <a:xfrm>
              <a:off x="5690052" y="889908"/>
              <a:ext cx="2019300" cy="5253718"/>
            </a:xfrm>
            <a:prstGeom prst="rect">
              <a:avLst/>
            </a:prstGeom>
            <a:gradFill flip="none" rotWithShape="1">
              <a:gsLst>
                <a:gs pos="17000">
                  <a:srgbClr val="FFFFFF"/>
                </a:gs>
                <a:gs pos="100000">
                  <a:schemeClr val="bg1">
                    <a:shade val="67500"/>
                    <a:satMod val="115000"/>
                    <a:alpha val="5000"/>
                    <a:lumMod val="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457200" marR="0" indent="-45720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endParaRPr>
            </a:p>
          </p:txBody>
        </p:sp>
      </p:grpSp>
      <p:pic>
        <p:nvPicPr>
          <p:cNvPr id="4" name="Picture 2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5718"/>
            <a:ext cx="9144000" cy="152399"/>
          </a:xfrm>
          <a:prstGeom prst="rect">
            <a:avLst/>
          </a:prstGeom>
          <a:solidFill>
            <a:srgbClr val="000000">
              <a:alpha val="74902"/>
            </a:srgbClr>
          </a:solidFill>
          <a:ln>
            <a:noFill/>
          </a:ln>
        </p:spPr>
      </p:pic>
      <p:sp>
        <p:nvSpPr>
          <p:cNvPr id="7" name="Rectangle 13"/>
          <p:cNvSpPr>
            <a:spLocks noGrp="1" noChangeArrowheads="1"/>
          </p:cNvSpPr>
          <p:nvPr>
            <p:ph idx="1"/>
          </p:nvPr>
        </p:nvSpPr>
        <p:spPr bwMode="auto">
          <a:xfrm>
            <a:off x="687388" y="1104900"/>
            <a:ext cx="7886700" cy="46434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2389"/>
            <a:ext cx="7772400" cy="6933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774998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face/logistics-transport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Irina.neaga@uwtsd.ac.uk" TargetMode="External"/><Relationship Id="rId5" Type="http://schemas.openxmlformats.org/officeDocument/2006/relationships/hyperlink" Target="http://www.uwtsd.ac.uk/" TargetMode="External"/><Relationship Id="rId4" Type="http://schemas.openxmlformats.org/officeDocument/2006/relationships/hyperlink" Target="http://www.uwtsd.ac.uk/face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lt.org/" TargetMode="External"/><Relationship Id="rId2" Type="http://schemas.openxmlformats.org/officeDocument/2006/relationships/hyperlink" Target="http://www.ecsdev.org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ism.ws/" TargetMode="External"/><Relationship Id="rId4" Type="http://schemas.openxmlformats.org/officeDocument/2006/relationships/hyperlink" Target="http://www.supplymanagement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683997" y="1294618"/>
            <a:ext cx="8208675" cy="6384984"/>
            <a:chOff x="-2390" y="614"/>
            <a:chExt cx="8601" cy="4335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390" y="614"/>
              <a:ext cx="8601" cy="9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en-US" sz="4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Modelling </a:t>
              </a:r>
              <a:r>
                <a:rPr lang="en-US" altLang="en-US" sz="4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Logistics </a:t>
              </a:r>
              <a:r>
                <a:rPr lang="en-US" altLang="en-US" sz="4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Operations</a:t>
              </a: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2240" y="1721"/>
              <a:ext cx="8376" cy="32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dirty="0" smtClean="0"/>
                <a:t>--	</a:t>
              </a:r>
              <a:r>
                <a:rPr lang="en-GB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 </a:t>
              </a:r>
              <a:r>
                <a:rPr lang="en-GB" sz="20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Irina Neaga</a:t>
              </a:r>
              <a:endPara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dirty="0"/>
                <a:t>Senior Lecturer in Logistics</a:t>
              </a:r>
            </a:p>
            <a:p>
              <a:pPr algn="r"/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School of Engineering, 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3"/>
                </a:rPr>
                <a:t>Logistics and Transport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sz="1600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Cyfadran</a:t>
              </a:r>
              <a:r>
                <a:rPr lang="en-GB" sz="16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Pensaernïaeth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Cyfrifiadura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a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Pheirianneg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6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Faculty of Architecture, Computing and Engineering</a:t>
              </a:r>
              <a:endParaRPr lang="en-GB" sz="16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5"/>
                </a:rPr>
                <a:t>University of Wales Trinity St David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b="1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Cadogan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Centre, MT201, Mount Pleasant Campus, Swansea, SA1 6ED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Rhif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ffôn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 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Tel: +44 (0)1792 481128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Mewnol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Internal: 4128 / </a:t>
              </a:r>
              <a:endParaRPr lang="en-GB" dirty="0" smtClean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E-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Bost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6"/>
                </a:rPr>
                <a:t>Irina.neaga@uwtsd.ac.uk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en-GB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Croeso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Welcome / Introduction/ </a:t>
            </a:r>
            <a:b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7735688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Upon the successful completion of this module, </a:t>
            </a:r>
            <a:r>
              <a:rPr lang="en-GB" sz="2400" dirty="0" smtClean="0"/>
              <a:t>You are  </a:t>
            </a:r>
            <a:r>
              <a:rPr lang="en-GB" sz="2400" dirty="0"/>
              <a:t>able to demonstrate the ability to: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pPr lvl="0"/>
            <a:r>
              <a:rPr lang="en-GB" sz="2400" dirty="0"/>
              <a:t>Critically evaluate the rationale and purpose of models.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pPr lvl="0"/>
            <a:r>
              <a:rPr lang="en-GB" sz="2400" dirty="0"/>
              <a:t>Demonstrate an ability to develop, design and use a model, specifying data gathering requirements and evaluating limitations.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Indicative Content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300" b="1" dirty="0"/>
              <a:t>Theory:</a:t>
            </a:r>
            <a:r>
              <a:rPr lang="en-GB" sz="3300" dirty="0"/>
              <a:t> The relationship between a model and data: processes occurring in the real world, theory guided abstraction, data gathering - structural correspondence between the model and the data.</a:t>
            </a:r>
          </a:p>
          <a:p>
            <a:pPr lvl="0"/>
            <a:r>
              <a:rPr lang="en-GB" sz="3300" b="1" dirty="0"/>
              <a:t>Practice:</a:t>
            </a:r>
            <a:r>
              <a:rPr lang="en-GB" sz="3300" dirty="0"/>
              <a:t> The development of structural processes; distinguishing basic relationships and defining boundaries, determining variables and understanding forms of measurement.</a:t>
            </a:r>
          </a:p>
          <a:p>
            <a:pPr lvl="0"/>
            <a:r>
              <a:rPr lang="en-GB" sz="3300" b="1" dirty="0"/>
              <a:t>Types of Model:</a:t>
            </a:r>
            <a:r>
              <a:rPr lang="en-GB" sz="3300" dirty="0"/>
              <a:t>  Inventory and facility location models, stated preference models, simulation models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64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016732"/>
            <a:ext cx="4258816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 smtClean="0">
                <a:latin typeface="Arial Black" panose="020B0A04020102020204" pitchFamily="34" charset="0"/>
                <a:cs typeface="Arial" panose="020B0604020202020204" pitchFamily="34" charset="0"/>
              </a:rPr>
              <a:t>Essential</a:t>
            </a:r>
            <a:r>
              <a:rPr lang="en-GB" sz="8000" b="1" dirty="0">
                <a:latin typeface="Arial Black" panose="020B0A04020102020204" pitchFamily="34" charset="0"/>
                <a:cs typeface="Arial" panose="020B0604020202020204" pitchFamily="34" charset="0"/>
              </a:rPr>
              <a:t>:</a:t>
            </a:r>
            <a:endParaRPr lang="en-GB" sz="80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Sussams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 JE, (1992), </a:t>
            </a:r>
            <a:r>
              <a:rPr lang="en-GB" sz="7200" u="sng" dirty="0">
                <a:latin typeface="Arial Narrow" panose="020B0606020202030204" pitchFamily="34" charset="0"/>
                <a:cs typeface="Arial" panose="020B0604020202020204" pitchFamily="34" charset="0"/>
              </a:rPr>
              <a:t>Logistics modelling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London: Pitman</a:t>
            </a:r>
          </a:p>
          <a:p>
            <a:pPr marL="0" indent="0">
              <a:buNone/>
            </a:pPr>
            <a:r>
              <a:rPr lang="en-GB" sz="72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Shapiro 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JF, (2007) </a:t>
            </a:r>
            <a:r>
              <a:rPr lang="en-GB" sz="7200" u="sng" dirty="0">
                <a:latin typeface="Arial Narrow" panose="020B0606020202030204" pitchFamily="34" charset="0"/>
                <a:cs typeface="Arial" panose="020B0604020202020204" pitchFamily="34" charset="0"/>
              </a:rPr>
              <a:t>Modelling the supply chain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Thomson Brooks/Cole </a:t>
            </a:r>
          </a:p>
          <a:p>
            <a:pPr marL="0" indent="0">
              <a:buNone/>
            </a:pPr>
            <a:r>
              <a:rPr lang="en-GB" sz="7200" dirty="0" err="1" smtClean="0">
                <a:latin typeface="Arial Narrow" panose="020B0606020202030204" pitchFamily="34" charset="0"/>
                <a:cs typeface="Arial" panose="020B0604020202020204" pitchFamily="34" charset="0"/>
              </a:rPr>
              <a:t>Mangan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J.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Lalwani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C. &amp; Butcher, T. (2012, 2016) Global Logistics and Supply Chain Management (2nd and 3rd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Edn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). Wiley, London.</a:t>
            </a:r>
          </a:p>
          <a:p>
            <a:pPr marL="0" indent="0">
              <a:buNone/>
            </a:pPr>
            <a:r>
              <a:rPr lang="en-GB" sz="72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Rushton 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A and Walker S, (2007), International Logistics and Supply Chain Outsourcing:  From Local to Global, London: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Kogan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 Page</a:t>
            </a:r>
          </a:p>
          <a:p>
            <a:pPr marL="0" indent="0">
              <a:buNone/>
            </a:pPr>
            <a:endParaRPr lang="en-GB" sz="43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 smtClean="0">
                <a:latin typeface="Arial Black" panose="020B0A04020102020204" pitchFamily="34" charset="0"/>
              </a:rPr>
              <a:t>Background</a:t>
            </a:r>
            <a:r>
              <a:rPr lang="en-GB" sz="8000" b="1" dirty="0">
                <a:latin typeface="Arial Black" panose="020B0A04020102020204" pitchFamily="34" charset="0"/>
              </a:rPr>
              <a:t>:</a:t>
            </a:r>
            <a:endParaRPr lang="en-GB" sz="80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</a:rPr>
              <a:t>Russell</a:t>
            </a:r>
            <a:r>
              <a:rPr lang="en-GB" sz="6400" dirty="0">
                <a:latin typeface="Arial Narrow" panose="020B0606020202030204" pitchFamily="34" charset="0"/>
              </a:rPr>
              <a:t>, R.S. &amp; Taylor, B.W. (</a:t>
            </a:r>
            <a:r>
              <a:rPr lang="en-GB" sz="6400" dirty="0" smtClean="0">
                <a:latin typeface="Arial Narrow" panose="020B0606020202030204" pitchFamily="34" charset="0"/>
              </a:rPr>
              <a:t>20014, 2011) </a:t>
            </a:r>
            <a:r>
              <a:rPr lang="en-GB" sz="6400" dirty="0">
                <a:latin typeface="Arial Narrow" panose="020B0606020202030204" pitchFamily="34" charset="0"/>
              </a:rPr>
              <a:t>Operations </a:t>
            </a:r>
            <a:r>
              <a:rPr lang="en-GB" sz="6400" dirty="0" smtClean="0">
                <a:latin typeface="Arial Narrow" panose="020B0606020202030204" pitchFamily="34" charset="0"/>
              </a:rPr>
              <a:t>and Supply Chain Management, Wiley</a:t>
            </a:r>
            <a:endParaRPr lang="en-GB" sz="64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</a:rPr>
              <a:t>Robson</a:t>
            </a:r>
            <a:r>
              <a:rPr lang="en-GB" sz="6400" dirty="0">
                <a:latin typeface="Arial Narrow" panose="020B0606020202030204" pitchFamily="34" charset="0"/>
              </a:rPr>
              <a:t>, W. (2003) Strategic management and Information Systems: an integrated </a:t>
            </a:r>
            <a:r>
              <a:rPr lang="en-GB" sz="6400" dirty="0" smtClean="0">
                <a:latin typeface="Arial Narrow" panose="020B0606020202030204" pitchFamily="34" charset="0"/>
              </a:rPr>
              <a:t>approach, Pitman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Murphy P and Wood DF, (2013), Contemporary Logistics, Online Library:  Pearson </a:t>
            </a:r>
            <a:r>
              <a:rPr lang="en-GB" sz="6400" dirty="0" smtClean="0">
                <a:latin typeface="Arial Narrow" panose="020B0606020202030204" pitchFamily="34" charset="0"/>
              </a:rPr>
              <a:t>Education.</a:t>
            </a:r>
            <a:endParaRPr lang="en-GB" sz="64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b="1" dirty="0"/>
              <a:t> </a:t>
            </a:r>
            <a:endParaRPr lang="en-GB" sz="64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17640" y="1247938"/>
            <a:ext cx="4546848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dirty="0">
                <a:latin typeface="Arial Black" panose="020B0A04020102020204" pitchFamily="34" charset="0"/>
              </a:rPr>
              <a:t>Journals: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International 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Journal of Logistics – Research Applications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International Journal of Physical Distribution and Logistics </a:t>
            </a: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Management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European Journal of Sustainable Development available free from </a:t>
            </a:r>
            <a:r>
              <a:rPr lang="en-GB" sz="6400" u="sng" dirty="0">
                <a:latin typeface="Arial Narrow" panose="020B0606020202030204" pitchFamily="34" charset="0"/>
                <a:cs typeface="Arial" panose="020B0604020202020204" pitchFamily="34" charset="0"/>
                <a:hlinkClick r:id="rId2"/>
              </a:rPr>
              <a:t>http://www.ecsdev.org/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Journal of International Logistics and Trade</a:t>
            </a: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Supply Chain Management: An international Journa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l at http://www.emeraldinsight.com/journal/scm</a:t>
            </a:r>
            <a:endParaRPr lang="en-GB" sz="6400" dirty="0" smtClean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9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7200" b="1" dirty="0" smtClean="0">
                <a:latin typeface="Arial Black" panose="020B0A04020102020204" pitchFamily="34" charset="0"/>
              </a:rPr>
              <a:t>Websites</a:t>
            </a:r>
            <a:r>
              <a:rPr lang="en-GB" sz="7200" b="1" dirty="0">
                <a:latin typeface="Arial Black" panose="020B0A04020102020204" pitchFamily="34" charset="0"/>
              </a:rPr>
              <a:t>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Chartered Institute of Logistics and </a:t>
            </a:r>
            <a:r>
              <a:rPr lang="en-GB" sz="6400" dirty="0" smtClean="0">
                <a:latin typeface="Arial Narrow" panose="020B0606020202030204" pitchFamily="34" charset="0"/>
              </a:rPr>
              <a:t>Transport </a:t>
            </a:r>
            <a:r>
              <a:rPr lang="en-GB" sz="6400" dirty="0" smtClean="0">
                <a:latin typeface="Arial Narrow" panose="020B0606020202030204" pitchFamily="34" charset="0"/>
                <a:hlinkClick r:id="rId3"/>
              </a:rPr>
              <a:t>http://www.cilt.org</a:t>
            </a:r>
            <a:endParaRPr lang="en-GB" sz="6400" dirty="0" smtClean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</a:rPr>
              <a:t>Chartered </a:t>
            </a:r>
            <a:r>
              <a:rPr lang="en-GB" sz="6400" dirty="0">
                <a:latin typeface="Arial Narrow" panose="020B0606020202030204" pitchFamily="34" charset="0"/>
              </a:rPr>
              <a:t>Institute of Purchasing and Supply: </a:t>
            </a:r>
            <a:r>
              <a:rPr lang="en-GB" sz="6400" u="sng" dirty="0">
                <a:latin typeface="Arial Narrow" panose="020B0606020202030204" pitchFamily="34" charset="0"/>
                <a:hlinkClick r:id="rId4"/>
              </a:rPr>
              <a:t>http://www.supplymanagement.com/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Institute for Supply Management: </a:t>
            </a:r>
            <a:r>
              <a:rPr lang="en-GB" sz="6400" u="sng" dirty="0">
                <a:latin typeface="Arial Narrow" panose="020B0606020202030204" pitchFamily="34" charset="0"/>
                <a:hlinkClick r:id="rId5"/>
              </a:rPr>
              <a:t>http://www.ism.ws/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Enterprise resource planning Knowledge Storm: http://erp.knowledgestorm.com/ </a:t>
            </a:r>
            <a:endParaRPr lang="en-GB" sz="4900" dirty="0">
              <a:latin typeface="Arial Narrow" panose="020B0606020202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3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Lecture 1</a:t>
            </a:r>
            <a:br>
              <a:rPr lang="en-GB" dirty="0" smtClean="0"/>
            </a:br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22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Objectives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507412" cy="252028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the fundamentals of analysis, modelling and / or simulation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Differentiate between the different types of modelling and simulation at conceptual level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Discuss the role of modelling and simulation in logistics and supply chain management decisions</a:t>
            </a:r>
          </a:p>
        </p:txBody>
      </p:sp>
    </p:spTree>
    <p:extLst>
      <p:ext uri="{BB962C8B-B14F-4D97-AF65-F5344CB8AC3E}">
        <p14:creationId xmlns:p14="http://schemas.microsoft.com/office/powerpoint/2010/main" val="179589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87388" y="1106488"/>
            <a:ext cx="8058150" cy="4322762"/>
          </a:xfrm>
          <a:prstGeom prst="rect">
            <a:avLst/>
          </a:prstGeom>
          <a:noFill/>
          <a:ln/>
        </p:spPr>
        <p:txBody>
          <a:bodyPr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75000"/>
              <a:buFont typeface="Monotype Sorts" pitchFamily="2" charset="2"/>
              <a:buChar char="n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125000"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u="sng" kern="0" dirty="0" smtClean="0"/>
              <a:t>Models</a:t>
            </a:r>
            <a:r>
              <a:rPr lang="en-US" kern="0" dirty="0" smtClean="0"/>
              <a:t> are representations of real objects or situations</a:t>
            </a:r>
          </a:p>
          <a:p>
            <a:r>
              <a:rPr lang="en-US" kern="0" dirty="0" smtClean="0"/>
              <a:t>Three </a:t>
            </a:r>
            <a:r>
              <a:rPr lang="en-US" u="sng" kern="0" dirty="0" smtClean="0"/>
              <a:t>forms of models</a:t>
            </a:r>
            <a:r>
              <a:rPr lang="en-US" kern="0" dirty="0" smtClean="0"/>
              <a:t> are: </a:t>
            </a:r>
          </a:p>
          <a:p>
            <a:pPr lvl="1"/>
            <a:r>
              <a:rPr lang="en-US" u="sng" kern="0" dirty="0" smtClean="0"/>
              <a:t>Iconic models</a:t>
            </a:r>
            <a:r>
              <a:rPr lang="en-US" kern="0" dirty="0" smtClean="0"/>
              <a:t> - physical replicas (scalar representations) of real objects</a:t>
            </a:r>
          </a:p>
          <a:p>
            <a:pPr lvl="1"/>
            <a:r>
              <a:rPr lang="en-US" u="sng" kern="0" dirty="0" smtClean="0"/>
              <a:t>Analog models</a:t>
            </a:r>
            <a:r>
              <a:rPr lang="en-US" kern="0" dirty="0" smtClean="0"/>
              <a:t> - physical in form, but do not physically resemble the object being modeled</a:t>
            </a:r>
          </a:p>
          <a:p>
            <a:pPr lvl="1"/>
            <a:r>
              <a:rPr lang="en-US" u="sng" kern="0" dirty="0" smtClean="0"/>
              <a:t>Mathematical models</a:t>
            </a:r>
            <a:r>
              <a:rPr lang="en-US" kern="0" dirty="0" smtClean="0"/>
              <a:t> - represent real world problems through a system of mathematical formulas and expressions based on key assumptions, estimates, or statistical analyses</a:t>
            </a:r>
            <a:endParaRPr lang="en-US" kern="0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61975" y="-44451"/>
            <a:ext cx="7772400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r>
              <a:rPr lang="en-US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Model Development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376" y="5084619"/>
            <a:ext cx="983964" cy="1362365"/>
          </a:xfrm>
          <a:prstGeom prst="rect">
            <a:avLst/>
          </a:prstGeom>
          <a:effectLst>
            <a:outerShdw blurRad="50800" dist="50800" dir="5400000" algn="ctr" rotWithShape="0">
              <a:schemeClr val="tx2"/>
            </a:outerShdw>
          </a:effectLst>
        </p:spPr>
      </p:pic>
    </p:spTree>
    <p:extLst>
      <p:ext uri="{BB962C8B-B14F-4D97-AF65-F5344CB8AC3E}">
        <p14:creationId xmlns:p14="http://schemas.microsoft.com/office/powerpoint/2010/main" val="2079933195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95406" y="1052736"/>
            <a:ext cx="7886700" cy="3589338"/>
          </a:xfrm>
          <a:prstGeom prst="rect">
            <a:avLst/>
          </a:prstGeom>
        </p:spPr>
        <p:txBody>
          <a:bodyPr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75000"/>
              <a:buFont typeface="Monotype Sorts" pitchFamily="2" charset="2"/>
              <a:buChar char="n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125000"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kern="0" dirty="0" smtClean="0"/>
              <a:t>Generally, experimenting with models (compared to experimenting with the real situation):</a:t>
            </a:r>
          </a:p>
          <a:p>
            <a:pPr lvl="1"/>
            <a:r>
              <a:rPr lang="en-US" kern="0" dirty="0" smtClean="0"/>
              <a:t>requires </a:t>
            </a:r>
            <a:r>
              <a:rPr lang="en-US" u="sng" kern="0" dirty="0" smtClean="0"/>
              <a:t>less time</a:t>
            </a:r>
          </a:p>
          <a:p>
            <a:pPr lvl="1"/>
            <a:r>
              <a:rPr lang="en-US" kern="0" dirty="0" smtClean="0"/>
              <a:t>is </a:t>
            </a:r>
            <a:r>
              <a:rPr lang="en-US" u="sng" kern="0" dirty="0" smtClean="0"/>
              <a:t>less expensive</a:t>
            </a:r>
          </a:p>
          <a:p>
            <a:pPr lvl="1"/>
            <a:r>
              <a:rPr lang="en-US" kern="0" dirty="0" smtClean="0"/>
              <a:t>involves </a:t>
            </a:r>
            <a:r>
              <a:rPr lang="en-US" u="sng" kern="0" dirty="0" smtClean="0"/>
              <a:t>less risk</a:t>
            </a:r>
          </a:p>
          <a:p>
            <a:pPr lvl="1"/>
            <a:r>
              <a:rPr lang="en-US" b="1" u="sng" kern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Other aspects ? </a:t>
            </a:r>
          </a:p>
          <a:p>
            <a:r>
              <a:rPr lang="en-US" kern="0" dirty="0" smtClean="0"/>
              <a:t>The more closely the model represents the real situation, the accurate the conclusions and predictions will be.</a:t>
            </a:r>
            <a:endParaRPr lang="en-US" kern="0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61975" y="-44451"/>
            <a:ext cx="7772400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r>
              <a:rPr lang="en-US" sz="2800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 Development</a:t>
            </a:r>
            <a:endParaRPr lang="en-US" sz="28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376" y="4924874"/>
            <a:ext cx="983964" cy="12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4981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5536" y="1445094"/>
            <a:ext cx="8229600" cy="306132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3800" dirty="0" smtClean="0">
                <a:ea typeface="ＭＳ Ｐゴシック" panose="020B0600070205080204" pitchFamily="34" charset="-128"/>
              </a:rPr>
              <a:t>Optimization Models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Precise mathematical procedures that are guaranteed to find the “best,” or optimum, solution.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Optimization approaches essentially select an optimal course of action from a number of feasible alternatives.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 smtClean="0">
                <a:ea typeface="ＭＳ Ｐゴシック" panose="020B0600070205080204" pitchFamily="34" charset="-128"/>
              </a:rPr>
              <a:t>Simulation Models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Simulation – “the process of designing a model of a real system and conducting experiments with it for the purpose of understanding system behavior or evaluating various strategies within the limits imposed by a set of criteria governing system operation.</a:t>
            </a:r>
          </a:p>
          <a:p>
            <a:pPr lvl="1"/>
            <a:endParaRPr lang="en-US" altLang="en-US" sz="24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21507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ea typeface="ＭＳ Ｐゴシック" panose="020B0600070205080204" pitchFamily="34" charset="-128"/>
                <a:cs typeface="Arial Narrow" panose="020B0606020202030204" pitchFamily="34" charset="0"/>
              </a:rPr>
              <a:t>Modeling Approaches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67536" y="4941168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en-US" sz="1000" dirty="0">
                <a:latin typeface="Arial Narrow" panose="020B0606020202030204" pitchFamily="34" charset="0"/>
              </a:rPr>
              <a:t>COYLE | LANGLEY | NOVACK | </a:t>
            </a:r>
            <a:r>
              <a:rPr lang="en-US" altLang="en-US" sz="1000" dirty="0" smtClean="0">
                <a:latin typeface="Arial Narrow" panose="020B0606020202030204" pitchFamily="34" charset="0"/>
              </a:rPr>
              <a:t>GIBSON </a:t>
            </a:r>
            <a:r>
              <a:rPr lang="en-US" altLang="en-US" sz="1000" b="1" dirty="0" smtClean="0">
                <a:latin typeface="Arial Narrow" panose="020B0606020202030204" pitchFamily="34" charset="0"/>
              </a:rPr>
              <a:t> MANAGING </a:t>
            </a:r>
            <a:r>
              <a:rPr lang="en-US" altLang="en-US" sz="1000" b="1" dirty="0">
                <a:latin typeface="Arial Narrow" panose="020B0606020202030204" pitchFamily="34" charset="0"/>
              </a:rPr>
              <a:t>SUPPLY CHAINS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00" b="1" dirty="0">
                <a:latin typeface="Arial Narrow" panose="020B0606020202030204" pitchFamily="34" charset="0"/>
              </a:rPr>
              <a:t>A LOGISTICS </a:t>
            </a:r>
            <a:r>
              <a:rPr lang="en-US" altLang="en-US" sz="1000" b="1" dirty="0" smtClean="0">
                <a:latin typeface="Arial Narrow" panose="020B0606020202030204" pitchFamily="34" charset="0"/>
              </a:rPr>
              <a:t>APPROACH </a:t>
            </a:r>
            <a:r>
              <a:rPr lang="en-US" altLang="en-US" sz="1000" dirty="0" smtClean="0">
                <a:latin typeface="Arial Narrow" panose="020B0606020202030204" pitchFamily="34" charset="0"/>
              </a:rPr>
              <a:t>9e, Chapter 12, Cengage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62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5040560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anose="020B0600070205080204" pitchFamily="34" charset="-128"/>
              </a:rPr>
              <a:t>Heuristic Models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Heuristic models are able to accommodate broad problem definitions, but they do not provide an optimum solution.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The use of a heuristic approach can help to reduce a problem to a manageable size and search automatically through various alternatives in an attempt to find a better solution.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To reduce the number of location alternatives, the decision maker should incorporate into the heuristic program site characteristics considered to be optimal.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67536" y="507023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en-US" sz="1000" dirty="0">
                <a:latin typeface="Arial Narrow" panose="020B0606020202030204" pitchFamily="34" charset="0"/>
              </a:rPr>
              <a:t>COYLE | LANGLEY | NOVACK | </a:t>
            </a:r>
            <a:r>
              <a:rPr lang="en-US" altLang="en-US" sz="1000" dirty="0" smtClean="0">
                <a:latin typeface="Arial Narrow" panose="020B0606020202030204" pitchFamily="34" charset="0"/>
              </a:rPr>
              <a:t>GIBSON </a:t>
            </a:r>
            <a:r>
              <a:rPr lang="en-US" altLang="en-US" sz="1000" b="1" dirty="0" smtClean="0">
                <a:latin typeface="Arial Narrow" panose="020B0606020202030204" pitchFamily="34" charset="0"/>
              </a:rPr>
              <a:t> MANAGING </a:t>
            </a:r>
            <a:r>
              <a:rPr lang="en-US" altLang="en-US" sz="1000" b="1" dirty="0">
                <a:latin typeface="Arial Narrow" panose="020B0606020202030204" pitchFamily="34" charset="0"/>
              </a:rPr>
              <a:t>SUPPLY CHAINS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00" b="1" dirty="0">
                <a:latin typeface="Arial Narrow" panose="020B0606020202030204" pitchFamily="34" charset="0"/>
              </a:rPr>
              <a:t>A LOGISTICS </a:t>
            </a:r>
            <a:r>
              <a:rPr lang="en-US" altLang="en-US" sz="1000" b="1" dirty="0" smtClean="0">
                <a:latin typeface="Arial Narrow" panose="020B0606020202030204" pitchFamily="34" charset="0"/>
              </a:rPr>
              <a:t>APPROACH </a:t>
            </a:r>
            <a:r>
              <a:rPr lang="en-US" altLang="en-US" sz="1000" dirty="0" smtClean="0">
                <a:latin typeface="Arial Narrow" panose="020B0606020202030204" pitchFamily="34" charset="0"/>
              </a:rPr>
              <a:t>9e, Chapter 12, Cengage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6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 Chain Process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1576" t="23302" r="57016" b="27298"/>
          <a:stretch/>
        </p:blipFill>
        <p:spPr>
          <a:xfrm>
            <a:off x="827584" y="1340768"/>
            <a:ext cx="720080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7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991" t="39241" r="52544" b="20923"/>
          <a:stretch/>
        </p:blipFill>
        <p:spPr>
          <a:xfrm>
            <a:off x="0" y="476673"/>
            <a:ext cx="896448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985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07000" y="188640"/>
            <a:ext cx="8229600" cy="92233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Simulation Modelling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95536" y="908720"/>
            <a:ext cx="8640762" cy="4968875"/>
          </a:xfrm>
        </p:spPr>
        <p:txBody>
          <a:bodyPr/>
          <a:lstStyle/>
          <a:p>
            <a:r>
              <a:rPr lang="en-US" altLang="en-US" sz="2400" dirty="0" smtClean="0"/>
              <a:t>The modelling and simulation are closely related concepts </a:t>
            </a:r>
          </a:p>
          <a:p>
            <a:pPr lvl="1"/>
            <a:r>
              <a:rPr lang="en-US" altLang="en-US" sz="2000" dirty="0" smtClean="0"/>
              <a:t>Modelling could be a generic </a:t>
            </a:r>
            <a:r>
              <a:rPr lang="en-US" altLang="en-US" sz="2000" b="1" dirty="0" smtClean="0"/>
              <a:t>representation </a:t>
            </a:r>
            <a:r>
              <a:rPr lang="en-US" altLang="en-US" sz="2000" dirty="0" smtClean="0"/>
              <a:t>of a real-word system or process </a:t>
            </a:r>
          </a:p>
          <a:p>
            <a:pPr lvl="1"/>
            <a:r>
              <a:rPr lang="en-US" altLang="en-US" sz="2000" dirty="0" smtClean="0"/>
              <a:t>Simulation is </a:t>
            </a:r>
            <a:r>
              <a:rPr lang="en-US" altLang="en-US" sz="2000" b="1" dirty="0" smtClean="0"/>
              <a:t>the imitation </a:t>
            </a:r>
            <a:r>
              <a:rPr lang="en-US" altLang="en-US" sz="2000" dirty="0" smtClean="0"/>
              <a:t>of the  real-world process or system over time</a:t>
            </a:r>
          </a:p>
          <a:p>
            <a:r>
              <a:rPr lang="en-US" altLang="en-US" sz="2400" dirty="0" smtClean="0"/>
              <a:t>Simulation implies building the model and experimenting with it in order to develop insight into the system’s </a:t>
            </a:r>
            <a:r>
              <a:rPr lang="en-US" altLang="en-US" sz="2400" dirty="0" err="1" smtClean="0"/>
              <a:t>behaviour</a:t>
            </a:r>
            <a:r>
              <a:rPr lang="en-US" altLang="en-US" sz="2400" dirty="0" smtClean="0"/>
              <a:t> based on a specific set of inputs and assist in decision-making processes</a:t>
            </a:r>
          </a:p>
          <a:p>
            <a:r>
              <a:rPr lang="en-US" altLang="en-US" sz="2400" dirty="0" smtClean="0"/>
              <a:t>To estimate a measure of performance or evaluate the </a:t>
            </a:r>
            <a:r>
              <a:rPr lang="en-US" altLang="en-US" sz="2400" dirty="0" err="1" smtClean="0"/>
              <a:t>behaviour</a:t>
            </a:r>
            <a:r>
              <a:rPr lang="en-US" altLang="en-US" sz="2400" dirty="0" smtClean="0"/>
              <a:t> of a system for a specific set of inputs</a:t>
            </a:r>
          </a:p>
          <a:p>
            <a:r>
              <a:rPr lang="en-US" altLang="en-US" sz="2400" dirty="0" smtClean="0"/>
              <a:t>Using experiments to reproduce and test different decisions in a controlled setting</a:t>
            </a:r>
          </a:p>
          <a:p>
            <a:pPr lvl="1">
              <a:buFont typeface="Arial" panose="020B0604020202020204" pitchFamily="34" charset="0"/>
              <a:buNone/>
            </a:pPr>
            <a:endParaRPr lang="en-US" altLang="en-US" sz="26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1480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516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539551" y="1124744"/>
            <a:ext cx="8157592" cy="4198168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sz="2800" b="1" i="1" dirty="0" smtClean="0"/>
              <a:t>Simulation </a:t>
            </a:r>
            <a:r>
              <a:rPr lang="en-GB" altLang="en-US" sz="2800" b="1" i="1" dirty="0" err="1" smtClean="0"/>
              <a:t>modeling</a:t>
            </a:r>
            <a:r>
              <a:rPr lang="en-GB" altLang="en-US" sz="2800" b="1" i="1" dirty="0" smtClean="0"/>
              <a:t> </a:t>
            </a:r>
            <a:r>
              <a:rPr lang="en-GB" altLang="en-US" sz="2800" dirty="0" smtClean="0"/>
              <a:t>is described as a mathematical representation of a problem, with solving alternatives for various scenarios, and solutions compared for decision making, drawing insights, testing hypotheses, and making inferences (Keebler, 2006)</a:t>
            </a:r>
          </a:p>
          <a:p>
            <a:endParaRPr lang="en-GB" altLang="en-US" sz="2800" dirty="0" smtClean="0"/>
          </a:p>
          <a:p>
            <a:r>
              <a:rPr lang="en-GB" altLang="en-US" sz="2800" b="1" dirty="0" smtClean="0"/>
              <a:t>A model </a:t>
            </a:r>
            <a:r>
              <a:rPr lang="en-GB" altLang="en-US" sz="2800" dirty="0" smtClean="0"/>
              <a:t>is a representation of a system or process. </a:t>
            </a:r>
          </a:p>
          <a:p>
            <a:r>
              <a:rPr lang="en-GB" altLang="en-US" sz="2800" b="1" dirty="0" smtClean="0"/>
              <a:t>A simulation model </a:t>
            </a:r>
            <a:r>
              <a:rPr lang="en-GB" altLang="en-US" sz="2800" dirty="0" smtClean="0"/>
              <a:t>is a representation that incorporates time and the changes that occur over time. </a:t>
            </a:r>
          </a:p>
          <a:p>
            <a:r>
              <a:rPr lang="en-GB" altLang="en-US" sz="2800" dirty="0" smtClean="0"/>
              <a:t>A </a:t>
            </a:r>
            <a:r>
              <a:rPr lang="en-GB" altLang="en-US" sz="2800" b="1" dirty="0" smtClean="0"/>
              <a:t>discrete model </a:t>
            </a:r>
            <a:r>
              <a:rPr lang="en-GB" altLang="en-US" sz="2800" dirty="0" smtClean="0"/>
              <a:t>is characterised by state changes only at discrete points in time, not continuously.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42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Simulation can Support SCM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321175"/>
          </a:xfrm>
        </p:spPr>
        <p:txBody>
          <a:bodyPr>
            <a:normAutofit fontScale="92500" lnSpcReduction="20000"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Building a simulation facilitates understanding and analysis of the SCM</a:t>
            </a:r>
          </a:p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It captures supply chain dynamics and variations and shows system </a:t>
            </a:r>
            <a:r>
              <a:rPr lang="en-US" dirty="0" err="1" smtClean="0">
                <a:ea typeface="ＭＳ Ｐゴシック" charset="0"/>
              </a:rPr>
              <a:t>behaviour</a:t>
            </a:r>
            <a:r>
              <a:rPr lang="en-US" dirty="0" smtClean="0">
                <a:ea typeface="ＭＳ Ｐゴシック" charset="0"/>
              </a:rPr>
              <a:t> over time</a:t>
            </a:r>
          </a:p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It allows evaluation of proposed strategies without implementation</a:t>
            </a:r>
          </a:p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What-if analysis can be carried out</a:t>
            </a:r>
          </a:p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Insight into the importance of variables can be obtained</a:t>
            </a:r>
            <a:endParaRPr lang="en-US" dirty="0">
              <a:ea typeface="ＭＳ Ｐゴシック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27984" y="5157192"/>
            <a:ext cx="4392488" cy="365125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www.wileyeurope.com/college/mangan</a:t>
            </a:r>
            <a:endParaRPr lang="en-US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94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05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to simulate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3125"/>
          </a:xfrm>
        </p:spPr>
        <p:txBody>
          <a:bodyPr/>
          <a:lstStyle/>
          <a:p>
            <a:r>
              <a:rPr lang="en-US" altLang="en-US" smtClean="0"/>
              <a:t>Simulation models do not automatically generate optimal solutions</a:t>
            </a:r>
          </a:p>
          <a:p>
            <a:r>
              <a:rPr lang="en-US" altLang="en-US" smtClean="0"/>
              <a:t>They allow experimentation with different input values to see the effects on outputs and performance metrics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527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68313" y="260648"/>
            <a:ext cx="8229600" cy="922338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to simulate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268761"/>
            <a:ext cx="8229600" cy="4392488"/>
          </a:xfrm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 smtClean="0">
                <a:ea typeface="ＭＳ Ｐゴシック" charset="0"/>
              </a:rPr>
              <a:t>Simulation is only useful when: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 smtClean="0">
                <a:ea typeface="ＭＳ Ｐゴシック" charset="0"/>
              </a:rPr>
              <a:t>An operational decision is being made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 smtClean="0">
                <a:ea typeface="ＭＳ Ｐゴシック" charset="0"/>
              </a:rPr>
              <a:t>The process being </a:t>
            </a:r>
            <a:r>
              <a:rPr lang="en-US" dirty="0" err="1" smtClean="0">
                <a:ea typeface="ＭＳ Ｐゴシック" charset="0"/>
              </a:rPr>
              <a:t>analysed</a:t>
            </a:r>
            <a:r>
              <a:rPr lang="en-US" dirty="0" smtClean="0">
                <a:ea typeface="ＭＳ Ｐゴシック" charset="0"/>
              </a:rPr>
              <a:t> is well defined and repetitive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 smtClean="0">
                <a:ea typeface="ＭＳ Ｐゴシック" charset="0"/>
              </a:rPr>
              <a:t>Activities and events are interdependent and variable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 smtClean="0">
                <a:ea typeface="ＭＳ Ｐゴシック" charset="0"/>
              </a:rPr>
              <a:t>The cost impact of the decision is greater than the cost of doing the simulation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 smtClean="0">
                <a:ea typeface="ＭＳ Ｐゴシック" charset="0"/>
              </a:rPr>
              <a:t>The cost to experiment on the actual system is greater than the cost of simulation</a:t>
            </a:r>
            <a:endParaRPr lang="en-US" dirty="0">
              <a:ea typeface="ＭＳ Ｐゴシック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36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905470" y="404664"/>
            <a:ext cx="8229600" cy="864096"/>
          </a:xfrm>
        </p:spPr>
        <p:txBody>
          <a:bodyPr/>
          <a:lstStyle/>
          <a:p>
            <a:pPr>
              <a:defRPr/>
            </a:pPr>
            <a:r>
              <a:rPr lang="en-US" altLang="en-US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types of simulation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4525962"/>
          </a:xfrm>
        </p:spPr>
        <p:txBody>
          <a:bodyPr>
            <a:normAutofit fontScale="92500"/>
          </a:bodyPr>
          <a:lstStyle/>
          <a:p>
            <a:r>
              <a:rPr lang="en-US" altLang="en-US" sz="3000" b="1" smtClean="0"/>
              <a:t>Stochastic</a:t>
            </a:r>
            <a:r>
              <a:rPr lang="en-US" altLang="en-US" sz="3000" smtClean="0"/>
              <a:t> - at least one random input variable</a:t>
            </a:r>
          </a:p>
          <a:p>
            <a:r>
              <a:rPr lang="en-US" altLang="en-US" sz="3000" b="1" smtClean="0"/>
              <a:t>Deterministic</a:t>
            </a:r>
            <a:r>
              <a:rPr lang="en-US" altLang="en-US" sz="3000" smtClean="0"/>
              <a:t> - no random input variables</a:t>
            </a:r>
          </a:p>
          <a:p>
            <a:r>
              <a:rPr lang="en-US" altLang="en-US" sz="3000" b="1" smtClean="0"/>
              <a:t>Static</a:t>
            </a:r>
            <a:r>
              <a:rPr lang="en-US" altLang="en-US" sz="3000" smtClean="0"/>
              <a:t> – do not include the passage of time</a:t>
            </a:r>
          </a:p>
          <a:p>
            <a:r>
              <a:rPr lang="en-US" altLang="en-US" sz="3000" b="1" smtClean="0"/>
              <a:t>Dynami</a:t>
            </a:r>
            <a:r>
              <a:rPr lang="en-US" altLang="en-US" sz="3000" smtClean="0"/>
              <a:t>c - include the passage of time</a:t>
            </a:r>
          </a:p>
          <a:p>
            <a:pPr lvl="1"/>
            <a:r>
              <a:rPr lang="en-US" altLang="en-US" sz="2600" b="1" smtClean="0"/>
              <a:t>Discrete event</a:t>
            </a:r>
          </a:p>
          <a:p>
            <a:pPr lvl="2"/>
            <a:r>
              <a:rPr lang="en-US" altLang="en-US" sz="2200" smtClean="0"/>
              <a:t>State changes occur at discrete points in time, triggered by events</a:t>
            </a:r>
          </a:p>
          <a:p>
            <a:pPr lvl="1"/>
            <a:r>
              <a:rPr lang="en-US" altLang="en-US" sz="2600" b="1" smtClean="0"/>
              <a:t>Continuous</a:t>
            </a:r>
          </a:p>
          <a:p>
            <a:pPr lvl="2"/>
            <a:r>
              <a:rPr lang="en-US" altLang="en-US" sz="2200" smtClean="0"/>
              <a:t>State variables change continuously with respect to time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11960" y="5301208"/>
            <a:ext cx="4248472" cy="365125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www.wileyeurope.com/college/mangan</a:t>
            </a:r>
            <a:endParaRPr lang="en-US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55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417638"/>
            <a:ext cx="575903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200</TotalTime>
  <Words>1069</Words>
  <Application>Microsoft Office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ＭＳ Ｐゴシック</vt:lpstr>
      <vt:lpstr>Arial</vt:lpstr>
      <vt:lpstr>Arial Black</vt:lpstr>
      <vt:lpstr>Arial Narrow</vt:lpstr>
      <vt:lpstr>Book Antiqua</vt:lpstr>
      <vt:lpstr>Calibri</vt:lpstr>
      <vt:lpstr>Monotype Sorts</vt:lpstr>
      <vt:lpstr>Myriad Pro</vt:lpstr>
      <vt:lpstr>Times New Roman</vt:lpstr>
      <vt:lpstr>Wingdings</vt:lpstr>
      <vt:lpstr>20140311PresentationUWTSDTemplate</vt:lpstr>
      <vt:lpstr>  </vt:lpstr>
      <vt:lpstr>Croeso / Welcome / Introduction/  Learning Outcomes</vt:lpstr>
      <vt:lpstr>Indicative Content</vt:lpstr>
      <vt:lpstr>Reading  </vt:lpstr>
      <vt:lpstr>Lecture 1 Introduction</vt:lpstr>
      <vt:lpstr>Learning Objectives</vt:lpstr>
      <vt:lpstr>PowerPoint Presentation</vt:lpstr>
      <vt:lpstr>PowerPoint Presentation</vt:lpstr>
      <vt:lpstr>Modeling Approaches</vt:lpstr>
      <vt:lpstr>PowerPoint Presentation</vt:lpstr>
      <vt:lpstr>Supply Chain Process</vt:lpstr>
      <vt:lpstr>PowerPoint Presentation</vt:lpstr>
      <vt:lpstr>Simulation Modelling</vt:lpstr>
      <vt:lpstr>PowerPoint Presentation</vt:lpstr>
      <vt:lpstr>Why Simulation can Support SCM</vt:lpstr>
      <vt:lpstr>When to simulate</vt:lpstr>
      <vt:lpstr>When to simulate</vt:lpstr>
      <vt:lpstr>Different types of simulation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27</cp:revision>
  <dcterms:created xsi:type="dcterms:W3CDTF">2015-04-14T15:21:28Z</dcterms:created>
  <dcterms:modified xsi:type="dcterms:W3CDTF">2018-10-02T07:30:24Z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