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media/image2.jpg" ContentType="image/jpg"/>
  <Override PartName="/ppt/media/image6.jpg" ContentType="image/jpg"/>
  <Override PartName="/ppt/media/image7.jpg" ContentType="image/jpg"/>
  <Override PartName="/ppt/media/image8.jpg" ContentType="image/jp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328" r:id="rId2"/>
    <p:sldId id="296" r:id="rId3"/>
    <p:sldId id="302" r:id="rId4"/>
    <p:sldId id="303" r:id="rId5"/>
    <p:sldId id="304" r:id="rId6"/>
    <p:sldId id="305" r:id="rId7"/>
    <p:sldId id="320" r:id="rId8"/>
    <p:sldId id="322" r:id="rId9"/>
    <p:sldId id="321" r:id="rId10"/>
    <p:sldId id="323" r:id="rId11"/>
    <p:sldId id="324" r:id="rId12"/>
    <p:sldId id="325" r:id="rId13"/>
    <p:sldId id="326" r:id="rId14"/>
    <p:sldId id="327" r:id="rId15"/>
    <p:sldId id="314" r:id="rId16"/>
    <p:sldId id="329" r:id="rId17"/>
    <p:sldId id="318" r:id="rId18"/>
    <p:sldId id="283" r:id="rId19"/>
    <p:sldId id="284" r:id="rId20"/>
    <p:sldId id="293" r:id="rId21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756" y="96"/>
      </p:cViewPr>
      <p:guideLst>
        <p:guide orient="horz" pos="28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yn Griffiths" userId="6b5e4e47-af3a-4366-99d1-d662053274cd" providerId="ADAL" clId="{31D8897E-19B7-414C-9AEC-5EF502975242}"/>
    <pc:docChg chg="delSld">
      <pc:chgData name="Robyn Griffiths" userId="6b5e4e47-af3a-4366-99d1-d662053274cd" providerId="ADAL" clId="{31D8897E-19B7-414C-9AEC-5EF502975242}" dt="2025-02-18T11:29:20.905" v="0" actId="47"/>
      <pc:docMkLst>
        <pc:docMk/>
      </pc:docMkLst>
      <pc:sldChg chg="del">
        <pc:chgData name="Robyn Griffiths" userId="6b5e4e47-af3a-4366-99d1-d662053274cd" providerId="ADAL" clId="{31D8897E-19B7-414C-9AEC-5EF502975242}" dt="2025-02-18T11:29:20.905" v="0" actId="47"/>
        <pc:sldMkLst>
          <pc:docMk/>
          <pc:sldMk cId="916667537" sldId="31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434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853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922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755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65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65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666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60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409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018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100" b="1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99957" y="1532891"/>
            <a:ext cx="4562687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>
                <a:latin typeface="Raleway" panose="020B0003030101060003" pitchFamily="34" charset="0"/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2/18/2025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714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989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jop2I5u2F3U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63DCE1B-9B6C-C625-EB06-DB7F5AEB6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BEDBCB24-E39B-CD36-EC94-18DDB4CFDB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1057" y="457200"/>
            <a:ext cx="11290300" cy="58323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0000"/>
          </a:bodyPr>
          <a:lstStyle/>
          <a:p>
            <a:r>
              <a:rPr lang="en-US" sz="5000" b="1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importance of  team development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4992E240-4ED7-A999-C91A-6FA43C83BBE7}"/>
              </a:ext>
            </a:extLst>
          </p:cNvPr>
          <p:cNvSpPr txBox="1"/>
          <p:nvPr/>
        </p:nvSpPr>
        <p:spPr>
          <a:xfrm>
            <a:off x="341593" y="2438400"/>
            <a:ext cx="7391399" cy="3478388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527685" marR="5080" indent="-342900">
              <a:lnSpc>
                <a:spcPct val="90000"/>
              </a:lnSpc>
              <a:spcBef>
                <a:spcPts val="340"/>
              </a:spcBef>
            </a:pPr>
            <a:r>
              <a:rPr sz="24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‘To remain competitive organisations need to  make optimum use of equipment and  people if they are to thrive or even  survive….</a:t>
            </a:r>
          </a:p>
          <a:p>
            <a:pPr marL="527685">
              <a:spcBef>
                <a:spcPts val="10"/>
              </a:spcBef>
            </a:pPr>
            <a:endParaRPr sz="2400" b="1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 marR="31115" indent="-342900">
              <a:lnSpc>
                <a:spcPct val="90000"/>
              </a:lnSpc>
            </a:pPr>
            <a:r>
              <a:rPr sz="24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In a general sense people talk of teamwork</a:t>
            </a:r>
            <a:r>
              <a:rPr lang="en-GB" sz="24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when they want to emphasise the virtues  of co-operation and the need to make use  of the various strengths of employees.’</a:t>
            </a:r>
          </a:p>
          <a:p>
            <a:pPr marL="527685">
              <a:spcBef>
                <a:spcPts val="10"/>
              </a:spcBef>
            </a:pPr>
            <a:endParaRPr sz="2400" b="1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/>
            <a:r>
              <a:rPr sz="24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ACAS</a:t>
            </a:r>
          </a:p>
        </p:txBody>
      </p:sp>
      <p:pic>
        <p:nvPicPr>
          <p:cNvPr id="4" name="object 4">
            <a:extLst>
              <a:ext uri="{FF2B5EF4-FFF2-40B4-BE49-F238E27FC236}">
                <a16:creationId xmlns:a16="http://schemas.microsoft.com/office/drawing/2014/main" id="{DD0E0190-9288-7F5A-5709-D4F9E889FF29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35114" y="1322212"/>
            <a:ext cx="3476243" cy="487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646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Power of Union is Strength - Crabs VS Ants VS Penguins Advertisement">
            <a:hlinkClick r:id="" action="ppaction://media"/>
            <a:extLst>
              <a:ext uri="{FF2B5EF4-FFF2-40B4-BE49-F238E27FC236}">
                <a16:creationId xmlns:a16="http://schemas.microsoft.com/office/drawing/2014/main" id="{DC4A02B3-0358-D714-D0E3-A95696ED79A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45380" y="838200"/>
            <a:ext cx="8901239" cy="502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C7D2F7D">
            <a:hlinkClick r:id="" action="ppaction://media"/>
            <a:extLst>
              <a:ext uri="{FF2B5EF4-FFF2-40B4-BE49-F238E27FC236}">
                <a16:creationId xmlns:a16="http://schemas.microsoft.com/office/drawing/2014/main" id="{61285A55-BE5A-935C-AAB1-9B91E993E3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1200" y="1066800"/>
            <a:ext cx="8458200" cy="4757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66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324568"/>
            <a:ext cx="7010400" cy="1474763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R="5080"/>
            <a:r>
              <a:rPr lang="en-US" sz="5000" b="1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Belbin’s </a:t>
            </a:r>
            <a:r>
              <a:rPr lang="en-GB" sz="5000" b="1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</a:t>
            </a:r>
            <a:r>
              <a:rPr lang="en-US" sz="5000" b="1" cap="all" dirty="0" err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eam</a:t>
            </a:r>
            <a:r>
              <a:rPr lang="en-US" sz="5000" b="1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-roles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2209800"/>
            <a:ext cx="6670266" cy="321011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527685" marR="320040">
              <a:lnSpc>
                <a:spcPct val="90100"/>
              </a:lnSpc>
              <a:spcBef>
                <a:spcPts val="340"/>
              </a:spcBef>
            </a:pP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A team-role is a pattern of </a:t>
            </a: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 err="1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behaviour</a:t>
            </a: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, characteristic of the  </a:t>
            </a: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w</a:t>
            </a: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ay in which one</a:t>
            </a: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team member interacts with  another</a:t>
            </a: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whose performance serves to</a:t>
            </a: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facilitate</a:t>
            </a: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the progress of the team as a  whole.</a:t>
            </a:r>
            <a:endParaRPr lang="en-GB" sz="2400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 marR="320040">
              <a:lnSpc>
                <a:spcPct val="90100"/>
              </a:lnSpc>
              <a:spcBef>
                <a:spcPts val="340"/>
              </a:spcBef>
            </a:pPr>
            <a:endParaRPr sz="2400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>
              <a:spcBef>
                <a:spcPts val="5"/>
              </a:spcBef>
            </a:pPr>
            <a:r>
              <a:rPr sz="2400" b="1" i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“No one’s perfect, but a team can be”</a:t>
            </a:r>
            <a:endParaRPr lang="en-GB" sz="2400" b="1" i="1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>
              <a:spcBef>
                <a:spcPts val="5"/>
              </a:spcBef>
            </a:pPr>
            <a:endParaRPr sz="2400" b="1" i="1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>
              <a:spcBef>
                <a:spcPts val="240"/>
              </a:spcBef>
            </a:pPr>
            <a:r>
              <a:rPr sz="2400" b="1" i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“There’s no ‘i’ in team”</a:t>
            </a:r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5E71DA13-07B1-110D-122D-5F2AF81854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1447800"/>
            <a:ext cx="4303712" cy="445424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6400" y="297241"/>
            <a:ext cx="8608060" cy="10093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spcBef>
                <a:spcPts val="100"/>
              </a:spcBef>
            </a:pPr>
            <a:r>
              <a:rPr lang="en-GB" sz="3600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BELBIN’S </a:t>
            </a:r>
            <a:br>
              <a:rPr lang="en-GB" sz="3600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</a:br>
            <a:r>
              <a:rPr lang="en-GB" sz="3600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NINE TEAM-ROLES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-235804" y="1702636"/>
            <a:ext cx="4977130" cy="192745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r>
              <a:rPr lang="en-GB" sz="2800" b="1" u="sng" dirty="0"/>
              <a:t>ACTION</a:t>
            </a:r>
          </a:p>
          <a:p>
            <a:pPr algn="ctr"/>
            <a:r>
              <a:rPr lang="en-GB" dirty="0"/>
              <a:t>Shaper</a:t>
            </a:r>
          </a:p>
          <a:p>
            <a:pPr algn="ctr"/>
            <a:r>
              <a:rPr lang="en-GB" dirty="0"/>
              <a:t>Implementer</a:t>
            </a:r>
          </a:p>
          <a:p>
            <a:pPr algn="ctr"/>
            <a:r>
              <a:rPr lang="en-GB" dirty="0"/>
              <a:t>Completer/Finisher</a:t>
            </a:r>
          </a:p>
          <a:p>
            <a:pPr algn="ctr"/>
            <a:endParaRPr lang="en-GB" dirty="0"/>
          </a:p>
        </p:txBody>
      </p:sp>
      <p:sp>
        <p:nvSpPr>
          <p:cNvPr id="4" name="object 4"/>
          <p:cNvSpPr txBox="1"/>
          <p:nvPr/>
        </p:nvSpPr>
        <p:spPr>
          <a:xfrm>
            <a:off x="6705600" y="1905000"/>
            <a:ext cx="3806571" cy="1608774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527685" indent="-342900"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800" spc="-5" dirty="0">
              <a:latin typeface="Raleway" panose="020B0003030101060003" pitchFamily="34" charset="0"/>
              <a:cs typeface="Calibri"/>
            </a:endParaRPr>
          </a:p>
          <a:p>
            <a:pPr marL="527685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800" spc="-5" dirty="0">
              <a:latin typeface="Raleway" panose="020B0003030101060003" pitchFamily="34" charset="0"/>
              <a:cs typeface="Calibri"/>
            </a:endParaRPr>
          </a:p>
          <a:p>
            <a:pPr marL="527685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800" spc="-5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7BBF64-D403-2FBF-6C61-AC82731587E7}"/>
              </a:ext>
            </a:extLst>
          </p:cNvPr>
          <p:cNvSpPr txBox="1"/>
          <p:nvPr/>
        </p:nvSpPr>
        <p:spPr>
          <a:xfrm>
            <a:off x="-228600" y="4495800"/>
            <a:ext cx="6097314" cy="1914883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r>
              <a:rPr lang="en-GB" sz="2800" b="1" u="sng" dirty="0"/>
              <a:t>PEOPLE</a:t>
            </a:r>
            <a:endParaRPr lang="en-GB" b="1" u="sng" dirty="0"/>
          </a:p>
          <a:p>
            <a:pPr algn="ctr"/>
            <a:r>
              <a:rPr lang="en-GB" dirty="0" err="1"/>
              <a:t>Teamworker</a:t>
            </a:r>
            <a:endParaRPr lang="en-GB" dirty="0"/>
          </a:p>
          <a:p>
            <a:pPr algn="ctr"/>
            <a:r>
              <a:rPr lang="en-GB" dirty="0"/>
              <a:t>Co-ordinator</a:t>
            </a:r>
          </a:p>
          <a:p>
            <a:pPr algn="ctr"/>
            <a:r>
              <a:rPr lang="en-GB" dirty="0"/>
              <a:t>Resource investigator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D19426-DF0E-0907-029B-30CD0E47A09F}"/>
              </a:ext>
            </a:extLst>
          </p:cNvPr>
          <p:cNvSpPr txBox="1"/>
          <p:nvPr/>
        </p:nvSpPr>
        <p:spPr>
          <a:xfrm>
            <a:off x="3352800" y="2480921"/>
            <a:ext cx="6097314" cy="21205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7685" algn="ctr">
              <a:spcBef>
                <a:spcPts val="869"/>
              </a:spcBef>
              <a:tabLst>
                <a:tab pos="354965" algn="l"/>
                <a:tab pos="355600" algn="l"/>
              </a:tabLst>
            </a:pPr>
            <a:r>
              <a:rPr lang="en-GB" sz="2800" b="1" u="sng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THOUGHT</a:t>
            </a:r>
            <a:endParaRPr lang="en-GB" sz="2400" b="1" u="sng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527685" marR="320040" indent="-342900" algn="ctr">
              <a:lnSpc>
                <a:spcPct val="90100"/>
              </a:lnSpc>
              <a:spcBef>
                <a:spcPts val="3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PLANT</a:t>
            </a:r>
          </a:p>
          <a:p>
            <a:pPr marL="527685" marR="320040" indent="-342900" algn="ctr">
              <a:lnSpc>
                <a:spcPct val="90100"/>
              </a:lnSpc>
              <a:spcBef>
                <a:spcPts val="3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Specialist</a:t>
            </a:r>
          </a:p>
          <a:p>
            <a:pPr marL="527685" marR="320040" indent="-342900" algn="ctr">
              <a:lnSpc>
                <a:spcPct val="90100"/>
              </a:lnSpc>
              <a:spcBef>
                <a:spcPts val="3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Monitor-evaluator</a:t>
            </a:r>
          </a:p>
          <a:p>
            <a:pPr marL="527685" indent="-342900" algn="ctr">
              <a:spcBef>
                <a:spcPts val="86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2400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0F9B3681-AFE9-E6E5-49C2-8FB3BCD1F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587" y="1828800"/>
            <a:ext cx="3505200" cy="3627806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0800" y="512651"/>
            <a:ext cx="6855459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1</a:t>
            </a:r>
            <a:r>
              <a:rPr lang="en-US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: The shaper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sz="3000" b="0" dirty="0">
                <a:latin typeface="RaLEWAY" pitchFamily="2" charset="0"/>
                <a:cs typeface="+mn-cs"/>
              </a:rPr>
              <a:t>Challenging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sz="3000" b="0" dirty="0">
                <a:latin typeface="RaLEWAY" pitchFamily="2" charset="0"/>
                <a:cs typeface="+mn-cs"/>
              </a:rPr>
              <a:t>Dynamic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sz="3000" b="0" dirty="0">
                <a:latin typeface="RaLEWAY" pitchFamily="2" charset="0"/>
                <a:cs typeface="+mn-cs"/>
              </a:rPr>
              <a:t>Thrives on pressure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sz="3000" b="0" dirty="0">
                <a:latin typeface="RaLEWAY" pitchFamily="2" charset="0"/>
                <a:cs typeface="+mn-cs"/>
              </a:rPr>
              <a:t>Has the drive and  courage to overcome  obstacles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sz="3000" dirty="0"/>
              <a:t>Can provoke others</a:t>
            </a:r>
            <a:endParaRPr lang="en-GB" sz="3000" dirty="0"/>
          </a:p>
          <a:p>
            <a:pPr>
              <a:buFont typeface="Arial" panose="020B0604020202020204" pitchFamily="34" charset="0"/>
              <a:buChar char="•"/>
            </a:pPr>
            <a:endParaRPr sz="3000" dirty="0"/>
          </a:p>
          <a:p>
            <a:pPr>
              <a:buFont typeface="Arial" panose="020B0604020202020204" pitchFamily="34" charset="0"/>
              <a:buChar char="•"/>
            </a:pPr>
            <a:r>
              <a:rPr sz="3000" dirty="0"/>
              <a:t>Hurts others’ feelings</a:t>
            </a:r>
          </a:p>
        </p:txBody>
      </p:sp>
      <p:sp>
        <p:nvSpPr>
          <p:cNvPr id="9" name="object 3">
            <a:extLst>
              <a:ext uri="{FF2B5EF4-FFF2-40B4-BE49-F238E27FC236}">
                <a16:creationId xmlns:a16="http://schemas.microsoft.com/office/drawing/2014/main" id="{781BD168-6425-B15E-8BA8-EB425836207C}"/>
              </a:ext>
            </a:extLst>
          </p:cNvPr>
          <p:cNvSpPr txBox="1"/>
          <p:nvPr/>
        </p:nvSpPr>
        <p:spPr>
          <a:xfrm>
            <a:off x="8991600" y="-152400"/>
            <a:ext cx="3681730" cy="1787156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endParaRPr lang="en-GB" sz="2000" b="1" u="sng" dirty="0"/>
          </a:p>
          <a:p>
            <a:pPr algn="ctr"/>
            <a:r>
              <a:rPr lang="en-GB" sz="2000" b="1" u="sng" dirty="0"/>
              <a:t>ACTION</a:t>
            </a:r>
          </a:p>
          <a:p>
            <a:pPr algn="ctr"/>
            <a:r>
              <a:rPr lang="en-GB" sz="1800" dirty="0"/>
              <a:t>Shaper</a:t>
            </a:r>
          </a:p>
          <a:p>
            <a:pPr algn="ctr"/>
            <a:r>
              <a:rPr lang="en-GB" sz="1800" dirty="0"/>
              <a:t>Implementer</a:t>
            </a:r>
          </a:p>
          <a:p>
            <a:pPr algn="ctr"/>
            <a:r>
              <a:rPr lang="en-GB" sz="1800" dirty="0"/>
              <a:t>Completer/Finisher</a:t>
            </a:r>
          </a:p>
          <a:p>
            <a:pPr algn="ctr"/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6D47EA8D-A64D-F015-F2EB-6A6EDD49D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4A0274B9-35D7-DE9C-257D-A2052D6650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0800" y="512651"/>
            <a:ext cx="6855459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2: The implementer</a:t>
            </a:r>
            <a:endParaRPr lang="en-US"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DD255DBB-9A9C-92C9-21A5-D4298658177E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Disciplined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Reliable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Conservative and  efficient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Turns ideas into  practical actions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866758B8-BB4C-8F7A-5564-BC8ADE1808DB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355600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10" dirty="0">
                <a:latin typeface="Raleway" panose="020B0003030101060003" pitchFamily="34" charset="0"/>
                <a:cs typeface="Calibri"/>
              </a:rPr>
              <a:t>Somewhat</a:t>
            </a:r>
            <a:r>
              <a:rPr lang="en-GB" sz="32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lang="en-GB" sz="3200" spc="-15" dirty="0">
                <a:latin typeface="Raleway" panose="020B0003030101060003" pitchFamily="34" charset="0"/>
                <a:cs typeface="Calibri"/>
              </a:rPr>
              <a:t>inflexible</a:t>
            </a:r>
          </a:p>
          <a:p>
            <a:pPr marL="355600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320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10" dirty="0">
                <a:latin typeface="Raleway" panose="020B0003030101060003" pitchFamily="34" charset="0"/>
                <a:cs typeface="Calibri"/>
              </a:rPr>
              <a:t>Slow </a:t>
            </a:r>
            <a:r>
              <a:rPr lang="en-GB" sz="3200" spc="-20" dirty="0">
                <a:latin typeface="Raleway" panose="020B0003030101060003" pitchFamily="34" charset="0"/>
                <a:cs typeface="Calibri"/>
              </a:rPr>
              <a:t>to </a:t>
            </a:r>
            <a:r>
              <a:rPr lang="en-GB" sz="3200" spc="-10" dirty="0">
                <a:latin typeface="Raleway" panose="020B0003030101060003" pitchFamily="34" charset="0"/>
                <a:cs typeface="Calibri"/>
              </a:rPr>
              <a:t>respond</a:t>
            </a:r>
            <a:r>
              <a:rPr lang="en-GB" sz="3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lang="en-GB" sz="32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lang="en-GB" sz="3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lang="en-GB" sz="3200" spc="-10" dirty="0">
                <a:latin typeface="Raleway" panose="020B0003030101060003" pitchFamily="34" charset="0"/>
                <a:cs typeface="Calibri"/>
              </a:rPr>
              <a:t>new </a:t>
            </a:r>
            <a:r>
              <a:rPr lang="en-GB" sz="3200" spc="-620" dirty="0">
                <a:latin typeface="Raleway" panose="020B0003030101060003" pitchFamily="34" charset="0"/>
                <a:cs typeface="Calibri"/>
              </a:rPr>
              <a:t> </a:t>
            </a:r>
            <a:r>
              <a:rPr lang="en-GB" sz="3200" spc="-10" dirty="0">
                <a:latin typeface="Raleway" panose="020B0003030101060003" pitchFamily="34" charset="0"/>
                <a:cs typeface="Calibri"/>
              </a:rPr>
              <a:t>possibilities</a:t>
            </a:r>
            <a:endParaRPr lang="en-GB" sz="32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1DBD6058-6ECD-05F2-0479-D7FBF5A3EAC6}"/>
              </a:ext>
            </a:extLst>
          </p:cNvPr>
          <p:cNvSpPr txBox="1"/>
          <p:nvPr/>
        </p:nvSpPr>
        <p:spPr>
          <a:xfrm>
            <a:off x="8991600" y="-152400"/>
            <a:ext cx="3681730" cy="1787156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endParaRPr lang="en-GB" sz="2000" b="1" u="sng" dirty="0"/>
          </a:p>
          <a:p>
            <a:pPr algn="ctr"/>
            <a:r>
              <a:rPr lang="en-GB" sz="2000" b="1" u="sng" dirty="0"/>
              <a:t>ACTION</a:t>
            </a:r>
          </a:p>
          <a:p>
            <a:pPr algn="ctr"/>
            <a:r>
              <a:rPr lang="en-GB" sz="1800" dirty="0"/>
              <a:t>Shaper</a:t>
            </a:r>
          </a:p>
          <a:p>
            <a:pPr algn="ctr"/>
            <a:r>
              <a:rPr lang="en-GB" sz="1800" dirty="0"/>
              <a:t>Implementer</a:t>
            </a:r>
          </a:p>
          <a:p>
            <a:pPr algn="ctr"/>
            <a:r>
              <a:rPr lang="en-GB" sz="1800" dirty="0"/>
              <a:t>Completer/Finisher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978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C5E6225-F03F-D147-3030-8B138E801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50EF0E4C-7C29-DDF5-2151-FF3F4E1499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0800" y="512651"/>
            <a:ext cx="6855459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3:	The completer</a:t>
            </a:r>
            <a:endParaRPr lang="en-US"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57D980C4-2706-13F2-296E-596379E49FFC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Painstaking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Conscientious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Anxious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Searches out errors and  omissions</a:t>
            </a:r>
          </a:p>
          <a:p>
            <a:pPr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GB" sz="3000" b="0" dirty="0">
                <a:latin typeface="RaLEWAY" pitchFamily="2" charset="0"/>
                <a:cs typeface="+mn-cs"/>
              </a:rPr>
              <a:t>Delivers on time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947D39BA-1E65-7E39-D44B-C3F7CD808851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Inclined to worry  unduly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Reluctant to delegate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Can be a nit-picker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BA460410-28FC-5B6B-8F06-BE90F4070E1C}"/>
              </a:ext>
            </a:extLst>
          </p:cNvPr>
          <p:cNvSpPr txBox="1"/>
          <p:nvPr/>
        </p:nvSpPr>
        <p:spPr>
          <a:xfrm>
            <a:off x="8991600" y="-152400"/>
            <a:ext cx="3681730" cy="1787156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endParaRPr lang="en-GB" sz="2000" b="1" u="sng" dirty="0"/>
          </a:p>
          <a:p>
            <a:pPr algn="ctr"/>
            <a:r>
              <a:rPr lang="en-GB" sz="2000" b="1" u="sng" dirty="0"/>
              <a:t>ACTION</a:t>
            </a:r>
          </a:p>
          <a:p>
            <a:pPr algn="ctr"/>
            <a:r>
              <a:rPr lang="en-GB" sz="1800" dirty="0"/>
              <a:t>Shaper</a:t>
            </a:r>
          </a:p>
          <a:p>
            <a:pPr algn="ctr"/>
            <a:r>
              <a:rPr lang="en-GB" sz="1800" dirty="0"/>
              <a:t>Implementer</a:t>
            </a:r>
          </a:p>
          <a:p>
            <a:pPr algn="ctr"/>
            <a:r>
              <a:rPr lang="en-GB" sz="1800" dirty="0"/>
              <a:t>Completer/Finisher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840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AC7AA0C-7DB2-432B-5CF7-AA19FCCE7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FB2E678F-9C0F-3580-9334-8491192D0C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0800" y="512651"/>
            <a:ext cx="6855459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4: The plant</a:t>
            </a:r>
            <a:endParaRPr lang="en-US"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2E5E665F-A774-CB0D-CE4D-9929138A0FAD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 marL="527685" indent="-342900" algn="l" rtl="0"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kern="1200" spc="-5" dirty="0"/>
              <a:t>Creative</a:t>
            </a:r>
          </a:p>
          <a:p>
            <a:pPr marL="527685" indent="-342900" algn="l" rtl="0"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kern="1200" spc="-5" dirty="0"/>
              <a:t>Imaginative</a:t>
            </a:r>
          </a:p>
          <a:p>
            <a:pPr marL="527685" indent="-342900" algn="l" rtl="0">
              <a:spcBef>
                <a:spcPts val="6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kern="1200" spc="-5" dirty="0"/>
              <a:t>Unorthodox</a:t>
            </a:r>
          </a:p>
          <a:p>
            <a:pPr marL="527685" marR="976630" indent="-342900" algn="l" rtl="0"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kern="1200" spc="-5" dirty="0"/>
              <a:t>Solves difficult  problems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1E4EF358-2304-94C3-3309-9A254B96ED67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527685" indent="-342900">
              <a:buFont typeface="Arial"/>
              <a:buChar char="•"/>
              <a:tabLst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Ignores details</a:t>
            </a:r>
          </a:p>
          <a:p>
            <a:pPr marL="527685" indent="-342900">
              <a:buFont typeface="Arial"/>
              <a:buChar char="•"/>
              <a:tabLst>
                <a:tab pos="355600" algn="l"/>
              </a:tabLst>
            </a:pPr>
            <a:endParaRPr lang="en-GB" sz="3200" spc="-5" dirty="0">
              <a:latin typeface="Raleway" panose="020B0003030101060003" pitchFamily="34" charset="0"/>
              <a:cs typeface="Calibri"/>
            </a:endParaRPr>
          </a:p>
          <a:p>
            <a:pPr marL="527685" marR="592455" indent="-342900">
              <a:spcBef>
                <a:spcPts val="675"/>
              </a:spcBef>
              <a:buFont typeface="Arial"/>
              <a:buChar char="•"/>
              <a:tabLst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Too preoccupied  to communicate  effectively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8BFB7B97-8AC7-EA1B-FBD9-05B7FB49031C}"/>
              </a:ext>
            </a:extLst>
          </p:cNvPr>
          <p:cNvSpPr txBox="1"/>
          <p:nvPr/>
        </p:nvSpPr>
        <p:spPr>
          <a:xfrm>
            <a:off x="8991600" y="-152400"/>
            <a:ext cx="3681730" cy="1870256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endParaRPr lang="en-GB" sz="2000" b="1" u="sng" dirty="0"/>
          </a:p>
          <a:p>
            <a:pPr algn="ctr"/>
            <a:r>
              <a:rPr lang="en-GB" sz="2000" b="1" u="sng" dirty="0"/>
              <a:t>THOUGHT</a:t>
            </a:r>
          </a:p>
          <a:p>
            <a:pPr algn="ctr"/>
            <a:r>
              <a:rPr lang="en-GB" sz="2000" dirty="0"/>
              <a:t>Plant</a:t>
            </a:r>
          </a:p>
          <a:p>
            <a:pPr algn="ctr"/>
            <a:r>
              <a:rPr lang="en-GB" sz="2000" dirty="0"/>
              <a:t>Specialist</a:t>
            </a:r>
          </a:p>
          <a:p>
            <a:pPr algn="ctr"/>
            <a:r>
              <a:rPr lang="en-GB" sz="2000" dirty="0"/>
              <a:t>Monitor-evaluator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77392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3C84F39-2DFB-0A89-8CEA-7CE143100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D6F1B50D-0668-1E34-C5B2-7804868D8B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0800" y="512651"/>
            <a:ext cx="6855459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5:	The specialist</a:t>
            </a:r>
            <a:endParaRPr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5A067724-8D4D-7360-B63F-B644C6DE647D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Single-minded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Self-sharing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Dedicated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Provides knowledge  and skills in rare supply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D5E536A2-7EE2-A7A0-B221-836D0CD21A55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527685" marR="289560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Contributes on only a  narrow front</a:t>
            </a:r>
          </a:p>
          <a:p>
            <a:pPr marL="527685" indent="-342900">
              <a:lnSpc>
                <a:spcPct val="9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Dwells on technicalities</a:t>
            </a:r>
          </a:p>
          <a:p>
            <a:pPr marL="527685" marR="768350" indent="-342900">
              <a:lnSpc>
                <a:spcPct val="9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Overlooks the ‘big  picture’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FC06F9C3-0B50-93BE-DFC7-0951D7A9B406}"/>
              </a:ext>
            </a:extLst>
          </p:cNvPr>
          <p:cNvSpPr txBox="1"/>
          <p:nvPr/>
        </p:nvSpPr>
        <p:spPr>
          <a:xfrm>
            <a:off x="8991600" y="-152400"/>
            <a:ext cx="3681730" cy="1870256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endParaRPr lang="en-GB" sz="2000" b="1" u="sng" dirty="0"/>
          </a:p>
          <a:p>
            <a:pPr algn="ctr"/>
            <a:r>
              <a:rPr lang="en-GB" sz="2000" b="1" u="sng" dirty="0"/>
              <a:t>THOUGHT</a:t>
            </a:r>
          </a:p>
          <a:p>
            <a:pPr algn="ctr"/>
            <a:r>
              <a:rPr lang="en-GB" sz="2000" dirty="0"/>
              <a:t>Plant</a:t>
            </a:r>
          </a:p>
          <a:p>
            <a:pPr algn="ctr"/>
            <a:r>
              <a:rPr lang="en-GB" sz="2000" dirty="0"/>
              <a:t>Specialist</a:t>
            </a:r>
          </a:p>
          <a:p>
            <a:pPr algn="ctr"/>
            <a:r>
              <a:rPr lang="en-GB" sz="2000" dirty="0"/>
              <a:t>Monitor-evaluator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0102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062CC13-B3ED-ADF3-728B-B672672AF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719B20F7-3499-D014-08A2-E8B43A5676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800" y="429747"/>
            <a:ext cx="10363200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6: The monitor - evaluator</a:t>
            </a:r>
            <a:endParaRPr lang="en-US"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9A9277A8-6E2A-8EF2-9D56-00E4D8B7BC9C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Sober, strategic and  discerning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3200" b="0" spc="-5" dirty="0"/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Sees all options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3200" b="0" spc="-5" dirty="0"/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Judges accurately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49968226-1847-2A57-7E5F-42200E1450D5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Lacks drive and ability  to inspire others</a:t>
            </a: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3200" spc="-5" dirty="0">
              <a:latin typeface="Raleway" panose="020B0003030101060003" pitchFamily="34" charset="0"/>
              <a:cs typeface="Calibri"/>
            </a:endParaRP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Overly critical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E57EAE83-0C62-273F-FE66-586219F3D33C}"/>
              </a:ext>
            </a:extLst>
          </p:cNvPr>
          <p:cNvSpPr txBox="1"/>
          <p:nvPr/>
        </p:nvSpPr>
        <p:spPr>
          <a:xfrm>
            <a:off x="9296400" y="-228600"/>
            <a:ext cx="3300730" cy="1870256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endParaRPr lang="en-GB" sz="2000" b="1" u="sng" dirty="0"/>
          </a:p>
          <a:p>
            <a:pPr algn="ctr"/>
            <a:r>
              <a:rPr lang="en-GB" sz="2000" b="1" u="sng" dirty="0"/>
              <a:t>THOUGHT</a:t>
            </a:r>
          </a:p>
          <a:p>
            <a:pPr algn="ctr"/>
            <a:r>
              <a:rPr lang="en-GB" sz="2000" dirty="0"/>
              <a:t>Plant</a:t>
            </a:r>
          </a:p>
          <a:p>
            <a:pPr algn="ctr"/>
            <a:r>
              <a:rPr lang="en-GB" sz="2000" dirty="0"/>
              <a:t>Specialist</a:t>
            </a:r>
          </a:p>
          <a:p>
            <a:pPr algn="ctr"/>
            <a:r>
              <a:rPr lang="en-GB" sz="2000" dirty="0"/>
              <a:t>Monitor-evaluator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2944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9CEB1F5-6FF4-D0DE-CE0B-B08EBE1B4E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17AF10D0-3701-B929-BF58-74CB01AA3D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7800" y="457200"/>
            <a:ext cx="6855459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7: The </a:t>
            </a:r>
            <a:r>
              <a:rPr lang="en-GB" sz="5000" cap="all" dirty="0" err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teamworker</a:t>
            </a:r>
            <a:endParaRPr lang="en-US"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A8240A90-CA49-856E-9230-21F171F07358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Co-operative</a:t>
            </a: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Mild</a:t>
            </a: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Perceptive and diplomatic</a:t>
            </a: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Listens</a:t>
            </a: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Builds</a:t>
            </a: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Averts friction</a:t>
            </a:r>
          </a:p>
          <a:p>
            <a:pPr marL="527685" indent="-342900">
              <a:lnSpc>
                <a:spcPct val="10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Calms the waters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2AFD9E08-6F71-D0DC-7B28-2A4AF6213646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Indecisive in crunch  situations</a:t>
            </a: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3200" spc="-5" dirty="0">
              <a:latin typeface="Raleway" panose="020B0003030101060003" pitchFamily="34" charset="0"/>
              <a:cs typeface="Calibri"/>
            </a:endParaRP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Can be easily influenced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9867E7E1-EF1D-3907-FE87-B93F820B69E1}"/>
              </a:ext>
            </a:extLst>
          </p:cNvPr>
          <p:cNvSpPr txBox="1"/>
          <p:nvPr/>
        </p:nvSpPr>
        <p:spPr>
          <a:xfrm>
            <a:off x="8839890" y="108738"/>
            <a:ext cx="3757930" cy="1267014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r>
              <a:rPr lang="en-GB" sz="2000" b="1" u="sng" dirty="0"/>
              <a:t>PEOPLE</a:t>
            </a:r>
          </a:p>
          <a:p>
            <a:pPr algn="ctr"/>
            <a:r>
              <a:rPr lang="en-GB" sz="2000" dirty="0" err="1"/>
              <a:t>Teamworker</a:t>
            </a:r>
            <a:endParaRPr lang="en-GB" sz="2000" dirty="0"/>
          </a:p>
          <a:p>
            <a:pPr algn="ctr"/>
            <a:r>
              <a:rPr lang="en-GB" sz="2000" dirty="0"/>
              <a:t>Co-ordinator</a:t>
            </a:r>
          </a:p>
          <a:p>
            <a:pPr algn="ctr"/>
            <a:r>
              <a:rPr lang="en-GB" sz="2000" dirty="0"/>
              <a:t>Resource investigator</a:t>
            </a:r>
          </a:p>
        </p:txBody>
      </p:sp>
    </p:spTree>
    <p:extLst>
      <p:ext uri="{BB962C8B-B14F-4D97-AF65-F5344CB8AC3E}">
        <p14:creationId xmlns:p14="http://schemas.microsoft.com/office/powerpoint/2010/main" val="359985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03D493E-668D-1286-A21C-B50CD1E85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D7143513-8DC6-B639-50C5-6DA55D303D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00200" y="450238"/>
            <a:ext cx="8382000" cy="7059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50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8: The co-ordinator</a:t>
            </a:r>
            <a:endParaRPr lang="en-US" sz="50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DB84A5E4-F298-AB4E-A23F-EC27B51C07A6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Mature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Confident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A good chairperson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Clarifies goals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Promotes decision-  making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500" b="0" spc="-5" dirty="0"/>
              <a:t>Delegates well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DEB93B4E-78EA-DC0C-2DCA-A58B37C2EE9D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Can be seen as manipulative</a:t>
            </a: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3200" spc="-5" dirty="0">
              <a:latin typeface="Raleway" panose="020B0003030101060003" pitchFamily="34" charset="0"/>
              <a:cs typeface="Calibri"/>
            </a:endParaRP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Delegates personal work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33026F38-06C2-A847-61F0-32B53C904DFD}"/>
              </a:ext>
            </a:extLst>
          </p:cNvPr>
          <p:cNvSpPr txBox="1"/>
          <p:nvPr/>
        </p:nvSpPr>
        <p:spPr>
          <a:xfrm>
            <a:off x="8839890" y="108738"/>
            <a:ext cx="3757930" cy="1267014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r>
              <a:rPr lang="en-GB" sz="2000" b="1" u="sng" dirty="0"/>
              <a:t>PEOPLE</a:t>
            </a:r>
          </a:p>
          <a:p>
            <a:pPr algn="ctr"/>
            <a:r>
              <a:rPr lang="en-GB" sz="2000" dirty="0" err="1"/>
              <a:t>Teamworker</a:t>
            </a:r>
            <a:endParaRPr lang="en-GB" sz="2000" dirty="0"/>
          </a:p>
          <a:p>
            <a:pPr algn="ctr"/>
            <a:r>
              <a:rPr lang="en-GB" sz="2000" dirty="0"/>
              <a:t>Co-ordinator</a:t>
            </a:r>
          </a:p>
          <a:p>
            <a:pPr algn="ctr"/>
            <a:r>
              <a:rPr lang="en-GB" sz="2000" dirty="0"/>
              <a:t>Resource investigator</a:t>
            </a:r>
          </a:p>
        </p:txBody>
      </p:sp>
    </p:spTree>
    <p:extLst>
      <p:ext uri="{BB962C8B-B14F-4D97-AF65-F5344CB8AC3E}">
        <p14:creationId xmlns:p14="http://schemas.microsoft.com/office/powerpoint/2010/main" val="312313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D19F87A-DEDB-20C3-483C-ECF6787A2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FDF3564F-D055-5853-24F4-AC9F5A7136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1000" y="447530"/>
            <a:ext cx="11277600" cy="6228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/>
            <a:r>
              <a:rPr lang="en-GB" sz="4400" cap="all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9: The resource investigator</a:t>
            </a:r>
            <a:endParaRPr lang="en-US" sz="4400" cap="all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9E6130A2-B9CD-55A6-29F1-279441A25660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304800" y="1532891"/>
            <a:ext cx="5334000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r>
              <a:rPr sz="3000" dirty="0">
                <a:latin typeface="RaLEWAY" pitchFamily="2" charset="0"/>
                <a:cs typeface="+mn-cs"/>
              </a:rPr>
              <a:t>Team-role contribution</a:t>
            </a:r>
            <a:endParaRPr lang="en-GB" sz="3000" dirty="0">
              <a:latin typeface="RaLEWAY" pitchFamily="2" charset="0"/>
              <a:cs typeface="+mn-cs"/>
            </a:endParaRPr>
          </a:p>
          <a:p>
            <a:pPr marL="0"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None/>
            </a:pPr>
            <a:endParaRPr sz="3000" dirty="0">
              <a:latin typeface="RaLEWAY" pitchFamily="2" charset="0"/>
              <a:cs typeface="+mn-cs"/>
            </a:endParaRP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Extrovert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Enthusiastic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Communicative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Explores opportunities</a:t>
            </a:r>
          </a:p>
          <a:p>
            <a:pPr marL="527685" indent="-342900"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b="0" spc="-5" dirty="0"/>
              <a:t>Develops contacts</a:t>
            </a: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C3FE844A-C660-62DA-1296-CB9995096556}"/>
              </a:ext>
            </a:extLst>
          </p:cNvPr>
          <p:cNvSpPr txBox="1"/>
          <p:nvPr/>
        </p:nvSpPr>
        <p:spPr>
          <a:xfrm>
            <a:off x="6324600" y="1532891"/>
            <a:ext cx="5103298" cy="486790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/>
          </a:bodyPr>
          <a:lstStyle>
            <a:lvl1pPr marL="182880" indent="-182880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>
                <a:latin typeface="RaLEWAY" pitchFamily="2" charset="0"/>
              </a:defRPr>
            </a:lvl1pPr>
            <a:lvl2pPr lvl="1" indent="-182880">
              <a:lnSpc>
                <a:spcPct val="15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3600" b="1">
                <a:latin typeface="RaLEWAY" pitchFamily="2" charset="0"/>
              </a:defRPr>
            </a:lvl2pPr>
            <a:lvl3pPr marL="73152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3pPr>
            <a:lvl4pPr marL="100584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4pPr>
            <a:lvl5pPr marL="1280160" indent="-18288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>
                <a:latin typeface="RaLEWAY" pitchFamily="2" charset="0"/>
              </a:defRPr>
            </a:lvl5pPr>
            <a:lvl6pPr marL="16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6pPr>
            <a:lvl7pPr marL="19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7pPr>
            <a:lvl8pPr marL="22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8pPr>
            <a:lvl9pPr marL="2500000" indent="-228600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/>
            </a:lvl9pPr>
          </a:lstStyle>
          <a:p>
            <a:pPr marL="0" indent="0">
              <a:buNone/>
            </a:pPr>
            <a:r>
              <a:rPr sz="3000" b="1" dirty="0"/>
              <a:t>Allowable weaknesses</a:t>
            </a:r>
            <a:endParaRPr lang="en-GB" sz="3000" b="1" dirty="0"/>
          </a:p>
          <a:p>
            <a:pPr marL="0" indent="0">
              <a:buNone/>
            </a:pPr>
            <a:endParaRPr lang="en-GB" sz="2800" dirty="0"/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Over-optimistic</a:t>
            </a:r>
          </a:p>
          <a:p>
            <a:pPr marL="184785" indent="0">
              <a:lnSpc>
                <a:spcPct val="90000"/>
              </a:lnSpc>
              <a:buNone/>
              <a:tabLst>
                <a:tab pos="354965" algn="l"/>
                <a:tab pos="355600" algn="l"/>
              </a:tabLst>
            </a:pPr>
            <a:endParaRPr lang="en-GB" sz="3200" spc="-5" dirty="0">
              <a:latin typeface="Raleway" panose="020B0003030101060003" pitchFamily="34" charset="0"/>
              <a:cs typeface="Calibri"/>
            </a:endParaRPr>
          </a:p>
          <a:p>
            <a:pPr marL="5276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5" dirty="0">
                <a:latin typeface="Raleway" panose="020B0003030101060003" pitchFamily="34" charset="0"/>
                <a:cs typeface="Calibri"/>
              </a:rPr>
              <a:t>Loses interest once  enthusiasm has passed</a:t>
            </a:r>
          </a:p>
        </p:txBody>
      </p:sp>
      <p:sp>
        <p:nvSpPr>
          <p:cNvPr id="5" name="object 3">
            <a:extLst>
              <a:ext uri="{FF2B5EF4-FFF2-40B4-BE49-F238E27FC236}">
                <a16:creationId xmlns:a16="http://schemas.microsoft.com/office/drawing/2014/main" id="{DD70E7D5-38AF-5924-7735-A83D4BB83C8D}"/>
              </a:ext>
            </a:extLst>
          </p:cNvPr>
          <p:cNvSpPr txBox="1"/>
          <p:nvPr/>
        </p:nvSpPr>
        <p:spPr>
          <a:xfrm>
            <a:off x="8839890" y="108738"/>
            <a:ext cx="3757930" cy="1267014"/>
          </a:xfrm>
          <a:prstGeom prst="rect">
            <a:avLst/>
          </a:prstGeom>
          <a:solidFill>
            <a:schemeClr val="tx1"/>
          </a:solidFill>
          <a:effectLst>
            <a:softEdge rad="482600"/>
          </a:effectLst>
        </p:spPr>
        <p:txBody>
          <a:bodyPr vert="horz" wrap="square" lIns="0" tIns="43180" rIns="0" bIns="0" rtlCol="0">
            <a:spAutoFit/>
          </a:bodyPr>
          <a:lstStyle>
            <a:defPPr>
              <a:defRPr lang="en-US"/>
            </a:defPPr>
            <a:lvl1pPr marL="527685" marR="320040">
              <a:lnSpc>
                <a:spcPct val="90100"/>
              </a:lnSpc>
              <a:spcBef>
                <a:spcPts val="340"/>
              </a:spcBef>
              <a:defRPr sz="2400" spc="-5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algn="ctr"/>
            <a:r>
              <a:rPr lang="en-GB" sz="2000" b="1" u="sng" dirty="0"/>
              <a:t>PEOPLE</a:t>
            </a:r>
          </a:p>
          <a:p>
            <a:pPr algn="ctr"/>
            <a:r>
              <a:rPr lang="en-GB" sz="2000" dirty="0" err="1"/>
              <a:t>Teamworker</a:t>
            </a:r>
            <a:endParaRPr lang="en-GB" sz="2000" dirty="0"/>
          </a:p>
          <a:p>
            <a:pPr algn="ctr"/>
            <a:r>
              <a:rPr lang="en-GB" sz="2000" dirty="0"/>
              <a:t>Co-ordinator</a:t>
            </a:r>
          </a:p>
          <a:p>
            <a:pPr algn="ctr"/>
            <a:r>
              <a:rPr lang="en-GB" sz="2000" dirty="0"/>
              <a:t>Resource investigator</a:t>
            </a:r>
          </a:p>
        </p:txBody>
      </p:sp>
    </p:spTree>
    <p:extLst>
      <p:ext uri="{BB962C8B-B14F-4D97-AF65-F5344CB8AC3E}">
        <p14:creationId xmlns:p14="http://schemas.microsoft.com/office/powerpoint/2010/main" val="3292844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1426" y="1828800"/>
            <a:ext cx="2819400" cy="11336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BELBIN’S </a:t>
            </a:r>
          </a:p>
          <a:p>
            <a:pPr marL="12700">
              <a:spcBef>
                <a:spcPts val="100"/>
              </a:spcBef>
            </a:pPr>
            <a:r>
              <a:rPr lang="en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9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 team roles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6368814"/>
            <a:ext cx="6937375" cy="259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800" i="1" spc="-5" dirty="0">
                <a:latin typeface="Raleway" panose="020B0003030101060003" pitchFamily="34" charset="0"/>
                <a:cs typeface="Calibri"/>
              </a:rPr>
              <a:t>Source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: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Belbin,</a:t>
            </a:r>
            <a:r>
              <a:rPr sz="800" spc="4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R.</a:t>
            </a:r>
            <a:r>
              <a:rPr sz="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M.</a:t>
            </a:r>
            <a:r>
              <a:rPr sz="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Calibri"/>
              </a:rPr>
              <a:t>Team</a:t>
            </a:r>
            <a:r>
              <a:rPr sz="800" i="1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Calibri"/>
              </a:rPr>
              <a:t>Roles</a:t>
            </a:r>
            <a:r>
              <a:rPr sz="800" i="1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Calibri"/>
              </a:rPr>
              <a:t>at</a:t>
            </a:r>
            <a:r>
              <a:rPr sz="800" i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dirty="0">
                <a:latin typeface="Raleway" panose="020B0003030101060003" pitchFamily="34" charset="0"/>
                <a:cs typeface="Calibri"/>
              </a:rPr>
              <a:t>Work</a:t>
            </a:r>
            <a:r>
              <a:rPr sz="800" dirty="0">
                <a:latin typeface="Raleway" panose="020B0003030101060003" pitchFamily="34" charset="0"/>
                <a:cs typeface="Calibri"/>
              </a:rPr>
              <a:t>,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Butterworth-Heinemann</a:t>
            </a:r>
            <a:r>
              <a:rPr sz="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(a</a:t>
            </a:r>
            <a:r>
              <a:rPr sz="80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division</a:t>
            </a:r>
            <a:r>
              <a:rPr sz="800" spc="4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Reed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Elsevier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dirty="0">
                <a:latin typeface="Raleway" panose="020B0003030101060003" pitchFamily="34" charset="0"/>
                <a:cs typeface="Calibri"/>
              </a:rPr>
              <a:t>UK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 Ltd)</a:t>
            </a:r>
            <a:r>
              <a:rPr sz="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dirty="0">
                <a:latin typeface="Raleway" panose="020B0003030101060003" pitchFamily="34" charset="0"/>
                <a:cs typeface="Calibri"/>
              </a:rPr>
              <a:t>and</a:t>
            </a:r>
            <a:r>
              <a:rPr sz="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Belbin</a:t>
            </a:r>
            <a:r>
              <a:rPr sz="800" spc="4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Associates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(1993),</a:t>
            </a:r>
            <a:r>
              <a:rPr sz="8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p. </a:t>
            </a:r>
            <a:r>
              <a:rPr sz="800" dirty="0">
                <a:latin typeface="Raleway" panose="020B0003030101060003" pitchFamily="34" charset="0"/>
                <a:cs typeface="Calibri"/>
              </a:rPr>
              <a:t>23.</a:t>
            </a:r>
            <a:r>
              <a:rPr sz="8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Reproduced</a:t>
            </a:r>
            <a:r>
              <a:rPr sz="800" spc="4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with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permission</a:t>
            </a:r>
            <a:endParaRPr sz="8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11706" y="363474"/>
            <a:ext cx="8468868" cy="6131052"/>
          </a:xfrm>
          <a:prstGeom prst="rect">
            <a:avLst/>
          </a:prstGeom>
          <a:effectLst>
            <a:softEdge rad="889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304800" y="6368814"/>
            <a:ext cx="6937375" cy="259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800" i="1" spc="-5" dirty="0">
                <a:latin typeface="Raleway" panose="020B0003030101060003" pitchFamily="34" charset="0"/>
                <a:cs typeface="Calibri"/>
              </a:rPr>
              <a:t>Source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: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Belbin,</a:t>
            </a:r>
            <a:r>
              <a:rPr sz="800" spc="4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R.</a:t>
            </a:r>
            <a:r>
              <a:rPr sz="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M.</a:t>
            </a:r>
            <a:r>
              <a:rPr sz="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Calibri"/>
              </a:rPr>
              <a:t>Team</a:t>
            </a:r>
            <a:r>
              <a:rPr sz="800" i="1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Calibri"/>
              </a:rPr>
              <a:t>Roles</a:t>
            </a:r>
            <a:r>
              <a:rPr sz="800" i="1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Calibri"/>
              </a:rPr>
              <a:t>at</a:t>
            </a:r>
            <a:r>
              <a:rPr sz="800" i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800" i="1" dirty="0">
                <a:latin typeface="Raleway" panose="020B0003030101060003" pitchFamily="34" charset="0"/>
                <a:cs typeface="Calibri"/>
              </a:rPr>
              <a:t>Work</a:t>
            </a:r>
            <a:r>
              <a:rPr sz="800" dirty="0">
                <a:latin typeface="Raleway" panose="020B0003030101060003" pitchFamily="34" charset="0"/>
                <a:cs typeface="Calibri"/>
              </a:rPr>
              <a:t>,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Butterworth-Heinemann</a:t>
            </a:r>
            <a:r>
              <a:rPr sz="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(a</a:t>
            </a:r>
            <a:r>
              <a:rPr sz="80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division</a:t>
            </a:r>
            <a:r>
              <a:rPr sz="800" spc="4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Reed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Elsevier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dirty="0">
                <a:latin typeface="Raleway" panose="020B0003030101060003" pitchFamily="34" charset="0"/>
                <a:cs typeface="Calibri"/>
              </a:rPr>
              <a:t>UK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 Ltd)</a:t>
            </a:r>
            <a:r>
              <a:rPr sz="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800" dirty="0">
                <a:latin typeface="Raleway" panose="020B0003030101060003" pitchFamily="34" charset="0"/>
                <a:cs typeface="Calibri"/>
              </a:rPr>
              <a:t>and</a:t>
            </a:r>
            <a:r>
              <a:rPr sz="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Belbin</a:t>
            </a:r>
            <a:r>
              <a:rPr sz="800" spc="4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Associates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(1993),</a:t>
            </a:r>
            <a:r>
              <a:rPr sz="8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p. </a:t>
            </a:r>
            <a:r>
              <a:rPr sz="800" dirty="0">
                <a:latin typeface="Raleway" panose="020B0003030101060003" pitchFamily="34" charset="0"/>
                <a:cs typeface="Calibri"/>
              </a:rPr>
              <a:t>23.</a:t>
            </a:r>
            <a:r>
              <a:rPr sz="8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Reproduced</a:t>
            </a:r>
            <a:r>
              <a:rPr sz="800" spc="40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with</a:t>
            </a:r>
            <a:r>
              <a:rPr sz="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800" spc="-5" dirty="0">
                <a:latin typeface="Raleway" panose="020B0003030101060003" pitchFamily="34" charset="0"/>
                <a:cs typeface="Calibri"/>
              </a:rPr>
              <a:t>permission</a:t>
            </a:r>
            <a:endParaRPr sz="8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2">
            <a:extLst>
              <a:ext uri="{FF2B5EF4-FFF2-40B4-BE49-F238E27FC236}">
                <a16:creationId xmlns:a16="http://schemas.microsoft.com/office/drawing/2014/main" id="{673E100A-62A8-77E6-45C2-304508507FFC}"/>
              </a:ext>
            </a:extLst>
          </p:cNvPr>
          <p:cNvSpPr txBox="1">
            <a:spLocks/>
          </p:cNvSpPr>
          <p:nvPr/>
        </p:nvSpPr>
        <p:spPr>
          <a:xfrm>
            <a:off x="838200" y="381272"/>
            <a:ext cx="11887200" cy="6228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>
            <a:lvl1pPr marL="12700">
              <a:lnSpc>
                <a:spcPct val="90000"/>
              </a:lnSpc>
              <a:spcBef>
                <a:spcPct val="0"/>
              </a:spcBef>
              <a:buNone/>
              <a:defRPr sz="4400" b="1" i="0" cap="all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Back-up &amp; functional roles</a:t>
            </a:r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A717FD54-11E1-1E24-21E6-A968C5E4A5DD}"/>
              </a:ext>
            </a:extLst>
          </p:cNvPr>
          <p:cNvSpPr txBox="1"/>
          <p:nvPr/>
        </p:nvSpPr>
        <p:spPr>
          <a:xfrm>
            <a:off x="457200" y="1600200"/>
            <a:ext cx="7543800" cy="4517006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rtlCol="0" anchor="t" anchorCtr="0" compatLnSpc="1">
            <a:normAutofit lnSpcReduction="10000"/>
          </a:bodyPr>
          <a:lstStyle>
            <a:lvl1pPr indent="0">
              <a:lnSpc>
                <a:spcPct val="11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 panose="020B0604020202020204" pitchFamily="34" charset="0"/>
              <a:buNone/>
              <a:defRPr sz="3000" b="1" i="0">
                <a:latin typeface="RaLEWAY" pitchFamily="2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dirty="0"/>
              <a:t>Back-up Roles:</a:t>
            </a:r>
          </a:p>
          <a:p>
            <a:pPr lvl="1"/>
            <a:r>
              <a:rPr sz="2000" spc="-5" dirty="0">
                <a:latin typeface="Raleway" panose="020B0003030101060003" pitchFamily="34" charset="0"/>
                <a:cs typeface="Calibri"/>
              </a:rPr>
              <a:t>Team members may be able to play</a:t>
            </a:r>
            <a:r>
              <a:rPr lang="en-GB" sz="2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more than one of Belbin’s Roles.</a:t>
            </a:r>
            <a:endParaRPr lang="en-GB" sz="2000" spc="-5" dirty="0">
              <a:latin typeface="Raleway" panose="020B0003030101060003" pitchFamily="34" charset="0"/>
              <a:cs typeface="Calibri"/>
            </a:endParaRPr>
          </a:p>
          <a:p>
            <a:pPr lvl="1"/>
            <a:endParaRPr sz="2000" spc="-5" dirty="0">
              <a:latin typeface="Raleway" panose="020B0003030101060003" pitchFamily="34" charset="0"/>
              <a:cs typeface="Calibri"/>
            </a:endParaRPr>
          </a:p>
          <a:p>
            <a:pPr lvl="1"/>
            <a:r>
              <a:rPr sz="2000" spc="-5" dirty="0">
                <a:latin typeface="Raleway" panose="020B0003030101060003" pitchFamily="34" charset="0"/>
                <a:cs typeface="Calibri"/>
              </a:rPr>
              <a:t>These back-up roles can come into  play if particular roles are missing  from the team.</a:t>
            </a:r>
            <a:endParaRPr lang="en-GB" sz="2000" spc="-5" dirty="0">
              <a:latin typeface="Raleway" panose="020B0003030101060003" pitchFamily="34" charset="0"/>
              <a:cs typeface="Calibri"/>
            </a:endParaRPr>
          </a:p>
          <a:p>
            <a:pPr lvl="1"/>
            <a:endParaRPr dirty="0"/>
          </a:p>
          <a:p>
            <a:r>
              <a:rPr dirty="0"/>
              <a:t>Functional Roles:</a:t>
            </a:r>
          </a:p>
          <a:p>
            <a:pPr lvl="1"/>
            <a:r>
              <a:rPr sz="2000" spc="-5" dirty="0">
                <a:latin typeface="Raleway" panose="020B0003030101060003" pitchFamily="34" charset="0"/>
                <a:cs typeface="Calibri"/>
              </a:rPr>
              <a:t>These are the roles played by  members in relation to specific  technical needs</a:t>
            </a:r>
            <a:r>
              <a:rPr lang="en-GB" sz="2000" spc="-5" dirty="0">
                <a:latin typeface="Raleway" panose="020B0003030101060003" pitchFamily="34" charset="0"/>
                <a:cs typeface="Calibri"/>
              </a:rPr>
              <a:t>.</a:t>
            </a:r>
          </a:p>
          <a:p>
            <a:pPr lvl="1"/>
            <a:endParaRPr sz="2000" spc="-5" dirty="0">
              <a:latin typeface="Raleway" panose="020B0003030101060003" pitchFamily="34" charset="0"/>
              <a:cs typeface="Calibri"/>
            </a:endParaRPr>
          </a:p>
          <a:p>
            <a:pPr lvl="1"/>
            <a:r>
              <a:rPr sz="2000" spc="-5" dirty="0">
                <a:latin typeface="Raleway" panose="020B0003030101060003" pitchFamily="34" charset="0"/>
                <a:cs typeface="Calibri"/>
              </a:rPr>
              <a:t>Functional roles are based on  experience and knowledge, not on  team-role characteristics.</a:t>
            </a:r>
          </a:p>
        </p:txBody>
      </p:sp>
      <p:pic>
        <p:nvPicPr>
          <p:cNvPr id="7" name="object 4">
            <a:extLst>
              <a:ext uri="{FF2B5EF4-FFF2-40B4-BE49-F238E27FC236}">
                <a16:creationId xmlns:a16="http://schemas.microsoft.com/office/drawing/2014/main" id="{3AF461EB-2284-11C4-C179-CCA00B189456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86800" y="1268247"/>
            <a:ext cx="3429000" cy="5257798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2501797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1870" y="392896"/>
            <a:ext cx="10208260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spcBef>
                <a:spcPts val="100"/>
              </a:spcBef>
            </a:pPr>
            <a:r>
              <a:rPr lang="en-GB" sz="3600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SKILLS FOR SUCCESSFUL TEAMWORK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13452" y="4572000"/>
            <a:ext cx="5730748" cy="1942648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469900" indent="-457200">
              <a:spcBef>
                <a:spcPts val="5"/>
              </a:spcBef>
              <a:buFont typeface="Arial" panose="020B0604020202020204" pitchFamily="34" charset="0"/>
              <a:buChar char="•"/>
            </a:pPr>
            <a:r>
              <a:rPr lang="en-GB" sz="28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Intercultural Competences</a:t>
            </a:r>
          </a:p>
          <a:p>
            <a:pPr marL="12700">
              <a:spcBef>
                <a:spcPts val="5"/>
              </a:spcBef>
            </a:pPr>
            <a:r>
              <a:rPr lang="en-GB" sz="2800" i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	And........</a:t>
            </a:r>
            <a:endParaRPr lang="en-GB" sz="2800" i="1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"/>
              </a:spcBef>
            </a:pPr>
            <a:endParaRPr sz="3300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355600" marR="1089660" indent="-342900">
              <a:lnSpc>
                <a:spcPct val="12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En</a:t>
            </a:r>
            <a:r>
              <a:rPr sz="2800" b="1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j</a:t>
            </a:r>
            <a:r>
              <a:rPr sz="2800" b="1" spc="-2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o</a:t>
            </a:r>
            <a:r>
              <a:rPr sz="28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yme</a:t>
            </a:r>
            <a:r>
              <a:rPr sz="2800" b="1" spc="-3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n</a:t>
            </a:r>
            <a:r>
              <a:rPr sz="28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t</a:t>
            </a:r>
            <a:r>
              <a:rPr lang="en-GB" sz="28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…</a:t>
            </a:r>
            <a:r>
              <a:rPr sz="28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2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Have</a:t>
            </a:r>
            <a:r>
              <a:rPr sz="2800" b="1" spc="-2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fun!</a:t>
            </a:r>
            <a:endParaRPr sz="2800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53200" y="1442811"/>
            <a:ext cx="4191000" cy="2682343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04800" y="1600200"/>
            <a:ext cx="4800600" cy="50499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5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lang="en-GB" sz="20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Self-management</a:t>
            </a:r>
            <a:endParaRPr lang="en-GB" sz="2000" b="1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355600" marR="1374775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Communi</a:t>
            </a:r>
            <a:r>
              <a:rPr lang="en-GB" sz="2000" b="1" spc="-1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c</a:t>
            </a:r>
            <a:r>
              <a:rPr lang="en-GB" sz="2000" b="1" spc="-2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a</a:t>
            </a: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tion</a:t>
            </a:r>
          </a:p>
          <a:p>
            <a:pPr marL="355600" marR="1374775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Leadership </a:t>
            </a:r>
            <a:endParaRPr lang="en-GB" sz="2000" b="1" spc="-5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355600" marR="1374775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Responsibility</a:t>
            </a:r>
            <a:endParaRPr lang="en-GB" sz="2000" b="1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Supportiveness</a:t>
            </a:r>
            <a:r>
              <a:rPr lang="en-GB" sz="2000" b="1" spc="-5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lang="en-GB" sz="2000" b="1" spc="-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of</a:t>
            </a:r>
            <a:r>
              <a:rPr lang="en-GB" sz="2000" b="1" spc="-4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diversity </a:t>
            </a:r>
            <a:r>
              <a:rPr lang="en-GB" sz="2000" b="1" spc="-53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</a:p>
          <a:p>
            <a:pPr marL="355600" marR="508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Feedback</a:t>
            </a:r>
            <a:r>
              <a:rPr lang="en-GB" sz="2000" b="1" spc="-25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and</a:t>
            </a: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 evaluation</a:t>
            </a:r>
          </a:p>
          <a:p>
            <a:pPr marL="355600" marR="508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Strategic planning</a:t>
            </a:r>
          </a:p>
          <a:p>
            <a:pPr marL="355600" marR="508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Shaping successful  meetings</a:t>
            </a:r>
          </a:p>
          <a:p>
            <a:pPr marL="355600" marR="508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spc="-10" dirty="0">
                <a:solidFill>
                  <a:schemeClr val="bg1">
                    <a:lumMod val="95000"/>
                  </a:schemeClr>
                </a:solidFill>
                <a:latin typeface="Raleway" panose="020B0003030101060003" pitchFamily="34" charset="0"/>
                <a:cs typeface="Calibri"/>
              </a:rPr>
              <a:t>Resolving conflicts</a:t>
            </a:r>
          </a:p>
          <a:p>
            <a:pPr marL="355600" marR="508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1" spc="-10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  <a:p>
            <a:pPr marL="355600" indent="-342900">
              <a:lnSpc>
                <a:spcPct val="15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GB" sz="2000" b="1" spc="-10" dirty="0">
              <a:solidFill>
                <a:schemeClr val="bg1">
                  <a:lumMod val="95000"/>
                </a:schemeClr>
              </a:solidFill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0360" y="609600"/>
            <a:ext cx="5400040" cy="13430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48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Brainstorming</a:t>
            </a:r>
            <a:r>
              <a:rPr lang="en-GB" sz="48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/ Thought Showers</a:t>
            </a:r>
            <a:endParaRPr sz="4800" b="1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90600" y="2635426"/>
            <a:ext cx="6019800" cy="3579826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>
              <a:spcBef>
                <a:spcPts val="395"/>
              </a:spcBef>
            </a:pPr>
            <a:r>
              <a:rPr sz="2500" b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Brainstorming</a:t>
            </a:r>
            <a:r>
              <a:rPr sz="2500" b="1" spc="-4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b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or</a:t>
            </a:r>
            <a:r>
              <a:rPr lang="en-GB" sz="2500" b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b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‘thought</a:t>
            </a:r>
            <a:r>
              <a:rPr sz="2500" b="1" spc="-4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b="1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showers’</a:t>
            </a:r>
            <a:endParaRPr sz="2500" b="1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305"/>
              </a:spcBef>
            </a:pPr>
            <a:r>
              <a:rPr sz="2500" b="1" spc="-2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involve</a:t>
            </a:r>
            <a:r>
              <a:rPr sz="2500" b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the</a:t>
            </a:r>
            <a:r>
              <a:rPr sz="2500" b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b="1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group</a:t>
            </a:r>
            <a:r>
              <a:rPr sz="2500" b="1" spc="-2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b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adopting</a:t>
            </a:r>
            <a:r>
              <a:rPr sz="2500" b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b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</a:t>
            </a:r>
            <a:r>
              <a:rPr lang="en-GB" sz="2500" b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:</a:t>
            </a:r>
            <a:endParaRPr sz="2500" b="1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5"/>
              </a:spcBef>
            </a:pPr>
            <a:endParaRPr sz="315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355600" marR="24130" indent="-342900">
              <a:lnSpc>
                <a:spcPct val="90000"/>
              </a:lnSpc>
            </a:pPr>
            <a:r>
              <a:rPr lang="en-GB"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	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‘freewheeling</a:t>
            </a:r>
            <a:r>
              <a:rPr sz="2500" i="1" spc="4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attitude</a:t>
            </a:r>
            <a:r>
              <a:rPr sz="2500" i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and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generating as </a:t>
            </a:r>
            <a:r>
              <a:rPr sz="2500" i="1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many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ideas </a:t>
            </a:r>
            <a:r>
              <a:rPr sz="2500" i="1" spc="-55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as</a:t>
            </a:r>
            <a:r>
              <a:rPr sz="2500" i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possible,</a:t>
            </a:r>
            <a:r>
              <a:rPr sz="2500" i="1" spc="2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the</a:t>
            </a:r>
            <a:r>
              <a:rPr sz="2500" i="1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more</a:t>
            </a:r>
            <a:r>
              <a:rPr sz="2500" i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wild </a:t>
            </a:r>
            <a:r>
              <a:rPr sz="2500" i="1" spc="-55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or </a:t>
            </a:r>
            <a:r>
              <a:rPr sz="2500" i="1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apparently</a:t>
            </a:r>
            <a:r>
              <a:rPr sz="2500" i="1" spc="3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2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far-fetched </a:t>
            </a:r>
            <a:r>
              <a:rPr sz="2500" i="1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500" i="1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the </a:t>
            </a:r>
            <a:r>
              <a:rPr sz="2500" i="1" spc="-3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better’.</a:t>
            </a:r>
            <a:endParaRPr sz="25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>
              <a:lnSpc>
                <a:spcPct val="100000"/>
              </a:lnSpc>
            </a:pPr>
            <a:endParaRPr sz="295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12700"/>
            <a:endParaRPr sz="25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620000" y="838200"/>
            <a:ext cx="4060825" cy="5440045"/>
            <a:chOff x="4780788" y="763016"/>
            <a:chExt cx="4060825" cy="544004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780788" y="763016"/>
              <a:ext cx="3842004" cy="51181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074154" y="4093463"/>
              <a:ext cx="1704339" cy="2046605"/>
            </a:xfrm>
            <a:custGeom>
              <a:avLst/>
              <a:gdLst/>
              <a:ahLst/>
              <a:cxnLst/>
              <a:rect l="l" t="t" r="r" b="b"/>
              <a:pathLst>
                <a:path w="1704340" h="2046604">
                  <a:moveTo>
                    <a:pt x="0" y="2045995"/>
                  </a:moveTo>
                  <a:lnTo>
                    <a:pt x="43077" y="2040209"/>
                  </a:lnTo>
                  <a:lnTo>
                    <a:pt x="85843" y="2033241"/>
                  </a:lnTo>
                  <a:lnTo>
                    <a:pt x="128287" y="2025102"/>
                  </a:lnTo>
                  <a:lnTo>
                    <a:pt x="170399" y="2015803"/>
                  </a:lnTo>
                  <a:lnTo>
                    <a:pt x="212170" y="2005356"/>
                  </a:lnTo>
                  <a:lnTo>
                    <a:pt x="253591" y="1993773"/>
                  </a:lnTo>
                  <a:lnTo>
                    <a:pt x="294651" y="1981065"/>
                  </a:lnTo>
                  <a:lnTo>
                    <a:pt x="335342" y="1967243"/>
                  </a:lnTo>
                  <a:lnTo>
                    <a:pt x="375653" y="1952320"/>
                  </a:lnTo>
                  <a:lnTo>
                    <a:pt x="415575" y="1936306"/>
                  </a:lnTo>
                  <a:lnTo>
                    <a:pt x="455099" y="1919213"/>
                  </a:lnTo>
                  <a:lnTo>
                    <a:pt x="494214" y="1901053"/>
                  </a:lnTo>
                  <a:lnTo>
                    <a:pt x="532912" y="1881837"/>
                  </a:lnTo>
                  <a:lnTo>
                    <a:pt x="571183" y="1861576"/>
                  </a:lnTo>
                  <a:lnTo>
                    <a:pt x="609016" y="1840283"/>
                  </a:lnTo>
                  <a:lnTo>
                    <a:pt x="646403" y="1817969"/>
                  </a:lnTo>
                  <a:lnTo>
                    <a:pt x="683334" y="1794645"/>
                  </a:lnTo>
                  <a:lnTo>
                    <a:pt x="719799" y="1770322"/>
                  </a:lnTo>
                  <a:lnTo>
                    <a:pt x="755789" y="1745013"/>
                  </a:lnTo>
                  <a:lnTo>
                    <a:pt x="791294" y="1718729"/>
                  </a:lnTo>
                  <a:lnTo>
                    <a:pt x="826305" y="1691481"/>
                  </a:lnTo>
                  <a:lnTo>
                    <a:pt x="860811" y="1663281"/>
                  </a:lnTo>
                  <a:lnTo>
                    <a:pt x="894804" y="1634141"/>
                  </a:lnTo>
                  <a:lnTo>
                    <a:pt x="928274" y="1604071"/>
                  </a:lnTo>
                  <a:lnTo>
                    <a:pt x="961211" y="1573084"/>
                  </a:lnTo>
                  <a:lnTo>
                    <a:pt x="993605" y="1541191"/>
                  </a:lnTo>
                  <a:lnTo>
                    <a:pt x="1025448" y="1508403"/>
                  </a:lnTo>
                  <a:lnTo>
                    <a:pt x="1056729" y="1474732"/>
                  </a:lnTo>
                  <a:lnTo>
                    <a:pt x="1087439" y="1440190"/>
                  </a:lnTo>
                  <a:lnTo>
                    <a:pt x="1117568" y="1404788"/>
                  </a:lnTo>
                  <a:lnTo>
                    <a:pt x="1147106" y="1368537"/>
                  </a:lnTo>
                  <a:lnTo>
                    <a:pt x="1176045" y="1331450"/>
                  </a:lnTo>
                  <a:lnTo>
                    <a:pt x="1204375" y="1293537"/>
                  </a:lnTo>
                  <a:lnTo>
                    <a:pt x="1232085" y="1254810"/>
                  </a:lnTo>
                  <a:lnTo>
                    <a:pt x="1259166" y="1215281"/>
                  </a:lnTo>
                  <a:lnTo>
                    <a:pt x="1285609" y="1174961"/>
                  </a:lnTo>
                  <a:lnTo>
                    <a:pt x="1311405" y="1133862"/>
                  </a:lnTo>
                  <a:lnTo>
                    <a:pt x="1336543" y="1091995"/>
                  </a:lnTo>
                  <a:lnTo>
                    <a:pt x="1361013" y="1049372"/>
                  </a:lnTo>
                  <a:lnTo>
                    <a:pt x="1384808" y="1006004"/>
                  </a:lnTo>
                  <a:lnTo>
                    <a:pt x="1407915" y="961903"/>
                  </a:lnTo>
                  <a:lnTo>
                    <a:pt x="1430328" y="917080"/>
                  </a:lnTo>
                  <a:lnTo>
                    <a:pt x="1452034" y="871547"/>
                  </a:lnTo>
                  <a:lnTo>
                    <a:pt x="1473026" y="825316"/>
                  </a:lnTo>
                  <a:lnTo>
                    <a:pt x="1493293" y="778397"/>
                  </a:lnTo>
                  <a:lnTo>
                    <a:pt x="1512826" y="730803"/>
                  </a:lnTo>
                  <a:lnTo>
                    <a:pt x="1531616" y="682545"/>
                  </a:lnTo>
                  <a:lnTo>
                    <a:pt x="1549651" y="633634"/>
                  </a:lnTo>
                  <a:lnTo>
                    <a:pt x="1566924" y="584082"/>
                  </a:lnTo>
                  <a:lnTo>
                    <a:pt x="1583425" y="533901"/>
                  </a:lnTo>
                  <a:lnTo>
                    <a:pt x="1599143" y="483101"/>
                  </a:lnTo>
                  <a:lnTo>
                    <a:pt x="1614070" y="431695"/>
                  </a:lnTo>
                  <a:lnTo>
                    <a:pt x="1628195" y="379695"/>
                  </a:lnTo>
                  <a:lnTo>
                    <a:pt x="1641510" y="327111"/>
                  </a:lnTo>
                  <a:lnTo>
                    <a:pt x="1654004" y="273955"/>
                  </a:lnTo>
                  <a:lnTo>
                    <a:pt x="1665668" y="220238"/>
                  </a:lnTo>
                  <a:lnTo>
                    <a:pt x="1676492" y="165973"/>
                  </a:lnTo>
                  <a:lnTo>
                    <a:pt x="1686467" y="111170"/>
                  </a:lnTo>
                  <a:lnTo>
                    <a:pt x="1695584" y="55842"/>
                  </a:lnTo>
                  <a:lnTo>
                    <a:pt x="1703831" y="0"/>
                  </a:lnTo>
                </a:path>
              </a:pathLst>
            </a:custGeom>
            <a:ln w="126999">
              <a:solidFill>
                <a:srgbClr val="8063A1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7687055" y="920496"/>
              <a:ext cx="593090" cy="769620"/>
            </a:xfrm>
            <a:custGeom>
              <a:avLst/>
              <a:gdLst/>
              <a:ahLst/>
              <a:cxnLst/>
              <a:rect l="l" t="t" r="r" b="b"/>
              <a:pathLst>
                <a:path w="593090" h="769619">
                  <a:moveTo>
                    <a:pt x="296418" y="0"/>
                  </a:moveTo>
                  <a:lnTo>
                    <a:pt x="256196" y="3513"/>
                  </a:lnTo>
                  <a:lnTo>
                    <a:pt x="217619" y="13749"/>
                  </a:lnTo>
                  <a:lnTo>
                    <a:pt x="181040" y="30247"/>
                  </a:lnTo>
                  <a:lnTo>
                    <a:pt x="146811" y="52549"/>
                  </a:lnTo>
                  <a:lnTo>
                    <a:pt x="115287" y="80196"/>
                  </a:lnTo>
                  <a:lnTo>
                    <a:pt x="86820" y="112728"/>
                  </a:lnTo>
                  <a:lnTo>
                    <a:pt x="61763" y="149686"/>
                  </a:lnTo>
                  <a:lnTo>
                    <a:pt x="40470" y="190612"/>
                  </a:lnTo>
                  <a:lnTo>
                    <a:pt x="23294" y="235047"/>
                  </a:lnTo>
                  <a:lnTo>
                    <a:pt x="10588" y="282530"/>
                  </a:lnTo>
                  <a:lnTo>
                    <a:pt x="2706" y="332604"/>
                  </a:lnTo>
                  <a:lnTo>
                    <a:pt x="0" y="384809"/>
                  </a:lnTo>
                  <a:lnTo>
                    <a:pt x="2706" y="437015"/>
                  </a:lnTo>
                  <a:lnTo>
                    <a:pt x="10588" y="487089"/>
                  </a:lnTo>
                  <a:lnTo>
                    <a:pt x="23294" y="534572"/>
                  </a:lnTo>
                  <a:lnTo>
                    <a:pt x="40470" y="579007"/>
                  </a:lnTo>
                  <a:lnTo>
                    <a:pt x="61763" y="619933"/>
                  </a:lnTo>
                  <a:lnTo>
                    <a:pt x="86820" y="656891"/>
                  </a:lnTo>
                  <a:lnTo>
                    <a:pt x="115287" y="689423"/>
                  </a:lnTo>
                  <a:lnTo>
                    <a:pt x="146811" y="717070"/>
                  </a:lnTo>
                  <a:lnTo>
                    <a:pt x="181040" y="739372"/>
                  </a:lnTo>
                  <a:lnTo>
                    <a:pt x="217619" y="755870"/>
                  </a:lnTo>
                  <a:lnTo>
                    <a:pt x="256196" y="766106"/>
                  </a:lnTo>
                  <a:lnTo>
                    <a:pt x="296418" y="769619"/>
                  </a:lnTo>
                  <a:lnTo>
                    <a:pt x="336639" y="766106"/>
                  </a:lnTo>
                  <a:lnTo>
                    <a:pt x="375216" y="755870"/>
                  </a:lnTo>
                  <a:lnTo>
                    <a:pt x="411795" y="739372"/>
                  </a:lnTo>
                  <a:lnTo>
                    <a:pt x="446024" y="717070"/>
                  </a:lnTo>
                  <a:lnTo>
                    <a:pt x="477548" y="689423"/>
                  </a:lnTo>
                  <a:lnTo>
                    <a:pt x="506015" y="656891"/>
                  </a:lnTo>
                  <a:lnTo>
                    <a:pt x="531072" y="619933"/>
                  </a:lnTo>
                  <a:lnTo>
                    <a:pt x="552365" y="579007"/>
                  </a:lnTo>
                  <a:lnTo>
                    <a:pt x="569541" y="534572"/>
                  </a:lnTo>
                  <a:lnTo>
                    <a:pt x="582247" y="487089"/>
                  </a:lnTo>
                  <a:lnTo>
                    <a:pt x="590129" y="437015"/>
                  </a:lnTo>
                  <a:lnTo>
                    <a:pt x="592836" y="384809"/>
                  </a:lnTo>
                  <a:lnTo>
                    <a:pt x="590129" y="332604"/>
                  </a:lnTo>
                  <a:lnTo>
                    <a:pt x="582247" y="282530"/>
                  </a:lnTo>
                  <a:lnTo>
                    <a:pt x="569541" y="235047"/>
                  </a:lnTo>
                  <a:lnTo>
                    <a:pt x="552365" y="190612"/>
                  </a:lnTo>
                  <a:lnTo>
                    <a:pt x="531072" y="149686"/>
                  </a:lnTo>
                  <a:lnTo>
                    <a:pt x="506015" y="112728"/>
                  </a:lnTo>
                  <a:lnTo>
                    <a:pt x="477548" y="80196"/>
                  </a:lnTo>
                  <a:lnTo>
                    <a:pt x="446024" y="52549"/>
                  </a:lnTo>
                  <a:lnTo>
                    <a:pt x="411795" y="30247"/>
                  </a:lnTo>
                  <a:lnTo>
                    <a:pt x="375216" y="13749"/>
                  </a:lnTo>
                  <a:lnTo>
                    <a:pt x="336639" y="3513"/>
                  </a:lnTo>
                  <a:lnTo>
                    <a:pt x="296418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3000" y="879598"/>
            <a:ext cx="7010400" cy="107927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Procedures for  </a:t>
            </a:r>
            <a:r>
              <a:rPr lang="en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B</a:t>
            </a:r>
            <a:r>
              <a:rPr sz="3600" b="1" dirty="0" err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rainstorming</a:t>
            </a:r>
            <a:r>
              <a:rPr lang="en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/ Thought Showers</a:t>
            </a:r>
            <a:endParaRPr sz="3600" b="1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8600" y="2743200"/>
            <a:ext cx="11277600" cy="3791423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5600" marR="142240" indent="-343535">
              <a:spcBef>
                <a:spcPts val="34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Maximum freedom of 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expression</a:t>
            </a:r>
            <a:r>
              <a:rPr sz="2400" spc="-3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and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informality.</a:t>
            </a:r>
            <a:endParaRPr lang="en-GB" sz="2400" spc="-2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12065" marR="142240">
              <a:spcBef>
                <a:spcPts val="345"/>
              </a:spcBef>
              <a:tabLst>
                <a:tab pos="355600" algn="l"/>
                <a:tab pos="356235" algn="l"/>
              </a:tabLst>
            </a:pPr>
            <a:endParaRPr sz="24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355600" marR="165100" indent="-343535">
              <a:spcBef>
                <a:spcPts val="40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Initial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emphasis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is</a:t>
            </a:r>
            <a:r>
              <a:rPr sz="2400" spc="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on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the 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quantity of ideas, not their </a:t>
            </a:r>
            <a:r>
              <a:rPr sz="2400" spc="-39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quality.</a:t>
            </a:r>
            <a:endParaRPr lang="en-GB" sz="2400" spc="-2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12065" marR="165100">
              <a:spcBef>
                <a:spcPts val="405"/>
              </a:spcBef>
              <a:tabLst>
                <a:tab pos="355600" algn="l"/>
                <a:tab pos="356235" algn="l"/>
              </a:tabLst>
            </a:pPr>
            <a:endParaRPr sz="24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355600" marR="156845" indent="-343535">
              <a:spcBef>
                <a:spcPts val="46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No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individual</a:t>
            </a:r>
            <a:r>
              <a:rPr sz="2400" spc="2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ideas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are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criticised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or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rejected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in 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the </a:t>
            </a:r>
            <a:r>
              <a:rPr sz="2400" spc="-39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first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stage.</a:t>
            </a:r>
            <a:endParaRPr lang="en-GB" sz="2400" spc="-1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12065" marR="156845">
              <a:spcBef>
                <a:spcPts val="465"/>
              </a:spcBef>
              <a:tabLst>
                <a:tab pos="355600" algn="l"/>
                <a:tab pos="356235" algn="l"/>
              </a:tabLst>
            </a:pPr>
            <a:endParaRPr sz="24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355600" marR="5080" indent="-343535">
              <a:spcBef>
                <a:spcPts val="434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Members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are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encouraged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to </a:t>
            </a:r>
            <a:r>
              <a:rPr sz="2400" spc="-39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elaborate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or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build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on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ideas 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expressed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by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others.</a:t>
            </a:r>
            <a:endParaRPr lang="en-GB" sz="2400" spc="-1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12065" marR="5080">
              <a:spcBef>
                <a:spcPts val="434"/>
              </a:spcBef>
              <a:tabLst>
                <a:tab pos="355600" algn="l"/>
                <a:tab pos="356235" algn="l"/>
              </a:tabLst>
            </a:pPr>
            <a:endParaRPr sz="24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  <a:p>
            <a:pPr marL="355600" marR="23495" indent="-343535">
              <a:spcBef>
                <a:spcPts val="42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No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evaluation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of</a:t>
            </a:r>
            <a:r>
              <a:rPr sz="2400" spc="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any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particular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idea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until </a:t>
            </a:r>
            <a:r>
              <a:rPr sz="240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all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ideas </a:t>
            </a:r>
            <a:r>
              <a:rPr sz="2400" spc="-39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have</a:t>
            </a:r>
            <a:r>
              <a:rPr sz="2400" spc="-1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been</a:t>
            </a:r>
            <a:r>
              <a:rPr sz="2400" spc="5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solidFill>
                  <a:schemeClr val="bg1"/>
                </a:solidFill>
                <a:latin typeface="Raleway" panose="020B0003030101060003" pitchFamily="34" charset="0"/>
                <a:cs typeface="Calibri"/>
              </a:rPr>
              <a:t>generated.</a:t>
            </a:r>
            <a:endParaRPr sz="2400" dirty="0">
              <a:solidFill>
                <a:schemeClr val="bg1"/>
              </a:solidFill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Image - Good Luck (376x337)">
            <a:extLst>
              <a:ext uri="{FF2B5EF4-FFF2-40B4-BE49-F238E27FC236}">
                <a16:creationId xmlns:a16="http://schemas.microsoft.com/office/drawing/2014/main" id="{5E14BB0F-56B4-1F05-9710-66A4C0B38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295400"/>
            <a:ext cx="5143500" cy="4471988"/>
          </a:xfrm>
          <a:prstGeom prst="rect">
            <a:avLst/>
          </a:prstGeom>
          <a:noFill/>
          <a:effectLst>
            <a:glow rad="203200">
              <a:schemeClr val="bg1"/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HATM 23-24 PPT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heme" id="{09F8DD17-94CA-4F26-8BC7-158C14579A62}" vid="{CC4A2B79-0B1E-4306-BAB8-C3F61E3B38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HATM 23-24 PPT Theme</Template>
  <TotalTime>101</TotalTime>
  <Words>706</Words>
  <Application>Microsoft Office PowerPoint</Application>
  <PresentationFormat>Widescreen</PresentationFormat>
  <Paragraphs>228</Paragraphs>
  <Slides>20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Raleway</vt:lpstr>
      <vt:lpstr>Raleway</vt:lpstr>
      <vt:lpstr>HATM 23-24 PPT Theme</vt:lpstr>
      <vt:lpstr>The importance of  team development</vt:lpstr>
      <vt:lpstr>PowerPoint Presentation</vt:lpstr>
      <vt:lpstr>PowerPoint Presentation</vt:lpstr>
      <vt:lpstr>Belbin’s team-roles</vt:lpstr>
      <vt:lpstr>BELBIN’S  NINE TEAM-ROLES</vt:lpstr>
      <vt:lpstr>1: The shaper</vt:lpstr>
      <vt:lpstr>2: The implementer</vt:lpstr>
      <vt:lpstr>3: The completer</vt:lpstr>
      <vt:lpstr>4: The plant</vt:lpstr>
      <vt:lpstr>5: The specialist</vt:lpstr>
      <vt:lpstr>6: The monitor - evaluator</vt:lpstr>
      <vt:lpstr>7: The teamworker</vt:lpstr>
      <vt:lpstr>8: The co-ordinator</vt:lpstr>
      <vt:lpstr>9: The resource investigator</vt:lpstr>
      <vt:lpstr>PowerPoint Presentation</vt:lpstr>
      <vt:lpstr>PowerPoint Presentation</vt:lpstr>
      <vt:lpstr>SKILLS FOR SUCCESSFUL TEAMWORK</vt:lpstr>
      <vt:lpstr>Brainstorming / Thought Showers</vt:lpstr>
      <vt:lpstr>Procedures for  Brainstorming / Thought Showers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Michael Davies</dc:creator>
  <cp:lastModifiedBy>Robyn Griffiths</cp:lastModifiedBy>
  <cp:revision>10</cp:revision>
  <dcterms:created xsi:type="dcterms:W3CDTF">2022-05-22T22:16:47Z</dcterms:created>
  <dcterms:modified xsi:type="dcterms:W3CDTF">2025-02-18T11:29:31Z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2021-10-19T00:00:00Z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2022-05-22T00:00:00Z</vt:filetime>
  </property>
</Properties>
</file>