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8" r:id="rId2"/>
    <p:sldId id="277" r:id="rId3"/>
    <p:sldId id="278" r:id="rId4"/>
    <p:sldId id="279" r:id="rId5"/>
    <p:sldId id="280" r:id="rId6"/>
    <p:sldId id="269" r:id="rId7"/>
    <p:sldId id="281" r:id="rId8"/>
    <p:sldId id="282" r:id="rId9"/>
    <p:sldId id="283" r:id="rId10"/>
    <p:sldId id="284" r:id="rId11"/>
    <p:sldId id="273"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81533" autoAdjust="0"/>
  </p:normalViewPr>
  <p:slideViewPr>
    <p:cSldViewPr snapToGrid="0">
      <p:cViewPr varScale="1">
        <p:scale>
          <a:sx n="70" d="100"/>
          <a:sy n="70" d="100"/>
        </p:scale>
        <p:origin x="11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E51F01-16AA-44CD-924C-B7E2B4656A95}"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96FB5E58-9304-4423-A768-E611A2346D77}">
      <dgm:prSet/>
      <dgm:spPr/>
      <dgm:t>
        <a:bodyPr/>
        <a:lstStyle/>
        <a:p>
          <a:r>
            <a:rPr lang="en-GB"/>
            <a:t>Chinese people are Restraint which means strong control of people’s desires and needs, and strict social rules, however in the USA there is weak control of people’s desires and needs, a society that enjoys life and has fun, called Indulgence (Bruin, 2017; Briscoe et al., 2009). </a:t>
          </a:r>
          <a:endParaRPr lang="en-US"/>
        </a:p>
      </dgm:t>
    </dgm:pt>
    <dgm:pt modelId="{DB03C89A-A32E-4B80-9C60-B9003ADCBCB1}" type="parTrans" cxnId="{1E2C52DD-9777-439C-A449-87D4BFD60563}">
      <dgm:prSet/>
      <dgm:spPr/>
      <dgm:t>
        <a:bodyPr/>
        <a:lstStyle/>
        <a:p>
          <a:endParaRPr lang="en-US"/>
        </a:p>
      </dgm:t>
    </dgm:pt>
    <dgm:pt modelId="{7F310A88-D9D1-4F98-A2F6-38F5F6E1EB84}" type="sibTrans" cxnId="{1E2C52DD-9777-439C-A449-87D4BFD60563}">
      <dgm:prSet/>
      <dgm:spPr/>
      <dgm:t>
        <a:bodyPr/>
        <a:lstStyle/>
        <a:p>
          <a:endParaRPr lang="en-US"/>
        </a:p>
      </dgm:t>
    </dgm:pt>
    <dgm:pt modelId="{F5E228DF-D97C-423C-8548-9D9ADD1E538A}">
      <dgm:prSet/>
      <dgm:spPr/>
      <dgm:t>
        <a:bodyPr/>
        <a:lstStyle/>
        <a:p>
          <a:r>
            <a:rPr lang="en-GB"/>
            <a:t>In a society like China, there is High power distance, where every employee in an organisation has their responsibility, they are not involved in what is happening in another department (Khlif, 2016). On the contrary, there is Low power distance in the USA where there is equal treatment of everyone in an organisation (Bruin, 2017). </a:t>
          </a:r>
          <a:endParaRPr lang="en-US"/>
        </a:p>
      </dgm:t>
    </dgm:pt>
    <dgm:pt modelId="{0714E242-4785-415B-888B-5397B80C6F78}" type="parTrans" cxnId="{519DCF92-8579-48CB-B3A4-F6E2E24D74F3}">
      <dgm:prSet/>
      <dgm:spPr/>
      <dgm:t>
        <a:bodyPr/>
        <a:lstStyle/>
        <a:p>
          <a:endParaRPr lang="en-US"/>
        </a:p>
      </dgm:t>
    </dgm:pt>
    <dgm:pt modelId="{6876C858-0BD5-48A7-94A0-30113749070A}" type="sibTrans" cxnId="{519DCF92-8579-48CB-B3A4-F6E2E24D74F3}">
      <dgm:prSet/>
      <dgm:spPr/>
      <dgm:t>
        <a:bodyPr/>
        <a:lstStyle/>
        <a:p>
          <a:endParaRPr lang="en-US"/>
        </a:p>
      </dgm:t>
    </dgm:pt>
    <dgm:pt modelId="{FC488F50-FD2E-42FE-8CC4-299499B7D0BC}" type="pres">
      <dgm:prSet presAssocID="{2DE51F01-16AA-44CD-924C-B7E2B4656A95}" presName="linear" presStyleCnt="0">
        <dgm:presLayoutVars>
          <dgm:animLvl val="lvl"/>
          <dgm:resizeHandles val="exact"/>
        </dgm:presLayoutVars>
      </dgm:prSet>
      <dgm:spPr/>
    </dgm:pt>
    <dgm:pt modelId="{9CFCCFC6-FD33-4D78-BAAD-65D63B2F3448}" type="pres">
      <dgm:prSet presAssocID="{96FB5E58-9304-4423-A768-E611A2346D77}" presName="parentText" presStyleLbl="node1" presStyleIdx="0" presStyleCnt="2">
        <dgm:presLayoutVars>
          <dgm:chMax val="0"/>
          <dgm:bulletEnabled val="1"/>
        </dgm:presLayoutVars>
      </dgm:prSet>
      <dgm:spPr/>
    </dgm:pt>
    <dgm:pt modelId="{F3D54BD0-52D0-4A71-A79C-79BC80ED3A91}" type="pres">
      <dgm:prSet presAssocID="{7F310A88-D9D1-4F98-A2F6-38F5F6E1EB84}" presName="spacer" presStyleCnt="0"/>
      <dgm:spPr/>
    </dgm:pt>
    <dgm:pt modelId="{3E711FBE-5F0D-4E36-9418-10BCEFA1B6CC}" type="pres">
      <dgm:prSet presAssocID="{F5E228DF-D97C-423C-8548-9D9ADD1E538A}" presName="parentText" presStyleLbl="node1" presStyleIdx="1" presStyleCnt="2">
        <dgm:presLayoutVars>
          <dgm:chMax val="0"/>
          <dgm:bulletEnabled val="1"/>
        </dgm:presLayoutVars>
      </dgm:prSet>
      <dgm:spPr/>
    </dgm:pt>
  </dgm:ptLst>
  <dgm:cxnLst>
    <dgm:cxn modelId="{EB76C60A-EF04-491D-998A-01CBC8AB7500}" type="presOf" srcId="{96FB5E58-9304-4423-A768-E611A2346D77}" destId="{9CFCCFC6-FD33-4D78-BAAD-65D63B2F3448}" srcOrd="0" destOrd="0" presId="urn:microsoft.com/office/officeart/2005/8/layout/vList2"/>
    <dgm:cxn modelId="{983F0A53-DBFC-4F3D-8A7F-CFF38B108AC0}" type="presOf" srcId="{2DE51F01-16AA-44CD-924C-B7E2B4656A95}" destId="{FC488F50-FD2E-42FE-8CC4-299499B7D0BC}" srcOrd="0" destOrd="0" presId="urn:microsoft.com/office/officeart/2005/8/layout/vList2"/>
    <dgm:cxn modelId="{519DCF92-8579-48CB-B3A4-F6E2E24D74F3}" srcId="{2DE51F01-16AA-44CD-924C-B7E2B4656A95}" destId="{F5E228DF-D97C-423C-8548-9D9ADD1E538A}" srcOrd="1" destOrd="0" parTransId="{0714E242-4785-415B-888B-5397B80C6F78}" sibTransId="{6876C858-0BD5-48A7-94A0-30113749070A}"/>
    <dgm:cxn modelId="{E5F080D1-FE27-4E83-BE6B-07AA29FCCC0F}" type="presOf" srcId="{F5E228DF-D97C-423C-8548-9D9ADD1E538A}" destId="{3E711FBE-5F0D-4E36-9418-10BCEFA1B6CC}" srcOrd="0" destOrd="0" presId="urn:microsoft.com/office/officeart/2005/8/layout/vList2"/>
    <dgm:cxn modelId="{1E2C52DD-9777-439C-A449-87D4BFD60563}" srcId="{2DE51F01-16AA-44CD-924C-B7E2B4656A95}" destId="{96FB5E58-9304-4423-A768-E611A2346D77}" srcOrd="0" destOrd="0" parTransId="{DB03C89A-A32E-4B80-9C60-B9003ADCBCB1}" sibTransId="{7F310A88-D9D1-4F98-A2F6-38F5F6E1EB84}"/>
    <dgm:cxn modelId="{B9C15AC4-D4E8-4E27-A8BA-D740897B52DB}" type="presParOf" srcId="{FC488F50-FD2E-42FE-8CC4-299499B7D0BC}" destId="{9CFCCFC6-FD33-4D78-BAAD-65D63B2F3448}" srcOrd="0" destOrd="0" presId="urn:microsoft.com/office/officeart/2005/8/layout/vList2"/>
    <dgm:cxn modelId="{F18EFF35-84DD-4D96-8470-0BB5BFDB4388}" type="presParOf" srcId="{FC488F50-FD2E-42FE-8CC4-299499B7D0BC}" destId="{F3D54BD0-52D0-4A71-A79C-79BC80ED3A91}" srcOrd="1" destOrd="0" presId="urn:microsoft.com/office/officeart/2005/8/layout/vList2"/>
    <dgm:cxn modelId="{7DF188CD-B4B3-4199-95B3-DCF41A181E41}" type="presParOf" srcId="{FC488F50-FD2E-42FE-8CC4-299499B7D0BC}" destId="{3E711FBE-5F0D-4E36-9418-10BCEFA1B6C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CCFC6-FD33-4D78-BAAD-65D63B2F3448}">
      <dsp:nvSpPr>
        <dsp:cNvPr id="0" name=""/>
        <dsp:cNvSpPr/>
      </dsp:nvSpPr>
      <dsp:spPr>
        <a:xfrm>
          <a:off x="0" y="53536"/>
          <a:ext cx="10515600" cy="208757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Chinese people are Restraint which means strong control of people’s desires and needs, and strict social rules, however in the USA there is weak control of people’s desires and needs, a society that enjoys life and has fun, called Indulgence (Bruin, 2017; Briscoe et al., 2009). </a:t>
          </a:r>
          <a:endParaRPr lang="en-US" sz="2400" kern="1200"/>
        </a:p>
      </dsp:txBody>
      <dsp:txXfrm>
        <a:off x="101907" y="155443"/>
        <a:ext cx="10311786" cy="1883758"/>
      </dsp:txXfrm>
    </dsp:sp>
    <dsp:sp modelId="{3E711FBE-5F0D-4E36-9418-10BCEFA1B6CC}">
      <dsp:nvSpPr>
        <dsp:cNvPr id="0" name=""/>
        <dsp:cNvSpPr/>
      </dsp:nvSpPr>
      <dsp:spPr>
        <a:xfrm>
          <a:off x="0" y="2210229"/>
          <a:ext cx="10515600" cy="2087572"/>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a society like China, there is High power distance, where every employee in an organisation has their responsibility, they are not involved in what is happening in another department (Khlif, 2016). On the contrary, there is Low power distance in the USA where there is equal treatment of everyone in an organisation (Bruin, 2017). </a:t>
          </a:r>
          <a:endParaRPr lang="en-US" sz="2400" kern="1200"/>
        </a:p>
      </dsp:txBody>
      <dsp:txXfrm>
        <a:off x="101907" y="2312136"/>
        <a:ext cx="10311786" cy="18837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93EBE3-35B3-482E-BDDD-DA20E139F606}" type="datetimeFigureOut">
              <a:rPr lang="en-GB" smtClean="0"/>
              <a:t>29/06/2023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D8ABE0-6106-4E29-97BF-105F7F0F28BB}" type="slidenum">
              <a:rPr lang="en-GB" smtClean="0"/>
              <a:t>‹#›</a:t>
            </a:fld>
            <a:endParaRPr lang="en-GB"/>
          </a:p>
        </p:txBody>
      </p:sp>
    </p:spTree>
    <p:extLst>
      <p:ext uri="{BB962C8B-B14F-4D97-AF65-F5344CB8AC3E}">
        <p14:creationId xmlns:p14="http://schemas.microsoft.com/office/powerpoint/2010/main" val="2865430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D8ABE0-6106-4E29-97BF-105F7F0F28BB}" type="slidenum">
              <a:rPr lang="en-GB" smtClean="0"/>
              <a:t>1</a:t>
            </a:fld>
            <a:endParaRPr lang="en-GB"/>
          </a:p>
        </p:txBody>
      </p:sp>
    </p:spTree>
    <p:extLst>
      <p:ext uri="{BB962C8B-B14F-4D97-AF65-F5344CB8AC3E}">
        <p14:creationId xmlns:p14="http://schemas.microsoft.com/office/powerpoint/2010/main" val="2417841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D8ABE0-6106-4E29-97BF-105F7F0F28BB}" type="slidenum">
              <a:rPr lang="en-GB" smtClean="0"/>
              <a:t>6</a:t>
            </a:fld>
            <a:endParaRPr lang="en-GB"/>
          </a:p>
        </p:txBody>
      </p:sp>
    </p:spTree>
    <p:extLst>
      <p:ext uri="{BB962C8B-B14F-4D97-AF65-F5344CB8AC3E}">
        <p14:creationId xmlns:p14="http://schemas.microsoft.com/office/powerpoint/2010/main" val="3477588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D8ABE0-6106-4E29-97BF-105F7F0F28BB}" type="slidenum">
              <a:rPr lang="en-GB" smtClean="0"/>
              <a:t>9</a:t>
            </a:fld>
            <a:endParaRPr lang="en-GB"/>
          </a:p>
        </p:txBody>
      </p:sp>
    </p:spTree>
    <p:extLst>
      <p:ext uri="{BB962C8B-B14F-4D97-AF65-F5344CB8AC3E}">
        <p14:creationId xmlns:p14="http://schemas.microsoft.com/office/powerpoint/2010/main" val="2213540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D8ABE0-6106-4E29-97BF-105F7F0F28BB}" type="slidenum">
              <a:rPr lang="en-GB" smtClean="0"/>
              <a:t>10</a:t>
            </a:fld>
            <a:endParaRPr lang="en-GB"/>
          </a:p>
        </p:txBody>
      </p:sp>
    </p:spTree>
    <p:extLst>
      <p:ext uri="{BB962C8B-B14F-4D97-AF65-F5344CB8AC3E}">
        <p14:creationId xmlns:p14="http://schemas.microsoft.com/office/powerpoint/2010/main" val="2025851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D8ABE0-6106-4E29-97BF-105F7F0F28BB}" type="slidenum">
              <a:rPr lang="en-GB" smtClean="0"/>
              <a:t>12</a:t>
            </a:fld>
            <a:endParaRPr lang="en-GB"/>
          </a:p>
        </p:txBody>
      </p:sp>
    </p:spTree>
    <p:extLst>
      <p:ext uri="{BB962C8B-B14F-4D97-AF65-F5344CB8AC3E}">
        <p14:creationId xmlns:p14="http://schemas.microsoft.com/office/powerpoint/2010/main" val="1554415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F918-4A16-2D91-8643-02159B03F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4D385F-9513-FE7A-F7F4-BBBD593168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651BF2-A2C5-1A8D-B7D0-034FADAC5E04}"/>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5" name="Footer Placeholder 4">
            <a:extLst>
              <a:ext uri="{FF2B5EF4-FFF2-40B4-BE49-F238E27FC236}">
                <a16:creationId xmlns:a16="http://schemas.microsoft.com/office/drawing/2014/main" id="{EB08801B-E177-A671-A62D-A2FB5468324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8DA2F09-96E3-172C-A880-7B7267F5817B}"/>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531235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37B41-F221-2ACA-AC3D-39B1F71153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640236-04A7-BC11-02BA-9D7E15302E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12ECC9-AC3A-297A-8AA3-FDA92CD2FDD9}"/>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5" name="Footer Placeholder 4">
            <a:extLst>
              <a:ext uri="{FF2B5EF4-FFF2-40B4-BE49-F238E27FC236}">
                <a16:creationId xmlns:a16="http://schemas.microsoft.com/office/drawing/2014/main" id="{B9F2C860-5D34-66BD-7C3B-8D51D38C79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3902F8D-70CF-4CBD-9046-080677AA0AE1}"/>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4172314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41B7-03BD-6065-66E7-A50BF1C5C1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EBA8B8-63BA-94AA-CE5D-5EC8A51772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98FF9A-A0FC-4AF6-5B82-491AEE50F987}"/>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5" name="Footer Placeholder 4">
            <a:extLst>
              <a:ext uri="{FF2B5EF4-FFF2-40B4-BE49-F238E27FC236}">
                <a16:creationId xmlns:a16="http://schemas.microsoft.com/office/drawing/2014/main" id="{CCEE8D29-14F1-5882-BD7E-3F101073BC6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3195529-77FD-A0F5-99AC-63E420ADE0D5}"/>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3284517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031C0-3DE6-83BC-B425-1042DCBC93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0A2B2F-39E9-90E9-E0CC-8E27C638D9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D1FCE8-7723-0F54-3521-342730B9A2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A0AEBE-62F8-2522-B751-DE4BD49BD20C}"/>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6" name="Footer Placeholder 5">
            <a:extLst>
              <a:ext uri="{FF2B5EF4-FFF2-40B4-BE49-F238E27FC236}">
                <a16:creationId xmlns:a16="http://schemas.microsoft.com/office/drawing/2014/main" id="{CA263673-109D-CC55-E1EE-30B0AB0125A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9E5C442-4998-0462-FE5A-24651CFD14C9}"/>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616916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1D713-9FBA-49F7-A16E-07A1A08B93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5A94A-C579-F377-05B5-982434C69A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E58F3A-37DC-53C6-24E3-A25E736B83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8F77F4-7708-7E80-8EAA-C26E20C834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497204-FBF9-526B-2402-8C532DD67A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57C597-87C8-D265-810A-9E201CA35DC7}"/>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8" name="Footer Placeholder 7">
            <a:extLst>
              <a:ext uri="{FF2B5EF4-FFF2-40B4-BE49-F238E27FC236}">
                <a16:creationId xmlns:a16="http://schemas.microsoft.com/office/drawing/2014/main" id="{08A1E9BB-7E10-86DB-83DC-F9F14385086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0F3ADEB-EC3E-9746-F523-3EF4E3E2965A}"/>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751593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8245A-5EA9-57F8-E0E5-0364D60FE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2E57C4-2270-6226-349D-FEEE841FDA13}"/>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4" name="Footer Placeholder 3">
            <a:extLst>
              <a:ext uri="{FF2B5EF4-FFF2-40B4-BE49-F238E27FC236}">
                <a16:creationId xmlns:a16="http://schemas.microsoft.com/office/drawing/2014/main" id="{2B3575F5-6D1F-5A49-1143-00630059639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FD25B18-86A7-7B06-364B-0A79F78D37B2}"/>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366293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9E1589-DC76-51F3-2F40-85F91CB971C8}"/>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3" name="Footer Placeholder 2">
            <a:extLst>
              <a:ext uri="{FF2B5EF4-FFF2-40B4-BE49-F238E27FC236}">
                <a16:creationId xmlns:a16="http://schemas.microsoft.com/office/drawing/2014/main" id="{92A5A393-7044-82C0-67D8-C74524EBB84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789F994-9A0F-E6BD-A19C-663940A85759}"/>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549051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4676-6788-874C-4BA9-BF0A882B1C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960C5A-14D3-7A1D-55CB-FD72F946F2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1DDACD-EF72-2546-703D-996CCF4C8E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800EE9-A188-BB66-69DA-146140698136}"/>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6" name="Footer Placeholder 5">
            <a:extLst>
              <a:ext uri="{FF2B5EF4-FFF2-40B4-BE49-F238E27FC236}">
                <a16:creationId xmlns:a16="http://schemas.microsoft.com/office/drawing/2014/main" id="{05D59D5F-9C62-22A8-41A8-00EDC667DA4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6B8FA54-BFF8-6833-83F2-21A282C19FD0}"/>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4162856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AD7EF-4B57-98CD-7FC9-7A9EF22D0D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DE56B1-B1D3-FAA4-8FAA-BAD717C1D8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AA9741A-792E-D202-9D99-80B19AF8D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DE4604-F3B9-1351-456A-B2F7F87C036A}"/>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6" name="Footer Placeholder 5">
            <a:extLst>
              <a:ext uri="{FF2B5EF4-FFF2-40B4-BE49-F238E27FC236}">
                <a16:creationId xmlns:a16="http://schemas.microsoft.com/office/drawing/2014/main" id="{BC7D778F-FB56-B9D7-327B-691EE38FCAA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1F5BA26-0D46-584D-AC0C-9E5F5C825981}"/>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3446892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B2687-5607-23B4-8F7D-E9AA7E8905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677E99-436D-3DC4-7C3C-39BB4508FA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278D4-4619-582C-B365-06786C9BDF53}"/>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5" name="Footer Placeholder 4">
            <a:extLst>
              <a:ext uri="{FF2B5EF4-FFF2-40B4-BE49-F238E27FC236}">
                <a16:creationId xmlns:a16="http://schemas.microsoft.com/office/drawing/2014/main" id="{C5E68FF4-5908-D336-560C-2E1A6483C1F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F96AC50-E860-9F76-CD0E-921EBD5FF5E9}"/>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2266672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991A18-88B4-86F3-B545-F76BFE1B13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9FB5F5-FB59-8585-D6A8-29D3BB6CB9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E72CB3-3469-1629-6FF0-4FB53D838B2F}"/>
              </a:ext>
            </a:extLst>
          </p:cNvPr>
          <p:cNvSpPr>
            <a:spLocks noGrp="1"/>
          </p:cNvSpPr>
          <p:nvPr>
            <p:ph type="dt" sz="half" idx="10"/>
          </p:nvPr>
        </p:nvSpPr>
        <p:spPr/>
        <p:txBody>
          <a:bodyPr/>
          <a:lstStyle/>
          <a:p>
            <a:fld id="{55ACF58D-9B39-4C22-AFB4-028204E7381D}" type="datetimeFigureOut">
              <a:rPr lang="en-GB" smtClean="0"/>
              <a:t>29/06/2023</a:t>
            </a:fld>
            <a:endParaRPr lang="en-GB" dirty="0"/>
          </a:p>
        </p:txBody>
      </p:sp>
      <p:sp>
        <p:nvSpPr>
          <p:cNvPr id="5" name="Footer Placeholder 4">
            <a:extLst>
              <a:ext uri="{FF2B5EF4-FFF2-40B4-BE49-F238E27FC236}">
                <a16:creationId xmlns:a16="http://schemas.microsoft.com/office/drawing/2014/main" id="{F52B430B-080E-EC38-B9E6-3AE03E4CCBA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CDD8C8B-9BA8-7A57-FAD4-C172BD3E7941}"/>
              </a:ext>
            </a:extLst>
          </p:cNvPr>
          <p:cNvSpPr>
            <a:spLocks noGrp="1"/>
          </p:cNvSpPr>
          <p:nvPr>
            <p:ph type="sldNum" sz="quarter" idx="12"/>
          </p:nvPr>
        </p:nvSpPr>
        <p:spPr/>
        <p:txBody>
          <a:bodyPr/>
          <a:lstStyle/>
          <a:p>
            <a:fld id="{DF930BAC-1BC3-447F-8DD3-F0B3C9C25E51}" type="slidenum">
              <a:rPr lang="en-GB" smtClean="0"/>
              <a:t>‹#›</a:t>
            </a:fld>
            <a:endParaRPr lang="en-GB" dirty="0"/>
          </a:p>
        </p:txBody>
      </p:sp>
    </p:spTree>
    <p:extLst>
      <p:ext uri="{BB962C8B-B14F-4D97-AF65-F5344CB8AC3E}">
        <p14:creationId xmlns:p14="http://schemas.microsoft.com/office/powerpoint/2010/main" val="2644516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EAA995-69F7-1FD2-D21C-BCFEA5C04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D54157-4841-2807-B957-2CE0879265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2D3956-A0AA-DF94-9692-B5E707A5B2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ACF58D-9B39-4C22-AFB4-028204E7381D}" type="datetimeFigureOut">
              <a:rPr lang="en-GB" smtClean="0"/>
              <a:t>29/06/2023</a:t>
            </a:fld>
            <a:endParaRPr lang="en-GB" dirty="0"/>
          </a:p>
        </p:txBody>
      </p:sp>
      <p:sp>
        <p:nvSpPr>
          <p:cNvPr id="5" name="Footer Placeholder 4">
            <a:extLst>
              <a:ext uri="{FF2B5EF4-FFF2-40B4-BE49-F238E27FC236}">
                <a16:creationId xmlns:a16="http://schemas.microsoft.com/office/drawing/2014/main" id="{DFAE3098-1ED9-A3B8-9095-09963CB235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257F9EA-C8F5-80AB-5B53-D340CB1999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930BAC-1BC3-447F-8DD3-F0B3C9C25E51}" type="slidenum">
              <a:rPr lang="en-GB" smtClean="0"/>
              <a:t>‹#›</a:t>
            </a:fld>
            <a:endParaRPr lang="en-GB" dirty="0"/>
          </a:p>
        </p:txBody>
      </p:sp>
    </p:spTree>
    <p:extLst>
      <p:ext uri="{BB962C8B-B14F-4D97-AF65-F5344CB8AC3E}">
        <p14:creationId xmlns:p14="http://schemas.microsoft.com/office/powerpoint/2010/main" val="2168822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Close-up of a calculator keypad">
            <a:extLst>
              <a:ext uri="{FF2B5EF4-FFF2-40B4-BE49-F238E27FC236}">
                <a16:creationId xmlns:a16="http://schemas.microsoft.com/office/drawing/2014/main" id="{732E88EF-80ED-91FD-104A-288079875B2D}"/>
              </a:ext>
            </a:extLst>
          </p:cNvPr>
          <p:cNvPicPr>
            <a:picLocks noChangeAspect="1"/>
          </p:cNvPicPr>
          <p:nvPr/>
        </p:nvPicPr>
        <p:blipFill rotWithShape="1">
          <a:blip r:embed="rId3"/>
          <a:srcRect t="3418" b="32140"/>
          <a:stretch/>
        </p:blipFill>
        <p:spPr>
          <a:xfrm>
            <a:off x="4267201" y="10"/>
            <a:ext cx="7924800" cy="3383270"/>
          </a:xfrm>
          <a:prstGeom prst="rect">
            <a:avLst/>
          </a:prstGeom>
        </p:spPr>
      </p:pic>
      <p:pic>
        <p:nvPicPr>
          <p:cNvPr id="6" name="Picture 5">
            <a:extLst>
              <a:ext uri="{FF2B5EF4-FFF2-40B4-BE49-F238E27FC236}">
                <a16:creationId xmlns:a16="http://schemas.microsoft.com/office/drawing/2014/main" id="{20E0E9E5-C0E1-4C56-84A3-00D0702AC4B6}"/>
              </a:ext>
            </a:extLst>
          </p:cNvPr>
          <p:cNvPicPr>
            <a:picLocks noChangeAspect="1"/>
          </p:cNvPicPr>
          <p:nvPr/>
        </p:nvPicPr>
        <p:blipFill rotWithShape="1">
          <a:blip r:embed="rId4"/>
          <a:srcRect b="20041"/>
          <a:stretch/>
        </p:blipFill>
        <p:spPr>
          <a:xfrm>
            <a:off x="4650916" y="3474720"/>
            <a:ext cx="7555832" cy="3383280"/>
          </a:xfrm>
          <a:prstGeom prst="rect">
            <a:avLst/>
          </a:prstGeom>
        </p:spPr>
      </p:pic>
      <p:sp useBgFill="1">
        <p:nvSpPr>
          <p:cNvPr id="49" name="Freeform: Shape 48">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9080A6-2E15-161E-9AC5-2DADF1674B01}"/>
              </a:ext>
            </a:extLst>
          </p:cNvPr>
          <p:cNvSpPr>
            <a:spLocks noGrp="1"/>
          </p:cNvSpPr>
          <p:nvPr>
            <p:ph type="title"/>
          </p:nvPr>
        </p:nvSpPr>
        <p:spPr>
          <a:xfrm>
            <a:off x="457200" y="1012370"/>
            <a:ext cx="4093029" cy="5007430"/>
          </a:xfrm>
        </p:spPr>
        <p:txBody>
          <a:bodyPr vert="horz" lIns="91440" tIns="45720" rIns="91440" bIns="45720" rtlCol="0" anchor="b">
            <a:normAutofit/>
          </a:bodyPr>
          <a:lstStyle/>
          <a:p>
            <a:r>
              <a:rPr lang="en-US" sz="2800" kern="1200" dirty="0">
                <a:solidFill>
                  <a:schemeClr val="tx1"/>
                </a:solidFill>
                <a:effectLst/>
                <a:latin typeface="+mn-lt"/>
                <a:ea typeface="+mj-ea"/>
                <a:cs typeface="+mj-cs"/>
              </a:rPr>
              <a:t>Module: Developing Relationships and Workplace Achievement </a:t>
            </a:r>
            <a:br>
              <a:rPr lang="en-US" sz="2800" kern="1200" dirty="0">
                <a:solidFill>
                  <a:schemeClr val="tx1"/>
                </a:solidFill>
                <a:effectLst/>
                <a:latin typeface="+mn-lt"/>
                <a:ea typeface="+mj-ea"/>
                <a:cs typeface="+mj-cs"/>
              </a:rPr>
            </a:br>
            <a:r>
              <a:rPr lang="en-US" sz="2800" kern="1200" dirty="0">
                <a:solidFill>
                  <a:schemeClr val="tx1"/>
                </a:solidFill>
                <a:effectLst/>
                <a:latin typeface="+mn-lt"/>
                <a:ea typeface="+mj-ea"/>
                <a:cs typeface="+mj-cs"/>
              </a:rPr>
              <a:t>Module code: BMSW5102</a:t>
            </a:r>
            <a:br>
              <a:rPr lang="en-US" sz="2800" kern="1200" dirty="0">
                <a:solidFill>
                  <a:schemeClr val="tx1"/>
                </a:solidFill>
                <a:effectLst/>
                <a:latin typeface="+mn-lt"/>
                <a:ea typeface="+mj-ea"/>
                <a:cs typeface="+mj-cs"/>
              </a:rPr>
            </a:br>
            <a:r>
              <a:rPr lang="en-US" sz="2800" kern="1200" dirty="0">
                <a:solidFill>
                  <a:schemeClr val="tx1"/>
                </a:solidFill>
                <a:effectLst/>
                <a:latin typeface="+mn-lt"/>
                <a:ea typeface="+mj-ea"/>
                <a:cs typeface="+mj-cs"/>
              </a:rPr>
              <a:t>Student Name: </a:t>
            </a:r>
            <a:r>
              <a:rPr lang="en-US" sz="2800" kern="1200" dirty="0" err="1">
                <a:solidFill>
                  <a:schemeClr val="tx1"/>
                </a:solidFill>
                <a:effectLst/>
                <a:latin typeface="+mn-lt"/>
                <a:ea typeface="+mj-ea"/>
                <a:cs typeface="+mj-cs"/>
              </a:rPr>
              <a:t>Vasilica</a:t>
            </a:r>
            <a:r>
              <a:rPr lang="en-US" sz="2800" kern="1200" dirty="0">
                <a:solidFill>
                  <a:schemeClr val="tx1"/>
                </a:solidFill>
                <a:effectLst/>
                <a:latin typeface="+mn-lt"/>
                <a:ea typeface="+mj-ea"/>
                <a:cs typeface="+mj-cs"/>
              </a:rPr>
              <a:t> </a:t>
            </a:r>
            <a:r>
              <a:rPr lang="en-US" sz="2800" kern="1200" dirty="0" err="1">
                <a:solidFill>
                  <a:schemeClr val="tx1"/>
                </a:solidFill>
                <a:effectLst/>
                <a:latin typeface="+mn-lt"/>
                <a:ea typeface="+mj-ea"/>
                <a:cs typeface="+mj-cs"/>
              </a:rPr>
              <a:t>Madalin</a:t>
            </a:r>
            <a:r>
              <a:rPr lang="en-US" sz="2800" kern="1200" dirty="0">
                <a:solidFill>
                  <a:schemeClr val="tx1"/>
                </a:solidFill>
                <a:effectLst/>
                <a:latin typeface="+mn-lt"/>
                <a:ea typeface="+mj-ea"/>
                <a:cs typeface="+mj-cs"/>
              </a:rPr>
              <a:t> </a:t>
            </a:r>
            <a:r>
              <a:rPr lang="en-US" sz="2800" kern="1200" dirty="0" err="1">
                <a:solidFill>
                  <a:schemeClr val="tx1"/>
                </a:solidFill>
                <a:effectLst/>
                <a:latin typeface="+mn-lt"/>
                <a:ea typeface="+mj-ea"/>
                <a:cs typeface="+mj-cs"/>
              </a:rPr>
              <a:t>Iliuta</a:t>
            </a:r>
            <a:br>
              <a:rPr lang="en-US" sz="2800" kern="1200" dirty="0">
                <a:solidFill>
                  <a:schemeClr val="tx1"/>
                </a:solidFill>
                <a:effectLst/>
                <a:latin typeface="+mn-lt"/>
                <a:ea typeface="+mj-ea"/>
                <a:cs typeface="+mj-cs"/>
              </a:rPr>
            </a:br>
            <a:r>
              <a:rPr lang="en-US" sz="2800" kern="1200" dirty="0">
                <a:solidFill>
                  <a:schemeClr val="tx1"/>
                </a:solidFill>
                <a:effectLst/>
                <a:latin typeface="+mn-lt"/>
                <a:ea typeface="+mj-ea"/>
                <a:cs typeface="+mj-cs"/>
              </a:rPr>
              <a:t>Student ID: 2007277</a:t>
            </a:r>
            <a:br>
              <a:rPr lang="en-US" sz="2800" kern="1200" dirty="0">
                <a:solidFill>
                  <a:schemeClr val="tx1"/>
                </a:solidFill>
                <a:effectLst/>
                <a:latin typeface="+mn-lt"/>
                <a:ea typeface="+mj-ea"/>
                <a:cs typeface="+mj-cs"/>
              </a:rPr>
            </a:br>
            <a:r>
              <a:rPr lang="en-US" sz="2800" kern="1200" dirty="0">
                <a:solidFill>
                  <a:schemeClr val="tx1"/>
                </a:solidFill>
                <a:effectLst/>
                <a:latin typeface="+mn-lt"/>
                <a:ea typeface="+mj-ea"/>
                <a:cs typeface="+mj-cs"/>
              </a:rPr>
              <a:t>Lecturer’s name: Zahra </a:t>
            </a:r>
            <a:r>
              <a:rPr lang="en-US" sz="2800" kern="1200" dirty="0" err="1">
                <a:solidFill>
                  <a:schemeClr val="tx1"/>
                </a:solidFill>
                <a:effectLst/>
                <a:latin typeface="+mn-lt"/>
                <a:ea typeface="+mj-ea"/>
                <a:cs typeface="+mj-cs"/>
              </a:rPr>
              <a:t>Mohammadnazari</a:t>
            </a:r>
            <a:br>
              <a:rPr lang="en-US" sz="2800" kern="1200" dirty="0">
                <a:solidFill>
                  <a:schemeClr val="tx1"/>
                </a:solidFill>
                <a:effectLst/>
                <a:latin typeface="+mn-lt"/>
                <a:ea typeface="+mj-ea"/>
                <a:cs typeface="+mj-cs"/>
              </a:rPr>
            </a:br>
            <a:endParaRPr lang="en-US" sz="2800" kern="1200" dirty="0">
              <a:solidFill>
                <a:schemeClr val="tx1"/>
              </a:solidFill>
              <a:latin typeface="+mn-lt"/>
              <a:ea typeface="+mj-ea"/>
              <a:cs typeface="+mj-cs"/>
            </a:endParaRPr>
          </a:p>
        </p:txBody>
      </p:sp>
    </p:spTree>
    <p:extLst>
      <p:ext uri="{BB962C8B-B14F-4D97-AF65-F5344CB8AC3E}">
        <p14:creationId xmlns:p14="http://schemas.microsoft.com/office/powerpoint/2010/main" val="3820228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4B0B678-CD10-4371-96E5-2706F4579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4" name="Rectangle 33">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9F50D-150F-1BAA-D243-8C058718934F}"/>
              </a:ext>
            </a:extLst>
          </p:cNvPr>
          <p:cNvSpPr>
            <a:spLocks noGrp="1"/>
          </p:cNvSpPr>
          <p:nvPr>
            <p:ph type="title"/>
          </p:nvPr>
        </p:nvSpPr>
        <p:spPr>
          <a:xfrm>
            <a:off x="5867475" y="847827"/>
            <a:ext cx="5408813" cy="1169585"/>
          </a:xfrm>
        </p:spPr>
        <p:txBody>
          <a:bodyPr anchor="b">
            <a:normAutofit/>
          </a:bodyPr>
          <a:lstStyle/>
          <a:p>
            <a:r>
              <a:rPr lang="en-GB" sz="4000"/>
              <a:t>Introduction</a:t>
            </a:r>
          </a:p>
        </p:txBody>
      </p:sp>
      <p:pic>
        <p:nvPicPr>
          <p:cNvPr id="4" name="Picture 3">
            <a:extLst>
              <a:ext uri="{FF2B5EF4-FFF2-40B4-BE49-F238E27FC236}">
                <a16:creationId xmlns:a16="http://schemas.microsoft.com/office/drawing/2014/main" id="{9FCF8A76-3D6D-2B85-00A2-0A1F9144EAB4}"/>
              </a:ext>
            </a:extLst>
          </p:cNvPr>
          <p:cNvPicPr>
            <a:picLocks noChangeAspect="1"/>
          </p:cNvPicPr>
          <p:nvPr/>
        </p:nvPicPr>
        <p:blipFill>
          <a:blip r:embed="rId2"/>
          <a:stretch>
            <a:fillRect/>
          </a:stretch>
        </p:blipFill>
        <p:spPr>
          <a:xfrm>
            <a:off x="957983" y="774285"/>
            <a:ext cx="4301955" cy="2581173"/>
          </a:xfrm>
          <a:prstGeom prst="rect">
            <a:avLst/>
          </a:prstGeom>
        </p:spPr>
      </p:pic>
      <p:sp>
        <p:nvSpPr>
          <p:cNvPr id="39" name="Rectangle 3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57331" y="2188548"/>
            <a:ext cx="5041025"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ed text on a white background&#10;&#10;Description automatically generated with medium confidence">
            <a:extLst>
              <a:ext uri="{FF2B5EF4-FFF2-40B4-BE49-F238E27FC236}">
                <a16:creationId xmlns:a16="http://schemas.microsoft.com/office/drawing/2014/main" id="{A392D337-2CE6-4275-46B8-FCB083CC2B41}"/>
              </a:ext>
            </a:extLst>
          </p:cNvPr>
          <p:cNvPicPr>
            <a:picLocks noChangeAspect="1"/>
          </p:cNvPicPr>
          <p:nvPr/>
        </p:nvPicPr>
        <p:blipFill>
          <a:blip r:embed="rId3"/>
          <a:stretch>
            <a:fillRect/>
          </a:stretch>
        </p:blipFill>
        <p:spPr>
          <a:xfrm>
            <a:off x="914401" y="4288145"/>
            <a:ext cx="4389120" cy="1155031"/>
          </a:xfrm>
          <a:prstGeom prst="rect">
            <a:avLst/>
          </a:prstGeom>
        </p:spPr>
      </p:pic>
      <p:sp>
        <p:nvSpPr>
          <p:cNvPr id="3" name="Content Placeholder 2">
            <a:extLst>
              <a:ext uri="{FF2B5EF4-FFF2-40B4-BE49-F238E27FC236}">
                <a16:creationId xmlns:a16="http://schemas.microsoft.com/office/drawing/2014/main" id="{34E035D9-8BAB-8AE0-37CB-4F000DFD433C}"/>
              </a:ext>
            </a:extLst>
          </p:cNvPr>
          <p:cNvSpPr>
            <a:spLocks noGrp="1"/>
          </p:cNvSpPr>
          <p:nvPr>
            <p:ph idx="1"/>
          </p:nvPr>
        </p:nvSpPr>
        <p:spPr>
          <a:xfrm>
            <a:off x="5649686" y="2387116"/>
            <a:ext cx="5962786" cy="4318677"/>
          </a:xfrm>
        </p:spPr>
        <p:txBody>
          <a:bodyPr anchor="ctr">
            <a:normAutofit lnSpcReduction="10000"/>
          </a:bodyPr>
          <a:lstStyle/>
          <a:p>
            <a:pPr marL="0" indent="0" algn="just">
              <a:buNone/>
            </a:pPr>
            <a:r>
              <a:rPr lang="en-GB" sz="2000" dirty="0"/>
              <a:t>The presentation describes chosen companies, which are ExxonMobil in USA and Sinopec in China.</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r>
              <a:rPr lang="en-GB" sz="2000" dirty="0">
                <a:effectLst/>
                <a:ea typeface="Calibri" panose="020F0502020204030204" pitchFamily="34" charset="0"/>
                <a:cs typeface="Times New Roman" panose="02020603050405020304" pitchFamily="18" charset="0"/>
              </a:rPr>
              <a:t>The cultural approach of China and the United States is described, along with </a:t>
            </a:r>
            <a:r>
              <a:rPr lang="en-GB" sz="2000" dirty="0">
                <a:effectLst/>
                <a:ea typeface="Calibri" panose="020F0502020204030204" pitchFamily="34" charset="0"/>
              </a:rPr>
              <a:t>Hofstede’s Cultural Dimensions of these </a:t>
            </a:r>
            <a:r>
              <a:rPr lang="en-GB" sz="2000" dirty="0"/>
              <a:t>s, attitudes, values and derived norms, reflecting in all </a:t>
            </a:r>
            <a:r>
              <a:rPr lang="en-GB" sz="2000" dirty="0" err="1"/>
              <a:t>asp</a:t>
            </a:r>
            <a:r>
              <a:rPr lang="en-GB" sz="2000" dirty="0" err="1">
                <a:ea typeface="Calibri" panose="020F0502020204030204" pitchFamily="34" charset="0"/>
              </a:rPr>
              <a:t>two</a:t>
            </a:r>
            <a:r>
              <a:rPr lang="en-GB" sz="2000" dirty="0">
                <a:ea typeface="Calibri" panose="020F0502020204030204" pitchFamily="34" charset="0"/>
              </a:rPr>
              <a:t> countries - the most popular and the most used frame for cultural differences. </a:t>
            </a:r>
            <a:r>
              <a:rPr lang="en-GB" sz="2000" dirty="0">
                <a:ea typeface="Calibri" panose="020F0502020204030204" pitchFamily="34" charset="0"/>
                <a:cs typeface="Times New Roman" panose="02020603050405020304" pitchFamily="18" charset="0"/>
              </a:rPr>
              <a:t>The institutional approach to IHRM is presented for better understanding of this aspect and M&amp;A rationale and integration strategy . </a:t>
            </a:r>
          </a:p>
          <a:p>
            <a:pPr marL="0" indent="0" algn="just">
              <a:buNone/>
            </a:pPr>
            <a:r>
              <a:rPr lang="en-GB" sz="2000" dirty="0" err="1">
                <a:ea typeface="Calibri" panose="020F0502020204030204" pitchFamily="34" charset="0"/>
                <a:cs typeface="Times New Roman" panose="02020603050405020304" pitchFamily="18" charset="0"/>
              </a:rPr>
              <a:t>Haspeslagh</a:t>
            </a:r>
            <a:r>
              <a:rPr lang="en-GB" sz="2000" dirty="0">
                <a:ea typeface="Calibri" panose="020F0502020204030204" pitchFamily="34" charset="0"/>
                <a:cs typeface="Times New Roman" panose="02020603050405020304" pitchFamily="18" charset="0"/>
              </a:rPr>
              <a:t> and Jemison’s integration typology and </a:t>
            </a:r>
            <a:r>
              <a:rPr lang="en-GB" sz="2000" dirty="0">
                <a:ea typeface="Times New Roman" panose="02020603050405020304" pitchFamily="18" charset="0"/>
                <a:cs typeface="Times New Roman" panose="02020603050405020304" pitchFamily="18" charset="0"/>
              </a:rPr>
              <a:t>Perlmutter’s model is briefly described.</a:t>
            </a:r>
          </a:p>
          <a:p>
            <a:pPr marL="0" indent="0" algn="just">
              <a:buNone/>
            </a:pPr>
            <a:r>
              <a:rPr lang="en-GB" sz="2000" dirty="0"/>
              <a:t>Culture is a shared structure of symbols, </a:t>
            </a:r>
            <a:r>
              <a:rPr lang="en-GB" sz="2000" dirty="0" err="1"/>
              <a:t>beliefects</a:t>
            </a:r>
            <a:r>
              <a:rPr lang="en-GB" sz="2000" dirty="0"/>
              <a:t> the way of life of a group of people, and society (</a:t>
            </a:r>
            <a:r>
              <a:rPr lang="en-GB" sz="2000" dirty="0" err="1"/>
              <a:t>Treven</a:t>
            </a:r>
            <a:r>
              <a:rPr lang="en-GB" sz="2000" dirty="0"/>
              <a:t> et al., 2008).</a:t>
            </a:r>
          </a:p>
          <a:p>
            <a:endParaRPr lang="en-GB" sz="1700" dirty="0"/>
          </a:p>
        </p:txBody>
      </p:sp>
    </p:spTree>
    <p:extLst>
      <p:ext uri="{BB962C8B-B14F-4D97-AF65-F5344CB8AC3E}">
        <p14:creationId xmlns:p14="http://schemas.microsoft.com/office/powerpoint/2010/main" val="3741857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369E5-5414-6310-00A3-FDFE48A7913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i="1" kern="1200">
                <a:solidFill>
                  <a:schemeClr val="bg1"/>
                </a:solidFill>
                <a:latin typeface="+mj-lt"/>
                <a:ea typeface="+mj-ea"/>
                <a:cs typeface="+mj-cs"/>
              </a:rPr>
              <a:t>Hofstede’s Cultural Dimensions </a:t>
            </a:r>
          </a:p>
        </p:txBody>
      </p:sp>
      <p:pic>
        <p:nvPicPr>
          <p:cNvPr id="4" name="Content Placeholder 3">
            <a:extLst>
              <a:ext uri="{FF2B5EF4-FFF2-40B4-BE49-F238E27FC236}">
                <a16:creationId xmlns:a16="http://schemas.microsoft.com/office/drawing/2014/main" id="{21F3E99A-0D79-0464-C00E-469494E093BC}"/>
              </a:ext>
            </a:extLst>
          </p:cNvPr>
          <p:cNvPicPr>
            <a:picLocks noGrp="1" noChangeAspect="1"/>
          </p:cNvPicPr>
          <p:nvPr>
            <p:ph idx="1"/>
          </p:nvPr>
        </p:nvPicPr>
        <p:blipFill>
          <a:blip r:embed="rId2"/>
          <a:stretch>
            <a:fillRect/>
          </a:stretch>
        </p:blipFill>
        <p:spPr>
          <a:xfrm>
            <a:off x="643467" y="2062057"/>
            <a:ext cx="10905066" cy="3620539"/>
          </a:xfrm>
          <a:prstGeom prst="rect">
            <a:avLst/>
          </a:prstGeom>
        </p:spPr>
      </p:pic>
    </p:spTree>
    <p:extLst>
      <p:ext uri="{BB962C8B-B14F-4D97-AF65-F5344CB8AC3E}">
        <p14:creationId xmlns:p14="http://schemas.microsoft.com/office/powerpoint/2010/main" val="3276211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70C98E2-1674-5C8C-65C7-A1684A945153}"/>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ctr"/>
            <a:r>
              <a:rPr lang="en-US" sz="4000" b="1" dirty="0">
                <a:solidFill>
                  <a:srgbClr val="FFFFFF"/>
                </a:solidFill>
                <a:effectLst/>
              </a:rPr>
              <a:t>Hofstede’s Cultural Dimensions</a:t>
            </a:r>
            <a:endParaRPr lang="en-US" sz="4000" dirty="0">
              <a:solidFill>
                <a:srgbClr val="FFFFFF"/>
              </a:solidFill>
            </a:endParaRPr>
          </a:p>
        </p:txBody>
      </p:sp>
      <p:sp>
        <p:nvSpPr>
          <p:cNvPr id="15" name="Content Placeholder 2">
            <a:extLst>
              <a:ext uri="{FF2B5EF4-FFF2-40B4-BE49-F238E27FC236}">
                <a16:creationId xmlns:a16="http://schemas.microsoft.com/office/drawing/2014/main" id="{3946E1A2-5D1B-7EA3-6AB5-1BF5C54D695F}"/>
              </a:ext>
            </a:extLst>
          </p:cNvPr>
          <p:cNvSpPr>
            <a:spLocks noGrp="1"/>
          </p:cNvSpPr>
          <p:nvPr>
            <p:ph idx="4294967295"/>
          </p:nvPr>
        </p:nvSpPr>
        <p:spPr>
          <a:xfrm>
            <a:off x="4367695" y="370115"/>
            <a:ext cx="7519505" cy="6127924"/>
          </a:xfrm>
        </p:spPr>
        <p:txBody>
          <a:bodyPr vert="horz" lIns="91440" tIns="45720" rIns="91440" bIns="45720" rtlCol="0" anchor="ctr">
            <a:normAutofit fontScale="92500"/>
          </a:bodyPr>
          <a:lstStyle/>
          <a:p>
            <a:pPr algn="just"/>
            <a:r>
              <a:rPr lang="en-US" sz="2400" dirty="0"/>
              <a:t>According to Hofstede cultural dimensions analysis, in Chinese </a:t>
            </a:r>
            <a:r>
              <a:rPr lang="en-US" sz="2400" dirty="0" err="1"/>
              <a:t>organisations</a:t>
            </a:r>
            <a:r>
              <a:rPr lang="en-US" sz="2400" dirty="0"/>
              <a:t> employees work in a team collective, compared to the USA, where employees stick more to individualism. </a:t>
            </a:r>
          </a:p>
          <a:p>
            <a:pPr algn="just"/>
            <a:r>
              <a:rPr lang="en-US" sz="2400" dirty="0"/>
              <a:t>USA is one of the most individualistic countries in the world. </a:t>
            </a:r>
          </a:p>
          <a:p>
            <a:pPr algn="just"/>
            <a:r>
              <a:rPr lang="en-US" sz="2400" dirty="0"/>
              <a:t>China and USA are in a masculinity society, success-oriented, which believes in equity rather, than heroism, and the importance of material reward for success (Gallego-Álvarez and </a:t>
            </a:r>
            <a:r>
              <a:rPr lang="en-US" sz="2400" dirty="0" err="1"/>
              <a:t>Pucheta</a:t>
            </a:r>
            <a:r>
              <a:rPr lang="en-US" sz="2400" dirty="0"/>
              <a:t>-Martínez, 2021). </a:t>
            </a:r>
          </a:p>
          <a:p>
            <a:pPr algn="just"/>
            <a:r>
              <a:rPr lang="en-US" sz="2400" dirty="0"/>
              <a:t>China and USA both have Low uncertainty avoidance culture, which shows considerable ease when in uncertain situations (</a:t>
            </a:r>
            <a:r>
              <a:rPr lang="en-US" sz="2400" dirty="0" err="1"/>
              <a:t>Treven</a:t>
            </a:r>
            <a:r>
              <a:rPr lang="en-US" sz="2400" dirty="0"/>
              <a:t> et al., 2008; Bruin, 2017). </a:t>
            </a:r>
          </a:p>
          <a:p>
            <a:pPr algn="just"/>
            <a:r>
              <a:rPr lang="en-US" sz="2400" dirty="0"/>
              <a:t>Long-term orientation in China reflects a direction regarding the future, belief in savings, and determination. On the other hand, short-term orientation in the USA reflects values regarding the present, and a concern for fulfilling social responsibilities (Hofstede, 2003). </a:t>
            </a:r>
          </a:p>
        </p:txBody>
      </p:sp>
    </p:spTree>
    <p:extLst>
      <p:ext uri="{BB962C8B-B14F-4D97-AF65-F5344CB8AC3E}">
        <p14:creationId xmlns:p14="http://schemas.microsoft.com/office/powerpoint/2010/main" val="3825544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A5CB3BA2-5BF5-1FC6-C946-5C3BBF3B6772}"/>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804FA9AD-D71B-0792-E3EA-447839E25CF2}"/>
              </a:ext>
            </a:extLst>
          </p:cNvPr>
          <p:cNvSpPr>
            <a:spLocks noGrp="1"/>
          </p:cNvSpPr>
          <p:nvPr>
            <p:ph type="title"/>
          </p:nvPr>
        </p:nvSpPr>
        <p:spPr>
          <a:xfrm>
            <a:off x="838200" y="365125"/>
            <a:ext cx="10515600" cy="1325563"/>
          </a:xfrm>
        </p:spPr>
        <p:txBody>
          <a:bodyPr>
            <a:normAutofit/>
          </a:bodyPr>
          <a:lstStyle/>
          <a:p>
            <a:r>
              <a:rPr lang="en-GB" b="1" dirty="0">
                <a:solidFill>
                  <a:srgbClr val="FFFFFF"/>
                </a:solidFill>
                <a:effectLst/>
                <a:ea typeface="Calibri" panose="020F0502020204030204" pitchFamily="34" charset="0"/>
              </a:rPr>
              <a:t>Hofstede’s Cultural Dimensions</a:t>
            </a:r>
            <a:endParaRPr lang="en-GB" b="1" dirty="0">
              <a:solidFill>
                <a:srgbClr val="FFFFFF"/>
              </a:solidFill>
            </a:endParaRPr>
          </a:p>
        </p:txBody>
      </p:sp>
      <p:graphicFrame>
        <p:nvGraphicFramePr>
          <p:cNvPr id="37" name="Content Placeholder 2">
            <a:extLst>
              <a:ext uri="{FF2B5EF4-FFF2-40B4-BE49-F238E27FC236}">
                <a16:creationId xmlns:a16="http://schemas.microsoft.com/office/drawing/2014/main" id="{33B7F74E-2D02-025C-2754-CD9D534AA243}"/>
              </a:ext>
            </a:extLst>
          </p:cNvPr>
          <p:cNvGraphicFramePr>
            <a:graphicFrameLocks noGrp="1"/>
          </p:cNvGraphicFramePr>
          <p:nvPr>
            <p:ph idx="1"/>
            <p:extLst>
              <p:ext uri="{D42A27DB-BD31-4B8C-83A1-F6EECF244321}">
                <p14:modId xmlns:p14="http://schemas.microsoft.com/office/powerpoint/2010/main" val="29876190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24203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3844EE9-2895-4B7B-A445-00BA9172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23" name="Picture 22">
            <a:extLst>
              <a:ext uri="{FF2B5EF4-FFF2-40B4-BE49-F238E27FC236}">
                <a16:creationId xmlns:a16="http://schemas.microsoft.com/office/drawing/2014/main" id="{7F2F9A9C-7B12-51D9-4C11-50845F8F94CC}"/>
              </a:ext>
            </a:extLst>
          </p:cNvPr>
          <p:cNvPicPr>
            <a:picLocks noChangeAspect="1"/>
          </p:cNvPicPr>
          <p:nvPr/>
        </p:nvPicPr>
        <p:blipFill>
          <a:blip r:embed="rId3"/>
          <a:stretch>
            <a:fillRect/>
          </a:stretch>
        </p:blipFill>
        <p:spPr>
          <a:xfrm>
            <a:off x="180555" y="2028497"/>
            <a:ext cx="4164495" cy="2511331"/>
          </a:xfrm>
          <a:prstGeom prst="rect">
            <a:avLst/>
          </a:prstGeom>
        </p:spPr>
      </p:pic>
      <p:sp>
        <p:nvSpPr>
          <p:cNvPr id="3" name="Content Placeholder 2">
            <a:extLst>
              <a:ext uri="{FF2B5EF4-FFF2-40B4-BE49-F238E27FC236}">
                <a16:creationId xmlns:a16="http://schemas.microsoft.com/office/drawing/2014/main" id="{C664FAE1-8497-3270-CE29-C2F361DD181E}"/>
              </a:ext>
            </a:extLst>
          </p:cNvPr>
          <p:cNvSpPr>
            <a:spLocks noGrp="1"/>
          </p:cNvSpPr>
          <p:nvPr>
            <p:ph idx="1"/>
          </p:nvPr>
        </p:nvSpPr>
        <p:spPr>
          <a:xfrm>
            <a:off x="4778756" y="735723"/>
            <a:ext cx="7160050" cy="5265683"/>
          </a:xfrm>
        </p:spPr>
        <p:txBody>
          <a:bodyPr anchor="ctr">
            <a:normAutofit/>
          </a:bodyPr>
          <a:lstStyle/>
          <a:p>
            <a:pPr marL="0" indent="0">
              <a:buNone/>
            </a:pPr>
            <a:r>
              <a:rPr lang="en-GB" b="1" i="1" dirty="0"/>
              <a:t>The impact of culture on organisational life</a:t>
            </a:r>
            <a:br>
              <a:rPr lang="en-GB" sz="1700" dirty="0"/>
            </a:br>
            <a:endParaRPr lang="en-GB" sz="1700" dirty="0"/>
          </a:p>
          <a:p>
            <a:pPr marL="0" indent="0" algn="just">
              <a:buNone/>
            </a:pPr>
            <a:r>
              <a:rPr lang="en-GB" sz="2400" dirty="0"/>
              <a:t>Organizational culture is a way of life, being the outcome of internal practices, codes of behaviour, values, goals and beliefs particular to the respective organization Robbins and Judge (2017). </a:t>
            </a:r>
          </a:p>
          <a:p>
            <a:pPr marL="0" indent="0" algn="just">
              <a:buNone/>
            </a:pPr>
            <a:r>
              <a:rPr lang="en-GB" sz="2400" dirty="0"/>
              <a:t>This culture is what make the difference and identity to an organization (</a:t>
            </a:r>
            <a:r>
              <a:rPr lang="en-GB" sz="2400" dirty="0" err="1"/>
              <a:t>Treven</a:t>
            </a:r>
            <a:r>
              <a:rPr lang="en-GB" sz="2400" dirty="0"/>
              <a:t> et al., 2008). </a:t>
            </a:r>
          </a:p>
          <a:p>
            <a:pPr marL="0" indent="0" algn="just">
              <a:buNone/>
            </a:pPr>
            <a:r>
              <a:rPr lang="en-GB" sz="2400" dirty="0"/>
              <a:t>Organisations are affected positively or negatively by cultural aspects (Gallego-Álvarez and </a:t>
            </a:r>
            <a:r>
              <a:rPr lang="en-GB" sz="2400" dirty="0" err="1"/>
              <a:t>Pucheta</a:t>
            </a:r>
            <a:r>
              <a:rPr lang="en-GB" sz="2400" dirty="0"/>
              <a:t>-Martínez, 2021). </a:t>
            </a:r>
          </a:p>
          <a:p>
            <a:pPr marL="0" indent="0">
              <a:buNone/>
            </a:pPr>
            <a:endParaRPr lang="en-GB" sz="1700" dirty="0"/>
          </a:p>
        </p:txBody>
      </p:sp>
      <p:sp>
        <p:nvSpPr>
          <p:cNvPr id="48" name="Rectangle 47">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50" name="Rectangle 49">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A1C8A6E8-A760-21EA-25A5-3C940BB88B27}"/>
              </a:ext>
            </a:extLst>
          </p:cNvPr>
          <p:cNvSpPr>
            <a:spLocks noGrp="1"/>
          </p:cNvSpPr>
          <p:nvPr>
            <p:ph type="title"/>
          </p:nvPr>
        </p:nvSpPr>
        <p:spPr>
          <a:xfrm>
            <a:off x="148552" y="4651412"/>
            <a:ext cx="4164494" cy="745529"/>
          </a:xfrm>
        </p:spPr>
        <p:txBody>
          <a:bodyPr>
            <a:noAutofit/>
          </a:bodyPr>
          <a:lstStyle/>
          <a:p>
            <a:r>
              <a:rPr lang="en-GB" sz="1100" dirty="0">
                <a:solidFill>
                  <a:schemeClr val="bg1"/>
                </a:solidFill>
              </a:rPr>
              <a:t>Source: https://www.myhrfuture.com/blog/2019/7/19/how-can-you-measure-organisational-culture</a:t>
            </a:r>
          </a:p>
        </p:txBody>
      </p:sp>
    </p:spTree>
    <p:extLst>
      <p:ext uri="{BB962C8B-B14F-4D97-AF65-F5344CB8AC3E}">
        <p14:creationId xmlns:p14="http://schemas.microsoft.com/office/powerpoint/2010/main" val="768319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2AACB-9C5F-7843-1706-A123F768FA10}"/>
              </a:ext>
            </a:extLst>
          </p:cNvPr>
          <p:cNvSpPr>
            <a:spLocks noGrp="1"/>
          </p:cNvSpPr>
          <p:nvPr>
            <p:ph type="title"/>
          </p:nvPr>
        </p:nvSpPr>
        <p:spPr>
          <a:xfrm>
            <a:off x="4572001" y="163286"/>
            <a:ext cx="6781800" cy="1132114"/>
          </a:xfrm>
        </p:spPr>
        <p:txBody>
          <a:bodyPr>
            <a:normAutofit fontScale="90000"/>
          </a:bodyPr>
          <a:lstStyle/>
          <a:p>
            <a:r>
              <a:rPr lang="en-GB" i="1" dirty="0"/>
              <a:t>The institutional approach to IHRM. </a:t>
            </a:r>
          </a:p>
        </p:txBody>
      </p:sp>
      <p:pic>
        <p:nvPicPr>
          <p:cNvPr id="15" name="Picture 4" descr="Magnifying glass showing decling performance">
            <a:extLst>
              <a:ext uri="{FF2B5EF4-FFF2-40B4-BE49-F238E27FC236}">
                <a16:creationId xmlns:a16="http://schemas.microsoft.com/office/drawing/2014/main" id="{C14A95F1-A773-5DEC-68FF-71A5A59F96B0}"/>
              </a:ext>
            </a:extLst>
          </p:cNvPr>
          <p:cNvPicPr>
            <a:picLocks noChangeAspect="1"/>
          </p:cNvPicPr>
          <p:nvPr/>
        </p:nvPicPr>
        <p:blipFill rotWithShape="1">
          <a:blip r:embed="rId2"/>
          <a:srcRect l="16445" r="4700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B19A61A2-38F1-CAD2-D0B8-DB7F7EDBFC7D}"/>
              </a:ext>
            </a:extLst>
          </p:cNvPr>
          <p:cNvSpPr>
            <a:spLocks noGrp="1"/>
          </p:cNvSpPr>
          <p:nvPr>
            <p:ph idx="1"/>
          </p:nvPr>
        </p:nvSpPr>
        <p:spPr>
          <a:xfrm>
            <a:off x="4223658" y="1600199"/>
            <a:ext cx="7761514" cy="4974771"/>
          </a:xfrm>
        </p:spPr>
        <p:txBody>
          <a:bodyPr anchor="t">
            <a:normAutofit lnSpcReduction="10000"/>
          </a:bodyPr>
          <a:lstStyle/>
          <a:p>
            <a:pPr algn="just"/>
            <a:r>
              <a:rPr lang="en-GB" sz="1800" dirty="0">
                <a:effectLst/>
                <a:ea typeface="Calibri" panose="020F0502020204030204" pitchFamily="34" charset="0"/>
                <a:cs typeface="Times New Roman" panose="02020603050405020304" pitchFamily="18" charset="0"/>
              </a:rPr>
              <a:t>The multinational company as</a:t>
            </a:r>
            <a:r>
              <a:rPr lang="en-GB" sz="1800" b="1" i="1" dirty="0">
                <a:effectLst/>
                <a:ea typeface="Calibri" panose="020F0502020204030204" pitchFamily="34" charset="0"/>
                <a:cs typeface="Times New Roman" panose="02020603050405020304" pitchFamily="18" charset="0"/>
              </a:rPr>
              <a:t> ExxonMobil (USA)</a:t>
            </a:r>
            <a:r>
              <a:rPr lang="en-GB" sz="1800" dirty="0">
                <a:effectLst/>
                <a:ea typeface="Calibri" panose="020F0502020204030204" pitchFamily="34" charset="0"/>
                <a:cs typeface="Times New Roman" panose="02020603050405020304" pitchFamily="18" charset="0"/>
              </a:rPr>
              <a:t>, with a strong intention of merging and acquisition of </a:t>
            </a:r>
            <a:r>
              <a:rPr lang="en-GB" sz="1800" b="1" i="1" dirty="0">
                <a:effectLst/>
                <a:ea typeface="Calibri" panose="020F0502020204030204" pitchFamily="34" charset="0"/>
                <a:cs typeface="Times New Roman" panose="02020603050405020304" pitchFamily="18" charset="0"/>
              </a:rPr>
              <a:t>Sinopec (China) </a:t>
            </a:r>
            <a:r>
              <a:rPr lang="en-GB" sz="1800" dirty="0">
                <a:effectLst/>
                <a:ea typeface="Calibri" panose="020F0502020204030204" pitchFamily="34" charset="0"/>
                <a:cs typeface="Times New Roman" panose="02020603050405020304" pitchFamily="18" charset="0"/>
              </a:rPr>
              <a:t>must consider the political, economic, and social context that affects the labour market of the acquired country.</a:t>
            </a:r>
          </a:p>
          <a:p>
            <a:pPr algn="just">
              <a:spcAft>
                <a:spcPts val="800"/>
              </a:spcAft>
            </a:pPr>
            <a:r>
              <a:rPr lang="en-GB" sz="1800" b="1" i="1" dirty="0">
                <a:effectLst/>
                <a:ea typeface="Calibri" panose="020F0502020204030204" pitchFamily="34" charset="0"/>
                <a:cs typeface="Times New Roman" panose="02020603050405020304" pitchFamily="18" charset="0"/>
              </a:rPr>
              <a:t>Neo institutional model </a:t>
            </a:r>
            <a:r>
              <a:rPr lang="en-GB" sz="1800" dirty="0">
                <a:effectLst/>
                <a:ea typeface="Calibri" panose="020F0502020204030204" pitchFamily="34" charset="0"/>
                <a:cs typeface="Times New Roman" panose="02020603050405020304" pitchFamily="18" charset="0"/>
              </a:rPr>
              <a:t>is the affiliation of institutionally authorized elements, that allows organisations to represent it as legal, as a result increasing its possibility of survival (Suddaby et al., 2013). </a:t>
            </a:r>
          </a:p>
          <a:p>
            <a:pPr algn="just">
              <a:spcAft>
                <a:spcPts val="800"/>
              </a:spcAft>
            </a:pPr>
            <a:r>
              <a:rPr lang="en-GB" sz="1800" b="1" i="1" dirty="0">
                <a:effectLst/>
                <a:ea typeface="Calibri" panose="020F0502020204030204" pitchFamily="34" charset="0"/>
                <a:cs typeface="Times New Roman" panose="02020603050405020304" pitchFamily="18" charset="0"/>
              </a:rPr>
              <a:t>Isomorphic pressures </a:t>
            </a:r>
            <a:r>
              <a:rPr lang="en-GB" sz="1800" dirty="0">
                <a:effectLst/>
                <a:ea typeface="Calibri" panose="020F0502020204030204" pitchFamily="34" charset="0"/>
                <a:cs typeface="Times New Roman" panose="02020603050405020304" pitchFamily="18" charset="0"/>
              </a:rPr>
              <a:t>are: </a:t>
            </a:r>
            <a:r>
              <a:rPr lang="en-GB" sz="1800" b="1" i="1" dirty="0">
                <a:effectLst/>
                <a:ea typeface="Calibri" panose="020F0502020204030204" pitchFamily="34" charset="0"/>
                <a:cs typeface="Times New Roman" panose="02020603050405020304" pitchFamily="18" charset="0"/>
              </a:rPr>
              <a:t>Coercive – </a:t>
            </a:r>
            <a:r>
              <a:rPr lang="en-GB" sz="1800" dirty="0">
                <a:effectLst/>
                <a:ea typeface="Calibri" panose="020F0502020204030204" pitchFamily="34" charset="0"/>
                <a:cs typeface="Times New Roman" panose="02020603050405020304" pitchFamily="18" charset="0"/>
              </a:rPr>
              <a:t>based on enforced rules from exogenous providers of resources (regulatory sanction, public media criticism); </a:t>
            </a:r>
            <a:r>
              <a:rPr lang="en-GB" sz="1800" b="1" i="1" dirty="0">
                <a:effectLst/>
                <a:ea typeface="Calibri" panose="020F0502020204030204" pitchFamily="34" charset="0"/>
                <a:cs typeface="Times New Roman" panose="02020603050405020304" pitchFamily="18" charset="0"/>
              </a:rPr>
              <a:t>ExxonMobil </a:t>
            </a:r>
            <a:r>
              <a:rPr lang="en-GB" sz="1800" dirty="0">
                <a:effectLst/>
                <a:ea typeface="Calibri" panose="020F0502020204030204" pitchFamily="34" charset="0"/>
                <a:cs typeface="Times New Roman" panose="02020603050405020304" pitchFamily="18" charset="0"/>
              </a:rPr>
              <a:t>has strong organisational rules and regulations that must be followed by all the employees. </a:t>
            </a:r>
          </a:p>
          <a:p>
            <a:pPr algn="just">
              <a:spcAft>
                <a:spcPts val="800"/>
              </a:spcAft>
            </a:pPr>
            <a:r>
              <a:rPr lang="en-GB" sz="1800" b="1" i="1" dirty="0">
                <a:effectLst/>
                <a:ea typeface="Calibri" panose="020F0502020204030204" pitchFamily="34" charset="0"/>
                <a:cs typeface="Times New Roman" panose="02020603050405020304" pitchFamily="18" charset="0"/>
              </a:rPr>
              <a:t>Normative </a:t>
            </a:r>
            <a:r>
              <a:rPr lang="en-GB" sz="1800" dirty="0">
                <a:effectLst/>
                <a:ea typeface="Calibri" panose="020F0502020204030204" pitchFamily="34" charset="0"/>
                <a:cs typeface="Times New Roman" panose="02020603050405020304" pitchFamily="18" charset="0"/>
              </a:rPr>
              <a:t>– is the result of customary professional and socially accepted and responsible discourses (best practice, education);</a:t>
            </a:r>
            <a:r>
              <a:rPr lang="en-GB" sz="1800" b="1" i="1" dirty="0">
                <a:effectLst/>
                <a:ea typeface="Calibri" panose="020F0502020204030204" pitchFamily="34" charset="0"/>
                <a:cs typeface="Times New Roman" panose="02020603050405020304" pitchFamily="18" charset="0"/>
              </a:rPr>
              <a:t> ExxonMobil </a:t>
            </a:r>
            <a:r>
              <a:rPr lang="en-GB" sz="1800" dirty="0">
                <a:effectLst/>
                <a:ea typeface="Calibri" panose="020F0502020204030204" pitchFamily="34" charset="0"/>
                <a:cs typeface="Times New Roman" panose="02020603050405020304" pitchFamily="18" charset="0"/>
              </a:rPr>
              <a:t>has a lot of professional employees with a good experience in the industry.</a:t>
            </a:r>
          </a:p>
          <a:p>
            <a:pPr algn="just">
              <a:spcAft>
                <a:spcPts val="800"/>
              </a:spcAft>
            </a:pPr>
            <a:r>
              <a:rPr lang="en-GB" sz="1800" b="1" i="1" dirty="0">
                <a:effectLst/>
                <a:ea typeface="Calibri" panose="020F0502020204030204" pitchFamily="34" charset="0"/>
                <a:cs typeface="Times New Roman" panose="02020603050405020304" pitchFamily="18" charset="0"/>
              </a:rPr>
              <a:t>Mimetic </a:t>
            </a:r>
            <a:r>
              <a:rPr lang="en-GB" sz="1800" dirty="0">
                <a:effectLst/>
                <a:ea typeface="Calibri" panose="020F0502020204030204" pitchFamily="34" charset="0"/>
                <a:cs typeface="Times New Roman" panose="02020603050405020304" pitchFamily="18" charset="0"/>
              </a:rPr>
              <a:t>– based on modelling after successful peers. Such activity is engaged to reduce uncertainty (innovation and visibility); </a:t>
            </a:r>
            <a:r>
              <a:rPr lang="en-GB" sz="1800" b="1" i="1" dirty="0">
                <a:effectLst/>
                <a:ea typeface="Calibri" panose="020F0502020204030204" pitchFamily="34" charset="0"/>
                <a:cs typeface="Times New Roman" panose="02020603050405020304" pitchFamily="18" charset="0"/>
              </a:rPr>
              <a:t>ExxonMobil </a:t>
            </a:r>
            <a:r>
              <a:rPr lang="en-GB" sz="1800" dirty="0">
                <a:effectLst/>
                <a:ea typeface="Calibri" panose="020F0502020204030204" pitchFamily="34" charset="0"/>
                <a:cs typeface="Times New Roman" panose="02020603050405020304" pitchFamily="18" charset="0"/>
              </a:rPr>
              <a:t>should evaluate the situation in the acquired company, which is Sinopec, and restructure it if needed.  </a:t>
            </a:r>
          </a:p>
          <a:p>
            <a:endParaRPr lang="en-GB" sz="1400" dirty="0"/>
          </a:p>
        </p:txBody>
      </p:sp>
    </p:spTree>
    <p:extLst>
      <p:ext uri="{BB962C8B-B14F-4D97-AF65-F5344CB8AC3E}">
        <p14:creationId xmlns:p14="http://schemas.microsoft.com/office/powerpoint/2010/main" val="1762853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34976-8247-26CC-2FA6-9220559F373F}"/>
              </a:ext>
            </a:extLst>
          </p:cNvPr>
          <p:cNvSpPr>
            <a:spLocks noGrp="1"/>
          </p:cNvSpPr>
          <p:nvPr>
            <p:ph type="title"/>
          </p:nvPr>
        </p:nvSpPr>
        <p:spPr>
          <a:xfrm>
            <a:off x="466722" y="586855"/>
            <a:ext cx="3201366" cy="3387497"/>
          </a:xfrm>
        </p:spPr>
        <p:txBody>
          <a:bodyPr anchor="b">
            <a:normAutofit/>
          </a:bodyPr>
          <a:lstStyle/>
          <a:p>
            <a:pPr algn="ctr"/>
            <a:r>
              <a:rPr lang="en-GB" sz="4000" b="1"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M&amp;A rationale and integration strategy.</a:t>
            </a:r>
            <a:endParaRPr lang="en-GB" sz="4000" b="1" i="1" dirty="0">
              <a:solidFill>
                <a:srgbClr val="FFFFFF"/>
              </a:solidFill>
            </a:endParaRPr>
          </a:p>
        </p:txBody>
      </p:sp>
      <p:sp>
        <p:nvSpPr>
          <p:cNvPr id="3" name="Content Placeholder 2">
            <a:extLst>
              <a:ext uri="{FF2B5EF4-FFF2-40B4-BE49-F238E27FC236}">
                <a16:creationId xmlns:a16="http://schemas.microsoft.com/office/drawing/2014/main" id="{2450AE67-0D40-7951-84FB-ED9DA8CBAD28}"/>
              </a:ext>
            </a:extLst>
          </p:cNvPr>
          <p:cNvSpPr>
            <a:spLocks noGrp="1"/>
          </p:cNvSpPr>
          <p:nvPr>
            <p:ph idx="1"/>
          </p:nvPr>
        </p:nvSpPr>
        <p:spPr>
          <a:xfrm>
            <a:off x="4504549" y="370114"/>
            <a:ext cx="7132280" cy="6074229"/>
          </a:xfrm>
        </p:spPr>
        <p:txBody>
          <a:bodyPr anchor="ctr">
            <a:normAutofit/>
          </a:bodyPr>
          <a:lstStyle/>
          <a:p>
            <a:pPr marL="0" indent="0" algn="just">
              <a:buNone/>
            </a:pPr>
            <a:r>
              <a:rPr lang="en-GB" sz="2600" b="1" i="1" dirty="0">
                <a:effectLst/>
                <a:ea typeface="Calibri" panose="020F0502020204030204" pitchFamily="34" charset="0"/>
                <a:cs typeface="Times New Roman" panose="02020603050405020304" pitchFamily="18" charset="0"/>
              </a:rPr>
              <a:t>Sinopec</a:t>
            </a:r>
            <a:r>
              <a:rPr lang="en-GB" sz="2600" dirty="0">
                <a:effectLst/>
                <a:ea typeface="Calibri" panose="020F0502020204030204" pitchFamily="34" charset="0"/>
                <a:cs typeface="Times New Roman" panose="02020603050405020304" pitchFamily="18" charset="0"/>
              </a:rPr>
              <a:t> and </a:t>
            </a:r>
            <a:r>
              <a:rPr lang="en-GB" sz="2600" b="1" i="1" dirty="0">
                <a:effectLst/>
                <a:ea typeface="Calibri" panose="020F0502020204030204" pitchFamily="34" charset="0"/>
                <a:cs typeface="Times New Roman" panose="02020603050405020304" pitchFamily="18" charset="0"/>
              </a:rPr>
              <a:t>ExxonMobil</a:t>
            </a:r>
            <a:r>
              <a:rPr lang="en-GB" sz="2600" dirty="0">
                <a:effectLst/>
                <a:ea typeface="Calibri" panose="020F0502020204030204" pitchFamily="34" charset="0"/>
                <a:cs typeface="Times New Roman" panose="02020603050405020304" pitchFamily="18" charset="0"/>
              </a:rPr>
              <a:t> decided on a merger and acquisition, for increasing capacity and profitability through combined forces. </a:t>
            </a:r>
            <a:r>
              <a:rPr lang="en-GB" sz="2600" b="1" i="1" dirty="0">
                <a:effectLst/>
                <a:ea typeface="Calibri" panose="020F0502020204030204" pitchFamily="34" charset="0"/>
                <a:cs typeface="Times New Roman" panose="02020603050405020304" pitchFamily="18" charset="0"/>
              </a:rPr>
              <a:t>Competitive advantage</a:t>
            </a:r>
            <a:r>
              <a:rPr lang="en-GB" sz="2600" dirty="0">
                <a:effectLst/>
                <a:ea typeface="Calibri" panose="020F0502020204030204" pitchFamily="34" charset="0"/>
                <a:cs typeface="Times New Roman" panose="02020603050405020304" pitchFamily="18" charset="0"/>
              </a:rPr>
              <a:t> is another reason for M&amp;A, diversification is very important. By merging both companies’ products and services, these can achieve a competitive advantage over others. </a:t>
            </a:r>
            <a:r>
              <a:rPr lang="en-GB" sz="2600" b="1" i="1" dirty="0">
                <a:effectLst/>
                <a:ea typeface="Calibri" panose="020F0502020204030204" pitchFamily="34" charset="0"/>
                <a:cs typeface="Times New Roman" panose="02020603050405020304" pitchFamily="18" charset="0"/>
              </a:rPr>
              <a:t>Cost reduction, </a:t>
            </a:r>
            <a:r>
              <a:rPr lang="en-GB" sz="2600" dirty="0">
                <a:effectLst/>
                <a:ea typeface="Calibri" panose="020F0502020204030204" pitchFamily="34" charset="0"/>
                <a:cs typeface="Times New Roman" panose="02020603050405020304" pitchFamily="18" charset="0"/>
              </a:rPr>
              <a:t>when two organisations have the same business activity or offer the same services or products, is worth it for them to merge locations or reduce business expenses by integrating and streamlining support functions. When the total cost of production is reduced as volume increases, total profits are maximized.</a:t>
            </a:r>
          </a:p>
          <a:p>
            <a:endParaRPr lang="en-GB" sz="2600" dirty="0"/>
          </a:p>
        </p:txBody>
      </p:sp>
    </p:spTree>
    <p:extLst>
      <p:ext uri="{BB962C8B-B14F-4D97-AF65-F5344CB8AC3E}">
        <p14:creationId xmlns:p14="http://schemas.microsoft.com/office/powerpoint/2010/main" val="2149254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5608E27-BF39-29EF-DB6C-4155A752CDF3}"/>
              </a:ext>
            </a:extLst>
          </p:cNvPr>
          <p:cNvSpPr>
            <a:spLocks noGrp="1"/>
          </p:cNvSpPr>
          <p:nvPr>
            <p:ph type="title"/>
          </p:nvPr>
        </p:nvSpPr>
        <p:spPr>
          <a:xfrm>
            <a:off x="98615" y="305145"/>
            <a:ext cx="3939989" cy="6248055"/>
          </a:xfrm>
        </p:spPr>
        <p:txBody>
          <a:bodyPr vert="horz" lIns="91440" tIns="45720" rIns="91440" bIns="45720" rtlCol="0" anchor="t">
            <a:normAutofit/>
          </a:bodyPr>
          <a:lstStyle/>
          <a:p>
            <a:pPr algn="just"/>
            <a:r>
              <a:rPr lang="en-US" sz="2400" b="1" kern="1200" dirty="0">
                <a:solidFill>
                  <a:srgbClr val="FFFFFF"/>
                </a:solidFill>
                <a:latin typeface="+mn-lt"/>
                <a:ea typeface="+mj-ea"/>
                <a:cs typeface="+mj-cs"/>
              </a:rPr>
              <a:t>Preservation</a:t>
            </a:r>
            <a:r>
              <a:rPr lang="en-US" sz="2400" kern="1200" dirty="0">
                <a:solidFill>
                  <a:srgbClr val="FFFFFF"/>
                </a:solidFill>
                <a:latin typeface="+mn-lt"/>
                <a:ea typeface="+mj-ea"/>
                <a:cs typeface="+mj-cs"/>
              </a:rPr>
              <a:t> – management attention is to maintain the origin of the acquired benefits as they are.  </a:t>
            </a:r>
            <a:br>
              <a:rPr lang="en-US" sz="2400" kern="1200" dirty="0">
                <a:solidFill>
                  <a:srgbClr val="FFFFFF"/>
                </a:solidFill>
                <a:latin typeface="+mn-lt"/>
                <a:ea typeface="+mj-ea"/>
                <a:cs typeface="+mj-cs"/>
              </a:rPr>
            </a:br>
            <a:r>
              <a:rPr lang="en-US" sz="2400" b="1" kern="1200" dirty="0">
                <a:solidFill>
                  <a:srgbClr val="FFFFFF"/>
                </a:solidFill>
                <a:latin typeface="+mn-lt"/>
                <a:ea typeface="+mj-ea"/>
                <a:cs typeface="+mj-cs"/>
              </a:rPr>
              <a:t>Absorption</a:t>
            </a:r>
            <a:r>
              <a:rPr lang="en-US" sz="2400" kern="1200" dirty="0">
                <a:solidFill>
                  <a:srgbClr val="FFFFFF"/>
                </a:solidFill>
                <a:latin typeface="+mn-lt"/>
                <a:ea typeface="+mj-ea"/>
                <a:cs typeface="+mj-cs"/>
              </a:rPr>
              <a:t> – management needs the determination to guarantee that its vision for the acquisition is accomplished (Angwin and Meadows, 2015).</a:t>
            </a:r>
            <a:br>
              <a:rPr lang="en-US" sz="2400" kern="1200" dirty="0">
                <a:solidFill>
                  <a:srgbClr val="FFFFFF"/>
                </a:solidFill>
                <a:latin typeface="+mn-lt"/>
                <a:ea typeface="+mj-ea"/>
                <a:cs typeface="+mj-cs"/>
              </a:rPr>
            </a:br>
            <a:r>
              <a:rPr lang="en-US" sz="2400" b="1" kern="1200" dirty="0">
                <a:solidFill>
                  <a:srgbClr val="FFFFFF"/>
                </a:solidFill>
                <a:latin typeface="+mn-lt"/>
                <a:ea typeface="+mj-ea"/>
                <a:cs typeface="+mj-cs"/>
              </a:rPr>
              <a:t>Symbiotic</a:t>
            </a:r>
            <a:r>
              <a:rPr lang="en-US" sz="2400" kern="1200" dirty="0">
                <a:solidFill>
                  <a:srgbClr val="FFFFFF"/>
                </a:solidFill>
                <a:latin typeface="+mn-lt"/>
                <a:ea typeface="+mj-ea"/>
                <a:cs typeface="+mj-cs"/>
              </a:rPr>
              <a:t> – management should assure parallel boundary protection and penetration.</a:t>
            </a:r>
            <a:br>
              <a:rPr lang="en-US" sz="2400" kern="1200" dirty="0">
                <a:solidFill>
                  <a:srgbClr val="FFFFFF"/>
                </a:solidFill>
                <a:latin typeface="+mn-lt"/>
                <a:ea typeface="+mj-ea"/>
                <a:cs typeface="+mj-cs"/>
              </a:rPr>
            </a:br>
            <a:r>
              <a:rPr lang="en-US" sz="2400" b="1" kern="1200" dirty="0">
                <a:solidFill>
                  <a:srgbClr val="FFFFFF"/>
                </a:solidFill>
                <a:latin typeface="+mn-lt"/>
                <a:ea typeface="+mj-ea"/>
                <a:cs typeface="+mj-cs"/>
              </a:rPr>
              <a:t>Holding</a:t>
            </a:r>
            <a:r>
              <a:rPr lang="en-US" sz="2400" kern="1200" dirty="0">
                <a:solidFill>
                  <a:srgbClr val="FFFFFF"/>
                </a:solidFill>
                <a:latin typeface="+mn-lt"/>
                <a:ea typeface="+mj-ea"/>
                <a:cs typeface="+mj-cs"/>
              </a:rPr>
              <a:t> – there is no aim of integrating and value is created by financial transfers, or risk-sharing. </a:t>
            </a:r>
          </a:p>
        </p:txBody>
      </p:sp>
      <p:pic>
        <p:nvPicPr>
          <p:cNvPr id="4" name="Content Placeholder 3">
            <a:extLst>
              <a:ext uri="{FF2B5EF4-FFF2-40B4-BE49-F238E27FC236}">
                <a16:creationId xmlns:a16="http://schemas.microsoft.com/office/drawing/2014/main" id="{9641DF1F-4705-6630-5C9B-3E743237CF77}"/>
              </a:ext>
            </a:extLst>
          </p:cNvPr>
          <p:cNvPicPr>
            <a:picLocks noGrp="1" noChangeAspect="1"/>
          </p:cNvPicPr>
          <p:nvPr>
            <p:ph idx="1"/>
          </p:nvPr>
        </p:nvPicPr>
        <p:blipFill>
          <a:blip r:embed="rId3"/>
          <a:stretch>
            <a:fillRect/>
          </a:stretch>
        </p:blipFill>
        <p:spPr>
          <a:xfrm>
            <a:off x="4502428" y="693110"/>
            <a:ext cx="7225748" cy="5471779"/>
          </a:xfrm>
          <a:prstGeom prst="rect">
            <a:avLst/>
          </a:prstGeom>
        </p:spPr>
      </p:pic>
    </p:spTree>
    <p:extLst>
      <p:ext uri="{BB962C8B-B14F-4D97-AF65-F5344CB8AC3E}">
        <p14:creationId xmlns:p14="http://schemas.microsoft.com/office/powerpoint/2010/main" val="1581898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679E3-2F14-451A-609F-08A71FE9D6D2}"/>
              </a:ext>
            </a:extLst>
          </p:cNvPr>
          <p:cNvSpPr>
            <a:spLocks noGrp="1"/>
          </p:cNvSpPr>
          <p:nvPr>
            <p:ph type="title"/>
          </p:nvPr>
        </p:nvSpPr>
        <p:spPr>
          <a:xfrm>
            <a:off x="838200" y="365125"/>
            <a:ext cx="10515600" cy="549275"/>
          </a:xfrm>
        </p:spPr>
        <p:txBody>
          <a:bodyPr>
            <a:normAutofit fontScale="90000"/>
          </a:bodyPr>
          <a:lstStyle/>
          <a:p>
            <a:pPr algn="ctr"/>
            <a:r>
              <a:rPr lang="en-GB" b="1" i="1" dirty="0"/>
              <a:t>Perlmutter’s model</a:t>
            </a:r>
          </a:p>
        </p:txBody>
      </p:sp>
      <p:graphicFrame>
        <p:nvGraphicFramePr>
          <p:cNvPr id="4" name="Content Placeholder 3">
            <a:extLst>
              <a:ext uri="{FF2B5EF4-FFF2-40B4-BE49-F238E27FC236}">
                <a16:creationId xmlns:a16="http://schemas.microsoft.com/office/drawing/2014/main" id="{BF304D62-D322-A49A-7941-9D71487C8044}"/>
              </a:ext>
            </a:extLst>
          </p:cNvPr>
          <p:cNvGraphicFramePr>
            <a:graphicFrameLocks noGrp="1"/>
          </p:cNvGraphicFramePr>
          <p:nvPr>
            <p:ph idx="1"/>
            <p:extLst>
              <p:ext uri="{D42A27DB-BD31-4B8C-83A1-F6EECF244321}">
                <p14:modId xmlns:p14="http://schemas.microsoft.com/office/powerpoint/2010/main" val="3340666880"/>
              </p:ext>
            </p:extLst>
          </p:nvPr>
        </p:nvGraphicFramePr>
        <p:xfrm>
          <a:off x="293914" y="914400"/>
          <a:ext cx="11604173" cy="5829838"/>
        </p:xfrm>
        <a:graphic>
          <a:graphicData uri="http://schemas.openxmlformats.org/drawingml/2006/table">
            <a:tbl>
              <a:tblPr firstRow="1" firstCol="1" bandRow="1">
                <a:tableStyleId>{5C22544A-7EE6-4342-B048-85BDC9FD1C3A}</a:tableStyleId>
              </a:tblPr>
              <a:tblGrid>
                <a:gridCol w="1458686">
                  <a:extLst>
                    <a:ext uri="{9D8B030D-6E8A-4147-A177-3AD203B41FA5}">
                      <a16:colId xmlns:a16="http://schemas.microsoft.com/office/drawing/2014/main" val="2015686407"/>
                    </a:ext>
                  </a:extLst>
                </a:gridCol>
                <a:gridCol w="3385457">
                  <a:extLst>
                    <a:ext uri="{9D8B030D-6E8A-4147-A177-3AD203B41FA5}">
                      <a16:colId xmlns:a16="http://schemas.microsoft.com/office/drawing/2014/main" val="2946163998"/>
                    </a:ext>
                  </a:extLst>
                </a:gridCol>
                <a:gridCol w="3222172">
                  <a:extLst>
                    <a:ext uri="{9D8B030D-6E8A-4147-A177-3AD203B41FA5}">
                      <a16:colId xmlns:a16="http://schemas.microsoft.com/office/drawing/2014/main" val="4178784863"/>
                    </a:ext>
                  </a:extLst>
                </a:gridCol>
                <a:gridCol w="3537858">
                  <a:extLst>
                    <a:ext uri="{9D8B030D-6E8A-4147-A177-3AD203B41FA5}">
                      <a16:colId xmlns:a16="http://schemas.microsoft.com/office/drawing/2014/main" val="432444504"/>
                    </a:ext>
                  </a:extLst>
                </a:gridCol>
              </a:tblGrid>
              <a:tr h="286754">
                <a:tc>
                  <a:txBody>
                    <a:bodyPr/>
                    <a:lstStyle/>
                    <a:p>
                      <a:pPr algn="just">
                        <a:lnSpc>
                          <a:spcPct val="150000"/>
                        </a:lnSpc>
                        <a:spcAft>
                          <a:spcPts val="600"/>
                        </a:spcAft>
                      </a:pPr>
                      <a:r>
                        <a:rPr lang="en-GB" sz="18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ctr">
                        <a:lnSpc>
                          <a:spcPct val="150000"/>
                        </a:lnSpc>
                        <a:spcAft>
                          <a:spcPts val="600"/>
                        </a:spcAft>
                      </a:pPr>
                      <a:r>
                        <a:rPr lang="en-GB" sz="1800">
                          <a:effectLst/>
                        </a:rPr>
                        <a:t>Cost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ctr">
                        <a:lnSpc>
                          <a:spcPct val="150000"/>
                        </a:lnSpc>
                        <a:spcAft>
                          <a:spcPts val="600"/>
                        </a:spcAft>
                      </a:pPr>
                      <a:r>
                        <a:rPr lang="en-GB" sz="1800">
                          <a:effectLst/>
                        </a:rPr>
                        <a:t>Risk</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ctr">
                        <a:lnSpc>
                          <a:spcPct val="150000"/>
                        </a:lnSpc>
                        <a:spcAft>
                          <a:spcPts val="600"/>
                        </a:spcAft>
                      </a:pPr>
                      <a:r>
                        <a:rPr lang="en-GB" sz="1800">
                          <a:effectLst/>
                        </a:rPr>
                        <a:t>Benefit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extLst>
                  <a:ext uri="{0D108BD9-81ED-4DB2-BD59-A6C34878D82A}">
                    <a16:rowId xmlns:a16="http://schemas.microsoft.com/office/drawing/2014/main" val="3904436093"/>
                  </a:ext>
                </a:extLst>
              </a:tr>
              <a:tr h="818025">
                <a:tc>
                  <a:txBody>
                    <a:bodyPr/>
                    <a:lstStyle/>
                    <a:p>
                      <a:pPr algn="just">
                        <a:lnSpc>
                          <a:spcPct val="150000"/>
                        </a:lnSpc>
                        <a:spcAft>
                          <a:spcPts val="600"/>
                        </a:spcAft>
                      </a:pPr>
                      <a:r>
                        <a:rPr lang="en-GB" sz="1800" dirty="0">
                          <a:effectLst/>
                        </a:rPr>
                        <a:t>Ethnocentric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a:effectLst/>
                        </a:rPr>
                        <a:t>Ineffective M&amp;A planning</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a:effectLst/>
                        </a:rPr>
                        <a:t>Absence of flexible receptivity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dirty="0">
                          <a:effectLst/>
                        </a:rPr>
                        <a:t>Simple organisation</a:t>
                      </a:r>
                    </a:p>
                    <a:p>
                      <a:pPr algn="just">
                        <a:lnSpc>
                          <a:spcPct val="115000"/>
                        </a:lnSpc>
                        <a:spcAft>
                          <a:spcPts val="600"/>
                        </a:spcAft>
                      </a:pPr>
                      <a:r>
                        <a:rPr lang="en-GB" sz="1800" dirty="0">
                          <a:effectLst/>
                        </a:rPr>
                        <a:t>Better control and communication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extLst>
                  <a:ext uri="{0D108BD9-81ED-4DB2-BD59-A6C34878D82A}">
                    <a16:rowId xmlns:a16="http://schemas.microsoft.com/office/drawing/2014/main" val="2846480683"/>
                  </a:ext>
                </a:extLst>
              </a:tr>
              <a:tr h="1308355">
                <a:tc>
                  <a:txBody>
                    <a:bodyPr/>
                    <a:lstStyle/>
                    <a:p>
                      <a:pPr algn="just">
                        <a:lnSpc>
                          <a:spcPct val="150000"/>
                        </a:lnSpc>
                        <a:spcAft>
                          <a:spcPts val="600"/>
                        </a:spcAft>
                      </a:pPr>
                      <a:r>
                        <a:rPr lang="en-GB" sz="1800" dirty="0">
                          <a:effectLst/>
                        </a:rPr>
                        <a:t>Polycentric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a:effectLst/>
                        </a:rPr>
                        <a:t>Waste due duplication, suitable only for local use, and inefficient for home country experience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a:effectLst/>
                        </a:rPr>
                        <a:t>Excessive focus on the local tradition instead of the global viewpoint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a:effectLst/>
                        </a:rPr>
                        <a:t>High utilization of local markets </a:t>
                      </a:r>
                    </a:p>
                    <a:p>
                      <a:pPr algn="just">
                        <a:lnSpc>
                          <a:spcPct val="115000"/>
                        </a:lnSpc>
                        <a:spcAft>
                          <a:spcPts val="600"/>
                        </a:spcAft>
                      </a:pPr>
                      <a:r>
                        <a:rPr lang="en-GB" sz="1800">
                          <a:effectLst/>
                        </a:rPr>
                        <a:t>Better sales due to better informed local management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extLst>
                  <a:ext uri="{0D108BD9-81ED-4DB2-BD59-A6C34878D82A}">
                    <a16:rowId xmlns:a16="http://schemas.microsoft.com/office/drawing/2014/main" val="2168815209"/>
                  </a:ext>
                </a:extLst>
              </a:tr>
              <a:tr h="2385920">
                <a:tc>
                  <a:txBody>
                    <a:bodyPr/>
                    <a:lstStyle/>
                    <a:p>
                      <a:pPr algn="just">
                        <a:lnSpc>
                          <a:spcPct val="150000"/>
                        </a:lnSpc>
                        <a:spcAft>
                          <a:spcPts val="600"/>
                        </a:spcAft>
                      </a:pPr>
                      <a:r>
                        <a:rPr lang="en-GB" sz="1800">
                          <a:effectLst/>
                        </a:rPr>
                        <a:t>Geocentric</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dirty="0">
                          <a:effectLst/>
                        </a:rPr>
                        <a:t>High travel and communication expense </a:t>
                      </a:r>
                    </a:p>
                    <a:p>
                      <a:pPr algn="just">
                        <a:lnSpc>
                          <a:spcPct val="115000"/>
                        </a:lnSpc>
                        <a:spcAft>
                          <a:spcPts val="600"/>
                        </a:spcAft>
                      </a:pPr>
                      <a:r>
                        <a:rPr lang="en-GB" sz="1800" dirty="0">
                          <a:effectLst/>
                        </a:rPr>
                        <a:t>Educational costs</a:t>
                      </a:r>
                    </a:p>
                    <a:p>
                      <a:pPr algn="just">
                        <a:lnSpc>
                          <a:spcPct val="115000"/>
                        </a:lnSpc>
                        <a:spcAft>
                          <a:spcPts val="600"/>
                        </a:spcAft>
                      </a:pPr>
                      <a:r>
                        <a:rPr lang="en-GB" sz="1800" dirty="0">
                          <a:effectLst/>
                        </a:rPr>
                        <a:t>Time consuming in decision-making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a:effectLst/>
                        </a:rPr>
                        <a:t>Wide power distribution and employees’ problems especially for international head managers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a:effectLst/>
                        </a:rPr>
                        <a:t>High quality of products and services </a:t>
                      </a:r>
                    </a:p>
                    <a:p>
                      <a:pPr algn="just">
                        <a:lnSpc>
                          <a:spcPct val="115000"/>
                        </a:lnSpc>
                        <a:spcAft>
                          <a:spcPts val="600"/>
                        </a:spcAft>
                      </a:pPr>
                      <a:r>
                        <a:rPr lang="en-GB" sz="1800">
                          <a:effectLst/>
                        </a:rPr>
                        <a:t>Worldwide utilisation of the best resources </a:t>
                      </a:r>
                    </a:p>
                    <a:p>
                      <a:pPr algn="just">
                        <a:lnSpc>
                          <a:spcPct val="115000"/>
                        </a:lnSpc>
                        <a:spcAft>
                          <a:spcPts val="600"/>
                        </a:spcAft>
                      </a:pPr>
                      <a:r>
                        <a:rPr lang="en-GB" sz="1800">
                          <a:effectLst/>
                        </a:rPr>
                        <a:t>Greater commitment to global objectives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extLst>
                  <a:ext uri="{0D108BD9-81ED-4DB2-BD59-A6C34878D82A}">
                    <a16:rowId xmlns:a16="http://schemas.microsoft.com/office/drawing/2014/main" val="288086594"/>
                  </a:ext>
                </a:extLst>
              </a:tr>
              <a:tr h="948603">
                <a:tc>
                  <a:txBody>
                    <a:bodyPr/>
                    <a:lstStyle/>
                    <a:p>
                      <a:pPr algn="just">
                        <a:lnSpc>
                          <a:spcPct val="150000"/>
                        </a:lnSpc>
                        <a:spcAft>
                          <a:spcPts val="600"/>
                        </a:spcAft>
                      </a:pPr>
                      <a:r>
                        <a:rPr lang="en-GB" sz="1800">
                          <a:effectLst/>
                        </a:rPr>
                        <a:t>Regiocentric</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50000"/>
                        </a:lnSpc>
                        <a:spcAft>
                          <a:spcPts val="600"/>
                        </a:spcAft>
                      </a:pPr>
                      <a:r>
                        <a:rPr lang="en-GB" sz="1800">
                          <a:effectLst/>
                        </a:rPr>
                        <a:t>Decisions made in the regional headquarters, cut expenses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50000"/>
                        </a:lnSpc>
                        <a:spcAft>
                          <a:spcPts val="600"/>
                        </a:spcAft>
                      </a:pPr>
                      <a:r>
                        <a:rPr lang="en-GB" sz="1800">
                          <a:effectLst/>
                        </a:rPr>
                        <a:t>Focus on regional standards and objectives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tc>
                  <a:txBody>
                    <a:bodyPr/>
                    <a:lstStyle/>
                    <a:p>
                      <a:pPr algn="just">
                        <a:lnSpc>
                          <a:spcPct val="115000"/>
                        </a:lnSpc>
                        <a:spcAft>
                          <a:spcPts val="600"/>
                        </a:spcAft>
                      </a:pPr>
                      <a:r>
                        <a:rPr lang="en-GB" sz="1800" dirty="0">
                          <a:effectLst/>
                        </a:rPr>
                        <a:t>Simple organisation</a:t>
                      </a:r>
                    </a:p>
                    <a:p>
                      <a:pPr algn="just">
                        <a:lnSpc>
                          <a:spcPct val="150000"/>
                        </a:lnSpc>
                        <a:spcAft>
                          <a:spcPts val="600"/>
                        </a:spcAft>
                      </a:pPr>
                      <a:r>
                        <a:rPr lang="en-GB" sz="1800" dirty="0">
                          <a:effectLst/>
                        </a:rPr>
                        <a:t>Better control and communication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6105" marR="66105" marT="0" marB="0"/>
                </a:tc>
                <a:extLst>
                  <a:ext uri="{0D108BD9-81ED-4DB2-BD59-A6C34878D82A}">
                    <a16:rowId xmlns:a16="http://schemas.microsoft.com/office/drawing/2014/main" val="3255675770"/>
                  </a:ext>
                </a:extLst>
              </a:tr>
            </a:tbl>
          </a:graphicData>
        </a:graphic>
      </p:graphicFrame>
    </p:spTree>
    <p:extLst>
      <p:ext uri="{BB962C8B-B14F-4D97-AF65-F5344CB8AC3E}">
        <p14:creationId xmlns:p14="http://schemas.microsoft.com/office/powerpoint/2010/main" val="2917945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44FA0-D052-63F0-C415-7DE663C6059F}"/>
              </a:ext>
            </a:extLst>
          </p:cNvPr>
          <p:cNvSpPr>
            <a:spLocks noGrp="1"/>
          </p:cNvSpPr>
          <p:nvPr>
            <p:ph type="title"/>
          </p:nvPr>
        </p:nvSpPr>
        <p:spPr>
          <a:xfrm>
            <a:off x="4572001" y="402772"/>
            <a:ext cx="6781800" cy="783772"/>
          </a:xfrm>
        </p:spPr>
        <p:txBody>
          <a:bodyPr vert="horz" lIns="91440" tIns="45720" rIns="91440" bIns="45720" rtlCol="0">
            <a:normAutofit/>
          </a:bodyPr>
          <a:lstStyle/>
          <a:p>
            <a:pPr algn="ctr"/>
            <a:r>
              <a:rPr lang="en-US" kern="1200" dirty="0">
                <a:latin typeface="+mj-lt"/>
                <a:ea typeface="+mj-ea"/>
                <a:cs typeface="+mj-cs"/>
              </a:rPr>
              <a:t>Conclusion</a:t>
            </a:r>
          </a:p>
        </p:txBody>
      </p:sp>
      <p:pic>
        <p:nvPicPr>
          <p:cNvPr id="18" name="Picture 17" descr="A group of yellow figures and a red figure on the other side">
            <a:extLst>
              <a:ext uri="{FF2B5EF4-FFF2-40B4-BE49-F238E27FC236}">
                <a16:creationId xmlns:a16="http://schemas.microsoft.com/office/drawing/2014/main" id="{980CC750-465F-00BA-FCE4-C1E53AAAC232}"/>
              </a:ext>
            </a:extLst>
          </p:cNvPr>
          <p:cNvPicPr>
            <a:picLocks noChangeAspect="1"/>
          </p:cNvPicPr>
          <p:nvPr/>
        </p:nvPicPr>
        <p:blipFill rotWithShape="1">
          <a:blip r:embed="rId2"/>
          <a:srcRect l="50038" r="1341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270BC0E-8843-D9C5-C8C5-D8BAC5729ECD}"/>
              </a:ext>
            </a:extLst>
          </p:cNvPr>
          <p:cNvSpPr>
            <a:spLocks noGrp="1"/>
          </p:cNvSpPr>
          <p:nvPr>
            <p:ph idx="1"/>
          </p:nvPr>
        </p:nvSpPr>
        <p:spPr>
          <a:xfrm>
            <a:off x="4049486" y="1317171"/>
            <a:ext cx="7957457" cy="5410200"/>
          </a:xfrm>
        </p:spPr>
        <p:txBody>
          <a:bodyPr vert="horz" lIns="91440" tIns="45720" rIns="91440" bIns="45720" rtlCol="0" anchor="t">
            <a:normAutofit/>
          </a:bodyPr>
          <a:lstStyle/>
          <a:p>
            <a:pPr algn="just">
              <a:spcAft>
                <a:spcPts val="600"/>
              </a:spcAft>
            </a:pPr>
            <a:r>
              <a:rPr lang="en-GB" sz="2400" dirty="0">
                <a:effectLst/>
                <a:ea typeface="Calibri" panose="020F0502020204030204" pitchFamily="34" charset="0"/>
                <a:cs typeface="Times New Roman" panose="02020603050405020304" pitchFamily="18" charset="0"/>
              </a:rPr>
              <a:t>In conclusion, the importance of IHRM is, without doubt, the key factor that is comes about the and acquisition process. IHRM is the understanding of how multinational organisations manage their international workforces to gain competitive advantage The main focus is organisational strategy and structure, and relationship with market competition. </a:t>
            </a:r>
          </a:p>
          <a:p>
            <a:pPr algn="just">
              <a:spcAft>
                <a:spcPts val="800"/>
              </a:spcAft>
            </a:pPr>
            <a:r>
              <a:rPr lang="en-GB" sz="2400" dirty="0">
                <a:effectLst/>
                <a:ea typeface="Calibri" panose="020F0502020204030204" pitchFamily="34" charset="0"/>
                <a:cs typeface="Times New Roman" panose="02020603050405020304" pitchFamily="18" charset="0"/>
              </a:rPr>
              <a:t>Overall mergers and acquisitions (M&amp;A) activity is transformative, with business consolidations intimately influencing not just the global business landscape, but the entire society. And, nowadays, a lot of international Merger and Acquisitions are not successful and met a lot of barriers in this process, a designed team of people should deal with the process, to spend less on a positive result. </a:t>
            </a:r>
          </a:p>
        </p:txBody>
      </p:sp>
    </p:spTree>
    <p:extLst>
      <p:ext uri="{BB962C8B-B14F-4D97-AF65-F5344CB8AC3E}">
        <p14:creationId xmlns:p14="http://schemas.microsoft.com/office/powerpoint/2010/main" val="1569056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B9BF0-4F34-994E-0480-FD420F583EE1}"/>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8C7651-69D8-8796-2BD1-55A2A6B03EEB}"/>
              </a:ext>
            </a:extLst>
          </p:cNvPr>
          <p:cNvSpPr>
            <a:spLocks noGrp="1"/>
          </p:cNvSpPr>
          <p:nvPr>
            <p:ph idx="1"/>
          </p:nvPr>
        </p:nvSpPr>
        <p:spPr>
          <a:xfrm>
            <a:off x="130629" y="2181359"/>
            <a:ext cx="11854541" cy="4539484"/>
          </a:xfrm>
        </p:spPr>
        <p:txBody>
          <a:bodyPr>
            <a:normAutofit fontScale="25000" lnSpcReduction="20000"/>
          </a:bodyPr>
          <a:lstStyle/>
          <a:p>
            <a:pPr algn="just"/>
            <a:r>
              <a:rPr lang="en-GB" sz="7200" dirty="0">
                <a:effectLst/>
                <a:ea typeface="Calibri" panose="020F0502020204030204" pitchFamily="34" charset="0"/>
                <a:cs typeface="Times New Roman" panose="02020603050405020304" pitchFamily="18" charset="0"/>
              </a:rPr>
              <a:t>Armstrong, M. (2011) </a:t>
            </a:r>
            <a:r>
              <a:rPr lang="en-GB" sz="7200" i="1" dirty="0">
                <a:effectLst/>
                <a:ea typeface="Calibri" panose="020F0502020204030204" pitchFamily="34" charset="0"/>
                <a:cs typeface="Times New Roman" panose="02020603050405020304" pitchFamily="18" charset="0"/>
              </a:rPr>
              <a:t>Armstrong's handbook of strategic human resource management. </a:t>
            </a:r>
            <a:r>
              <a:rPr lang="en-GB" sz="7200" dirty="0">
                <a:effectLst/>
                <a:ea typeface="Calibri" panose="020F0502020204030204" pitchFamily="34" charset="0"/>
                <a:cs typeface="Times New Roman" panose="02020603050405020304" pitchFamily="18" charset="0"/>
              </a:rPr>
              <a:t>5th </a:t>
            </a:r>
            <a:r>
              <a:rPr lang="en-GB" sz="7200" dirty="0" err="1">
                <a:effectLst/>
                <a:ea typeface="Calibri" panose="020F0502020204030204" pitchFamily="34" charset="0"/>
                <a:cs typeface="Times New Roman" panose="02020603050405020304" pitchFamily="18" charset="0"/>
              </a:rPr>
              <a:t>edn</a:t>
            </a:r>
            <a:r>
              <a:rPr lang="en-GB" sz="7200" dirty="0">
                <a:effectLst/>
                <a:ea typeface="Calibri" panose="020F0502020204030204" pitchFamily="34" charset="0"/>
                <a:cs typeface="Times New Roman" panose="02020603050405020304" pitchFamily="18" charset="0"/>
              </a:rPr>
              <a:t>. Kogan Page: London. </a:t>
            </a:r>
          </a:p>
          <a:p>
            <a:pPr algn="just"/>
            <a:r>
              <a:rPr lang="en-GB" sz="7200" dirty="0" err="1">
                <a:effectLst/>
                <a:ea typeface="Calibri" panose="020F0502020204030204" pitchFamily="34" charset="0"/>
                <a:cs typeface="Times New Roman" panose="02020603050405020304" pitchFamily="18" charset="0"/>
              </a:rPr>
              <a:t>Björkman</a:t>
            </a:r>
            <a:r>
              <a:rPr lang="en-GB" sz="7200" dirty="0">
                <a:effectLst/>
                <a:ea typeface="Calibri" panose="020F0502020204030204" pitchFamily="34" charset="0"/>
                <a:cs typeface="Times New Roman" panose="02020603050405020304" pitchFamily="18" charset="0"/>
              </a:rPr>
              <a:t>, I. and </a:t>
            </a:r>
            <a:r>
              <a:rPr lang="en-GB" sz="7200" dirty="0" err="1">
                <a:effectLst/>
                <a:ea typeface="Calibri" panose="020F0502020204030204" pitchFamily="34" charset="0"/>
                <a:cs typeface="Times New Roman" panose="02020603050405020304" pitchFamily="18" charset="0"/>
              </a:rPr>
              <a:t>Lervik</a:t>
            </a:r>
            <a:r>
              <a:rPr lang="en-GB" sz="7200" dirty="0">
                <a:effectLst/>
                <a:ea typeface="Calibri" panose="020F0502020204030204" pitchFamily="34" charset="0"/>
                <a:cs typeface="Times New Roman" panose="02020603050405020304" pitchFamily="18" charset="0"/>
              </a:rPr>
              <a:t>, J.E., (2007) Transferring HR practices within multinational corporations. Human Resource Management Journal, 17(4), pp.320-335.</a:t>
            </a:r>
          </a:p>
          <a:p>
            <a:pPr algn="just"/>
            <a:r>
              <a:rPr lang="en-GB" sz="7200" dirty="0">
                <a:solidFill>
                  <a:srgbClr val="000000"/>
                </a:solidFill>
                <a:effectLst/>
                <a:ea typeface="Calibri" panose="020F0502020204030204" pitchFamily="34" charset="0"/>
                <a:cs typeface="Times New Roman" panose="02020603050405020304" pitchFamily="18" charset="0"/>
              </a:rPr>
              <a:t>Briscoe, D.R., Claus, L.M. and Schuler, R.S. (2009) </a:t>
            </a:r>
            <a:r>
              <a:rPr lang="en-GB" sz="7200" i="1" dirty="0">
                <a:solidFill>
                  <a:srgbClr val="000000"/>
                </a:solidFill>
                <a:effectLst/>
                <a:ea typeface="Calibri" panose="020F0502020204030204" pitchFamily="34" charset="0"/>
                <a:cs typeface="Times New Roman" panose="02020603050405020304" pitchFamily="18" charset="0"/>
              </a:rPr>
              <a:t>International human resource management: policies and practices for multinational enterprises</a:t>
            </a:r>
            <a:r>
              <a:rPr lang="en-GB" sz="7200" dirty="0">
                <a:solidFill>
                  <a:srgbClr val="000000"/>
                </a:solidFill>
                <a:effectLst/>
                <a:ea typeface="Calibri" panose="020F0502020204030204" pitchFamily="34" charset="0"/>
                <a:cs typeface="Times New Roman" panose="02020603050405020304" pitchFamily="18" charset="0"/>
              </a:rPr>
              <a:t>. 3rd ed. London: Routledge.</a:t>
            </a:r>
            <a:endParaRPr lang="en-GB" sz="7200" dirty="0">
              <a:effectLst/>
              <a:ea typeface="Calibri" panose="020F0502020204030204" pitchFamily="34" charset="0"/>
              <a:cs typeface="Times New Roman" panose="02020603050405020304" pitchFamily="18" charset="0"/>
            </a:endParaRPr>
          </a:p>
          <a:p>
            <a:pPr algn="just"/>
            <a:r>
              <a:rPr lang="en-GB" sz="7200" dirty="0">
                <a:effectLst/>
                <a:ea typeface="Calibri" panose="020F0502020204030204" pitchFamily="34" charset="0"/>
                <a:cs typeface="Times New Roman" panose="02020603050405020304" pitchFamily="18" charset="0"/>
              </a:rPr>
              <a:t>Bruin, L. (2017) Hofstede’s Cultural Dimensions. Available at: https://www.business-to-you.com/hofstedes-cultural-dimensions/ (Accessed: 6th March 2023).</a:t>
            </a:r>
          </a:p>
          <a:p>
            <a:pPr algn="just"/>
            <a:r>
              <a:rPr lang="en-GB" sz="7200" dirty="0">
                <a:solidFill>
                  <a:srgbClr val="000000"/>
                </a:solidFill>
                <a:effectLst/>
                <a:ea typeface="Calibri" panose="020F0502020204030204" pitchFamily="34" charset="0"/>
                <a:cs typeface="Times New Roman" panose="02020603050405020304" pitchFamily="18" charset="0"/>
              </a:rPr>
              <a:t>Gallego-Álvarez, I. and </a:t>
            </a:r>
            <a:r>
              <a:rPr lang="en-GB" sz="7200" dirty="0" err="1">
                <a:solidFill>
                  <a:srgbClr val="000000"/>
                </a:solidFill>
                <a:effectLst/>
                <a:ea typeface="Calibri" panose="020F0502020204030204" pitchFamily="34" charset="0"/>
                <a:cs typeface="Times New Roman" panose="02020603050405020304" pitchFamily="18" charset="0"/>
              </a:rPr>
              <a:t>Pucheta</a:t>
            </a:r>
            <a:r>
              <a:rPr lang="en-GB" sz="7200" dirty="0">
                <a:solidFill>
                  <a:srgbClr val="000000"/>
                </a:solidFill>
                <a:effectLst/>
                <a:ea typeface="Calibri" panose="020F0502020204030204" pitchFamily="34" charset="0"/>
                <a:cs typeface="Times New Roman" panose="02020603050405020304" pitchFamily="18" charset="0"/>
              </a:rPr>
              <a:t>-Martínez, M.C. (2021) ‘Hofstede’s cultural dimensions and R&amp;D intensity as an innovation strategy: a view from different institutional contexts’, </a:t>
            </a:r>
            <a:r>
              <a:rPr lang="en-GB" sz="7200" i="1" dirty="0">
                <a:solidFill>
                  <a:srgbClr val="000000"/>
                </a:solidFill>
                <a:effectLst/>
                <a:ea typeface="Calibri" panose="020F0502020204030204" pitchFamily="34" charset="0"/>
                <a:cs typeface="Times New Roman" panose="02020603050405020304" pitchFamily="18" charset="0"/>
              </a:rPr>
              <a:t>Eurasian business review</a:t>
            </a:r>
            <a:r>
              <a:rPr lang="en-GB" sz="7200" dirty="0">
                <a:solidFill>
                  <a:srgbClr val="000000"/>
                </a:solidFill>
                <a:effectLst/>
                <a:ea typeface="Calibri" panose="020F0502020204030204" pitchFamily="34" charset="0"/>
                <a:cs typeface="Times New Roman" panose="02020603050405020304" pitchFamily="18" charset="0"/>
              </a:rPr>
              <a:t>, 11(2), pp. 191–220. </a:t>
            </a:r>
            <a:endParaRPr lang="en-GB" sz="7200" dirty="0">
              <a:effectLst/>
              <a:ea typeface="Calibri" panose="020F0502020204030204" pitchFamily="34" charset="0"/>
              <a:cs typeface="Times New Roman" panose="02020603050405020304" pitchFamily="18" charset="0"/>
            </a:endParaRPr>
          </a:p>
          <a:p>
            <a:pPr algn="just"/>
            <a:r>
              <a:rPr lang="en-GB" sz="7200" dirty="0">
                <a:solidFill>
                  <a:srgbClr val="000000"/>
                </a:solidFill>
                <a:effectLst/>
                <a:ea typeface="Calibri" panose="020F0502020204030204" pitchFamily="34" charset="0"/>
                <a:cs typeface="Times New Roman" panose="02020603050405020304" pitchFamily="18" charset="0"/>
              </a:rPr>
              <a:t>Hofstede, G. (2003) Cultural dimensions. Available at: </a:t>
            </a:r>
            <a:r>
              <a:rPr lang="en-GB" sz="7200" i="1" dirty="0">
                <a:solidFill>
                  <a:srgbClr val="000000"/>
                </a:solidFill>
                <a:effectLst/>
                <a:ea typeface="Calibri" panose="020F0502020204030204" pitchFamily="34" charset="0"/>
                <a:cs typeface="Times New Roman" panose="02020603050405020304" pitchFamily="18" charset="0"/>
              </a:rPr>
              <a:t>www. </a:t>
            </a:r>
            <a:r>
              <a:rPr lang="en-GB" sz="7200" i="1" dirty="0" err="1">
                <a:solidFill>
                  <a:srgbClr val="000000"/>
                </a:solidFill>
                <a:effectLst/>
                <a:ea typeface="Calibri" panose="020F0502020204030204" pitchFamily="34" charset="0"/>
                <a:cs typeface="Times New Roman" panose="02020603050405020304" pitchFamily="18" charset="0"/>
              </a:rPr>
              <a:t>geert-hofstede</a:t>
            </a:r>
            <a:r>
              <a:rPr lang="en-GB" sz="7200" i="1" dirty="0">
                <a:solidFill>
                  <a:srgbClr val="000000"/>
                </a:solidFill>
                <a:effectLst/>
                <a:ea typeface="Calibri" panose="020F0502020204030204" pitchFamily="34" charset="0"/>
                <a:cs typeface="Times New Roman" panose="02020603050405020304" pitchFamily="18" charset="0"/>
              </a:rPr>
              <a:t>. com</a:t>
            </a:r>
            <a:r>
              <a:rPr lang="en-GB" sz="7200" dirty="0">
                <a:solidFill>
                  <a:srgbClr val="000000"/>
                </a:solidFill>
                <a:effectLst/>
                <a:ea typeface="Calibri" panose="020F0502020204030204" pitchFamily="34" charset="0"/>
                <a:cs typeface="Times New Roman" panose="02020603050405020304" pitchFamily="18" charset="0"/>
              </a:rPr>
              <a:t> (Accessed: 6</a:t>
            </a:r>
            <a:r>
              <a:rPr lang="en-GB" sz="7200" baseline="30000" dirty="0">
                <a:solidFill>
                  <a:srgbClr val="000000"/>
                </a:solidFill>
                <a:effectLst/>
                <a:ea typeface="Calibri" panose="020F0502020204030204" pitchFamily="34" charset="0"/>
                <a:cs typeface="Times New Roman" panose="02020603050405020304" pitchFamily="18" charset="0"/>
              </a:rPr>
              <a:t>th</a:t>
            </a:r>
            <a:r>
              <a:rPr lang="en-GB" sz="7200" dirty="0">
                <a:solidFill>
                  <a:srgbClr val="000000"/>
                </a:solidFill>
                <a:effectLst/>
                <a:ea typeface="Calibri" panose="020F0502020204030204" pitchFamily="34" charset="0"/>
                <a:cs typeface="Times New Roman" panose="02020603050405020304" pitchFamily="18" charset="0"/>
              </a:rPr>
              <a:t> March 2023).</a:t>
            </a:r>
          </a:p>
          <a:p>
            <a:pPr algn="just"/>
            <a:r>
              <a:rPr lang="en-GB" sz="7200" dirty="0" err="1">
                <a:solidFill>
                  <a:srgbClr val="000000"/>
                </a:solidFill>
                <a:effectLst/>
                <a:ea typeface="Calibri" panose="020F0502020204030204" pitchFamily="34" charset="0"/>
                <a:cs typeface="Times New Roman" panose="02020603050405020304" pitchFamily="18" charset="0"/>
              </a:rPr>
              <a:t>Khlif</a:t>
            </a:r>
            <a:r>
              <a:rPr lang="en-GB" sz="7200" dirty="0">
                <a:solidFill>
                  <a:srgbClr val="000000"/>
                </a:solidFill>
                <a:effectLst/>
                <a:ea typeface="Calibri" panose="020F0502020204030204" pitchFamily="34" charset="0"/>
                <a:cs typeface="Times New Roman" panose="02020603050405020304" pitchFamily="18" charset="0"/>
              </a:rPr>
              <a:t>, H. (2016) ‘Hofstede’s cultural dimensions in accounting research: a review’, </a:t>
            </a:r>
            <a:r>
              <a:rPr lang="en-GB" sz="7200" i="1" dirty="0" err="1">
                <a:solidFill>
                  <a:srgbClr val="000000"/>
                </a:solidFill>
                <a:effectLst/>
                <a:ea typeface="Calibri" panose="020F0502020204030204" pitchFamily="34" charset="0"/>
                <a:cs typeface="Times New Roman" panose="02020603050405020304" pitchFamily="18" charset="0"/>
              </a:rPr>
              <a:t>Meditari</a:t>
            </a:r>
            <a:r>
              <a:rPr lang="en-GB" sz="7200" i="1" dirty="0">
                <a:solidFill>
                  <a:srgbClr val="000000"/>
                </a:solidFill>
                <a:effectLst/>
                <a:ea typeface="Calibri" panose="020F0502020204030204" pitchFamily="34" charset="0"/>
                <a:cs typeface="Times New Roman" panose="02020603050405020304" pitchFamily="18" charset="0"/>
              </a:rPr>
              <a:t> accountancy research</a:t>
            </a:r>
            <a:r>
              <a:rPr lang="en-GB" sz="7200" dirty="0">
                <a:solidFill>
                  <a:srgbClr val="000000"/>
                </a:solidFill>
                <a:effectLst/>
                <a:ea typeface="Calibri" panose="020F0502020204030204" pitchFamily="34" charset="0"/>
                <a:cs typeface="Times New Roman" panose="02020603050405020304" pitchFamily="18" charset="0"/>
              </a:rPr>
              <a:t>, 24(4), p. 545. </a:t>
            </a:r>
            <a:endParaRPr lang="en-GB" sz="7200" dirty="0">
              <a:effectLst/>
              <a:ea typeface="Calibri" panose="020F0502020204030204" pitchFamily="34" charset="0"/>
              <a:cs typeface="Times New Roman" panose="02020603050405020304" pitchFamily="18" charset="0"/>
            </a:endParaRPr>
          </a:p>
          <a:p>
            <a:pPr algn="just"/>
            <a:r>
              <a:rPr lang="en-GB" sz="7200" dirty="0">
                <a:effectLst/>
                <a:ea typeface="Calibri" panose="020F0502020204030204" pitchFamily="34" charset="0"/>
                <a:cs typeface="Times New Roman" panose="02020603050405020304" pitchFamily="18" charset="0"/>
              </a:rPr>
              <a:t>Mullins, L. and McLean, J.E. (2019) Mullins: Organisational behaviour in the workplace. Pearson Education, Limited, Harlow.</a:t>
            </a:r>
          </a:p>
          <a:p>
            <a:pPr algn="just"/>
            <a:r>
              <a:rPr lang="en-GB" sz="7200" dirty="0" err="1">
                <a:effectLst/>
                <a:ea typeface="Calibri" panose="020F0502020204030204" pitchFamily="34" charset="0"/>
                <a:cs typeface="Times New Roman" panose="02020603050405020304" pitchFamily="18" charset="0"/>
              </a:rPr>
              <a:t>Shayah</a:t>
            </a:r>
            <a:r>
              <a:rPr lang="en-GB" sz="7200" dirty="0">
                <a:effectLst/>
                <a:ea typeface="Calibri" panose="020F0502020204030204" pitchFamily="34" charset="0"/>
                <a:cs typeface="Times New Roman" panose="02020603050405020304" pitchFamily="18" charset="0"/>
              </a:rPr>
              <a:t>, H.M. and Sun, Z.H. (2018) ‘Human resource management practices in China and UAE- A comparison’, Advances in Economics, Business and Management Research, 60. DOI:10.2991/icmesd-18.2018.14.</a:t>
            </a:r>
          </a:p>
          <a:p>
            <a:pPr algn="just">
              <a:spcAft>
                <a:spcPts val="800"/>
              </a:spcAft>
            </a:pPr>
            <a:r>
              <a:rPr lang="en-GB" sz="7200" dirty="0" err="1">
                <a:effectLst/>
                <a:ea typeface="Calibri" panose="020F0502020204030204" pitchFamily="34" charset="0"/>
                <a:cs typeface="Times New Roman" panose="02020603050405020304" pitchFamily="18" charset="0"/>
              </a:rPr>
              <a:t>Treven</a:t>
            </a:r>
            <a:r>
              <a:rPr lang="en-GB" sz="7200" dirty="0">
                <a:effectLst/>
                <a:ea typeface="Calibri" panose="020F0502020204030204" pitchFamily="34" charset="0"/>
                <a:cs typeface="Times New Roman" panose="02020603050405020304" pitchFamily="18" charset="0"/>
              </a:rPr>
              <a:t>, S., </a:t>
            </a:r>
            <a:r>
              <a:rPr lang="en-GB" sz="7200" dirty="0" err="1">
                <a:effectLst/>
                <a:ea typeface="Calibri" panose="020F0502020204030204" pitchFamily="34" charset="0"/>
                <a:cs typeface="Times New Roman" panose="02020603050405020304" pitchFamily="18" charset="0"/>
              </a:rPr>
              <a:t>Mulej</a:t>
            </a:r>
            <a:r>
              <a:rPr lang="en-GB" sz="7200" dirty="0">
                <a:effectLst/>
                <a:ea typeface="Calibri" panose="020F0502020204030204" pitchFamily="34" charset="0"/>
                <a:cs typeface="Times New Roman" panose="02020603050405020304" pitchFamily="18" charset="0"/>
              </a:rPr>
              <a:t>, M. and Lynn, M. (2008) ‘The impact of culture on organizational behaviour’, </a:t>
            </a:r>
            <a:r>
              <a:rPr lang="en-GB" sz="7200" i="1" dirty="0">
                <a:effectLst/>
                <a:ea typeface="Calibri" panose="020F0502020204030204" pitchFamily="34" charset="0"/>
                <a:cs typeface="Times New Roman" panose="02020603050405020304" pitchFamily="18" charset="0"/>
              </a:rPr>
              <a:t>Management: journal of contemporary management issues, 13</a:t>
            </a:r>
            <a:r>
              <a:rPr lang="en-GB" sz="7200" dirty="0">
                <a:effectLst/>
                <a:ea typeface="Calibri" panose="020F0502020204030204" pitchFamily="34" charset="0"/>
                <a:cs typeface="Times New Roman" panose="02020603050405020304" pitchFamily="18" charset="0"/>
              </a:rPr>
              <a:t>(2), pp.27-39.</a:t>
            </a:r>
          </a:p>
          <a:p>
            <a:pPr algn="just">
              <a:spcAft>
                <a:spcPts val="800"/>
              </a:spcAft>
            </a:pPr>
            <a:endParaRPr lang="en-GB" sz="3200" dirty="0">
              <a:effectLst/>
              <a:ea typeface="Calibri" panose="020F0502020204030204" pitchFamily="34" charset="0"/>
              <a:cs typeface="Times New Roman" panose="02020603050405020304" pitchFamily="18" charset="0"/>
            </a:endParaRPr>
          </a:p>
          <a:p>
            <a:pPr algn="just">
              <a:spcAft>
                <a:spcPts val="800"/>
              </a:spcAft>
            </a:pPr>
            <a:endParaRPr lang="en-GB" sz="2400" dirty="0">
              <a:effectLst/>
              <a:ea typeface="Calibri" panose="020F0502020204030204" pitchFamily="34" charset="0"/>
              <a:cs typeface="Times New Roman" panose="02020603050405020304" pitchFamily="18" charset="0"/>
            </a:endParaRPr>
          </a:p>
          <a:p>
            <a:pPr algn="just"/>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400" dirty="0"/>
          </a:p>
        </p:txBody>
      </p:sp>
    </p:spTree>
    <p:extLst>
      <p:ext uri="{BB962C8B-B14F-4D97-AF65-F5344CB8AC3E}">
        <p14:creationId xmlns:p14="http://schemas.microsoft.com/office/powerpoint/2010/main" val="823264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35362</TotalTime>
  <Words>1513</Words>
  <Application>Microsoft Office PowerPoint</Application>
  <PresentationFormat>Widescreen</PresentationFormat>
  <Paragraphs>78</Paragraphs>
  <Slides>12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Module: Developing Relationships and Workplace Achievement  Module code: BMSW5102 Student Name: Vasilica Madalin Iliuta Student ID: 2007277 Lecturer’s name: Zahra Mohammadnazari </vt:lpstr>
      <vt:lpstr>Introduction</vt:lpstr>
      <vt:lpstr>Hofstede’s Cultural Dimensions </vt:lpstr>
      <vt:lpstr>Hofstede’s Cultural Dimensions</vt:lpstr>
      <vt:lpstr>Hofstede’s Cultural Dimensions</vt:lpstr>
      <vt:lpstr>Source: https://www.myhrfuture.com/blog/2019/7/19/how-can-you-measure-organisational-culture</vt:lpstr>
      <vt:lpstr>The institutional approach to IHRM. </vt:lpstr>
      <vt:lpstr>M&amp;A rationale and integration strategy.</vt:lpstr>
      <vt:lpstr>Preservation – management attention is to maintain the origin of the acquired benefits as they are.   Absorption – management needs the determination to guarantee that its vision for the acquisition is accomplished (Angwin and Meadows, 2015). Symbiotic – management should assure parallel boundary protection and penetration. Holding – there is no aim of integrating and value is created by financial transfers, or risk-sharing. </vt:lpstr>
      <vt:lpstr>Perlmutter’s model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Developing Relationships and Workplace Achievement  Module code: BMSW5102 Student Name: Vasilica Madalin Iliuta Student ID: 2007277 Lecturer’s name: Zahra Mohammadnazari</dc:title>
  <dc:creator>Corina Berco (1918420)</dc:creator>
  <cp:lastModifiedBy>Corina Berco (1918420)</cp:lastModifiedBy>
  <cp:revision>197</cp:revision>
  <dcterms:created xsi:type="dcterms:W3CDTF">2023-02-08T13:04:01Z</dcterms:created>
  <dcterms:modified xsi:type="dcterms:W3CDTF">2023-06-29T19:04:46Z</dcterms:modified>
</cp:coreProperties>
</file>