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6"/>
  </p:notesMasterIdLst>
  <p:handoutMasterIdLst>
    <p:handoutMasterId r:id="rId27"/>
  </p:handoutMasterIdLst>
  <p:sldIdLst>
    <p:sldId id="482" r:id="rId2"/>
    <p:sldId id="268" r:id="rId3"/>
    <p:sldId id="491" r:id="rId4"/>
    <p:sldId id="496" r:id="rId5"/>
    <p:sldId id="497" r:id="rId6"/>
    <p:sldId id="483" r:id="rId7"/>
    <p:sldId id="266" r:id="rId8"/>
    <p:sldId id="486" r:id="rId9"/>
    <p:sldId id="481" r:id="rId10"/>
    <p:sldId id="256" r:id="rId11"/>
    <p:sldId id="257" r:id="rId12"/>
    <p:sldId id="258" r:id="rId13"/>
    <p:sldId id="259" r:id="rId14"/>
    <p:sldId id="262" r:id="rId15"/>
    <p:sldId id="263" r:id="rId16"/>
    <p:sldId id="264" r:id="rId17"/>
    <p:sldId id="265" r:id="rId18"/>
    <p:sldId id="267" r:id="rId19"/>
    <p:sldId id="492" r:id="rId20"/>
    <p:sldId id="493" r:id="rId21"/>
    <p:sldId id="269" r:id="rId22"/>
    <p:sldId id="261" r:id="rId23"/>
    <p:sldId id="260" r:id="rId24"/>
    <p:sldId id="27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A70532"/>
    <a:srgbClr val="B303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86" autoAdjust="0"/>
    <p:restoredTop sz="71915" autoAdjust="0"/>
  </p:normalViewPr>
  <p:slideViewPr>
    <p:cSldViewPr>
      <p:cViewPr varScale="1">
        <p:scale>
          <a:sx n="79" d="100"/>
          <a:sy n="79" d="100"/>
        </p:scale>
        <p:origin x="276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FEF9E787-76FD-49C1-8576-87C3463625C8}"/>
    <pc:docChg chg="modSld">
      <pc:chgData name="Julie Thomas" userId="2af13b6d24d29b42" providerId="LiveId" clId="{FEF9E787-76FD-49C1-8576-87C3463625C8}" dt="2023-06-13T15:29:59.498" v="6" actId="20577"/>
      <pc:docMkLst>
        <pc:docMk/>
      </pc:docMkLst>
      <pc:sldChg chg="modSp mod">
        <pc:chgData name="Julie Thomas" userId="2af13b6d24d29b42" providerId="LiveId" clId="{FEF9E787-76FD-49C1-8576-87C3463625C8}" dt="2023-06-13T15:29:59.498" v="6" actId="20577"/>
        <pc:sldMkLst>
          <pc:docMk/>
          <pc:sldMk cId="2096146040" sldId="491"/>
        </pc:sldMkLst>
        <pc:spChg chg="mod">
          <ac:chgData name="Julie Thomas" userId="2af13b6d24d29b42" providerId="LiveId" clId="{FEF9E787-76FD-49C1-8576-87C3463625C8}" dt="2023-06-13T15:29:59.498" v="6" actId="20577"/>
          <ac:spMkLst>
            <pc:docMk/>
            <pc:sldMk cId="2096146040" sldId="491"/>
            <ac:spMk id="3" creationId="{21264F23-F67E-4D67-98B2-71F2DDCDE2D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88543CCC-3923-45E8-BA9D-596BA7CF5C96}"/>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146435" name="Rectangle 3">
            <a:extLst>
              <a:ext uri="{FF2B5EF4-FFF2-40B4-BE49-F238E27FC236}">
                <a16:creationId xmlns:a16="http://schemas.microsoft.com/office/drawing/2014/main" id="{C5194F3F-5CE9-4CD7-925B-B822E44557B0}"/>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146436" name="Rectangle 4">
            <a:extLst>
              <a:ext uri="{FF2B5EF4-FFF2-40B4-BE49-F238E27FC236}">
                <a16:creationId xmlns:a16="http://schemas.microsoft.com/office/drawing/2014/main" id="{31839ED4-EC67-4457-AA6A-277DEB1AFB2B}"/>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146437" name="Rectangle 5">
            <a:extLst>
              <a:ext uri="{FF2B5EF4-FFF2-40B4-BE49-F238E27FC236}">
                <a16:creationId xmlns:a16="http://schemas.microsoft.com/office/drawing/2014/main" id="{51F5E9A3-EFF1-48CD-8F06-0A2C8929807B}"/>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5BA4173D-4D62-4B10-9864-040E90D1294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FE9E340-3A0E-4B9E-BD4A-446779E85D61}"/>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22531" name="Rectangle 3">
            <a:extLst>
              <a:ext uri="{FF2B5EF4-FFF2-40B4-BE49-F238E27FC236}">
                <a16:creationId xmlns:a16="http://schemas.microsoft.com/office/drawing/2014/main" id="{B6A4417C-251D-4137-A2B3-BC0FABEB519E}"/>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22532" name="Rectangle 4">
            <a:extLst>
              <a:ext uri="{FF2B5EF4-FFF2-40B4-BE49-F238E27FC236}">
                <a16:creationId xmlns:a16="http://schemas.microsoft.com/office/drawing/2014/main" id="{4C25CA6D-DA02-4925-8ECF-C37A3CCB7D36}"/>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3" name="Rectangle 5">
            <a:extLst>
              <a:ext uri="{FF2B5EF4-FFF2-40B4-BE49-F238E27FC236}">
                <a16:creationId xmlns:a16="http://schemas.microsoft.com/office/drawing/2014/main" id="{CE43189D-2280-4A50-9B37-E68A2C0B1508}"/>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2534" name="Rectangle 6">
            <a:extLst>
              <a:ext uri="{FF2B5EF4-FFF2-40B4-BE49-F238E27FC236}">
                <a16:creationId xmlns:a16="http://schemas.microsoft.com/office/drawing/2014/main" id="{A71E2621-79DA-4F58-AAC6-F9DE1E8F5722}"/>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22535" name="Rectangle 7">
            <a:extLst>
              <a:ext uri="{FF2B5EF4-FFF2-40B4-BE49-F238E27FC236}">
                <a16:creationId xmlns:a16="http://schemas.microsoft.com/office/drawing/2014/main" id="{9E1F4C2B-8AA8-4297-B73A-9AB44D6D7B04}"/>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3D78E00E-C595-47E0-9C1C-F624B767F58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a:t>
            </a:fld>
            <a:endParaRPr lang="en-GB"/>
          </a:p>
        </p:txBody>
      </p:sp>
    </p:spTree>
    <p:extLst>
      <p:ext uri="{BB962C8B-B14F-4D97-AF65-F5344CB8AC3E}">
        <p14:creationId xmlns:p14="http://schemas.microsoft.com/office/powerpoint/2010/main" val="1994287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CIPD’s Factsheet for more ideas regarding wellbeing. </a:t>
            </a:r>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3</a:t>
            </a:fld>
            <a:endParaRPr lang="en-GB" altLang="en-US"/>
          </a:p>
        </p:txBody>
      </p:sp>
    </p:spTree>
    <p:extLst>
      <p:ext uri="{BB962C8B-B14F-4D97-AF65-F5344CB8AC3E}">
        <p14:creationId xmlns:p14="http://schemas.microsoft.com/office/powerpoint/2010/main" val="2427384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11111"/>
                </a:solidFill>
                <a:effectLst/>
                <a:latin typeface="Arial" panose="020B0604020202020204" pitchFamily="34" charset="0"/>
              </a:rPr>
              <a:t>They cover six key areas of work design that, if not properly managed, are associated with poor health, lower productivity and increased accident and sickness absence rates. The Management Standards are:</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Demands</a:t>
            </a:r>
            <a:r>
              <a:rPr lang="en-GB" b="0" i="0" dirty="0">
                <a:solidFill>
                  <a:srgbClr val="111111"/>
                </a:solidFill>
                <a:effectLst/>
                <a:latin typeface="Arial" panose="020B0604020202020204" pitchFamily="34" charset="0"/>
              </a:rPr>
              <a:t> – this includes issues such as workload, work patterns and the work environment</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Control</a:t>
            </a:r>
            <a:r>
              <a:rPr lang="en-GB" b="0" i="0" dirty="0">
                <a:solidFill>
                  <a:srgbClr val="111111"/>
                </a:solidFill>
                <a:effectLst/>
                <a:latin typeface="Arial" panose="020B0604020202020204" pitchFamily="34" charset="0"/>
              </a:rPr>
              <a:t> – how much say the person has in the way they do their work</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Support</a:t>
            </a:r>
            <a:r>
              <a:rPr lang="en-GB" b="0" i="0" dirty="0">
                <a:solidFill>
                  <a:srgbClr val="111111"/>
                </a:solidFill>
                <a:effectLst/>
                <a:latin typeface="Arial" panose="020B0604020202020204" pitchFamily="34" charset="0"/>
              </a:rPr>
              <a:t> – this includes the encouragement, sponsorship and resources provided by the organisation, line management and colleagues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Relationships</a:t>
            </a:r>
            <a:r>
              <a:rPr lang="en-GB" b="0" i="0" dirty="0">
                <a:solidFill>
                  <a:srgbClr val="111111"/>
                </a:solidFill>
                <a:effectLst/>
                <a:latin typeface="Arial" panose="020B0604020202020204" pitchFamily="34" charset="0"/>
              </a:rPr>
              <a:t> – this includes promoting positive working to avoid conflict and dealing with unacceptable behaviour</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7"/>
              </a:rPr>
              <a:t>Role</a:t>
            </a:r>
            <a:r>
              <a:rPr lang="en-GB" b="0" i="0" dirty="0">
                <a:solidFill>
                  <a:srgbClr val="111111"/>
                </a:solidFill>
                <a:effectLst/>
                <a:latin typeface="Arial" panose="020B0604020202020204" pitchFamily="34" charset="0"/>
              </a:rPr>
              <a:t> – whether people understand their role within the organisation and whether the organisation ensures that they do not have conflicting roles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8"/>
              </a:rPr>
              <a:t>Change</a:t>
            </a:r>
            <a:r>
              <a:rPr lang="en-GB" b="0" i="0" dirty="0">
                <a:solidFill>
                  <a:srgbClr val="111111"/>
                </a:solidFill>
                <a:effectLst/>
                <a:latin typeface="Arial" panose="020B0604020202020204" pitchFamily="34" charset="0"/>
              </a:rPr>
              <a:t> – how organisational change (large or small) is managed and communicated in the organisation</a:t>
            </a:r>
          </a:p>
          <a:p>
            <a:endParaRPr lang="en-GB" dirty="0"/>
          </a:p>
        </p:txBody>
      </p:sp>
      <p:sp>
        <p:nvSpPr>
          <p:cNvPr id="4" name="Slide Number Placeholder 3"/>
          <p:cNvSpPr>
            <a:spLocks noGrp="1"/>
          </p:cNvSpPr>
          <p:nvPr>
            <p:ph type="sldNum" sz="quarter" idx="5"/>
          </p:nvPr>
        </p:nvSpPr>
        <p:spPr/>
        <p:txBody>
          <a:bodyPr/>
          <a:lstStyle/>
          <a:p>
            <a:fld id="{3D78E00E-C595-47E0-9C1C-F624B767F588}" type="slidenum">
              <a:rPr lang="en-GB" altLang="en-US" smtClean="0"/>
              <a:pPr/>
              <a:t>5</a:t>
            </a:fld>
            <a:endParaRPr lang="en-GB" altLang="en-US"/>
          </a:p>
        </p:txBody>
      </p:sp>
    </p:spTree>
    <p:extLst>
      <p:ext uri="{BB962C8B-B14F-4D97-AF65-F5344CB8AC3E}">
        <p14:creationId xmlns:p14="http://schemas.microsoft.com/office/powerpoint/2010/main" val="3922303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1411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57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772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782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732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6362E849-225B-4469-B30B-3AE583DB3C24}" type="datetimeFigureOut">
              <a:rPr lang="en-GB" smtClean="0"/>
              <a:t>13/06/2023</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86259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13/06/2023</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321999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83646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711502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13/06/2023</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574283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13/06/2023</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5817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13/06/2023</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561978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502262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9466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9165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4666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13/06/2023</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252396266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755576" y="1484784"/>
            <a:ext cx="7772400" cy="1470025"/>
          </a:xfrm>
        </p:spPr>
        <p:txBody>
          <a:bodyPr>
            <a:normAutofit/>
          </a:bodyPr>
          <a:lstStyle/>
          <a:p>
            <a:r>
              <a:rPr lang="en-GB" dirty="0"/>
              <a:t>Organisational Strategies/Managing Stress/Empathy</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1441376" y="3026892"/>
            <a:ext cx="6400800" cy="1752600"/>
          </a:xfrm>
        </p:spPr>
        <p:txBody>
          <a:bodyPr/>
          <a:lstStyle/>
          <a:p>
            <a:r>
              <a:rPr lang="en-GB" dirty="0"/>
              <a:t>Julie Thomas</a:t>
            </a:r>
          </a:p>
        </p:txBody>
      </p:sp>
    </p:spTree>
    <p:extLst>
      <p:ext uri="{BB962C8B-B14F-4D97-AF65-F5344CB8AC3E}">
        <p14:creationId xmlns:p14="http://schemas.microsoft.com/office/powerpoint/2010/main" val="2746290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5CC0-1113-49EC-8224-0A53FD83C2F0}"/>
              </a:ext>
            </a:extLst>
          </p:cNvPr>
          <p:cNvSpPr>
            <a:spLocks noGrp="1"/>
          </p:cNvSpPr>
          <p:nvPr>
            <p:ph type="title"/>
          </p:nvPr>
        </p:nvSpPr>
        <p:spPr/>
        <p:txBody>
          <a:bodyPr>
            <a:normAutofit/>
          </a:bodyPr>
          <a:lstStyle/>
          <a:p>
            <a:r>
              <a:rPr lang="en-GB" b="1" dirty="0"/>
              <a:t>Strategies/Techniques to Improve EI and linked concepts</a:t>
            </a:r>
          </a:p>
        </p:txBody>
      </p:sp>
      <p:sp>
        <p:nvSpPr>
          <p:cNvPr id="3" name="Content Placeholder 2">
            <a:extLst>
              <a:ext uri="{FF2B5EF4-FFF2-40B4-BE49-F238E27FC236}">
                <a16:creationId xmlns:a16="http://schemas.microsoft.com/office/drawing/2014/main" id="{D8ECBF20-6173-43F8-AE75-C07AA123B5C3}"/>
              </a:ext>
            </a:extLst>
          </p:cNvPr>
          <p:cNvSpPr>
            <a:spLocks noGrp="1"/>
          </p:cNvSpPr>
          <p:nvPr>
            <p:ph idx="1"/>
          </p:nvPr>
        </p:nvSpPr>
        <p:spPr/>
        <p:txBody>
          <a:bodyPr>
            <a:normAutofit lnSpcReduction="10000"/>
          </a:bodyPr>
          <a:lstStyle/>
          <a:p>
            <a:pPr marL="0" indent="0">
              <a:buNone/>
            </a:pPr>
            <a:r>
              <a:rPr lang="en-GB" dirty="0"/>
              <a:t>An overall strategy should seek to shape the culture of the organisation so that it is supportive of emotional intelligence concepts such as empathy. It should be an integrated approach and reflected in the organisation’s mission and/or values. </a:t>
            </a:r>
          </a:p>
          <a:p>
            <a:pPr marL="0" indent="0">
              <a:buNone/>
            </a:pPr>
            <a:endParaRPr lang="en-GB" dirty="0"/>
          </a:p>
          <a:p>
            <a:pPr marL="0" indent="0">
              <a:buNone/>
            </a:pPr>
            <a:r>
              <a:rPr lang="en-GB" dirty="0"/>
              <a:t>Management and employee training can be part of this strategy. Introducing mechanisms for supportive conversations (like the WAP) is another one. What other strategies could organisations deploy to improve levels of EI/resilience/wellbeing?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04155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4327E-D0E8-4F27-B955-0093412079FF}"/>
              </a:ext>
            </a:extLst>
          </p:cNvPr>
          <p:cNvSpPr>
            <a:spLocks noGrp="1"/>
          </p:cNvSpPr>
          <p:nvPr>
            <p:ph type="title"/>
          </p:nvPr>
        </p:nvSpPr>
        <p:spPr>
          <a:xfrm>
            <a:off x="457200" y="116632"/>
            <a:ext cx="8229600" cy="504056"/>
          </a:xfrm>
        </p:spPr>
        <p:txBody>
          <a:bodyPr>
            <a:noAutofit/>
          </a:bodyPr>
          <a:lstStyle/>
          <a:p>
            <a:r>
              <a:rPr lang="en-GB" sz="3600" b="1" dirty="0"/>
              <a:t>Examples of Strategies</a:t>
            </a:r>
          </a:p>
        </p:txBody>
      </p:sp>
      <p:sp>
        <p:nvSpPr>
          <p:cNvPr id="3" name="Content Placeholder 2">
            <a:extLst>
              <a:ext uri="{FF2B5EF4-FFF2-40B4-BE49-F238E27FC236}">
                <a16:creationId xmlns:a16="http://schemas.microsoft.com/office/drawing/2014/main" id="{21264F23-F67E-4D67-98B2-71F2DDCDE2DA}"/>
              </a:ext>
            </a:extLst>
          </p:cNvPr>
          <p:cNvSpPr>
            <a:spLocks noGrp="1"/>
          </p:cNvSpPr>
          <p:nvPr>
            <p:ph idx="1"/>
          </p:nvPr>
        </p:nvSpPr>
        <p:spPr>
          <a:xfrm>
            <a:off x="457200" y="836712"/>
            <a:ext cx="8229600" cy="5040560"/>
          </a:xfrm>
        </p:spPr>
        <p:txBody>
          <a:bodyPr>
            <a:normAutofit lnSpcReduction="10000"/>
          </a:bodyPr>
          <a:lstStyle/>
          <a:p>
            <a:r>
              <a:rPr lang="en-GB" dirty="0"/>
              <a:t>Change the culture to be supportive of EI- words like compassion, empathy, kindness as organisational values</a:t>
            </a:r>
          </a:p>
          <a:p>
            <a:r>
              <a:rPr lang="en-GB" dirty="0"/>
              <a:t>Policies and processes to support culture – reward desired behaviour (e.g. promote compassionate managers), peer recognition for acts of kindness, Wellness Action Plans, ‘nudges’ like walking meeting plans, give managers time for people management activities</a:t>
            </a:r>
          </a:p>
          <a:p>
            <a:r>
              <a:rPr lang="en-GB" dirty="0"/>
              <a:t>Wellbeing strategy – specific initiatives to improve all aspects. Social events </a:t>
            </a:r>
            <a:r>
              <a:rPr lang="en-GB"/>
              <a:t>like comedy </a:t>
            </a:r>
            <a:r>
              <a:rPr lang="en-GB" dirty="0"/>
              <a:t>nights, employee assistance lines. </a:t>
            </a:r>
          </a:p>
          <a:p>
            <a:r>
              <a:rPr lang="en-GB" dirty="0"/>
              <a:t>Compassionate and authentic leadership, role-modelling of behaviour, giving people support to get their jobs done</a:t>
            </a:r>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2096146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C6599-5AB9-F2FA-1286-1ADE07306F1C}"/>
              </a:ext>
            </a:extLst>
          </p:cNvPr>
          <p:cNvSpPr>
            <a:spLocks noGrp="1"/>
          </p:cNvSpPr>
          <p:nvPr>
            <p:ph type="title"/>
          </p:nvPr>
        </p:nvSpPr>
        <p:spPr/>
        <p:txBody>
          <a:bodyPr/>
          <a:lstStyle/>
          <a:p>
            <a:r>
              <a:rPr lang="en-GB" b="1" dirty="0"/>
              <a:t>Strategies Continued</a:t>
            </a:r>
          </a:p>
        </p:txBody>
      </p:sp>
      <p:sp>
        <p:nvSpPr>
          <p:cNvPr id="3" name="Content Placeholder 2">
            <a:extLst>
              <a:ext uri="{FF2B5EF4-FFF2-40B4-BE49-F238E27FC236}">
                <a16:creationId xmlns:a16="http://schemas.microsoft.com/office/drawing/2014/main" id="{B5660171-B618-FB01-3AB5-3D37B6FB7052}"/>
              </a:ext>
            </a:extLst>
          </p:cNvPr>
          <p:cNvSpPr>
            <a:spLocks noGrp="1"/>
          </p:cNvSpPr>
          <p:nvPr>
            <p:ph idx="1"/>
          </p:nvPr>
        </p:nvSpPr>
        <p:spPr>
          <a:xfrm>
            <a:off x="479296" y="1417638"/>
            <a:ext cx="8229600" cy="3917032"/>
          </a:xfrm>
        </p:spPr>
        <p:txBody>
          <a:bodyPr>
            <a:normAutofit fontScale="92500"/>
          </a:bodyPr>
          <a:lstStyle/>
          <a:p>
            <a:r>
              <a:rPr lang="en-GB" dirty="0"/>
              <a:t>Training for managers and employees – EI, mindfulness, resilience, stress management</a:t>
            </a:r>
          </a:p>
          <a:p>
            <a:r>
              <a:rPr lang="en-GB" dirty="0"/>
              <a:t>Psychological safety – build trust so people can speak up, learning culture rather than harsh blame culture</a:t>
            </a:r>
          </a:p>
          <a:p>
            <a:r>
              <a:rPr lang="en-GB" dirty="0"/>
              <a:t>Employee voice mechanisms, good communication</a:t>
            </a:r>
          </a:p>
          <a:p>
            <a:r>
              <a:rPr lang="en-GB" dirty="0"/>
              <a:t>Resources – books, online materials, e-learning.</a:t>
            </a:r>
          </a:p>
          <a:p>
            <a:r>
              <a:rPr lang="en-GB" dirty="0"/>
              <a:t>Diversity and inclusion strategy – everyone feels they belong</a:t>
            </a:r>
          </a:p>
          <a:p>
            <a:r>
              <a:rPr lang="en-GB" dirty="0"/>
              <a:t>Swift and positive conflict resolution – mutual trust and respect</a:t>
            </a:r>
          </a:p>
          <a:p>
            <a:r>
              <a:rPr lang="en-GB" dirty="0"/>
              <a:t>Tailored individual support – such as referring individuals to a wellbeing centre</a:t>
            </a:r>
          </a:p>
          <a:p>
            <a:endParaRPr lang="en-GB" dirty="0"/>
          </a:p>
        </p:txBody>
      </p:sp>
    </p:spTree>
    <p:extLst>
      <p:ext uri="{BB962C8B-B14F-4D97-AF65-F5344CB8AC3E}">
        <p14:creationId xmlns:p14="http://schemas.microsoft.com/office/powerpoint/2010/main" val="1932487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A0D96-CC10-C560-5321-F946DB05CC79}"/>
              </a:ext>
            </a:extLst>
          </p:cNvPr>
          <p:cNvSpPr>
            <a:spLocks noGrp="1"/>
          </p:cNvSpPr>
          <p:nvPr>
            <p:ph type="title"/>
          </p:nvPr>
        </p:nvSpPr>
        <p:spPr>
          <a:xfrm>
            <a:off x="457200" y="260648"/>
            <a:ext cx="8229600" cy="1008112"/>
          </a:xfrm>
        </p:spPr>
        <p:txBody>
          <a:bodyPr/>
          <a:lstStyle/>
          <a:p>
            <a:r>
              <a:rPr lang="en-GB" b="1" dirty="0"/>
              <a:t>HSE Management Standards</a:t>
            </a:r>
          </a:p>
        </p:txBody>
      </p:sp>
      <p:sp>
        <p:nvSpPr>
          <p:cNvPr id="3" name="Content Placeholder 2">
            <a:extLst>
              <a:ext uri="{FF2B5EF4-FFF2-40B4-BE49-F238E27FC236}">
                <a16:creationId xmlns:a16="http://schemas.microsoft.com/office/drawing/2014/main" id="{1E313921-1343-0421-CE31-625132EDB3CD}"/>
              </a:ext>
            </a:extLst>
          </p:cNvPr>
          <p:cNvSpPr>
            <a:spLocks noGrp="1"/>
          </p:cNvSpPr>
          <p:nvPr>
            <p:ph idx="1"/>
          </p:nvPr>
        </p:nvSpPr>
        <p:spPr>
          <a:xfrm>
            <a:off x="457200" y="1417638"/>
            <a:ext cx="8229600" cy="4099595"/>
          </a:xfrm>
        </p:spPr>
        <p:txBody>
          <a:bodyPr>
            <a:normAutofit fontScale="92500" lnSpcReduction="10000"/>
          </a:bodyPr>
          <a:lstStyle/>
          <a:p>
            <a:pPr marL="0" indent="0">
              <a:buNone/>
            </a:pPr>
            <a:r>
              <a:rPr lang="en-GB" dirty="0"/>
              <a:t>To help with Stress Management.</a:t>
            </a:r>
          </a:p>
          <a:p>
            <a:pPr marL="0" indent="0">
              <a:buNone/>
            </a:pPr>
            <a:r>
              <a:rPr lang="en-GB" dirty="0"/>
              <a:t>Cover 6 key areas of work design that if not properly managed are associated with poor health</a:t>
            </a:r>
            <a:r>
              <a:rPr lang="en-GB"/>
              <a:t>, lower productivity </a:t>
            </a:r>
            <a:r>
              <a:rPr lang="en-GB" dirty="0"/>
              <a:t>and increased accident and sickness rates.</a:t>
            </a:r>
          </a:p>
          <a:p>
            <a:pPr marL="0" indent="0">
              <a:buNone/>
            </a:pPr>
            <a:endParaRPr lang="en-GB" dirty="0"/>
          </a:p>
          <a:p>
            <a:r>
              <a:rPr lang="en-GB" dirty="0"/>
              <a:t>Demands</a:t>
            </a:r>
          </a:p>
          <a:p>
            <a:r>
              <a:rPr lang="en-GB" dirty="0"/>
              <a:t>Control</a:t>
            </a:r>
          </a:p>
          <a:p>
            <a:r>
              <a:rPr lang="en-GB" dirty="0"/>
              <a:t>Support</a:t>
            </a:r>
          </a:p>
          <a:p>
            <a:r>
              <a:rPr lang="en-GB" dirty="0"/>
              <a:t>Relationships</a:t>
            </a:r>
          </a:p>
          <a:p>
            <a:r>
              <a:rPr lang="en-GB" dirty="0"/>
              <a:t>Role</a:t>
            </a:r>
          </a:p>
          <a:p>
            <a:r>
              <a:rPr lang="en-GB" dirty="0"/>
              <a:t>Change</a:t>
            </a:r>
          </a:p>
        </p:txBody>
      </p:sp>
    </p:spTree>
    <p:extLst>
      <p:ext uri="{BB962C8B-B14F-4D97-AF65-F5344CB8AC3E}">
        <p14:creationId xmlns:p14="http://schemas.microsoft.com/office/powerpoint/2010/main" val="799236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E6846-E921-416D-8490-9388E90E84BD}"/>
              </a:ext>
            </a:extLst>
          </p:cNvPr>
          <p:cNvSpPr>
            <a:spLocks noGrp="1"/>
          </p:cNvSpPr>
          <p:nvPr>
            <p:ph type="title"/>
          </p:nvPr>
        </p:nvSpPr>
        <p:spPr/>
        <p:txBody>
          <a:bodyPr/>
          <a:lstStyle/>
          <a:p>
            <a:r>
              <a:rPr lang="en-GB" b="1" dirty="0"/>
              <a:t>Development Plan</a:t>
            </a:r>
          </a:p>
        </p:txBody>
      </p:sp>
      <p:sp>
        <p:nvSpPr>
          <p:cNvPr id="3" name="Content Placeholder 2">
            <a:extLst>
              <a:ext uri="{FF2B5EF4-FFF2-40B4-BE49-F238E27FC236}">
                <a16:creationId xmlns:a16="http://schemas.microsoft.com/office/drawing/2014/main" id="{105FD3E9-204A-45ED-AFC8-8B36CA9739DA}"/>
              </a:ext>
            </a:extLst>
          </p:cNvPr>
          <p:cNvSpPr>
            <a:spLocks noGrp="1"/>
          </p:cNvSpPr>
          <p:nvPr>
            <p:ph idx="1"/>
          </p:nvPr>
        </p:nvSpPr>
        <p:spPr/>
        <p:txBody>
          <a:bodyPr/>
          <a:lstStyle/>
          <a:p>
            <a:r>
              <a:rPr lang="en-GB" dirty="0"/>
              <a:t>Use the template on Moodle</a:t>
            </a:r>
          </a:p>
          <a:p>
            <a:r>
              <a:rPr lang="en-GB" dirty="0"/>
              <a:t>Be specific – give detail about which book you will read, what website you will consult, when etc.</a:t>
            </a:r>
          </a:p>
          <a:p>
            <a:r>
              <a:rPr lang="en-GB" dirty="0"/>
              <a:t>List at least 2 detailed entries. </a:t>
            </a:r>
          </a:p>
        </p:txBody>
      </p:sp>
    </p:spTree>
    <p:extLst>
      <p:ext uri="{BB962C8B-B14F-4D97-AF65-F5344CB8AC3E}">
        <p14:creationId xmlns:p14="http://schemas.microsoft.com/office/powerpoint/2010/main" val="3168439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a:blip r:embed="rId2"/>
          <a:stretch>
            <a:fillRect/>
          </a:stretch>
        </p:blipFill>
        <p:spPr>
          <a:xfrm>
            <a:off x="1620982" y="1241714"/>
            <a:ext cx="5891645" cy="3752959"/>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7263246" y="4380688"/>
            <a:ext cx="1381991" cy="507831"/>
          </a:xfrm>
          <a:prstGeom prst="rect">
            <a:avLst/>
          </a:prstGeom>
          <a:noFill/>
        </p:spPr>
        <p:txBody>
          <a:bodyPr wrap="square" rtlCol="0">
            <a:spAutoFit/>
          </a:bodyPr>
          <a:lstStyle/>
          <a:p>
            <a:r>
              <a:rPr lang="en-GB" sz="1350" dirty="0"/>
              <a:t>Image: </a:t>
            </a:r>
            <a:r>
              <a:rPr lang="en-GB" sz="1350" dirty="0" err="1"/>
              <a:t>Riopel</a:t>
            </a:r>
            <a:r>
              <a:rPr lang="en-GB" sz="1350" dirty="0"/>
              <a:t>, (2019)</a:t>
            </a:r>
          </a:p>
        </p:txBody>
      </p:sp>
    </p:spTree>
    <p:extLst>
      <p:ext uri="{BB962C8B-B14F-4D97-AF65-F5344CB8AC3E}">
        <p14:creationId xmlns:p14="http://schemas.microsoft.com/office/powerpoint/2010/main" val="2416556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FD1C-4B0D-4299-8246-ED0094FD1EFD}"/>
              </a:ext>
            </a:extLst>
          </p:cNvPr>
          <p:cNvSpPr>
            <a:spLocks noGrp="1"/>
          </p:cNvSpPr>
          <p:nvPr>
            <p:ph type="title"/>
          </p:nvPr>
        </p:nvSpPr>
        <p:spPr/>
        <p:txBody>
          <a:bodyPr/>
          <a:lstStyle/>
          <a:p>
            <a:r>
              <a:rPr lang="en-GB" dirty="0"/>
              <a:t>12 Competencies</a:t>
            </a:r>
          </a:p>
        </p:txBody>
      </p:sp>
      <p:pic>
        <p:nvPicPr>
          <p:cNvPr id="4" name="Content Placeholder 3">
            <a:extLst>
              <a:ext uri="{FF2B5EF4-FFF2-40B4-BE49-F238E27FC236}">
                <a16:creationId xmlns:a16="http://schemas.microsoft.com/office/drawing/2014/main" id="{AE373EF8-99C6-4B3D-B241-F101EE8BF468}"/>
              </a:ext>
            </a:extLst>
          </p:cNvPr>
          <p:cNvPicPr>
            <a:picLocks noGrp="1" noChangeAspect="1"/>
          </p:cNvPicPr>
          <p:nvPr>
            <p:ph idx="1"/>
          </p:nvPr>
        </p:nvPicPr>
        <p:blipFill>
          <a:blip r:embed="rId2"/>
          <a:stretch>
            <a:fillRect/>
          </a:stretch>
        </p:blipFill>
        <p:spPr>
          <a:xfrm>
            <a:off x="2243137" y="2301081"/>
            <a:ext cx="4657725" cy="2514600"/>
          </a:xfrm>
          <a:prstGeom prst="rect">
            <a:avLst/>
          </a:prstGeom>
        </p:spPr>
      </p:pic>
    </p:spTree>
    <p:extLst>
      <p:ext uri="{BB962C8B-B14F-4D97-AF65-F5344CB8AC3E}">
        <p14:creationId xmlns:p14="http://schemas.microsoft.com/office/powerpoint/2010/main" val="1142451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E2F9-748C-4DB8-B8E7-43D63F579625}"/>
              </a:ext>
            </a:extLst>
          </p:cNvPr>
          <p:cNvSpPr>
            <a:spLocks noGrp="1"/>
          </p:cNvSpPr>
          <p:nvPr>
            <p:ph type="title"/>
          </p:nvPr>
        </p:nvSpPr>
        <p:spPr>
          <a:xfrm>
            <a:off x="457200" y="260648"/>
            <a:ext cx="8229600" cy="432048"/>
          </a:xfrm>
        </p:spPr>
        <p:txBody>
          <a:bodyPr>
            <a:normAutofit fontScale="90000"/>
          </a:bodyPr>
          <a:lstStyle/>
          <a:p>
            <a:r>
              <a:rPr lang="en-GB" dirty="0"/>
              <a:t>Ways to Develop EI</a:t>
            </a:r>
          </a:p>
        </p:txBody>
      </p:sp>
      <p:sp>
        <p:nvSpPr>
          <p:cNvPr id="3" name="Content Placeholder 2">
            <a:extLst>
              <a:ext uri="{FF2B5EF4-FFF2-40B4-BE49-F238E27FC236}">
                <a16:creationId xmlns:a16="http://schemas.microsoft.com/office/drawing/2014/main" id="{BAD9A54C-F7A2-4C38-8C74-4E6530A297EE}"/>
              </a:ext>
            </a:extLst>
          </p:cNvPr>
          <p:cNvSpPr>
            <a:spLocks noGrp="1"/>
          </p:cNvSpPr>
          <p:nvPr>
            <p:ph idx="1"/>
          </p:nvPr>
        </p:nvSpPr>
        <p:spPr>
          <a:xfrm>
            <a:off x="251520" y="1052736"/>
            <a:ext cx="8640960" cy="4464497"/>
          </a:xfrm>
        </p:spPr>
        <p:txBody>
          <a:bodyPr>
            <a:normAutofit fontScale="85000" lnSpcReduction="20000"/>
          </a:bodyPr>
          <a:lstStyle/>
          <a:p>
            <a:r>
              <a:rPr lang="en-GB" dirty="0"/>
              <a:t>Develop self-awareness – quizzes, ask others for feedback, assess your self against the 12 competencies. </a:t>
            </a:r>
          </a:p>
          <a:p>
            <a:r>
              <a:rPr lang="en-GB" dirty="0"/>
              <a:t>Develop self-regulation - become aware of your emotional triggers. Reframing – make a conscious effort not to take offence. ‘I will use what she said to improve’. </a:t>
            </a:r>
          </a:p>
          <a:p>
            <a:r>
              <a:rPr lang="en-GB" dirty="0"/>
              <a:t>Glass half-full perspective. Get into the habit of seeing the bright side. </a:t>
            </a:r>
          </a:p>
          <a:p>
            <a:r>
              <a:rPr lang="en-GB" dirty="0"/>
              <a:t>Do activities that encourage positive emotions – be kind, be grateful (fill up your reserve so that you are more resilient when negative events occur). Kindness breeds kindness so this will have an effect on others’ behaviour.</a:t>
            </a:r>
          </a:p>
          <a:p>
            <a:r>
              <a:rPr lang="en-GB" dirty="0"/>
              <a:t>Develop empathy for others – show that you care about how they are, their well-being. </a:t>
            </a:r>
          </a:p>
          <a:p>
            <a:r>
              <a:rPr lang="en-GB" dirty="0"/>
              <a:t>Practise your listening and communication skills. </a:t>
            </a:r>
          </a:p>
          <a:p>
            <a:r>
              <a:rPr lang="en-GB" dirty="0"/>
              <a:t>Read a book (e.g. Daniel Goleman), read articles on the Positive Psychology website, complete a free course (‘MOOC’). </a:t>
            </a:r>
          </a:p>
          <a:p>
            <a:endParaRPr lang="en-GB" dirty="0"/>
          </a:p>
        </p:txBody>
      </p:sp>
    </p:spTree>
    <p:extLst>
      <p:ext uri="{BB962C8B-B14F-4D97-AF65-F5344CB8AC3E}">
        <p14:creationId xmlns:p14="http://schemas.microsoft.com/office/powerpoint/2010/main" val="804701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A086F-58A2-4F1F-B8C1-E2E2A71FF749}"/>
              </a:ext>
            </a:extLst>
          </p:cNvPr>
          <p:cNvSpPr>
            <a:spLocks noGrp="1"/>
          </p:cNvSpPr>
          <p:nvPr>
            <p:ph type="ctrTitle"/>
          </p:nvPr>
        </p:nvSpPr>
        <p:spPr/>
        <p:txBody>
          <a:bodyPr/>
          <a:lstStyle/>
          <a:p>
            <a:r>
              <a:rPr lang="en-GB" dirty="0"/>
              <a:t>Empathy</a:t>
            </a:r>
          </a:p>
        </p:txBody>
      </p:sp>
      <p:sp>
        <p:nvSpPr>
          <p:cNvPr id="3" name="Subtitle 2">
            <a:extLst>
              <a:ext uri="{FF2B5EF4-FFF2-40B4-BE49-F238E27FC236}">
                <a16:creationId xmlns:a16="http://schemas.microsoft.com/office/drawing/2014/main" id="{3890C77B-C074-41F4-847D-DB790FF9A7B8}"/>
              </a:ext>
            </a:extLst>
          </p:cNvPr>
          <p:cNvSpPr>
            <a:spLocks noGrp="1"/>
          </p:cNvSpPr>
          <p:nvPr>
            <p:ph type="subTitle" idx="1"/>
          </p:nvPr>
        </p:nvSpPr>
        <p:spPr>
          <a:xfrm>
            <a:off x="1369368" y="3429000"/>
            <a:ext cx="6400800" cy="1752600"/>
          </a:xfrm>
        </p:spPr>
        <p:txBody>
          <a:bodyPr/>
          <a:lstStyle/>
          <a:p>
            <a:r>
              <a:rPr lang="en-GB" dirty="0"/>
              <a:t>Julie Thomas</a:t>
            </a:r>
          </a:p>
        </p:txBody>
      </p:sp>
    </p:spTree>
    <p:extLst>
      <p:ext uri="{BB962C8B-B14F-4D97-AF65-F5344CB8AC3E}">
        <p14:creationId xmlns:p14="http://schemas.microsoft.com/office/powerpoint/2010/main" val="2137895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dirty="0"/>
              <a:t>Reminder – 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85000" lnSpcReduction="1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p:txBody>
          <a:bodyPr/>
          <a:lstStyle/>
          <a:p>
            <a:r>
              <a:rPr lang="en-GB" dirty="0"/>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4256" y="1850961"/>
            <a:ext cx="4058817" cy="3298319"/>
          </a:xfrm>
        </p:spPr>
      </p:pic>
    </p:spTree>
    <p:extLst>
      <p:ext uri="{BB962C8B-B14F-4D97-AF65-F5344CB8AC3E}">
        <p14:creationId xmlns:p14="http://schemas.microsoft.com/office/powerpoint/2010/main" val="3372131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p:txBody>
          <a:bodyPr/>
          <a:lstStyle/>
          <a:p>
            <a:r>
              <a:rPr lang="en-GB" dirty="0"/>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4172-70E1-4926-8590-08ED8C532798}"/>
              </a:ext>
            </a:extLst>
          </p:cNvPr>
          <p:cNvSpPr>
            <a:spLocks noGrp="1"/>
          </p:cNvSpPr>
          <p:nvPr>
            <p:ph type="title"/>
          </p:nvPr>
        </p:nvSpPr>
        <p:spPr>
          <a:xfrm>
            <a:off x="457200" y="949718"/>
            <a:ext cx="8229600" cy="454631"/>
          </a:xfrm>
        </p:spPr>
        <p:txBody>
          <a:bodyPr>
            <a:normAutofit fontScale="90000"/>
          </a:bodyPr>
          <a:lstStyle/>
          <a:p>
            <a:r>
              <a:rPr lang="en-GB" dirty="0"/>
              <a:t>Activity (10 minutes)</a:t>
            </a:r>
          </a:p>
        </p:txBody>
      </p:sp>
      <p:sp>
        <p:nvSpPr>
          <p:cNvPr id="3" name="Content Placeholder 2">
            <a:extLst>
              <a:ext uri="{FF2B5EF4-FFF2-40B4-BE49-F238E27FC236}">
                <a16:creationId xmlns:a16="http://schemas.microsoft.com/office/drawing/2014/main" id="{5DCC430F-F33B-4FF3-ADD8-B6C12FBE332F}"/>
              </a:ext>
            </a:extLst>
          </p:cNvPr>
          <p:cNvSpPr>
            <a:spLocks noGrp="1"/>
          </p:cNvSpPr>
          <p:nvPr>
            <p:ph idx="1"/>
          </p:nvPr>
        </p:nvSpPr>
        <p:spPr>
          <a:xfrm>
            <a:off x="457200" y="1558462"/>
            <a:ext cx="8229600" cy="3559995"/>
          </a:xfrm>
        </p:spPr>
        <p:txBody>
          <a:bodyPr>
            <a:normAutofit fontScale="62500" lnSpcReduction="20000"/>
          </a:bodyPr>
          <a:lstStyle/>
          <a:p>
            <a:pPr marL="0" indent="0">
              <a:buNone/>
            </a:pPr>
            <a:r>
              <a:rPr lang="en-GB" dirty="0"/>
              <a:t>I’m going to read out a statement. Listen to the response and give it one of the following labels. The aim of the exercise is to spot the empathic (and therefore ideal) response! </a:t>
            </a:r>
          </a:p>
          <a:p>
            <a:pPr marL="0" indent="0">
              <a:buNone/>
            </a:pPr>
            <a:endParaRPr lang="en-GB" dirty="0"/>
          </a:p>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57795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92500" lnSpcReduction="1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92500" lnSpcReduction="1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92500" lnSpcReduction="1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92500" lnSpcReduction="1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92500" lnSpcReduction="1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dirty="0"/>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92500" lnSpcReduction="1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dirty="0"/>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92500" lnSpcReduction="1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dirty="0"/>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p:txBody>
          <a:bodyPr/>
          <a:lstStyle/>
          <a:p>
            <a:r>
              <a:rPr lang="en-GB" dirty="0"/>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fontScale="925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dirty="0"/>
              <a:t>Quiz in own time</a:t>
            </a:r>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3823</TotalTime>
  <Words>1441</Words>
  <Application>Microsoft Office PowerPoint</Application>
  <PresentationFormat>On-screen Show (4:3)</PresentationFormat>
  <Paragraphs>208</Paragraphs>
  <Slides>24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Myriad Pro</vt:lpstr>
      <vt:lpstr>Times New Roman</vt:lpstr>
      <vt:lpstr>1_ThemeUWTSD</vt:lpstr>
      <vt:lpstr>Organisational Strategies/Managing Stress/Empathy</vt:lpstr>
      <vt:lpstr>Strategies/Techniques to Improve EI and linked concepts</vt:lpstr>
      <vt:lpstr>Examples of Strategies</vt:lpstr>
      <vt:lpstr>Strategies Continued</vt:lpstr>
      <vt:lpstr>HSE Management Standards</vt:lpstr>
      <vt:lpstr>Development Plan</vt:lpstr>
      <vt:lpstr>PowerPoint Presentation</vt:lpstr>
      <vt:lpstr>12 Competencies</vt:lpstr>
      <vt:lpstr>Ways to Develop EI</vt:lpstr>
      <vt:lpstr>Empathy</vt:lpstr>
      <vt:lpstr>Reminder – What is Empathy?</vt:lpstr>
      <vt:lpstr>Difference between Empathy and Sympathy</vt:lpstr>
      <vt:lpstr>Why is Empathy important?</vt:lpstr>
      <vt:lpstr>Activity (10 minutes)</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 in own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HSE Management Standards Approach</dc:title>
  <dc:creator>HSE</dc:creator>
  <cp:keywords>management, standards, tool, presentation</cp:keywords>
  <cp:lastModifiedBy>Julie Thomas</cp:lastModifiedBy>
  <cp:revision>226</cp:revision>
  <dcterms:created xsi:type="dcterms:W3CDTF">2005-01-26T16:59:27Z</dcterms:created>
  <dcterms:modified xsi:type="dcterms:W3CDTF">2023-06-13T15:30:09Z</dcterms:modified>
</cp:coreProperties>
</file>