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6" r:id="rId1"/>
    <p:sldMasterId id="2147483732" r:id="rId2"/>
    <p:sldMasterId id="2147483758" r:id="rId3"/>
  </p:sldMasterIdLst>
  <p:notesMasterIdLst>
    <p:notesMasterId r:id="rId32"/>
  </p:notesMasterIdLst>
  <p:sldIdLst>
    <p:sldId id="256" r:id="rId4"/>
    <p:sldId id="257" r:id="rId5"/>
    <p:sldId id="258" r:id="rId6"/>
    <p:sldId id="259" r:id="rId7"/>
    <p:sldId id="260" r:id="rId8"/>
    <p:sldId id="261"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4" r:id="rId30"/>
    <p:sldId id="283"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75A3D03-1759-AE41-999A-94D4603BD719}">
          <p14:sldIdLst>
            <p14:sldId id="256"/>
            <p14:sldId id="257"/>
            <p14:sldId id="258"/>
            <p14:sldId id="259"/>
            <p14:sldId id="260"/>
            <p14:sldId id="261"/>
            <p14:sldId id="263"/>
            <p14:sldId id="264"/>
            <p14:sldId id="265"/>
            <p14:sldId id="266"/>
            <p14:sldId id="267"/>
            <p14:sldId id="268"/>
            <p14:sldId id="269"/>
            <p14:sldId id="270"/>
            <p14:sldId id="271"/>
            <p14:sldId id="272"/>
            <p14:sldId id="273"/>
            <p14:sldId id="274"/>
            <p14:sldId id="275"/>
            <p14:sldId id="276"/>
            <p14:sldId id="277"/>
            <p14:sldId id="278"/>
            <p14:sldId id="279"/>
            <p14:sldId id="280"/>
            <p14:sldId id="281"/>
            <p14:sldId id="282"/>
            <p14:sldId id="284"/>
            <p14:sldId id="283"/>
          </p14:sldIdLst>
        </p14:section>
      </p14:section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lko Marinov (2028014)" initials="MM(" lastIdx="1" clrIdx="0">
    <p:extLst>
      <p:ext uri="{19B8F6BF-5375-455C-9EA6-DF929625EA0E}">
        <p15:presenceInfo xmlns:p15="http://schemas.microsoft.com/office/powerpoint/2012/main" userId="S::2028014@student.uwtsd.ac.uk::9de2ebb3-5ae8-4cb3-9402-445b595e781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885A48-7475-7546-A57A-D6829E84FEF1}" type="datetimeFigureOut">
              <a:rPr lang="en-US" smtClean="0"/>
              <a:t>9/6/2021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9979CC-FBCC-4844-B79B-DA889E66C12E}" type="slidenum">
              <a:rPr lang="en-US" smtClean="0"/>
              <a:t>‹#›</a:t>
            </a:fld>
            <a:endParaRPr lang="en-US"/>
          </a:p>
        </p:txBody>
      </p:sp>
    </p:spTree>
    <p:extLst>
      <p:ext uri="{BB962C8B-B14F-4D97-AF65-F5344CB8AC3E}">
        <p14:creationId xmlns:p14="http://schemas.microsoft.com/office/powerpoint/2010/main" val="2871144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29979CC-FBCC-4844-B79B-DA889E66C12E}" type="slidenum">
              <a:rPr lang="en-US" smtClean="0"/>
              <a:t>1</a:t>
            </a:fld>
            <a:endParaRPr lang="en-US"/>
          </a:p>
        </p:txBody>
      </p:sp>
    </p:spTree>
    <p:extLst>
      <p:ext uri="{BB962C8B-B14F-4D97-AF65-F5344CB8AC3E}">
        <p14:creationId xmlns:p14="http://schemas.microsoft.com/office/powerpoint/2010/main" val="432249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large size</a:t>
            </a:r>
            <a:r>
              <a:rPr lang="en-US" baseline="0"/>
              <a:t> company </a:t>
            </a:r>
            <a:r>
              <a:rPr lang="en-US" baseline="0" err="1"/>
              <a:t>Poundland</a:t>
            </a:r>
            <a:r>
              <a:rPr lang="en-US" baseline="0"/>
              <a:t> need to have high performance and productive levels and this can be achieved only with proper and successful team members motivation to deliver and produce more results for the company. Every store operational structure is created in the way that there is enough team leaders which can inspire and motivate the team members for delivering maximum results and profit for the company. </a:t>
            </a:r>
            <a:endParaRPr lang="bg-BG"/>
          </a:p>
        </p:txBody>
      </p:sp>
      <p:sp>
        <p:nvSpPr>
          <p:cNvPr id="4" name="Slide Number Placeholder 3"/>
          <p:cNvSpPr>
            <a:spLocks noGrp="1"/>
          </p:cNvSpPr>
          <p:nvPr>
            <p:ph type="sldNum" sz="quarter" idx="10"/>
          </p:nvPr>
        </p:nvSpPr>
        <p:spPr/>
        <p:txBody>
          <a:bodyPr/>
          <a:lstStyle/>
          <a:p>
            <a:fld id="{3FD379E6-2799-4F67-B100-EE94DBC03B19}" type="slidenum">
              <a:rPr lang="bg-BG" smtClean="0"/>
              <a:t>22</a:t>
            </a:fld>
            <a:endParaRPr lang="bg-BG"/>
          </a:p>
        </p:txBody>
      </p:sp>
    </p:spTree>
    <p:extLst>
      <p:ext uri="{BB962C8B-B14F-4D97-AF65-F5344CB8AC3E}">
        <p14:creationId xmlns:p14="http://schemas.microsoft.com/office/powerpoint/2010/main" val="1595531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Leadership is one of the main drivers</a:t>
            </a:r>
            <a:r>
              <a:rPr lang="en-US" baseline="0"/>
              <a:t> for the motivation and results within the </a:t>
            </a:r>
            <a:r>
              <a:rPr lang="en-US" baseline="0" err="1"/>
              <a:t>Poundland</a:t>
            </a:r>
            <a:r>
              <a:rPr lang="en-US" baseline="0"/>
              <a:t>. Some of the most successful tools are support, influence, mentoring, motivation, contribution, teamwork, communication, decisions, ethic, responsibility and vision. </a:t>
            </a:r>
            <a:r>
              <a:rPr lang="en-US" baseline="0" err="1"/>
              <a:t>Poundland</a:t>
            </a:r>
            <a:r>
              <a:rPr lang="en-US" baseline="0"/>
              <a:t> management takes the leadership </a:t>
            </a:r>
            <a:r>
              <a:rPr lang="en-US" baseline="0" err="1"/>
              <a:t>dtrategy</a:t>
            </a:r>
            <a:r>
              <a:rPr lang="en-US" baseline="0"/>
              <a:t> very seriously and they make sure that the team is inspired and motivated daily. </a:t>
            </a:r>
            <a:endParaRPr lang="bg-BG"/>
          </a:p>
        </p:txBody>
      </p:sp>
      <p:sp>
        <p:nvSpPr>
          <p:cNvPr id="4" name="Slide Number Placeholder 3"/>
          <p:cNvSpPr>
            <a:spLocks noGrp="1"/>
          </p:cNvSpPr>
          <p:nvPr>
            <p:ph type="sldNum" sz="quarter" idx="10"/>
          </p:nvPr>
        </p:nvSpPr>
        <p:spPr/>
        <p:txBody>
          <a:bodyPr/>
          <a:lstStyle/>
          <a:p>
            <a:fld id="{3FD379E6-2799-4F67-B100-EE94DBC03B19}" type="slidenum">
              <a:rPr lang="bg-BG" smtClean="0"/>
              <a:t>23</a:t>
            </a:fld>
            <a:endParaRPr lang="bg-BG"/>
          </a:p>
        </p:txBody>
      </p:sp>
    </p:spTree>
    <p:extLst>
      <p:ext uri="{BB962C8B-B14F-4D97-AF65-F5344CB8AC3E}">
        <p14:creationId xmlns:p14="http://schemas.microsoft.com/office/powerpoint/2010/main" val="30115213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order to be successful leader there in not</a:t>
            </a:r>
            <a:r>
              <a:rPr lang="en-US" baseline="0"/>
              <a:t> enough only to know the main details, there is need to know how to implement the knowledge in to the practice positive and successful way and influence other voluntary to desire to achieve the company objective and targets. Leadership is based on the teamwork which need to referring to vision, purpose, clear goals, leading by example, encouraging and supporting the team, be optimistic, positive, giving praises, rewards and ensuring that all this working in good collaboration will deliver maximum results for the company.</a:t>
            </a:r>
            <a:endParaRPr lang="bg-BG"/>
          </a:p>
        </p:txBody>
      </p:sp>
      <p:sp>
        <p:nvSpPr>
          <p:cNvPr id="4" name="Slide Number Placeholder 3"/>
          <p:cNvSpPr>
            <a:spLocks noGrp="1"/>
          </p:cNvSpPr>
          <p:nvPr>
            <p:ph type="sldNum" sz="quarter" idx="10"/>
          </p:nvPr>
        </p:nvSpPr>
        <p:spPr/>
        <p:txBody>
          <a:bodyPr/>
          <a:lstStyle/>
          <a:p>
            <a:fld id="{3FD379E6-2799-4F67-B100-EE94DBC03B19}" type="slidenum">
              <a:rPr lang="bg-BG" smtClean="0"/>
              <a:t>24</a:t>
            </a:fld>
            <a:endParaRPr lang="bg-BG"/>
          </a:p>
        </p:txBody>
      </p:sp>
    </p:spTree>
    <p:extLst>
      <p:ext uri="{BB962C8B-B14F-4D97-AF65-F5344CB8AC3E}">
        <p14:creationId xmlns:p14="http://schemas.microsoft.com/office/powerpoint/2010/main" val="33445294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31EE1-3B24-694D-A539-52FF51CEC47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E6FF313-0C86-EA47-A98B-56DBA2AC3F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BE7E4DB-CF3D-8D40-9C32-F056C07162A0}"/>
              </a:ext>
            </a:extLst>
          </p:cNvPr>
          <p:cNvSpPr>
            <a:spLocks noGrp="1"/>
          </p:cNvSpPr>
          <p:nvPr>
            <p:ph type="dt" sz="half" idx="10"/>
          </p:nvPr>
        </p:nvSpPr>
        <p:spPr/>
        <p:txBody>
          <a:bodyPr/>
          <a:lstStyle/>
          <a:p>
            <a:fld id="{342FDF2A-5463-E64C-9856-0126F6F20A26}" type="datetimeFigureOut">
              <a:rPr lang="en-US" smtClean="0"/>
              <a:t>9/6/2021</a:t>
            </a:fld>
            <a:endParaRPr lang="en-US"/>
          </a:p>
        </p:txBody>
      </p:sp>
      <p:sp>
        <p:nvSpPr>
          <p:cNvPr id="5" name="Footer Placeholder 4">
            <a:extLst>
              <a:ext uri="{FF2B5EF4-FFF2-40B4-BE49-F238E27FC236}">
                <a16:creationId xmlns:a16="http://schemas.microsoft.com/office/drawing/2014/main" id="{469CD049-E829-4748-A017-D21DB0F772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4AA4A8-A8F3-324F-B7B9-AA304951BCF3}"/>
              </a:ext>
            </a:extLst>
          </p:cNvPr>
          <p:cNvSpPr>
            <a:spLocks noGrp="1"/>
          </p:cNvSpPr>
          <p:nvPr>
            <p:ph type="sldNum" sz="quarter" idx="12"/>
          </p:nvPr>
        </p:nvSpPr>
        <p:spPr/>
        <p:txBody>
          <a:bodyPr/>
          <a:lstStyle/>
          <a:p>
            <a:fld id="{795D36AC-DDEE-F849-82B2-974FA4B5F363}" type="slidenum">
              <a:rPr lang="en-US" smtClean="0"/>
              <a:t>‹#›</a:t>
            </a:fld>
            <a:endParaRPr lang="en-US"/>
          </a:p>
        </p:txBody>
      </p:sp>
    </p:spTree>
    <p:extLst>
      <p:ext uri="{BB962C8B-B14F-4D97-AF65-F5344CB8AC3E}">
        <p14:creationId xmlns:p14="http://schemas.microsoft.com/office/powerpoint/2010/main" val="3565358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7D6F0-55D1-7442-A251-40DA7160114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789A921-7599-6E40-8D11-B2E32A443B4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6A5E9ED-7422-0342-B30B-94CBC73B63B6}"/>
              </a:ext>
            </a:extLst>
          </p:cNvPr>
          <p:cNvSpPr>
            <a:spLocks noGrp="1"/>
          </p:cNvSpPr>
          <p:nvPr>
            <p:ph type="dt" sz="half" idx="10"/>
          </p:nvPr>
        </p:nvSpPr>
        <p:spPr/>
        <p:txBody>
          <a:bodyPr/>
          <a:lstStyle/>
          <a:p>
            <a:fld id="{342FDF2A-5463-E64C-9856-0126F6F20A26}" type="datetimeFigureOut">
              <a:rPr lang="en-US" smtClean="0"/>
              <a:t>9/6/2021</a:t>
            </a:fld>
            <a:endParaRPr lang="en-US"/>
          </a:p>
        </p:txBody>
      </p:sp>
      <p:sp>
        <p:nvSpPr>
          <p:cNvPr id="5" name="Footer Placeholder 4">
            <a:extLst>
              <a:ext uri="{FF2B5EF4-FFF2-40B4-BE49-F238E27FC236}">
                <a16:creationId xmlns:a16="http://schemas.microsoft.com/office/drawing/2014/main" id="{EC3B863B-58D8-6944-866C-E99A3E3EB5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3A6434-EBA8-2E4A-B41A-3F04A73F76AC}"/>
              </a:ext>
            </a:extLst>
          </p:cNvPr>
          <p:cNvSpPr>
            <a:spLocks noGrp="1"/>
          </p:cNvSpPr>
          <p:nvPr>
            <p:ph type="sldNum" sz="quarter" idx="12"/>
          </p:nvPr>
        </p:nvSpPr>
        <p:spPr/>
        <p:txBody>
          <a:bodyPr/>
          <a:lstStyle/>
          <a:p>
            <a:fld id="{795D36AC-DDEE-F849-82B2-974FA4B5F363}" type="slidenum">
              <a:rPr lang="en-US" smtClean="0"/>
              <a:t>‹#›</a:t>
            </a:fld>
            <a:endParaRPr lang="en-US"/>
          </a:p>
        </p:txBody>
      </p:sp>
    </p:spTree>
    <p:extLst>
      <p:ext uri="{BB962C8B-B14F-4D97-AF65-F5344CB8AC3E}">
        <p14:creationId xmlns:p14="http://schemas.microsoft.com/office/powerpoint/2010/main" val="23450799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956EE-4144-BB44-9A5F-CA2815501E0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BCF6917-36BD-E749-A677-00D7CFB891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5FA6CEC-69EA-0444-B854-1814DCF89F90}"/>
              </a:ext>
            </a:extLst>
          </p:cNvPr>
          <p:cNvSpPr>
            <a:spLocks noGrp="1"/>
          </p:cNvSpPr>
          <p:nvPr>
            <p:ph type="dt" sz="half" idx="10"/>
          </p:nvPr>
        </p:nvSpPr>
        <p:spPr/>
        <p:txBody>
          <a:bodyPr/>
          <a:lstStyle/>
          <a:p>
            <a:fld id="{342FDF2A-5463-E64C-9856-0126F6F20A26}" type="datetimeFigureOut">
              <a:rPr lang="en-US" smtClean="0"/>
              <a:t>9/6/2021</a:t>
            </a:fld>
            <a:endParaRPr lang="en-US"/>
          </a:p>
        </p:txBody>
      </p:sp>
      <p:sp>
        <p:nvSpPr>
          <p:cNvPr id="5" name="Footer Placeholder 4">
            <a:extLst>
              <a:ext uri="{FF2B5EF4-FFF2-40B4-BE49-F238E27FC236}">
                <a16:creationId xmlns:a16="http://schemas.microsoft.com/office/drawing/2014/main" id="{EC56D4C3-7B49-9345-A935-BF9D168F11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DAC77-295E-CC4E-8D22-FE632392D4D9}"/>
              </a:ext>
            </a:extLst>
          </p:cNvPr>
          <p:cNvSpPr>
            <a:spLocks noGrp="1"/>
          </p:cNvSpPr>
          <p:nvPr>
            <p:ph type="sldNum" sz="quarter" idx="12"/>
          </p:nvPr>
        </p:nvSpPr>
        <p:spPr/>
        <p:txBody>
          <a:bodyPr/>
          <a:lstStyle/>
          <a:p>
            <a:fld id="{795D36AC-DDEE-F849-82B2-974FA4B5F363}" type="slidenum">
              <a:rPr lang="en-US" smtClean="0"/>
              <a:t>‹#›</a:t>
            </a:fld>
            <a:endParaRPr lang="en-US"/>
          </a:p>
        </p:txBody>
      </p:sp>
    </p:spTree>
    <p:extLst>
      <p:ext uri="{BB962C8B-B14F-4D97-AF65-F5344CB8AC3E}">
        <p14:creationId xmlns:p14="http://schemas.microsoft.com/office/powerpoint/2010/main" val="240063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FBF9A-237D-4244-9AE8-41312A19DEF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5DA8535-1BF8-4148-8366-0FD73F9F84C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B14BAC6-A4B1-144B-B4FE-67EEE134826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DE450E6-6B09-AF41-A3E5-86E2D04D5350}"/>
              </a:ext>
            </a:extLst>
          </p:cNvPr>
          <p:cNvSpPr>
            <a:spLocks noGrp="1"/>
          </p:cNvSpPr>
          <p:nvPr>
            <p:ph type="dt" sz="half" idx="10"/>
          </p:nvPr>
        </p:nvSpPr>
        <p:spPr/>
        <p:txBody>
          <a:bodyPr/>
          <a:lstStyle/>
          <a:p>
            <a:fld id="{342FDF2A-5463-E64C-9856-0126F6F20A26}" type="datetimeFigureOut">
              <a:rPr lang="en-US" smtClean="0"/>
              <a:t>9/6/2021</a:t>
            </a:fld>
            <a:endParaRPr lang="en-US"/>
          </a:p>
        </p:txBody>
      </p:sp>
      <p:sp>
        <p:nvSpPr>
          <p:cNvPr id="6" name="Footer Placeholder 5">
            <a:extLst>
              <a:ext uri="{FF2B5EF4-FFF2-40B4-BE49-F238E27FC236}">
                <a16:creationId xmlns:a16="http://schemas.microsoft.com/office/drawing/2014/main" id="{5589C671-0C66-7F4E-B6DC-8E747BF49E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0453A3-6E47-874C-96C4-9219EFB0BB05}"/>
              </a:ext>
            </a:extLst>
          </p:cNvPr>
          <p:cNvSpPr>
            <a:spLocks noGrp="1"/>
          </p:cNvSpPr>
          <p:nvPr>
            <p:ph type="sldNum" sz="quarter" idx="12"/>
          </p:nvPr>
        </p:nvSpPr>
        <p:spPr/>
        <p:txBody>
          <a:bodyPr/>
          <a:lstStyle/>
          <a:p>
            <a:fld id="{795D36AC-DDEE-F849-82B2-974FA4B5F363}" type="slidenum">
              <a:rPr lang="en-US" smtClean="0"/>
              <a:t>‹#›</a:t>
            </a:fld>
            <a:endParaRPr lang="en-US"/>
          </a:p>
        </p:txBody>
      </p:sp>
    </p:spTree>
    <p:extLst>
      <p:ext uri="{BB962C8B-B14F-4D97-AF65-F5344CB8AC3E}">
        <p14:creationId xmlns:p14="http://schemas.microsoft.com/office/powerpoint/2010/main" val="1712706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6C20D-2355-6F42-A7CB-9D06D7C4619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449F09-80B9-D74D-A245-681ED07303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A46AE14-43F1-7743-ABB0-A81CECCF228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B61BD64-99D5-3444-A054-6038FB8AA2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C459ECB-A26F-CC40-AAB4-C97153BDEF6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E484256-CED4-5F4B-AFF0-F37B679359CF}"/>
              </a:ext>
            </a:extLst>
          </p:cNvPr>
          <p:cNvSpPr>
            <a:spLocks noGrp="1"/>
          </p:cNvSpPr>
          <p:nvPr>
            <p:ph type="dt" sz="half" idx="10"/>
          </p:nvPr>
        </p:nvSpPr>
        <p:spPr/>
        <p:txBody>
          <a:bodyPr/>
          <a:lstStyle/>
          <a:p>
            <a:fld id="{342FDF2A-5463-E64C-9856-0126F6F20A26}" type="datetimeFigureOut">
              <a:rPr lang="en-US" smtClean="0"/>
              <a:t>9/6/2021</a:t>
            </a:fld>
            <a:endParaRPr lang="en-US"/>
          </a:p>
        </p:txBody>
      </p:sp>
      <p:sp>
        <p:nvSpPr>
          <p:cNvPr id="8" name="Footer Placeholder 7">
            <a:extLst>
              <a:ext uri="{FF2B5EF4-FFF2-40B4-BE49-F238E27FC236}">
                <a16:creationId xmlns:a16="http://schemas.microsoft.com/office/drawing/2014/main" id="{114DFC00-768D-7643-A534-372A4CC311C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065C08C-4B59-9845-B258-B94ECBEC0DD5}"/>
              </a:ext>
            </a:extLst>
          </p:cNvPr>
          <p:cNvSpPr>
            <a:spLocks noGrp="1"/>
          </p:cNvSpPr>
          <p:nvPr>
            <p:ph type="sldNum" sz="quarter" idx="12"/>
          </p:nvPr>
        </p:nvSpPr>
        <p:spPr/>
        <p:txBody>
          <a:bodyPr/>
          <a:lstStyle/>
          <a:p>
            <a:fld id="{795D36AC-DDEE-F849-82B2-974FA4B5F363}" type="slidenum">
              <a:rPr lang="en-US" smtClean="0"/>
              <a:t>‹#›</a:t>
            </a:fld>
            <a:endParaRPr lang="en-US"/>
          </a:p>
        </p:txBody>
      </p:sp>
    </p:spTree>
    <p:extLst>
      <p:ext uri="{BB962C8B-B14F-4D97-AF65-F5344CB8AC3E}">
        <p14:creationId xmlns:p14="http://schemas.microsoft.com/office/powerpoint/2010/main" val="42844394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A760A-8B1F-5F49-89BA-53B36EDD041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B0F748C-6B8B-374D-970A-F3820A6EE7DA}"/>
              </a:ext>
            </a:extLst>
          </p:cNvPr>
          <p:cNvSpPr>
            <a:spLocks noGrp="1"/>
          </p:cNvSpPr>
          <p:nvPr>
            <p:ph type="dt" sz="half" idx="10"/>
          </p:nvPr>
        </p:nvSpPr>
        <p:spPr/>
        <p:txBody>
          <a:bodyPr/>
          <a:lstStyle/>
          <a:p>
            <a:fld id="{342FDF2A-5463-E64C-9856-0126F6F20A26}" type="datetimeFigureOut">
              <a:rPr lang="en-US" smtClean="0"/>
              <a:t>9/6/2021</a:t>
            </a:fld>
            <a:endParaRPr lang="en-US"/>
          </a:p>
        </p:txBody>
      </p:sp>
      <p:sp>
        <p:nvSpPr>
          <p:cNvPr id="4" name="Footer Placeholder 3">
            <a:extLst>
              <a:ext uri="{FF2B5EF4-FFF2-40B4-BE49-F238E27FC236}">
                <a16:creationId xmlns:a16="http://schemas.microsoft.com/office/drawing/2014/main" id="{0AB3BBD3-1720-2241-A58F-AA29E5D1F2D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7EF792-72E6-2F44-9B66-AB98885C4E9D}"/>
              </a:ext>
            </a:extLst>
          </p:cNvPr>
          <p:cNvSpPr>
            <a:spLocks noGrp="1"/>
          </p:cNvSpPr>
          <p:nvPr>
            <p:ph type="sldNum" sz="quarter" idx="12"/>
          </p:nvPr>
        </p:nvSpPr>
        <p:spPr/>
        <p:txBody>
          <a:bodyPr/>
          <a:lstStyle/>
          <a:p>
            <a:fld id="{795D36AC-DDEE-F849-82B2-974FA4B5F363}" type="slidenum">
              <a:rPr lang="en-US" smtClean="0"/>
              <a:t>‹#›</a:t>
            </a:fld>
            <a:endParaRPr lang="en-US"/>
          </a:p>
        </p:txBody>
      </p:sp>
    </p:spTree>
    <p:extLst>
      <p:ext uri="{BB962C8B-B14F-4D97-AF65-F5344CB8AC3E}">
        <p14:creationId xmlns:p14="http://schemas.microsoft.com/office/powerpoint/2010/main" val="103344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FD05F2-12C6-484D-9DE9-093E613BC022}"/>
              </a:ext>
            </a:extLst>
          </p:cNvPr>
          <p:cNvSpPr>
            <a:spLocks noGrp="1"/>
          </p:cNvSpPr>
          <p:nvPr>
            <p:ph type="dt" sz="half" idx="10"/>
          </p:nvPr>
        </p:nvSpPr>
        <p:spPr/>
        <p:txBody>
          <a:bodyPr/>
          <a:lstStyle/>
          <a:p>
            <a:fld id="{342FDF2A-5463-E64C-9856-0126F6F20A26}" type="datetimeFigureOut">
              <a:rPr lang="en-US" smtClean="0"/>
              <a:t>9/6/2021</a:t>
            </a:fld>
            <a:endParaRPr lang="en-US"/>
          </a:p>
        </p:txBody>
      </p:sp>
      <p:sp>
        <p:nvSpPr>
          <p:cNvPr id="3" name="Footer Placeholder 2">
            <a:extLst>
              <a:ext uri="{FF2B5EF4-FFF2-40B4-BE49-F238E27FC236}">
                <a16:creationId xmlns:a16="http://schemas.microsoft.com/office/drawing/2014/main" id="{293C3C17-8CB7-AF49-84A6-C8A6554C511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1E8628B-19DF-014C-A6DC-812FBA61AF6B}"/>
              </a:ext>
            </a:extLst>
          </p:cNvPr>
          <p:cNvSpPr>
            <a:spLocks noGrp="1"/>
          </p:cNvSpPr>
          <p:nvPr>
            <p:ph type="sldNum" sz="quarter" idx="12"/>
          </p:nvPr>
        </p:nvSpPr>
        <p:spPr/>
        <p:txBody>
          <a:bodyPr/>
          <a:lstStyle/>
          <a:p>
            <a:fld id="{795D36AC-DDEE-F849-82B2-974FA4B5F363}" type="slidenum">
              <a:rPr lang="en-US" smtClean="0"/>
              <a:t>‹#›</a:t>
            </a:fld>
            <a:endParaRPr lang="en-US"/>
          </a:p>
        </p:txBody>
      </p:sp>
    </p:spTree>
    <p:extLst>
      <p:ext uri="{BB962C8B-B14F-4D97-AF65-F5344CB8AC3E}">
        <p14:creationId xmlns:p14="http://schemas.microsoft.com/office/powerpoint/2010/main" val="2310183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757DD-C0C1-6749-9FB7-9A428D4A70D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DEE564-D311-3C46-9CEB-2AA38D8D5D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2630A94-D21B-E24B-BC25-D5FB225651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2A450D5-298C-3E4C-B1AF-A3CCDB33C4F9}"/>
              </a:ext>
            </a:extLst>
          </p:cNvPr>
          <p:cNvSpPr>
            <a:spLocks noGrp="1"/>
          </p:cNvSpPr>
          <p:nvPr>
            <p:ph type="dt" sz="half" idx="10"/>
          </p:nvPr>
        </p:nvSpPr>
        <p:spPr/>
        <p:txBody>
          <a:bodyPr/>
          <a:lstStyle/>
          <a:p>
            <a:fld id="{342FDF2A-5463-E64C-9856-0126F6F20A26}" type="datetimeFigureOut">
              <a:rPr lang="en-US" smtClean="0"/>
              <a:t>9/6/2021</a:t>
            </a:fld>
            <a:endParaRPr lang="en-US"/>
          </a:p>
        </p:txBody>
      </p:sp>
      <p:sp>
        <p:nvSpPr>
          <p:cNvPr id="6" name="Footer Placeholder 5">
            <a:extLst>
              <a:ext uri="{FF2B5EF4-FFF2-40B4-BE49-F238E27FC236}">
                <a16:creationId xmlns:a16="http://schemas.microsoft.com/office/drawing/2014/main" id="{8BF2419E-8AAF-1540-BC54-A1FFB6D0BBF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2474D1F-FBB8-9148-9152-1A2884C522B7}"/>
              </a:ext>
            </a:extLst>
          </p:cNvPr>
          <p:cNvSpPr>
            <a:spLocks noGrp="1"/>
          </p:cNvSpPr>
          <p:nvPr>
            <p:ph type="sldNum" sz="quarter" idx="12"/>
          </p:nvPr>
        </p:nvSpPr>
        <p:spPr/>
        <p:txBody>
          <a:bodyPr/>
          <a:lstStyle/>
          <a:p>
            <a:fld id="{795D36AC-DDEE-F849-82B2-974FA4B5F363}" type="slidenum">
              <a:rPr lang="en-US" smtClean="0"/>
              <a:t>‹#›</a:t>
            </a:fld>
            <a:endParaRPr lang="en-US"/>
          </a:p>
        </p:txBody>
      </p:sp>
    </p:spTree>
    <p:extLst>
      <p:ext uri="{BB962C8B-B14F-4D97-AF65-F5344CB8AC3E}">
        <p14:creationId xmlns:p14="http://schemas.microsoft.com/office/powerpoint/2010/main" val="4140100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477B0-92F8-2840-8D54-EF04A5EDC83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75FE5AC-E5D0-114E-B2AD-1B4A2B2AA7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7EEFCF1-7043-8C43-9C26-A95AD5DA55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11F59D-F2A0-3D44-B4E2-7023F0C5A333}"/>
              </a:ext>
            </a:extLst>
          </p:cNvPr>
          <p:cNvSpPr>
            <a:spLocks noGrp="1"/>
          </p:cNvSpPr>
          <p:nvPr>
            <p:ph type="dt" sz="half" idx="10"/>
          </p:nvPr>
        </p:nvSpPr>
        <p:spPr/>
        <p:txBody>
          <a:bodyPr/>
          <a:lstStyle/>
          <a:p>
            <a:fld id="{342FDF2A-5463-E64C-9856-0126F6F20A26}" type="datetimeFigureOut">
              <a:rPr lang="en-US" smtClean="0"/>
              <a:t>9/6/2021</a:t>
            </a:fld>
            <a:endParaRPr lang="en-US"/>
          </a:p>
        </p:txBody>
      </p:sp>
      <p:sp>
        <p:nvSpPr>
          <p:cNvPr id="6" name="Footer Placeholder 5">
            <a:extLst>
              <a:ext uri="{FF2B5EF4-FFF2-40B4-BE49-F238E27FC236}">
                <a16:creationId xmlns:a16="http://schemas.microsoft.com/office/drawing/2014/main" id="{0ED548ED-81B4-CE4C-AD52-C550032286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91CAC6-43BD-CA40-858A-E3C8B81BA964}"/>
              </a:ext>
            </a:extLst>
          </p:cNvPr>
          <p:cNvSpPr>
            <a:spLocks noGrp="1"/>
          </p:cNvSpPr>
          <p:nvPr>
            <p:ph type="sldNum" sz="quarter" idx="12"/>
          </p:nvPr>
        </p:nvSpPr>
        <p:spPr/>
        <p:txBody>
          <a:bodyPr/>
          <a:lstStyle/>
          <a:p>
            <a:fld id="{795D36AC-DDEE-F849-82B2-974FA4B5F363}" type="slidenum">
              <a:rPr lang="en-US" smtClean="0"/>
              <a:t>‹#›</a:t>
            </a:fld>
            <a:endParaRPr lang="en-US"/>
          </a:p>
        </p:txBody>
      </p:sp>
    </p:spTree>
    <p:extLst>
      <p:ext uri="{BB962C8B-B14F-4D97-AF65-F5344CB8AC3E}">
        <p14:creationId xmlns:p14="http://schemas.microsoft.com/office/powerpoint/2010/main" val="347770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CC214-97C7-DD45-8232-E8F8FB8E598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391B7F2-F299-8942-823E-6545A550803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68EF76A-C1FB-A64D-9ED0-8CEE1F3A0D16}"/>
              </a:ext>
            </a:extLst>
          </p:cNvPr>
          <p:cNvSpPr>
            <a:spLocks noGrp="1"/>
          </p:cNvSpPr>
          <p:nvPr>
            <p:ph type="dt" sz="half" idx="10"/>
          </p:nvPr>
        </p:nvSpPr>
        <p:spPr/>
        <p:txBody>
          <a:bodyPr/>
          <a:lstStyle/>
          <a:p>
            <a:fld id="{342FDF2A-5463-E64C-9856-0126F6F20A26}" type="datetimeFigureOut">
              <a:rPr lang="en-US" smtClean="0"/>
              <a:t>9/6/2021</a:t>
            </a:fld>
            <a:endParaRPr lang="en-US"/>
          </a:p>
        </p:txBody>
      </p:sp>
      <p:sp>
        <p:nvSpPr>
          <p:cNvPr id="5" name="Footer Placeholder 4">
            <a:extLst>
              <a:ext uri="{FF2B5EF4-FFF2-40B4-BE49-F238E27FC236}">
                <a16:creationId xmlns:a16="http://schemas.microsoft.com/office/drawing/2014/main" id="{79581D07-B9CD-724A-87AF-1AE8F0412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3FAED-3257-7941-A85F-3B5CF9425E72}"/>
              </a:ext>
            </a:extLst>
          </p:cNvPr>
          <p:cNvSpPr>
            <a:spLocks noGrp="1"/>
          </p:cNvSpPr>
          <p:nvPr>
            <p:ph type="sldNum" sz="quarter" idx="12"/>
          </p:nvPr>
        </p:nvSpPr>
        <p:spPr/>
        <p:txBody>
          <a:bodyPr/>
          <a:lstStyle/>
          <a:p>
            <a:fld id="{795D36AC-DDEE-F849-82B2-974FA4B5F363}" type="slidenum">
              <a:rPr lang="en-US" smtClean="0"/>
              <a:t>‹#›</a:t>
            </a:fld>
            <a:endParaRPr lang="en-US"/>
          </a:p>
        </p:txBody>
      </p:sp>
    </p:spTree>
    <p:extLst>
      <p:ext uri="{BB962C8B-B14F-4D97-AF65-F5344CB8AC3E}">
        <p14:creationId xmlns:p14="http://schemas.microsoft.com/office/powerpoint/2010/main" val="8099124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C0B027-4571-1645-A757-57A0BDEDCA5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3F51270-6F23-854D-8C31-4EFA41C596C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190958-9F4F-C14E-8438-699224CF40E9}"/>
              </a:ext>
            </a:extLst>
          </p:cNvPr>
          <p:cNvSpPr>
            <a:spLocks noGrp="1"/>
          </p:cNvSpPr>
          <p:nvPr>
            <p:ph type="dt" sz="half" idx="10"/>
          </p:nvPr>
        </p:nvSpPr>
        <p:spPr/>
        <p:txBody>
          <a:bodyPr/>
          <a:lstStyle/>
          <a:p>
            <a:fld id="{342FDF2A-5463-E64C-9856-0126F6F20A26}" type="datetimeFigureOut">
              <a:rPr lang="en-US" smtClean="0"/>
              <a:t>9/6/2021</a:t>
            </a:fld>
            <a:endParaRPr lang="en-US"/>
          </a:p>
        </p:txBody>
      </p:sp>
      <p:sp>
        <p:nvSpPr>
          <p:cNvPr id="5" name="Footer Placeholder 4">
            <a:extLst>
              <a:ext uri="{FF2B5EF4-FFF2-40B4-BE49-F238E27FC236}">
                <a16:creationId xmlns:a16="http://schemas.microsoft.com/office/drawing/2014/main" id="{CC4EDFDB-0CD8-2E4B-BD95-FB689E91F4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66B270-F1B3-594D-8F39-14A9BB081200}"/>
              </a:ext>
            </a:extLst>
          </p:cNvPr>
          <p:cNvSpPr>
            <a:spLocks noGrp="1"/>
          </p:cNvSpPr>
          <p:nvPr>
            <p:ph type="sldNum" sz="quarter" idx="12"/>
          </p:nvPr>
        </p:nvSpPr>
        <p:spPr/>
        <p:txBody>
          <a:bodyPr/>
          <a:lstStyle/>
          <a:p>
            <a:fld id="{795D36AC-DDEE-F849-82B2-974FA4B5F363}" type="slidenum">
              <a:rPr lang="en-US" smtClean="0"/>
              <a:t>‹#›</a:t>
            </a:fld>
            <a:endParaRPr lang="en-US"/>
          </a:p>
        </p:txBody>
      </p:sp>
    </p:spTree>
    <p:extLst>
      <p:ext uri="{BB962C8B-B14F-4D97-AF65-F5344CB8AC3E}">
        <p14:creationId xmlns:p14="http://schemas.microsoft.com/office/powerpoint/2010/main" val="14764029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3CF58-3D88-2C4A-9C8A-A735DEF8366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D449A31-6317-304B-B014-1048CA9098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C092656-D216-2F48-BEEC-343D0E9E7EFB}"/>
              </a:ext>
            </a:extLst>
          </p:cNvPr>
          <p:cNvSpPr>
            <a:spLocks noGrp="1"/>
          </p:cNvSpPr>
          <p:nvPr>
            <p:ph type="dt" sz="half" idx="10"/>
          </p:nvPr>
        </p:nvSpPr>
        <p:spPr/>
        <p:txBody>
          <a:bodyPr/>
          <a:lstStyle/>
          <a:p>
            <a:fld id="{146F26D8-9E57-164D-A7F1-7424EF242C52}" type="datetimeFigureOut">
              <a:rPr lang="en-US" smtClean="0"/>
              <a:t>9/6/2021</a:t>
            </a:fld>
            <a:endParaRPr lang="en-US"/>
          </a:p>
        </p:txBody>
      </p:sp>
      <p:sp>
        <p:nvSpPr>
          <p:cNvPr id="5" name="Footer Placeholder 4">
            <a:extLst>
              <a:ext uri="{FF2B5EF4-FFF2-40B4-BE49-F238E27FC236}">
                <a16:creationId xmlns:a16="http://schemas.microsoft.com/office/drawing/2014/main" id="{E34396BE-1CF5-BE41-B691-BEF94B0522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A24E2E-57A7-9E46-ADA6-32EC41BDF61C}"/>
              </a:ext>
            </a:extLst>
          </p:cNvPr>
          <p:cNvSpPr>
            <a:spLocks noGrp="1"/>
          </p:cNvSpPr>
          <p:nvPr>
            <p:ph type="sldNum" sz="quarter" idx="12"/>
          </p:nvPr>
        </p:nvSpPr>
        <p:spPr/>
        <p:txBody>
          <a:bodyPr/>
          <a:lstStyle/>
          <a:p>
            <a:fld id="{C2AF7EF1-208A-5649-9F99-2632D79D7E15}" type="slidenum">
              <a:rPr lang="en-US" smtClean="0"/>
              <a:t>‹#›</a:t>
            </a:fld>
            <a:endParaRPr lang="en-US"/>
          </a:p>
        </p:txBody>
      </p:sp>
    </p:spTree>
    <p:extLst>
      <p:ext uri="{BB962C8B-B14F-4D97-AF65-F5344CB8AC3E}">
        <p14:creationId xmlns:p14="http://schemas.microsoft.com/office/powerpoint/2010/main" val="12602645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82420-7280-3147-8925-95A507A2598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31F961B-8DF9-204A-9CD0-296DB320F8F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173ADF9-8E5B-B743-AF73-CA604A9108CB}"/>
              </a:ext>
            </a:extLst>
          </p:cNvPr>
          <p:cNvSpPr>
            <a:spLocks noGrp="1"/>
          </p:cNvSpPr>
          <p:nvPr>
            <p:ph type="dt" sz="half" idx="10"/>
          </p:nvPr>
        </p:nvSpPr>
        <p:spPr/>
        <p:txBody>
          <a:bodyPr/>
          <a:lstStyle/>
          <a:p>
            <a:fld id="{146F26D8-9E57-164D-A7F1-7424EF242C52}" type="datetimeFigureOut">
              <a:rPr lang="en-US" smtClean="0"/>
              <a:t>9/6/2021</a:t>
            </a:fld>
            <a:endParaRPr lang="en-US"/>
          </a:p>
        </p:txBody>
      </p:sp>
      <p:sp>
        <p:nvSpPr>
          <p:cNvPr id="5" name="Footer Placeholder 4">
            <a:extLst>
              <a:ext uri="{FF2B5EF4-FFF2-40B4-BE49-F238E27FC236}">
                <a16:creationId xmlns:a16="http://schemas.microsoft.com/office/drawing/2014/main" id="{F965F1FC-581D-EF4B-8FF2-A0DD3ED549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0F7632-B55A-FE4F-99E2-DE5952931920}"/>
              </a:ext>
            </a:extLst>
          </p:cNvPr>
          <p:cNvSpPr>
            <a:spLocks noGrp="1"/>
          </p:cNvSpPr>
          <p:nvPr>
            <p:ph type="sldNum" sz="quarter" idx="12"/>
          </p:nvPr>
        </p:nvSpPr>
        <p:spPr/>
        <p:txBody>
          <a:bodyPr/>
          <a:lstStyle/>
          <a:p>
            <a:fld id="{C2AF7EF1-208A-5649-9F99-2632D79D7E15}" type="slidenum">
              <a:rPr lang="en-US" smtClean="0"/>
              <a:t>‹#›</a:t>
            </a:fld>
            <a:endParaRPr lang="en-US"/>
          </a:p>
        </p:txBody>
      </p:sp>
    </p:spTree>
    <p:extLst>
      <p:ext uri="{BB962C8B-B14F-4D97-AF65-F5344CB8AC3E}">
        <p14:creationId xmlns:p14="http://schemas.microsoft.com/office/powerpoint/2010/main" val="35855141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95530-AB8B-3B4B-AF6F-7218A843C9B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E1753FC-DA49-0B41-AF8E-81B2476603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D2E5BF2-BC83-9C49-A362-34821B41EACC}"/>
              </a:ext>
            </a:extLst>
          </p:cNvPr>
          <p:cNvSpPr>
            <a:spLocks noGrp="1"/>
          </p:cNvSpPr>
          <p:nvPr>
            <p:ph type="dt" sz="half" idx="10"/>
          </p:nvPr>
        </p:nvSpPr>
        <p:spPr/>
        <p:txBody>
          <a:bodyPr/>
          <a:lstStyle/>
          <a:p>
            <a:fld id="{146F26D8-9E57-164D-A7F1-7424EF242C52}" type="datetimeFigureOut">
              <a:rPr lang="en-US" smtClean="0"/>
              <a:t>9/6/2021</a:t>
            </a:fld>
            <a:endParaRPr lang="en-US"/>
          </a:p>
        </p:txBody>
      </p:sp>
      <p:sp>
        <p:nvSpPr>
          <p:cNvPr id="5" name="Footer Placeholder 4">
            <a:extLst>
              <a:ext uri="{FF2B5EF4-FFF2-40B4-BE49-F238E27FC236}">
                <a16:creationId xmlns:a16="http://schemas.microsoft.com/office/drawing/2014/main" id="{9C195E8B-DCD8-8147-AFFD-EBB76482E6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D85785-679C-0849-BC4D-891D57773AD6}"/>
              </a:ext>
            </a:extLst>
          </p:cNvPr>
          <p:cNvSpPr>
            <a:spLocks noGrp="1"/>
          </p:cNvSpPr>
          <p:nvPr>
            <p:ph type="sldNum" sz="quarter" idx="12"/>
          </p:nvPr>
        </p:nvSpPr>
        <p:spPr/>
        <p:txBody>
          <a:bodyPr/>
          <a:lstStyle/>
          <a:p>
            <a:fld id="{C2AF7EF1-208A-5649-9F99-2632D79D7E15}" type="slidenum">
              <a:rPr lang="en-US" smtClean="0"/>
              <a:t>‹#›</a:t>
            </a:fld>
            <a:endParaRPr lang="en-US"/>
          </a:p>
        </p:txBody>
      </p:sp>
    </p:spTree>
    <p:extLst>
      <p:ext uri="{BB962C8B-B14F-4D97-AF65-F5344CB8AC3E}">
        <p14:creationId xmlns:p14="http://schemas.microsoft.com/office/powerpoint/2010/main" val="17747891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7C3D9-D5BA-9C4C-B7D8-961A0AC06C3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62FD016-DEEB-834C-8FF0-BD76F96E9D1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B1BF051-99B5-5345-9CED-314C5B43C8C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18A75E7-D9EE-6C49-B225-E7A2A2CAAEA7}"/>
              </a:ext>
            </a:extLst>
          </p:cNvPr>
          <p:cNvSpPr>
            <a:spLocks noGrp="1"/>
          </p:cNvSpPr>
          <p:nvPr>
            <p:ph type="dt" sz="half" idx="10"/>
          </p:nvPr>
        </p:nvSpPr>
        <p:spPr/>
        <p:txBody>
          <a:bodyPr/>
          <a:lstStyle/>
          <a:p>
            <a:fld id="{146F26D8-9E57-164D-A7F1-7424EF242C52}" type="datetimeFigureOut">
              <a:rPr lang="en-US" smtClean="0"/>
              <a:t>9/6/2021</a:t>
            </a:fld>
            <a:endParaRPr lang="en-US"/>
          </a:p>
        </p:txBody>
      </p:sp>
      <p:sp>
        <p:nvSpPr>
          <p:cNvPr id="6" name="Footer Placeholder 5">
            <a:extLst>
              <a:ext uri="{FF2B5EF4-FFF2-40B4-BE49-F238E27FC236}">
                <a16:creationId xmlns:a16="http://schemas.microsoft.com/office/drawing/2014/main" id="{2C5A5BBF-83D6-514C-A22C-CEC9139B2A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92522C-3AAC-6042-9DD2-7FD3CDB9E509}"/>
              </a:ext>
            </a:extLst>
          </p:cNvPr>
          <p:cNvSpPr>
            <a:spLocks noGrp="1"/>
          </p:cNvSpPr>
          <p:nvPr>
            <p:ph type="sldNum" sz="quarter" idx="12"/>
          </p:nvPr>
        </p:nvSpPr>
        <p:spPr/>
        <p:txBody>
          <a:bodyPr/>
          <a:lstStyle/>
          <a:p>
            <a:fld id="{C2AF7EF1-208A-5649-9F99-2632D79D7E15}" type="slidenum">
              <a:rPr lang="en-US" smtClean="0"/>
              <a:t>‹#›</a:t>
            </a:fld>
            <a:endParaRPr lang="en-US"/>
          </a:p>
        </p:txBody>
      </p:sp>
    </p:spTree>
    <p:extLst>
      <p:ext uri="{BB962C8B-B14F-4D97-AF65-F5344CB8AC3E}">
        <p14:creationId xmlns:p14="http://schemas.microsoft.com/office/powerpoint/2010/main" val="31456214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46800-3216-5D47-9AF7-49800397CEA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EEB4B71-E0BB-FC49-9F4B-B268B7C6A7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5C402E5-D374-1E42-9458-6CA9829D4EC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259B9FC-8794-EE42-8B3C-F7E93C3B85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C8F53D0-037A-2C48-8446-F93E160C58A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FA38BD0-04DD-614C-91E8-0B6ABA194481}"/>
              </a:ext>
            </a:extLst>
          </p:cNvPr>
          <p:cNvSpPr>
            <a:spLocks noGrp="1"/>
          </p:cNvSpPr>
          <p:nvPr>
            <p:ph type="dt" sz="half" idx="10"/>
          </p:nvPr>
        </p:nvSpPr>
        <p:spPr/>
        <p:txBody>
          <a:bodyPr/>
          <a:lstStyle/>
          <a:p>
            <a:fld id="{146F26D8-9E57-164D-A7F1-7424EF242C52}" type="datetimeFigureOut">
              <a:rPr lang="en-US" smtClean="0"/>
              <a:t>9/6/2021</a:t>
            </a:fld>
            <a:endParaRPr lang="en-US"/>
          </a:p>
        </p:txBody>
      </p:sp>
      <p:sp>
        <p:nvSpPr>
          <p:cNvPr id="8" name="Footer Placeholder 7">
            <a:extLst>
              <a:ext uri="{FF2B5EF4-FFF2-40B4-BE49-F238E27FC236}">
                <a16:creationId xmlns:a16="http://schemas.microsoft.com/office/drawing/2014/main" id="{22E38B16-9E18-3147-8311-04265B23506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FCE3B90-573D-484A-A938-767E8BA18A4A}"/>
              </a:ext>
            </a:extLst>
          </p:cNvPr>
          <p:cNvSpPr>
            <a:spLocks noGrp="1"/>
          </p:cNvSpPr>
          <p:nvPr>
            <p:ph type="sldNum" sz="quarter" idx="12"/>
          </p:nvPr>
        </p:nvSpPr>
        <p:spPr/>
        <p:txBody>
          <a:bodyPr/>
          <a:lstStyle/>
          <a:p>
            <a:fld id="{C2AF7EF1-208A-5649-9F99-2632D79D7E15}" type="slidenum">
              <a:rPr lang="en-US" smtClean="0"/>
              <a:t>‹#›</a:t>
            </a:fld>
            <a:endParaRPr lang="en-US"/>
          </a:p>
        </p:txBody>
      </p:sp>
    </p:spTree>
    <p:extLst>
      <p:ext uri="{BB962C8B-B14F-4D97-AF65-F5344CB8AC3E}">
        <p14:creationId xmlns:p14="http://schemas.microsoft.com/office/powerpoint/2010/main" val="37026353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97608-0CEA-2C4A-8400-DF6B29F8EDB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A26ED83-7D08-E04F-98E4-EA3811968E5B}"/>
              </a:ext>
            </a:extLst>
          </p:cNvPr>
          <p:cNvSpPr>
            <a:spLocks noGrp="1"/>
          </p:cNvSpPr>
          <p:nvPr>
            <p:ph type="dt" sz="half" idx="10"/>
          </p:nvPr>
        </p:nvSpPr>
        <p:spPr/>
        <p:txBody>
          <a:bodyPr/>
          <a:lstStyle/>
          <a:p>
            <a:fld id="{146F26D8-9E57-164D-A7F1-7424EF242C52}" type="datetimeFigureOut">
              <a:rPr lang="en-US" smtClean="0"/>
              <a:t>9/6/2021</a:t>
            </a:fld>
            <a:endParaRPr lang="en-US"/>
          </a:p>
        </p:txBody>
      </p:sp>
      <p:sp>
        <p:nvSpPr>
          <p:cNvPr id="4" name="Footer Placeholder 3">
            <a:extLst>
              <a:ext uri="{FF2B5EF4-FFF2-40B4-BE49-F238E27FC236}">
                <a16:creationId xmlns:a16="http://schemas.microsoft.com/office/drawing/2014/main" id="{F2617FED-F214-2246-91B9-7EDD6DC3959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8388C5-6432-1440-88A5-257716F67450}"/>
              </a:ext>
            </a:extLst>
          </p:cNvPr>
          <p:cNvSpPr>
            <a:spLocks noGrp="1"/>
          </p:cNvSpPr>
          <p:nvPr>
            <p:ph type="sldNum" sz="quarter" idx="12"/>
          </p:nvPr>
        </p:nvSpPr>
        <p:spPr/>
        <p:txBody>
          <a:bodyPr/>
          <a:lstStyle/>
          <a:p>
            <a:fld id="{C2AF7EF1-208A-5649-9F99-2632D79D7E15}" type="slidenum">
              <a:rPr lang="en-US" smtClean="0"/>
              <a:t>‹#›</a:t>
            </a:fld>
            <a:endParaRPr lang="en-US"/>
          </a:p>
        </p:txBody>
      </p:sp>
    </p:spTree>
    <p:extLst>
      <p:ext uri="{BB962C8B-B14F-4D97-AF65-F5344CB8AC3E}">
        <p14:creationId xmlns:p14="http://schemas.microsoft.com/office/powerpoint/2010/main" val="12687038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61E00E-356C-4541-A056-1279C05722DA}"/>
              </a:ext>
            </a:extLst>
          </p:cNvPr>
          <p:cNvSpPr>
            <a:spLocks noGrp="1"/>
          </p:cNvSpPr>
          <p:nvPr>
            <p:ph type="dt" sz="half" idx="10"/>
          </p:nvPr>
        </p:nvSpPr>
        <p:spPr/>
        <p:txBody>
          <a:bodyPr/>
          <a:lstStyle/>
          <a:p>
            <a:fld id="{146F26D8-9E57-164D-A7F1-7424EF242C52}" type="datetimeFigureOut">
              <a:rPr lang="en-US" smtClean="0"/>
              <a:t>9/6/2021</a:t>
            </a:fld>
            <a:endParaRPr lang="en-US"/>
          </a:p>
        </p:txBody>
      </p:sp>
      <p:sp>
        <p:nvSpPr>
          <p:cNvPr id="3" name="Footer Placeholder 2">
            <a:extLst>
              <a:ext uri="{FF2B5EF4-FFF2-40B4-BE49-F238E27FC236}">
                <a16:creationId xmlns:a16="http://schemas.microsoft.com/office/drawing/2014/main" id="{C451E286-606C-564D-AFF8-5D6BA4994F3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25DB604-63B0-9249-B57B-406CD7C048FA}"/>
              </a:ext>
            </a:extLst>
          </p:cNvPr>
          <p:cNvSpPr>
            <a:spLocks noGrp="1"/>
          </p:cNvSpPr>
          <p:nvPr>
            <p:ph type="sldNum" sz="quarter" idx="12"/>
          </p:nvPr>
        </p:nvSpPr>
        <p:spPr/>
        <p:txBody>
          <a:bodyPr/>
          <a:lstStyle/>
          <a:p>
            <a:fld id="{C2AF7EF1-208A-5649-9F99-2632D79D7E15}" type="slidenum">
              <a:rPr lang="en-US" smtClean="0"/>
              <a:t>‹#›</a:t>
            </a:fld>
            <a:endParaRPr lang="en-US"/>
          </a:p>
        </p:txBody>
      </p:sp>
    </p:spTree>
    <p:extLst>
      <p:ext uri="{BB962C8B-B14F-4D97-AF65-F5344CB8AC3E}">
        <p14:creationId xmlns:p14="http://schemas.microsoft.com/office/powerpoint/2010/main" val="3080919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0B8BB-8AC4-6848-A631-BBDD4AD6AA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1FF566B-4696-B94C-AA8F-5BEC8FB490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9CE373F-6DBC-7240-8BA7-A9A4F5429A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B2EF949-F33E-544A-BBB0-DCE35A05CE98}"/>
              </a:ext>
            </a:extLst>
          </p:cNvPr>
          <p:cNvSpPr>
            <a:spLocks noGrp="1"/>
          </p:cNvSpPr>
          <p:nvPr>
            <p:ph type="dt" sz="half" idx="10"/>
          </p:nvPr>
        </p:nvSpPr>
        <p:spPr/>
        <p:txBody>
          <a:bodyPr/>
          <a:lstStyle/>
          <a:p>
            <a:fld id="{146F26D8-9E57-164D-A7F1-7424EF242C52}" type="datetimeFigureOut">
              <a:rPr lang="en-US" smtClean="0"/>
              <a:t>9/6/2021</a:t>
            </a:fld>
            <a:endParaRPr lang="en-US"/>
          </a:p>
        </p:txBody>
      </p:sp>
      <p:sp>
        <p:nvSpPr>
          <p:cNvPr id="6" name="Footer Placeholder 5">
            <a:extLst>
              <a:ext uri="{FF2B5EF4-FFF2-40B4-BE49-F238E27FC236}">
                <a16:creationId xmlns:a16="http://schemas.microsoft.com/office/drawing/2014/main" id="{A8E5929B-AF62-8D49-AB8E-E563D922ECA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2F4FA3-F5EA-BD4C-B119-774A9AAB491C}"/>
              </a:ext>
            </a:extLst>
          </p:cNvPr>
          <p:cNvSpPr>
            <a:spLocks noGrp="1"/>
          </p:cNvSpPr>
          <p:nvPr>
            <p:ph type="sldNum" sz="quarter" idx="12"/>
          </p:nvPr>
        </p:nvSpPr>
        <p:spPr/>
        <p:txBody>
          <a:bodyPr/>
          <a:lstStyle/>
          <a:p>
            <a:fld id="{C2AF7EF1-208A-5649-9F99-2632D79D7E15}" type="slidenum">
              <a:rPr lang="en-US" smtClean="0"/>
              <a:t>‹#›</a:t>
            </a:fld>
            <a:endParaRPr lang="en-US"/>
          </a:p>
        </p:txBody>
      </p:sp>
    </p:spTree>
    <p:extLst>
      <p:ext uri="{BB962C8B-B14F-4D97-AF65-F5344CB8AC3E}">
        <p14:creationId xmlns:p14="http://schemas.microsoft.com/office/powerpoint/2010/main" val="11188324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42851-E15C-EF4A-BFE0-8C8C8DF52DD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65E1DDA-1E5B-F141-B698-9813BC2513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A366155-E2D6-4547-A845-1FA440AD25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AA7FD7-7C12-D541-9331-3F0E3AFF7155}"/>
              </a:ext>
            </a:extLst>
          </p:cNvPr>
          <p:cNvSpPr>
            <a:spLocks noGrp="1"/>
          </p:cNvSpPr>
          <p:nvPr>
            <p:ph type="dt" sz="half" idx="10"/>
          </p:nvPr>
        </p:nvSpPr>
        <p:spPr/>
        <p:txBody>
          <a:bodyPr/>
          <a:lstStyle/>
          <a:p>
            <a:fld id="{146F26D8-9E57-164D-A7F1-7424EF242C52}" type="datetimeFigureOut">
              <a:rPr lang="en-US" smtClean="0"/>
              <a:t>9/6/2021</a:t>
            </a:fld>
            <a:endParaRPr lang="en-US"/>
          </a:p>
        </p:txBody>
      </p:sp>
      <p:sp>
        <p:nvSpPr>
          <p:cNvPr id="6" name="Footer Placeholder 5">
            <a:extLst>
              <a:ext uri="{FF2B5EF4-FFF2-40B4-BE49-F238E27FC236}">
                <a16:creationId xmlns:a16="http://schemas.microsoft.com/office/drawing/2014/main" id="{EAB30125-1055-EB4F-9201-2FC0BA4EB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FFBA23-A4A1-5045-8F04-58EC725BDFFC}"/>
              </a:ext>
            </a:extLst>
          </p:cNvPr>
          <p:cNvSpPr>
            <a:spLocks noGrp="1"/>
          </p:cNvSpPr>
          <p:nvPr>
            <p:ph type="sldNum" sz="quarter" idx="12"/>
          </p:nvPr>
        </p:nvSpPr>
        <p:spPr/>
        <p:txBody>
          <a:bodyPr/>
          <a:lstStyle/>
          <a:p>
            <a:fld id="{C2AF7EF1-208A-5649-9F99-2632D79D7E15}" type="slidenum">
              <a:rPr lang="en-US" smtClean="0"/>
              <a:t>‹#›</a:t>
            </a:fld>
            <a:endParaRPr lang="en-US"/>
          </a:p>
        </p:txBody>
      </p:sp>
    </p:spTree>
    <p:extLst>
      <p:ext uri="{BB962C8B-B14F-4D97-AF65-F5344CB8AC3E}">
        <p14:creationId xmlns:p14="http://schemas.microsoft.com/office/powerpoint/2010/main" val="32734522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D2AD0-BCD0-2C4A-AB75-D8D661D4EBC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DA6E227-9746-AA4B-85F5-6A8D5F77D47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E1372F4-62BB-5346-A791-88C5F317C424}"/>
              </a:ext>
            </a:extLst>
          </p:cNvPr>
          <p:cNvSpPr>
            <a:spLocks noGrp="1"/>
          </p:cNvSpPr>
          <p:nvPr>
            <p:ph type="dt" sz="half" idx="10"/>
          </p:nvPr>
        </p:nvSpPr>
        <p:spPr/>
        <p:txBody>
          <a:bodyPr/>
          <a:lstStyle/>
          <a:p>
            <a:fld id="{146F26D8-9E57-164D-A7F1-7424EF242C52}" type="datetimeFigureOut">
              <a:rPr lang="en-US" smtClean="0"/>
              <a:t>9/6/2021</a:t>
            </a:fld>
            <a:endParaRPr lang="en-US"/>
          </a:p>
        </p:txBody>
      </p:sp>
      <p:sp>
        <p:nvSpPr>
          <p:cNvPr id="5" name="Footer Placeholder 4">
            <a:extLst>
              <a:ext uri="{FF2B5EF4-FFF2-40B4-BE49-F238E27FC236}">
                <a16:creationId xmlns:a16="http://schemas.microsoft.com/office/drawing/2014/main" id="{C6B1FA37-CFE6-094B-8C20-FD133442B7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BF6B27-F9BF-F745-BAA4-62B979AA3B96}"/>
              </a:ext>
            </a:extLst>
          </p:cNvPr>
          <p:cNvSpPr>
            <a:spLocks noGrp="1"/>
          </p:cNvSpPr>
          <p:nvPr>
            <p:ph type="sldNum" sz="quarter" idx="12"/>
          </p:nvPr>
        </p:nvSpPr>
        <p:spPr/>
        <p:txBody>
          <a:bodyPr/>
          <a:lstStyle/>
          <a:p>
            <a:fld id="{C2AF7EF1-208A-5649-9F99-2632D79D7E15}" type="slidenum">
              <a:rPr lang="en-US" smtClean="0"/>
              <a:t>‹#›</a:t>
            </a:fld>
            <a:endParaRPr lang="en-US"/>
          </a:p>
        </p:txBody>
      </p:sp>
    </p:spTree>
    <p:extLst>
      <p:ext uri="{BB962C8B-B14F-4D97-AF65-F5344CB8AC3E}">
        <p14:creationId xmlns:p14="http://schemas.microsoft.com/office/powerpoint/2010/main" val="21330651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D21376-697C-6046-96AE-5FA208938EA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38A1E36-573A-6B42-A3E4-C337F1E5BAD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562C386-0873-3E45-AA30-66D0860576F6}"/>
              </a:ext>
            </a:extLst>
          </p:cNvPr>
          <p:cNvSpPr>
            <a:spLocks noGrp="1"/>
          </p:cNvSpPr>
          <p:nvPr>
            <p:ph type="dt" sz="half" idx="10"/>
          </p:nvPr>
        </p:nvSpPr>
        <p:spPr/>
        <p:txBody>
          <a:bodyPr/>
          <a:lstStyle/>
          <a:p>
            <a:fld id="{146F26D8-9E57-164D-A7F1-7424EF242C52}" type="datetimeFigureOut">
              <a:rPr lang="en-US" smtClean="0"/>
              <a:t>9/6/2021</a:t>
            </a:fld>
            <a:endParaRPr lang="en-US"/>
          </a:p>
        </p:txBody>
      </p:sp>
      <p:sp>
        <p:nvSpPr>
          <p:cNvPr id="5" name="Footer Placeholder 4">
            <a:extLst>
              <a:ext uri="{FF2B5EF4-FFF2-40B4-BE49-F238E27FC236}">
                <a16:creationId xmlns:a16="http://schemas.microsoft.com/office/drawing/2014/main" id="{40E65F5C-70A4-654A-81AE-225676931D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03154F-E25B-0E4B-ABAA-8B3DA83E80F1}"/>
              </a:ext>
            </a:extLst>
          </p:cNvPr>
          <p:cNvSpPr>
            <a:spLocks noGrp="1"/>
          </p:cNvSpPr>
          <p:nvPr>
            <p:ph type="sldNum" sz="quarter" idx="12"/>
          </p:nvPr>
        </p:nvSpPr>
        <p:spPr/>
        <p:txBody>
          <a:bodyPr/>
          <a:lstStyle/>
          <a:p>
            <a:fld id="{C2AF7EF1-208A-5649-9F99-2632D79D7E15}" type="slidenum">
              <a:rPr lang="en-US" smtClean="0"/>
              <a:t>‹#›</a:t>
            </a:fld>
            <a:endParaRPr lang="en-US"/>
          </a:p>
        </p:txBody>
      </p:sp>
    </p:spTree>
    <p:extLst>
      <p:ext uri="{BB962C8B-B14F-4D97-AF65-F5344CB8AC3E}">
        <p14:creationId xmlns:p14="http://schemas.microsoft.com/office/powerpoint/2010/main" val="2254862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BFF64-5DBA-DC40-ADCD-6E469730789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FA4CBEC-05CC-2242-B9C0-8B89C3BB1EBC}"/>
              </a:ext>
            </a:extLst>
          </p:cNvPr>
          <p:cNvSpPr>
            <a:spLocks noGrp="1"/>
          </p:cNvSpPr>
          <p:nvPr>
            <p:ph type="dt" sz="half" idx="10"/>
          </p:nvPr>
        </p:nvSpPr>
        <p:spPr/>
        <p:txBody>
          <a:bodyPr/>
          <a:lstStyle/>
          <a:p>
            <a:fld id="{146F26D8-9E57-164D-A7F1-7424EF242C52}" type="datetimeFigureOut">
              <a:rPr lang="en-US" smtClean="0"/>
              <a:t>9/6/2021</a:t>
            </a:fld>
            <a:endParaRPr lang="en-US"/>
          </a:p>
        </p:txBody>
      </p:sp>
      <p:sp>
        <p:nvSpPr>
          <p:cNvPr id="4" name="Footer Placeholder 3">
            <a:extLst>
              <a:ext uri="{FF2B5EF4-FFF2-40B4-BE49-F238E27FC236}">
                <a16:creationId xmlns:a16="http://schemas.microsoft.com/office/drawing/2014/main" id="{E40BB115-F383-0741-BB3D-CDE3A99138B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13EC9DF-0239-4D4D-9A35-FC25EF391D26}"/>
              </a:ext>
            </a:extLst>
          </p:cNvPr>
          <p:cNvSpPr>
            <a:spLocks noGrp="1"/>
          </p:cNvSpPr>
          <p:nvPr>
            <p:ph type="sldNum" sz="quarter" idx="12"/>
          </p:nvPr>
        </p:nvSpPr>
        <p:spPr/>
        <p:txBody>
          <a:bodyPr/>
          <a:lstStyle/>
          <a:p>
            <a:fld id="{C2AF7EF1-208A-5649-9F99-2632D79D7E15}" type="slidenum">
              <a:rPr lang="en-US" smtClean="0"/>
              <a:t>‹#›</a:t>
            </a:fld>
            <a:endParaRPr lang="en-US"/>
          </a:p>
        </p:txBody>
      </p:sp>
    </p:spTree>
    <p:extLst>
      <p:ext uri="{BB962C8B-B14F-4D97-AF65-F5344CB8AC3E}">
        <p14:creationId xmlns:p14="http://schemas.microsoft.com/office/powerpoint/2010/main" val="7486658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353AA-305B-AC47-AAD0-0B58B5B4C3B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43F24DD-2775-D442-921F-DE779100A8E9}"/>
              </a:ext>
            </a:extLst>
          </p:cNvPr>
          <p:cNvSpPr>
            <a:spLocks noGrp="1"/>
          </p:cNvSpPr>
          <p:nvPr>
            <p:ph type="dt" sz="half" idx="10"/>
          </p:nvPr>
        </p:nvSpPr>
        <p:spPr/>
        <p:txBody>
          <a:bodyPr/>
          <a:lstStyle/>
          <a:p>
            <a:fld id="{146F26D8-9E57-164D-A7F1-7424EF242C52}" type="datetimeFigureOut">
              <a:rPr lang="en-US" smtClean="0"/>
              <a:t>9/6/2021</a:t>
            </a:fld>
            <a:endParaRPr lang="en-US"/>
          </a:p>
        </p:txBody>
      </p:sp>
      <p:sp>
        <p:nvSpPr>
          <p:cNvPr id="4" name="Footer Placeholder 3">
            <a:extLst>
              <a:ext uri="{FF2B5EF4-FFF2-40B4-BE49-F238E27FC236}">
                <a16:creationId xmlns:a16="http://schemas.microsoft.com/office/drawing/2014/main" id="{EF88F669-6C77-184A-9196-A89BFCC4C61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0B4B69B-78EA-AA47-8A6C-6B60915668E4}"/>
              </a:ext>
            </a:extLst>
          </p:cNvPr>
          <p:cNvSpPr>
            <a:spLocks noGrp="1"/>
          </p:cNvSpPr>
          <p:nvPr>
            <p:ph type="sldNum" sz="quarter" idx="12"/>
          </p:nvPr>
        </p:nvSpPr>
        <p:spPr/>
        <p:txBody>
          <a:bodyPr/>
          <a:lstStyle/>
          <a:p>
            <a:fld id="{C2AF7EF1-208A-5649-9F99-2632D79D7E15}" type="slidenum">
              <a:rPr lang="en-US" smtClean="0"/>
              <a:t>‹#›</a:t>
            </a:fld>
            <a:endParaRPr lang="en-US"/>
          </a:p>
        </p:txBody>
      </p:sp>
    </p:spTree>
    <p:extLst>
      <p:ext uri="{BB962C8B-B14F-4D97-AF65-F5344CB8AC3E}">
        <p14:creationId xmlns:p14="http://schemas.microsoft.com/office/powerpoint/2010/main" val="4681793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342FDF2A-5463-E64C-9856-0126F6F20A26}" type="datetimeFigureOut">
              <a:rPr lang="en-US" smtClean="0"/>
              <a:t>9/6/2021</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795D36AC-DDEE-F849-82B2-974FA4B5F363}"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217675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42FDF2A-5463-E64C-9856-0126F6F20A26}" type="datetimeFigureOut">
              <a:rPr lang="en-US" smtClean="0"/>
              <a:t>9/6/2021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5D36AC-DDEE-F849-82B2-974FA4B5F363}"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5286292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42FDF2A-5463-E64C-9856-0126F6F20A26}" type="datetimeFigureOut">
              <a:rPr lang="en-US" smtClean="0"/>
              <a:t>9/6/2021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5D36AC-DDEE-F849-82B2-974FA4B5F363}"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500741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342FDF2A-5463-E64C-9856-0126F6F20A26}" type="datetimeFigureOut">
              <a:rPr lang="en-US" smtClean="0"/>
              <a:t>9/6/2021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95D36AC-DDEE-F849-82B2-974FA4B5F363}"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1275200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342FDF2A-5463-E64C-9856-0126F6F20A26}" type="datetimeFigureOut">
              <a:rPr lang="en-US" smtClean="0"/>
              <a:t>9/6/2021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95D36AC-DDEE-F849-82B2-974FA4B5F363}"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470745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342FDF2A-5463-E64C-9856-0126F6F20A26}" type="datetimeFigureOut">
              <a:rPr lang="en-US" smtClean="0"/>
              <a:t>9/6/2021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95D36AC-DDEE-F849-82B2-974FA4B5F363}"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19419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2FDF2A-5463-E64C-9856-0126F6F20A26}" type="datetimeFigureOut">
              <a:rPr lang="en-US" smtClean="0"/>
              <a:t>9/6/2021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95D36AC-DDEE-F849-82B2-974FA4B5F363}" type="slidenum">
              <a:rPr lang="en-US" smtClean="0"/>
              <a:t>‹#›</a:t>
            </a:fld>
            <a:endParaRPr lang="en-US"/>
          </a:p>
        </p:txBody>
      </p:sp>
    </p:spTree>
    <p:extLst>
      <p:ext uri="{BB962C8B-B14F-4D97-AF65-F5344CB8AC3E}">
        <p14:creationId xmlns:p14="http://schemas.microsoft.com/office/powerpoint/2010/main" val="96889363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42FDF2A-5463-E64C-9856-0126F6F20A26}" type="datetimeFigureOut">
              <a:rPr lang="en-US" smtClean="0"/>
              <a:t>9/6/2021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95D36AC-DDEE-F849-82B2-974FA4B5F363}"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379316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42FDF2A-5463-E64C-9856-0126F6F20A26}" type="datetimeFigureOut">
              <a:rPr lang="en-US" smtClean="0"/>
              <a:t>9/6/2021</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795D36AC-DDEE-F849-82B2-974FA4B5F363}"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3651751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42FDF2A-5463-E64C-9856-0126F6F20A26}" type="datetimeFigureOut">
              <a:rPr lang="en-US" smtClean="0"/>
              <a:t>9/6/2021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5D36AC-DDEE-F849-82B2-974FA4B5F363}"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9599959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42FDF2A-5463-E64C-9856-0126F6F20A26}" type="datetimeFigureOut">
              <a:rPr lang="en-US" smtClean="0"/>
              <a:t>9/6/2021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5D36AC-DDEE-F849-82B2-974FA4B5F363}"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99007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1.jpe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8771CB-911E-0947-A2BC-2B818393D0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EC4A553-BF09-424B-AFC6-53A3C2FD72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81F125-0946-2A48-A910-EF75381D72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2FDF2A-5463-E64C-9856-0126F6F20A26}" type="datetimeFigureOut">
              <a:rPr lang="en-US" smtClean="0"/>
              <a:t>9/6/2021</a:t>
            </a:fld>
            <a:endParaRPr lang="en-US"/>
          </a:p>
        </p:txBody>
      </p:sp>
      <p:sp>
        <p:nvSpPr>
          <p:cNvPr id="5" name="Footer Placeholder 4">
            <a:extLst>
              <a:ext uri="{FF2B5EF4-FFF2-40B4-BE49-F238E27FC236}">
                <a16:creationId xmlns:a16="http://schemas.microsoft.com/office/drawing/2014/main" id="{22085CDD-C5A7-4544-8465-6FE95A277B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2105873-8870-A74A-902E-1DEE30972E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5D36AC-DDEE-F849-82B2-974FA4B5F363}" type="slidenum">
              <a:rPr lang="en-US" smtClean="0"/>
              <a:t>‹#›</a:t>
            </a:fld>
            <a:endParaRPr lang="en-US"/>
          </a:p>
        </p:txBody>
      </p:sp>
    </p:spTree>
    <p:extLst>
      <p:ext uri="{BB962C8B-B14F-4D97-AF65-F5344CB8AC3E}">
        <p14:creationId xmlns:p14="http://schemas.microsoft.com/office/powerpoint/2010/main" val="2806374388"/>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3B3AC6-F8F9-8F45-AA5F-2727D9A3E2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9B784B5-13BF-3642-A976-3A1387CCFC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E5ADBA9-45BC-5349-8529-5EFAC34834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6F26D8-9E57-164D-A7F1-7424EF242C52}" type="datetimeFigureOut">
              <a:rPr lang="en-US" smtClean="0"/>
              <a:t>9/6/2021</a:t>
            </a:fld>
            <a:endParaRPr lang="en-US"/>
          </a:p>
        </p:txBody>
      </p:sp>
      <p:sp>
        <p:nvSpPr>
          <p:cNvPr id="5" name="Footer Placeholder 4">
            <a:extLst>
              <a:ext uri="{FF2B5EF4-FFF2-40B4-BE49-F238E27FC236}">
                <a16:creationId xmlns:a16="http://schemas.microsoft.com/office/drawing/2014/main" id="{7550B65B-168D-2F46-9B93-7B63D553EF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5426F46-F553-7E42-867F-B0C189A741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AF7EF1-208A-5649-9F99-2632D79D7E15}" type="slidenum">
              <a:rPr lang="en-US" smtClean="0"/>
              <a:t>‹#›</a:t>
            </a:fld>
            <a:endParaRPr lang="en-US"/>
          </a:p>
        </p:txBody>
      </p:sp>
    </p:spTree>
    <p:extLst>
      <p:ext uri="{BB962C8B-B14F-4D97-AF65-F5344CB8AC3E}">
        <p14:creationId xmlns:p14="http://schemas.microsoft.com/office/powerpoint/2010/main" val="2841052562"/>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42FDF2A-5463-E64C-9856-0126F6F20A26}" type="datetimeFigureOut">
              <a:rPr lang="en-US" smtClean="0"/>
              <a:t>9/6/2021</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95D36AC-DDEE-F849-82B2-974FA4B5F363}"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2355549"/>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5.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applewebdata://1F86741A-8F87-4F36-B148-4CDAF8D19235/#_Toc79591238" TargetMode="External"/><Relationship Id="rId3" Type="http://schemas.openxmlformats.org/officeDocument/2006/relationships/hyperlink" Target="applewebdata://1F86741A-8F87-4F36-B148-4CDAF8D19235/#_Toc79591233" TargetMode="External"/><Relationship Id="rId7" Type="http://schemas.openxmlformats.org/officeDocument/2006/relationships/hyperlink" Target="applewebdata://1F86741A-8F87-4F36-B148-4CDAF8D19235/#_Toc79591237" TargetMode="External"/><Relationship Id="rId2" Type="http://schemas.openxmlformats.org/officeDocument/2006/relationships/hyperlink" Target="applewebdata://1F86741A-8F87-4F36-B148-4CDAF8D19235/#_Toc79591232" TargetMode="External"/><Relationship Id="rId1" Type="http://schemas.openxmlformats.org/officeDocument/2006/relationships/slideLayout" Target="../slideLayouts/slideLayout26.xml"/><Relationship Id="rId6" Type="http://schemas.openxmlformats.org/officeDocument/2006/relationships/hyperlink" Target="applewebdata://1F86741A-8F87-4F36-B148-4CDAF8D19235/#_Toc79591236" TargetMode="External"/><Relationship Id="rId11" Type="http://schemas.openxmlformats.org/officeDocument/2006/relationships/image" Target="../media/image4.jpeg"/><Relationship Id="rId5" Type="http://schemas.openxmlformats.org/officeDocument/2006/relationships/hyperlink" Target="applewebdata://1F86741A-8F87-4F36-B148-4CDAF8D19235/#_Toc79591235" TargetMode="External"/><Relationship Id="rId10" Type="http://schemas.openxmlformats.org/officeDocument/2006/relationships/hyperlink" Target="applewebdata://1F86741A-8F87-4F36-B148-4CDAF8D19235/#_Toc79591240" TargetMode="External"/><Relationship Id="rId4" Type="http://schemas.openxmlformats.org/officeDocument/2006/relationships/hyperlink" Target="applewebdata://1F86741A-8F87-4F36-B148-4CDAF8D19235/#_Toc79591234" TargetMode="External"/><Relationship Id="rId9" Type="http://schemas.openxmlformats.org/officeDocument/2006/relationships/hyperlink" Target="applewebdata://1F86741A-8F87-4F36-B148-4CDAF8D19235/#_Toc79591239"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6.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21165-EAAA-FB47-B889-931B0CCC09AE}"/>
              </a:ext>
            </a:extLst>
          </p:cNvPr>
          <p:cNvSpPr>
            <a:spLocks noGrp="1"/>
          </p:cNvSpPr>
          <p:nvPr>
            <p:ph type="ctrTitle"/>
          </p:nvPr>
        </p:nvSpPr>
        <p:spPr>
          <a:xfrm>
            <a:off x="654329" y="650841"/>
            <a:ext cx="4145697" cy="5566304"/>
          </a:xfrm>
        </p:spPr>
        <p:txBody>
          <a:bodyPr>
            <a:normAutofit/>
          </a:bodyPr>
          <a:lstStyle/>
          <a:p>
            <a:endParaRPr lang="en-US" sz="4800">
              <a:solidFill>
                <a:schemeClr val="bg1"/>
              </a:solidFill>
            </a:endParaRPr>
          </a:p>
        </p:txBody>
      </p:sp>
      <p:sp>
        <p:nvSpPr>
          <p:cNvPr id="3" name="Subtitle 2">
            <a:extLst>
              <a:ext uri="{FF2B5EF4-FFF2-40B4-BE49-F238E27FC236}">
                <a16:creationId xmlns:a16="http://schemas.microsoft.com/office/drawing/2014/main" id="{916AAE09-3D6D-AA4A-B2CD-F4F06EAF0E96}"/>
              </a:ext>
            </a:extLst>
          </p:cNvPr>
          <p:cNvSpPr>
            <a:spLocks noGrp="1"/>
          </p:cNvSpPr>
          <p:nvPr>
            <p:ph type="subTitle" idx="1"/>
          </p:nvPr>
        </p:nvSpPr>
        <p:spPr>
          <a:xfrm>
            <a:off x="1256493" y="4708186"/>
            <a:ext cx="2978282" cy="992223"/>
          </a:xfrm>
        </p:spPr>
        <p:txBody>
          <a:bodyPr>
            <a:normAutofit/>
          </a:bodyPr>
          <a:lstStyle/>
          <a:p>
            <a:pPr>
              <a:spcAft>
                <a:spcPts val="600"/>
              </a:spcAft>
            </a:pPr>
            <a:r>
              <a:rPr lang="en-US" sz="1400">
                <a:solidFill>
                  <a:schemeClr val="bg1"/>
                </a:solidFill>
              </a:rPr>
              <a:t>GROUP WORK 5 </a:t>
            </a:r>
          </a:p>
          <a:p>
            <a:pPr>
              <a:spcAft>
                <a:spcPts val="600"/>
              </a:spcAft>
            </a:pPr>
            <a:r>
              <a:rPr lang="en-US" sz="1400">
                <a:solidFill>
                  <a:schemeClr val="bg1"/>
                </a:solidFill>
              </a:rPr>
              <a:t>SAINT DAVID TRINITY  UNIVERSITY </a:t>
            </a:r>
          </a:p>
        </p:txBody>
      </p:sp>
      <p:pic>
        <p:nvPicPr>
          <p:cNvPr id="1026" name="Picture 2" descr="Poundland at St John's Shopping Centre">
            <a:extLst>
              <a:ext uri="{FF2B5EF4-FFF2-40B4-BE49-F238E27FC236}">
                <a16:creationId xmlns:a16="http://schemas.microsoft.com/office/drawing/2014/main" id="{B32DDF4C-515E-0043-BFDA-5D33DEDC9B0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46570" y="1363784"/>
            <a:ext cx="6202238" cy="412730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oundland Bracknell | Pound Shop &amp; Discount Shops in Bracknell - The  Lexicon Bracknell">
            <a:extLst>
              <a:ext uri="{FF2B5EF4-FFF2-40B4-BE49-F238E27FC236}">
                <a16:creationId xmlns:a16="http://schemas.microsoft.com/office/drawing/2014/main" id="{DADB0E01-6CE3-9F4B-A6CC-CF34EC8B29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3795" y="1112988"/>
            <a:ext cx="3200979" cy="32009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265040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B70E9FF-6B09-8842-821F-FDD99A6A6C45}"/>
              </a:ext>
            </a:extLst>
          </p:cNvPr>
          <p:cNvSpPr>
            <a:spLocks noGrp="1" noChangeArrowheads="1"/>
          </p:cNvSpPr>
          <p:nvPr>
            <p:ph type="title"/>
          </p:nvPr>
        </p:nvSpPr>
        <p:spPr bwMode="auto">
          <a:xfrm>
            <a:off x="7038513" y="628996"/>
            <a:ext cx="3686267" cy="4484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274320" tIns="182880" rIns="274320" bIns="182880" numCol="1" rtlCol="0" anchor="ctr" anchorCtr="1" compatLnSpc="1">
            <a:prstTxWarp prst="textNoShape">
              <a:avLst/>
            </a:prstTxWarp>
            <a:norm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eaLnBrk="1" fontAlgn="base" hangingPunct="1">
              <a:spcAft>
                <a:spcPct val="0"/>
              </a:spcAft>
              <a:buClrTx/>
              <a:buSzTx/>
              <a:tabLst>
                <a:tab pos="5937250" algn="r"/>
              </a:tabLst>
            </a:pPr>
            <a:r>
              <a:rPr kumimoji="0" lang="en-US" altLang="en-US" sz="1300" b="1" i="0" u="none" strike="noStrike" normalizeH="0">
                <a:ln>
                  <a:noFill/>
                </a:ln>
                <a:effectLst/>
                <a:latin typeface="+mj-lt"/>
              </a:rPr>
              <a:t>TABLE OF CONTENT</a:t>
            </a:r>
            <a:endParaRPr kumimoji="0" lang="en-US" altLang="en-US" sz="1300" b="0" i="0" u="none" strike="noStrike" normalizeH="0">
              <a:ln>
                <a:noFill/>
              </a:ln>
              <a:effectLst/>
              <a:latin typeface="+mj-lt"/>
            </a:endParaRPr>
          </a:p>
          <a:p>
            <a:pPr marL="0" marR="0" lvl="0" indent="0" algn="l" eaLnBrk="1" fontAlgn="base" hangingPunct="1">
              <a:spcAft>
                <a:spcPct val="0"/>
              </a:spcAft>
              <a:buClrTx/>
              <a:buSzTx/>
              <a:tabLst>
                <a:tab pos="5937250" algn="r"/>
              </a:tabLst>
            </a:pPr>
            <a:r>
              <a:rPr kumimoji="0" lang="en-US" altLang="en-US" sz="1300" b="0" i="0" u="none" strike="noStrike" normalizeH="0">
                <a:ln>
                  <a:noFill/>
                </a:ln>
                <a:effectLst/>
                <a:latin typeface="+mj-lt"/>
                <a:hlinkClick r:id="rId2"/>
              </a:rPr>
              <a:t>INTRODUCTION</a:t>
            </a:r>
            <a:endParaRPr kumimoji="0" lang="en-US" altLang="en-US" sz="1300" b="0" i="0" u="none" strike="noStrike" normalizeH="0">
              <a:ln>
                <a:noFill/>
              </a:ln>
              <a:effectLst/>
              <a:latin typeface="+mj-lt"/>
            </a:endParaRPr>
          </a:p>
          <a:p>
            <a:pPr marL="0" marR="0" lvl="0" indent="0" algn="l" eaLnBrk="1" fontAlgn="base" hangingPunct="1">
              <a:spcAft>
                <a:spcPct val="0"/>
              </a:spcAft>
              <a:buClrTx/>
              <a:buSzTx/>
              <a:tabLst>
                <a:tab pos="5937250" algn="r"/>
              </a:tabLst>
            </a:pPr>
            <a:r>
              <a:rPr kumimoji="0" lang="en-US" altLang="en-US" sz="1300" b="0" i="0" u="none" strike="noStrike" normalizeH="0">
                <a:ln>
                  <a:noFill/>
                </a:ln>
                <a:effectLst/>
                <a:latin typeface="+mj-lt"/>
                <a:hlinkClick r:id="rId3"/>
              </a:rPr>
              <a:t>TASK</a:t>
            </a:r>
            <a:endParaRPr kumimoji="0" lang="en-US" altLang="en-US" sz="1300" b="0" i="0" u="none" strike="noStrike" normalizeH="0">
              <a:ln>
                <a:noFill/>
              </a:ln>
              <a:effectLst/>
              <a:latin typeface="+mj-lt"/>
            </a:endParaRPr>
          </a:p>
          <a:p>
            <a:pPr marL="0" marR="0" lvl="0" indent="0" algn="l" eaLnBrk="1" fontAlgn="base" hangingPunct="1">
              <a:spcAft>
                <a:spcPct val="0"/>
              </a:spcAft>
              <a:buClrTx/>
              <a:buSzTx/>
              <a:tabLst>
                <a:tab pos="5937250" algn="r"/>
              </a:tabLst>
            </a:pPr>
            <a:r>
              <a:rPr kumimoji="0" lang="en-US" altLang="en-US" sz="1300" b="0" i="0" u="none" strike="noStrike" normalizeH="0">
                <a:ln>
                  <a:noFill/>
                </a:ln>
                <a:effectLst/>
                <a:latin typeface="+mj-lt"/>
                <a:hlinkClick r:id="rId4"/>
              </a:rPr>
              <a:t>Profile of chosen organization form retail sector</a:t>
            </a:r>
            <a:endParaRPr kumimoji="0" lang="en-US" altLang="en-US" sz="1300" b="0" i="0" u="none" strike="noStrike" normalizeH="0">
              <a:ln>
                <a:noFill/>
              </a:ln>
              <a:effectLst/>
              <a:latin typeface="+mj-lt"/>
            </a:endParaRPr>
          </a:p>
          <a:p>
            <a:pPr marL="0" marR="0" lvl="0" indent="0" algn="l" eaLnBrk="1" fontAlgn="base" hangingPunct="1">
              <a:spcAft>
                <a:spcPct val="0"/>
              </a:spcAft>
              <a:buClrTx/>
              <a:buSzTx/>
              <a:tabLst>
                <a:tab pos="5937250" algn="r"/>
              </a:tabLst>
            </a:pPr>
            <a:r>
              <a:rPr kumimoji="0" lang="en-US" altLang="en-US" sz="1300" b="0" i="0" u="none" strike="noStrike" normalizeH="0">
                <a:ln>
                  <a:noFill/>
                </a:ln>
                <a:effectLst/>
                <a:latin typeface="+mj-lt"/>
                <a:hlinkClick r:id="rId5"/>
              </a:rPr>
              <a:t>Relationship between company structure and performance</a:t>
            </a:r>
            <a:endParaRPr kumimoji="0" lang="en-US" altLang="en-US" sz="1300" b="0" i="0" u="none" strike="noStrike" normalizeH="0">
              <a:ln>
                <a:noFill/>
              </a:ln>
              <a:effectLst/>
              <a:latin typeface="+mj-lt"/>
            </a:endParaRPr>
          </a:p>
          <a:p>
            <a:pPr marL="0" marR="0" lvl="0" indent="0" algn="l" eaLnBrk="1" fontAlgn="base" hangingPunct="1">
              <a:spcAft>
                <a:spcPct val="0"/>
              </a:spcAft>
              <a:buClrTx/>
              <a:buSzTx/>
              <a:tabLst>
                <a:tab pos="5937250" algn="r"/>
              </a:tabLst>
            </a:pPr>
            <a:r>
              <a:rPr kumimoji="0" lang="en-US" altLang="en-US" sz="1300" b="0" i="0" u="none" strike="noStrike" normalizeH="0">
                <a:ln>
                  <a:noFill/>
                </a:ln>
                <a:effectLst/>
                <a:latin typeface="+mj-lt"/>
                <a:hlinkClick r:id="rId6"/>
              </a:rPr>
              <a:t>Tasks and skills, essential in manager for ensuring operational effectiveness</a:t>
            </a:r>
            <a:endParaRPr kumimoji="0" lang="en-US" altLang="en-US" sz="1300" b="0" i="0" u="none" strike="noStrike" normalizeH="0">
              <a:ln>
                <a:noFill/>
              </a:ln>
              <a:effectLst/>
              <a:latin typeface="+mj-lt"/>
            </a:endParaRPr>
          </a:p>
          <a:p>
            <a:pPr marL="0" marR="0" lvl="0" indent="0" algn="l" eaLnBrk="1" fontAlgn="base" hangingPunct="1">
              <a:spcAft>
                <a:spcPct val="0"/>
              </a:spcAft>
              <a:buClrTx/>
              <a:buSzTx/>
              <a:tabLst>
                <a:tab pos="5937250" algn="r"/>
              </a:tabLst>
            </a:pPr>
            <a:r>
              <a:rPr kumimoji="0" lang="en-US" altLang="en-US" sz="1300" b="0" i="0" u="none" strike="noStrike" normalizeH="0">
                <a:ln>
                  <a:noFill/>
                </a:ln>
                <a:effectLst/>
                <a:latin typeface="+mj-lt"/>
                <a:hlinkClick r:id="rId7"/>
              </a:rPr>
              <a:t>Leadership to inspire and motivate staff members for improving performances</a:t>
            </a:r>
            <a:endParaRPr kumimoji="0" lang="en-US" altLang="en-US" sz="1300" b="0" i="0" u="none" strike="noStrike" normalizeH="0">
              <a:ln>
                <a:noFill/>
              </a:ln>
              <a:effectLst/>
              <a:latin typeface="+mj-lt"/>
            </a:endParaRPr>
          </a:p>
          <a:p>
            <a:pPr marL="0" marR="0" lvl="0" indent="0" algn="l" eaLnBrk="1" fontAlgn="base" hangingPunct="1">
              <a:spcAft>
                <a:spcPct val="0"/>
              </a:spcAft>
              <a:buClrTx/>
              <a:buSzTx/>
              <a:tabLst>
                <a:tab pos="5937250" algn="r"/>
              </a:tabLst>
            </a:pPr>
            <a:r>
              <a:rPr kumimoji="0" lang="en-US" altLang="en-US" sz="1300" b="0" i="0" u="none" strike="noStrike" normalizeH="0">
                <a:ln>
                  <a:noFill/>
                </a:ln>
                <a:effectLst/>
                <a:latin typeface="+mj-lt"/>
                <a:hlinkClick r:id="rId8"/>
              </a:rPr>
              <a:t>Analysis of factors influencing group and team behaviors</a:t>
            </a:r>
            <a:endParaRPr kumimoji="0" lang="en-US" altLang="en-US" sz="1300" b="0" i="0" u="none" strike="noStrike" normalizeH="0">
              <a:ln>
                <a:noFill/>
              </a:ln>
              <a:effectLst/>
              <a:latin typeface="+mj-lt"/>
            </a:endParaRPr>
          </a:p>
          <a:p>
            <a:pPr marL="0" marR="0" lvl="0" indent="0" algn="l" eaLnBrk="1" fontAlgn="base" hangingPunct="1">
              <a:spcAft>
                <a:spcPct val="0"/>
              </a:spcAft>
              <a:buClrTx/>
              <a:buSzTx/>
              <a:tabLst>
                <a:tab pos="5937250" algn="r"/>
              </a:tabLst>
            </a:pPr>
            <a:r>
              <a:rPr kumimoji="0" lang="en-US" altLang="en-US" sz="1300" b="0" i="0" u="none" strike="noStrike" normalizeH="0">
                <a:ln>
                  <a:noFill/>
                </a:ln>
                <a:effectLst/>
                <a:latin typeface="+mj-lt"/>
                <a:hlinkClick r:id="rId9"/>
              </a:rPr>
              <a:t>CONCLUSION</a:t>
            </a:r>
            <a:endParaRPr kumimoji="0" lang="en-US" altLang="en-US" sz="1300" b="0" i="0" u="none" strike="noStrike" normalizeH="0">
              <a:ln>
                <a:noFill/>
              </a:ln>
              <a:effectLst/>
              <a:latin typeface="+mj-lt"/>
            </a:endParaRPr>
          </a:p>
          <a:p>
            <a:pPr marL="0" marR="0" lvl="0" indent="0" algn="l" eaLnBrk="1" fontAlgn="base" hangingPunct="1">
              <a:spcAft>
                <a:spcPct val="0"/>
              </a:spcAft>
              <a:buClrTx/>
              <a:buSzTx/>
              <a:tabLst>
                <a:tab pos="5937250" algn="r"/>
              </a:tabLst>
            </a:pPr>
            <a:r>
              <a:rPr kumimoji="0" lang="en-US" altLang="en-US" sz="1300" b="0" i="0" u="none" strike="noStrike" normalizeH="0">
                <a:ln>
                  <a:noFill/>
                </a:ln>
                <a:effectLst/>
                <a:latin typeface="+mj-lt"/>
                <a:hlinkClick r:id="rId10"/>
              </a:rPr>
              <a:t>REFRENCES</a:t>
            </a:r>
            <a:endParaRPr kumimoji="0" lang="en-US" altLang="en-US" sz="1300" b="0" i="0" u="none" strike="noStrike" normalizeH="0">
              <a:ln>
                <a:noFill/>
              </a:ln>
              <a:effectLst/>
              <a:latin typeface="+mj-lt"/>
            </a:endParaRPr>
          </a:p>
        </p:txBody>
      </p:sp>
      <p:pic>
        <p:nvPicPr>
          <p:cNvPr id="5122" name="Picture 2" descr="Poundland reports 5% decline in sales">
            <a:extLst>
              <a:ext uri="{FF2B5EF4-FFF2-40B4-BE49-F238E27FC236}">
                <a16:creationId xmlns:a16="http://schemas.microsoft.com/office/drawing/2014/main" id="{E37653F4-DF64-7746-ACD6-5720A7F712E3}"/>
              </a:ext>
            </a:extLst>
          </p:cNvPr>
          <p:cNvPicPr>
            <a:picLocks noGrp="1" noChangeAspect="1" noChangeArrowheads="1"/>
          </p:cNvPicPr>
          <p:nvPr>
            <p:ph idx="1"/>
          </p:nvPr>
        </p:nvPicPr>
        <p:blipFill rotWithShape="1">
          <a:blip r:embed="rId11">
            <a:extLst>
              <a:ext uri="{28A0092B-C50C-407E-A947-70E740481C1C}">
                <a14:useLocalDpi xmlns:a14="http://schemas.microsoft.com/office/drawing/2010/main" val="0"/>
              </a:ext>
            </a:extLst>
          </a:blip>
          <a:srcRect l="4151" r="871" b="1"/>
          <a:stretch/>
        </p:blipFill>
        <p:spPr bwMode="auto">
          <a:xfrm>
            <a:off x="1113201" y="1122807"/>
            <a:ext cx="5925312" cy="4297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69861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C74C1-E937-7147-8F8D-9DD9E45E2322}"/>
              </a:ext>
            </a:extLst>
          </p:cNvPr>
          <p:cNvSpPr>
            <a:spLocks noGrp="1"/>
          </p:cNvSpPr>
          <p:nvPr>
            <p:ph type="title"/>
          </p:nvPr>
        </p:nvSpPr>
        <p:spPr>
          <a:xfrm>
            <a:off x="804672" y="110837"/>
            <a:ext cx="5028092" cy="5666508"/>
          </a:xfrm>
        </p:spPr>
        <p:txBody>
          <a:bodyPr vert="horz" lIns="274320" tIns="182880" rIns="274320" bIns="182880" rtlCol="0" anchor="ctr" anchorCtr="1">
            <a:normAutofit/>
          </a:bodyPr>
          <a:lstStyle/>
          <a:p>
            <a:br>
              <a:rPr lang="en-US" sz="2400" b="1" u="sng" cap="none">
                <a:latin typeface="Apple Braille" pitchFamily="2" charset="0"/>
              </a:rPr>
            </a:br>
            <a:br>
              <a:rPr lang="en-US" sz="2400" b="1" u="sng" cap="none">
                <a:latin typeface="Apple Braille" pitchFamily="2" charset="0"/>
              </a:rPr>
            </a:br>
            <a:br>
              <a:rPr lang="en-US" sz="2400" b="1" u="sng" cap="none">
                <a:latin typeface="Apple Braille" pitchFamily="2" charset="0"/>
              </a:rPr>
            </a:br>
            <a:r>
              <a:rPr lang="en-US" sz="2400" b="1" u="sng" cap="none">
                <a:latin typeface="Apple Braille" pitchFamily="2" charset="0"/>
              </a:rPr>
              <a:t>MILKO MARINOV </a:t>
            </a:r>
            <a:br>
              <a:rPr lang="en-US" sz="2400" b="1" u="sng" cap="none">
                <a:latin typeface="Apple Braille" pitchFamily="2" charset="0"/>
              </a:rPr>
            </a:br>
            <a:r>
              <a:rPr lang="en-US" sz="2400" b="1" u="sng" cap="none">
                <a:latin typeface="Apple Braille" pitchFamily="2" charset="0"/>
              </a:rPr>
              <a:t>2028014</a:t>
            </a:r>
            <a:br>
              <a:rPr lang="en-US" sz="2400" b="1" u="sng" cap="none">
                <a:latin typeface="Apple Braille" pitchFamily="2" charset="0"/>
              </a:rPr>
            </a:br>
            <a:r>
              <a:rPr lang="en-US" sz="2400" b="1" u="sng" cap="none">
                <a:latin typeface="Apple Braille" pitchFamily="2" charset="0"/>
              </a:rPr>
              <a:t>HRISTO HRISTOZOV </a:t>
            </a:r>
            <a:br>
              <a:rPr lang="en-US" sz="2400" b="1" u="sng" cap="none">
                <a:latin typeface="Apple Braille" pitchFamily="2" charset="0"/>
              </a:rPr>
            </a:br>
            <a:r>
              <a:rPr lang="en-US" sz="2400" b="1" u="sng" cap="none">
                <a:latin typeface="Apple Braille" pitchFamily="2" charset="0"/>
              </a:rPr>
              <a:t>2030334</a:t>
            </a:r>
            <a:br>
              <a:rPr lang="en-US" sz="2400" b="1" u="sng" cap="none">
                <a:latin typeface="Apple Braille" pitchFamily="2" charset="0"/>
              </a:rPr>
            </a:br>
            <a:r>
              <a:rPr lang="en-US" sz="2400" b="1" u="sng" cap="none">
                <a:latin typeface="Apple Braille" pitchFamily="2" charset="0"/>
              </a:rPr>
              <a:t>MARIUS RACOVET</a:t>
            </a:r>
            <a:br>
              <a:rPr lang="en-US" sz="2400" b="1" u="sng" cap="none">
                <a:latin typeface="Apple Braille" pitchFamily="2" charset="0"/>
              </a:rPr>
            </a:br>
            <a:r>
              <a:rPr lang="en-US" sz="2400" b="1" u="sng" cap="none">
                <a:latin typeface="Apple Braille" pitchFamily="2" charset="0"/>
              </a:rPr>
              <a:t>2030601</a:t>
            </a:r>
            <a:br>
              <a:rPr lang="en-US" sz="2400" b="1" u="sng" cap="none">
                <a:latin typeface="Apple Braille" pitchFamily="2" charset="0"/>
              </a:rPr>
            </a:br>
            <a:r>
              <a:rPr lang="en-US" sz="2400" b="1" u="sng" cap="none">
                <a:latin typeface="Apple Braille" pitchFamily="2" charset="0"/>
              </a:rPr>
              <a:t>GRIGOR STOYCHEV</a:t>
            </a:r>
            <a:br>
              <a:rPr lang="en-US" sz="2400" b="1" u="sng" cap="none">
                <a:latin typeface="Apple Braille" pitchFamily="2" charset="0"/>
              </a:rPr>
            </a:br>
            <a:r>
              <a:rPr lang="en-US" sz="2400" b="1" u="sng" cap="none">
                <a:latin typeface="Apple Braille" pitchFamily="2" charset="0"/>
              </a:rPr>
              <a:t>2030424</a:t>
            </a:r>
            <a:br>
              <a:rPr lang="en-US" sz="2400" b="1" u="sng" cap="none">
                <a:latin typeface="Apple Braille" pitchFamily="2" charset="0"/>
              </a:rPr>
            </a:br>
            <a:r>
              <a:rPr lang="en-US" sz="2400" b="1" u="sng" cap="none">
                <a:latin typeface="Apple Braille" pitchFamily="2" charset="0"/>
              </a:rPr>
              <a:t>ANTON MIHAILOV </a:t>
            </a:r>
            <a:br>
              <a:rPr lang="en-US" sz="2400" b="1" u="sng" cap="none">
                <a:latin typeface="Apple Braille" pitchFamily="2" charset="0"/>
              </a:rPr>
            </a:br>
            <a:r>
              <a:rPr lang="en-US" sz="2400" b="1" u="sng" cap="none">
                <a:latin typeface="Apple Braille" pitchFamily="2" charset="0"/>
              </a:rPr>
              <a:t>2030908</a:t>
            </a:r>
          </a:p>
        </p:txBody>
      </p:sp>
      <p:pic>
        <p:nvPicPr>
          <p:cNvPr id="6146" name="Picture 2" descr="Poundland - Blue Bermondsey">
            <a:extLst>
              <a:ext uri="{FF2B5EF4-FFF2-40B4-BE49-F238E27FC236}">
                <a16:creationId xmlns:a16="http://schemas.microsoft.com/office/drawing/2014/main" id="{8C2CE910-F7D9-2B4F-B00C-0765EEBE281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015" r="3096"/>
          <a:stretch/>
        </p:blipFill>
        <p:spPr bwMode="auto">
          <a:xfrm>
            <a:off x="5832764" y="10"/>
            <a:ext cx="609599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8548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A9FF7-158D-2241-BE37-5A02727ADAF9}"/>
              </a:ext>
            </a:extLst>
          </p:cNvPr>
          <p:cNvSpPr>
            <a:spLocks noGrp="1"/>
          </p:cNvSpPr>
          <p:nvPr>
            <p:ph type="title"/>
          </p:nvPr>
        </p:nvSpPr>
        <p:spPr>
          <a:xfrm>
            <a:off x="1451579" y="804519"/>
            <a:ext cx="9603275" cy="1049235"/>
          </a:xfrm>
        </p:spPr>
        <p:txBody>
          <a:bodyPr>
            <a:normAutofit/>
          </a:bodyPr>
          <a:lstStyle/>
          <a:p>
            <a:r>
              <a:rPr lang="en-US" sz="2200" b="1" u="sng"/>
              <a:t>Profile of chosen organization form retail sector</a:t>
            </a:r>
            <a:br>
              <a:rPr lang="en-GB" sz="2200" b="1" u="sng"/>
            </a:br>
            <a:endParaRPr lang="en-US" sz="2200"/>
          </a:p>
        </p:txBody>
      </p:sp>
      <p:grpSp>
        <p:nvGrpSpPr>
          <p:cNvPr id="9220" name="Group 134">
            <a:extLst>
              <a:ext uri="{FF2B5EF4-FFF2-40B4-BE49-F238E27FC236}">
                <a16:creationId xmlns:a16="http://schemas.microsoft.com/office/drawing/2014/main" id="{F2C08210-135F-434B-9B07-F3B4978C6C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59130" y="2012810"/>
            <a:ext cx="4954206" cy="3453535"/>
            <a:chOff x="7807230" y="2012810"/>
            <a:chExt cx="3251252" cy="3459865"/>
          </a:xfrm>
        </p:grpSpPr>
        <p:sp>
          <p:nvSpPr>
            <p:cNvPr id="136" name="Rectangle 135">
              <a:extLst>
                <a:ext uri="{FF2B5EF4-FFF2-40B4-BE49-F238E27FC236}">
                  <a16:creationId xmlns:a16="http://schemas.microsoft.com/office/drawing/2014/main" id="{F67A18BA-FBAA-4972-B2EE-86107FA7F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221" name="Rectangle 136">
              <a:extLst>
                <a:ext uri="{FF2B5EF4-FFF2-40B4-BE49-F238E27FC236}">
                  <a16:creationId xmlns:a16="http://schemas.microsoft.com/office/drawing/2014/main" id="{8776751E-B197-4182-95E7-62121266B0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solidFill>
              <a:schemeClr val="bg1"/>
            </a:soli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9218" name="Picture 2" descr="Poundland launching new arm for all charitable activities | News | The  Grocer">
            <a:extLst>
              <a:ext uri="{FF2B5EF4-FFF2-40B4-BE49-F238E27FC236}">
                <a16:creationId xmlns:a16="http://schemas.microsoft.com/office/drawing/2014/main" id="{1F055CCF-DA1B-8A41-95B2-AF90787C2BB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35739" y="2813643"/>
            <a:ext cx="4613872" cy="1845548"/>
          </a:xfrm>
          <a:prstGeom prst="rect">
            <a:avLst/>
          </a:prstGeom>
          <a:noFill/>
          <a:extLst>
            <a:ext uri="{909E8E84-426E-40DD-AFC4-6F175D3DCCD1}">
              <a14:hiddenFill xmlns:a14="http://schemas.microsoft.com/office/drawing/2010/main">
                <a:solidFill>
                  <a:srgbClr val="FFFFFF"/>
                </a:solidFill>
              </a14:hiddenFill>
            </a:ext>
          </a:extLst>
        </p:spPr>
      </p:pic>
      <p:sp>
        <p:nvSpPr>
          <p:cNvPr id="9222" name="Content Placeholder 2">
            <a:extLst>
              <a:ext uri="{FF2B5EF4-FFF2-40B4-BE49-F238E27FC236}">
                <a16:creationId xmlns:a16="http://schemas.microsoft.com/office/drawing/2014/main" id="{8EC0BF4D-C6DC-594D-A611-D870ED6AD46B}"/>
              </a:ext>
            </a:extLst>
          </p:cNvPr>
          <p:cNvSpPr>
            <a:spLocks noGrp="1"/>
          </p:cNvSpPr>
          <p:nvPr>
            <p:ph idx="1"/>
          </p:nvPr>
        </p:nvSpPr>
        <p:spPr>
          <a:xfrm>
            <a:off x="6903337" y="1510146"/>
            <a:ext cx="4748336" cy="4543335"/>
          </a:xfrm>
        </p:spPr>
        <p:txBody>
          <a:bodyPr>
            <a:normAutofit fontScale="92500" lnSpcReduction="20000"/>
          </a:bodyPr>
          <a:lstStyle/>
          <a:p>
            <a:r>
              <a:rPr lang="en-US"/>
              <a:t>	</a:t>
            </a:r>
            <a:r>
              <a:rPr lang="en-US" err="1"/>
              <a:t>Pondland</a:t>
            </a:r>
            <a:r>
              <a:rPr lang="en-US"/>
              <a:t> is one of the fastest growing retail firm in UK, where products and services pertaining to high grade quality standards are being served which further enhances customer’s services within goodwill targets. The brand revealed in recent reports that 95% of customers have satisfaction regarding quality perspectives, which further has opened up high scope on performance perspectives within retail industry. Retail company heads on strong focus technical advancement, where innovative production has excessively expanded business synergies for larger functional growth targets (</a:t>
            </a:r>
            <a:r>
              <a:rPr lang="en-US" err="1"/>
              <a:t>Enyioko</a:t>
            </a:r>
            <a:r>
              <a:rPr lang="en-US"/>
              <a:t>, 2021)</a:t>
            </a:r>
            <a:endParaRPr lang="en-GB"/>
          </a:p>
          <a:p>
            <a:endParaRPr lang="en-US"/>
          </a:p>
        </p:txBody>
      </p:sp>
    </p:spTree>
    <p:extLst>
      <p:ext uri="{BB962C8B-B14F-4D97-AF65-F5344CB8AC3E}">
        <p14:creationId xmlns:p14="http://schemas.microsoft.com/office/powerpoint/2010/main" val="8104747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0" name="Rectangle 19">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6FBC1E-8FF0-2148-BFFC-116C2F2683FF}"/>
              </a:ext>
            </a:extLst>
          </p:cNvPr>
          <p:cNvSpPr>
            <a:spLocks noGrp="1"/>
          </p:cNvSpPr>
          <p:nvPr>
            <p:ph type="title"/>
          </p:nvPr>
        </p:nvSpPr>
        <p:spPr>
          <a:xfrm>
            <a:off x="1557071" y="1584552"/>
            <a:ext cx="9099255" cy="2537251"/>
          </a:xfrm>
        </p:spPr>
        <p:txBody>
          <a:bodyPr vert="horz" lIns="91440" tIns="45720" rIns="91440" bIns="0" rtlCol="0" anchor="ctr">
            <a:normAutofit/>
          </a:bodyPr>
          <a:lstStyle/>
          <a:p>
            <a:pPr algn="ctr"/>
            <a:endParaRPr lang="en-US" sz="7200">
              <a:solidFill>
                <a:srgbClr val="454545"/>
              </a:solidFill>
            </a:endParaRPr>
          </a:p>
        </p:txBody>
      </p:sp>
      <p:pic>
        <p:nvPicPr>
          <p:cNvPr id="26" name="Picture 25">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89335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87C67-AA48-41A5-AF22-B4E31F448ADA}"/>
              </a:ext>
            </a:extLst>
          </p:cNvPr>
          <p:cNvSpPr>
            <a:spLocks noGrp="1"/>
          </p:cNvSpPr>
          <p:nvPr>
            <p:ph type="ctrTitle"/>
          </p:nvPr>
        </p:nvSpPr>
        <p:spPr/>
        <p:txBody>
          <a:bodyPr/>
          <a:lstStyle/>
          <a:p>
            <a:r>
              <a:rPr lang="en-US" sz="7200"/>
              <a:t>Presentation on</a:t>
            </a:r>
            <a:endParaRPr lang="en-IN" sz="7200"/>
          </a:p>
        </p:txBody>
      </p:sp>
      <p:sp>
        <p:nvSpPr>
          <p:cNvPr id="3" name="Subtitle 2">
            <a:extLst>
              <a:ext uri="{FF2B5EF4-FFF2-40B4-BE49-F238E27FC236}">
                <a16:creationId xmlns:a16="http://schemas.microsoft.com/office/drawing/2014/main" id="{47BA890A-A236-45A4-B897-E031074B9033}"/>
              </a:ext>
            </a:extLst>
          </p:cNvPr>
          <p:cNvSpPr>
            <a:spLocks noGrp="1"/>
          </p:cNvSpPr>
          <p:nvPr>
            <p:ph type="subTitle" idx="1"/>
          </p:nvPr>
        </p:nvSpPr>
        <p:spPr>
          <a:xfrm>
            <a:off x="1507066" y="4050833"/>
            <a:ext cx="8842881" cy="1183776"/>
          </a:xfrm>
        </p:spPr>
        <p:txBody>
          <a:bodyPr>
            <a:normAutofit/>
          </a:bodyPr>
          <a:lstStyle/>
          <a:p>
            <a:r>
              <a:rPr lang="en-US" sz="2800" b="1"/>
              <a:t>Organizational Performance and Structure at Poundland, UK</a:t>
            </a:r>
            <a:endParaRPr lang="en-IN" sz="2800" b="1"/>
          </a:p>
        </p:txBody>
      </p:sp>
      <p:pic>
        <p:nvPicPr>
          <p:cNvPr id="4" name="Picture 3">
            <a:extLst>
              <a:ext uri="{FF2B5EF4-FFF2-40B4-BE49-F238E27FC236}">
                <a16:creationId xmlns:a16="http://schemas.microsoft.com/office/drawing/2014/main" id="{A3F9CB51-64B9-4478-B79E-42B39A144B78}"/>
              </a:ext>
            </a:extLst>
          </p:cNvPr>
          <p:cNvPicPr/>
          <p:nvPr/>
        </p:nvPicPr>
        <p:blipFill rotWithShape="1">
          <a:blip r:embed="rId2"/>
          <a:srcRect l="23374" t="32007" r="52138" b="38623"/>
          <a:stretch/>
        </p:blipFill>
        <p:spPr bwMode="auto">
          <a:xfrm>
            <a:off x="4543583" y="289543"/>
            <a:ext cx="4385463" cy="189864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05906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93F89-3B86-432A-A9EF-59E05FDAEDBD}"/>
              </a:ext>
            </a:extLst>
          </p:cNvPr>
          <p:cNvSpPr>
            <a:spLocks noGrp="1"/>
          </p:cNvSpPr>
          <p:nvPr>
            <p:ph type="title"/>
          </p:nvPr>
        </p:nvSpPr>
        <p:spPr>
          <a:xfrm>
            <a:off x="1117029" y="384517"/>
            <a:ext cx="8596668" cy="1320800"/>
          </a:xfrm>
        </p:spPr>
        <p:txBody>
          <a:bodyPr>
            <a:normAutofit fontScale="90000"/>
          </a:bodyPr>
          <a:lstStyle/>
          <a:p>
            <a:r>
              <a:rPr lang="en-US" b="1"/>
              <a:t>Relationship between organizational performance and structure</a:t>
            </a:r>
            <a:endParaRPr lang="en-IN" b="1"/>
          </a:p>
        </p:txBody>
      </p:sp>
      <p:sp>
        <p:nvSpPr>
          <p:cNvPr id="3" name="Content Placeholder 2">
            <a:extLst>
              <a:ext uri="{FF2B5EF4-FFF2-40B4-BE49-F238E27FC236}">
                <a16:creationId xmlns:a16="http://schemas.microsoft.com/office/drawing/2014/main" id="{1DBD4BD0-CCFF-4F43-BACC-F1EAD9C6B552}"/>
              </a:ext>
            </a:extLst>
          </p:cNvPr>
          <p:cNvSpPr>
            <a:spLocks noGrp="1"/>
          </p:cNvSpPr>
          <p:nvPr>
            <p:ph idx="1"/>
          </p:nvPr>
        </p:nvSpPr>
        <p:spPr>
          <a:xfrm>
            <a:off x="677333" y="2160589"/>
            <a:ext cx="9104619" cy="3880773"/>
          </a:xfrm>
        </p:spPr>
        <p:txBody>
          <a:bodyPr/>
          <a:lstStyle/>
          <a:p>
            <a:pPr algn="just"/>
            <a:r>
              <a:rPr lang="en-US" sz="2400">
                <a:latin typeface="Agency FB" panose="020B0503020202020204" pitchFamily="34" charset="0"/>
              </a:rPr>
              <a:t>Organizational structure as well as performance share relationship as the lacking part can impact the productivity.</a:t>
            </a:r>
          </a:p>
          <a:p>
            <a:pPr algn="just"/>
            <a:r>
              <a:rPr lang="en-US" sz="2400">
                <a:effectLst/>
                <a:latin typeface="Agency FB" panose="020B0503020202020204" pitchFamily="34" charset="0"/>
                <a:ea typeface="Calibri" panose="020F0502020204030204" pitchFamily="34" charset="0"/>
              </a:rPr>
              <a:t>Organizational structure and performance are linked as the way where the employees of Poundland are motivated or rewarded</a:t>
            </a:r>
          </a:p>
          <a:p>
            <a:pPr algn="just"/>
            <a:r>
              <a:rPr lang="en-US" sz="2400">
                <a:latin typeface="Agency FB" panose="020B0503020202020204" pitchFamily="34" charset="0"/>
                <a:ea typeface="Calibri" panose="020F0502020204030204" pitchFamily="34" charset="0"/>
              </a:rPr>
              <a:t>Organizational performance and structure is connected because if there is non proper structure then the performance of Poundland will also be affected.</a:t>
            </a:r>
            <a:r>
              <a:rPr lang="en-US" sz="2400">
                <a:effectLst/>
                <a:latin typeface="Agency FB" panose="020B0503020202020204" pitchFamily="34" charset="0"/>
                <a:ea typeface="Calibri" panose="020F0502020204030204" pitchFamily="34" charset="0"/>
              </a:rPr>
              <a:t> </a:t>
            </a:r>
          </a:p>
          <a:p>
            <a:endParaRPr lang="en-IN"/>
          </a:p>
        </p:txBody>
      </p:sp>
    </p:spTree>
    <p:extLst>
      <p:ext uri="{BB962C8B-B14F-4D97-AF65-F5344CB8AC3E}">
        <p14:creationId xmlns:p14="http://schemas.microsoft.com/office/powerpoint/2010/main" val="36787332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5BC76-E812-E44A-99F1-E4046FDB25F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CBF66B7-ECA6-8643-B36E-3F6DA5A2D171}"/>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6356758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82643-69D2-45BD-86C1-36718D0813F0}"/>
              </a:ext>
            </a:extLst>
          </p:cNvPr>
          <p:cNvSpPr>
            <a:spLocks noGrp="1"/>
          </p:cNvSpPr>
          <p:nvPr>
            <p:ph type="title"/>
          </p:nvPr>
        </p:nvSpPr>
        <p:spPr/>
        <p:txBody>
          <a:bodyPr/>
          <a:lstStyle/>
          <a:p>
            <a:r>
              <a:rPr lang="en-US" b="1"/>
              <a:t>To be continued………..</a:t>
            </a:r>
            <a:endParaRPr lang="en-IN" b="1"/>
          </a:p>
        </p:txBody>
      </p:sp>
      <p:sp>
        <p:nvSpPr>
          <p:cNvPr id="3" name="Content Placeholder 2">
            <a:extLst>
              <a:ext uri="{FF2B5EF4-FFF2-40B4-BE49-F238E27FC236}">
                <a16:creationId xmlns:a16="http://schemas.microsoft.com/office/drawing/2014/main" id="{EB7532C6-FBB3-413F-8275-0CCAEEC96A68}"/>
              </a:ext>
            </a:extLst>
          </p:cNvPr>
          <p:cNvSpPr>
            <a:spLocks noGrp="1"/>
          </p:cNvSpPr>
          <p:nvPr>
            <p:ph idx="1"/>
          </p:nvPr>
        </p:nvSpPr>
        <p:spPr>
          <a:xfrm>
            <a:off x="677334" y="2160589"/>
            <a:ext cx="9678778" cy="3880773"/>
          </a:xfrm>
        </p:spPr>
        <p:txBody>
          <a:bodyPr>
            <a:normAutofit/>
          </a:bodyPr>
          <a:lstStyle/>
          <a:p>
            <a:pPr algn="just"/>
            <a:r>
              <a:rPr lang="en-US" sz="2400">
                <a:effectLst/>
                <a:latin typeface="Agency FB" panose="020B0503020202020204" pitchFamily="34" charset="0"/>
                <a:ea typeface="Calibri" panose="020F0502020204030204" pitchFamily="34" charset="0"/>
              </a:rPr>
              <a:t>Often the employees become the product of organizational structure practiced at the business</a:t>
            </a:r>
          </a:p>
          <a:p>
            <a:pPr algn="just"/>
            <a:r>
              <a:rPr lang="en-US" sz="2400">
                <a:effectLst/>
                <a:latin typeface="Agency FB" panose="020B0503020202020204" pitchFamily="34" charset="0"/>
                <a:ea typeface="Calibri" panose="020F0502020204030204" pitchFamily="34" charset="0"/>
              </a:rPr>
              <a:t>Effective framework applied by the employer at Poundland. </a:t>
            </a:r>
          </a:p>
          <a:p>
            <a:pPr algn="just"/>
            <a:r>
              <a:rPr lang="en-US" sz="2400">
                <a:latin typeface="Agency FB" panose="020B0503020202020204" pitchFamily="34" charset="0"/>
                <a:ea typeface="Calibri" panose="020F0502020204030204" pitchFamily="34" charset="0"/>
              </a:rPr>
              <a:t>T</a:t>
            </a:r>
            <a:r>
              <a:rPr lang="en-US" sz="2400">
                <a:effectLst/>
                <a:latin typeface="Agency FB" panose="020B0503020202020204" pitchFamily="34" charset="0"/>
                <a:ea typeface="Calibri" panose="020F0502020204030204" pitchFamily="34" charset="0"/>
              </a:rPr>
              <a:t>o attain the goal of the organization proper clarity is required in the organization and it can be possible through the organizational structure. </a:t>
            </a:r>
          </a:p>
          <a:p>
            <a:pPr algn="just"/>
            <a:r>
              <a:rPr lang="en-US" sz="2400">
                <a:effectLst/>
                <a:latin typeface="Agency FB" panose="020B0503020202020204" pitchFamily="34" charset="0"/>
                <a:ea typeface="Calibri" panose="020F0502020204030204" pitchFamily="34" charset="0"/>
              </a:rPr>
              <a:t>For example, if the productivity is lagging at Poundland store then the gap can be filled through the organizational structure and it directly results in high performance of employees (Shin, 2017)</a:t>
            </a:r>
            <a:endParaRPr lang="en-IN" sz="2400">
              <a:latin typeface="Agency FB" panose="020B0503020202020204" pitchFamily="34" charset="0"/>
            </a:endParaRPr>
          </a:p>
        </p:txBody>
      </p:sp>
      <p:pic>
        <p:nvPicPr>
          <p:cNvPr id="4" name="Picture 3">
            <a:extLst>
              <a:ext uri="{FF2B5EF4-FFF2-40B4-BE49-F238E27FC236}">
                <a16:creationId xmlns:a16="http://schemas.microsoft.com/office/drawing/2014/main" id="{0BB3F2B6-669D-4B0F-8A0D-B0C197440F80}"/>
              </a:ext>
            </a:extLst>
          </p:cNvPr>
          <p:cNvPicPr/>
          <p:nvPr/>
        </p:nvPicPr>
        <p:blipFill rotWithShape="1">
          <a:blip r:embed="rId2"/>
          <a:srcRect l="23374" t="32007" r="52138" b="38623"/>
          <a:stretch/>
        </p:blipFill>
        <p:spPr bwMode="auto">
          <a:xfrm>
            <a:off x="7765774" y="267234"/>
            <a:ext cx="4426226" cy="158652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099608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46036-6E07-BF48-A2A5-D0C09B85FFB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3C10E3B-6B00-3244-8C7D-4431DB685C7E}"/>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5896516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34397-E73C-4173-80F6-27DFD44B443C}"/>
              </a:ext>
            </a:extLst>
          </p:cNvPr>
          <p:cNvSpPr>
            <a:spLocks noGrp="1"/>
          </p:cNvSpPr>
          <p:nvPr>
            <p:ph type="title"/>
          </p:nvPr>
        </p:nvSpPr>
        <p:spPr/>
        <p:txBody>
          <a:bodyPr/>
          <a:lstStyle/>
          <a:p>
            <a:r>
              <a:rPr lang="en-US" b="1"/>
              <a:t>To be continued………</a:t>
            </a:r>
            <a:endParaRPr lang="en-IN" b="1"/>
          </a:p>
        </p:txBody>
      </p:sp>
      <p:sp>
        <p:nvSpPr>
          <p:cNvPr id="3" name="Content Placeholder 2">
            <a:extLst>
              <a:ext uri="{FF2B5EF4-FFF2-40B4-BE49-F238E27FC236}">
                <a16:creationId xmlns:a16="http://schemas.microsoft.com/office/drawing/2014/main" id="{905C656B-4C55-4C34-A01E-1A3AF22FC613}"/>
              </a:ext>
            </a:extLst>
          </p:cNvPr>
          <p:cNvSpPr>
            <a:spLocks noGrp="1"/>
          </p:cNvSpPr>
          <p:nvPr>
            <p:ph idx="1"/>
          </p:nvPr>
        </p:nvSpPr>
        <p:spPr>
          <a:xfrm>
            <a:off x="677334" y="2160589"/>
            <a:ext cx="9076266" cy="3880773"/>
          </a:xfrm>
        </p:spPr>
        <p:txBody>
          <a:bodyPr>
            <a:noAutofit/>
          </a:bodyPr>
          <a:lstStyle/>
          <a:p>
            <a:pPr algn="just"/>
            <a:r>
              <a:rPr lang="en-US" sz="2400">
                <a:effectLst/>
                <a:latin typeface="Agency FB" panose="020B0503020202020204" pitchFamily="34" charset="0"/>
                <a:ea typeface="Calibri" panose="020F0502020204030204" pitchFamily="34" charset="0"/>
              </a:rPr>
              <a:t>Organizational performance and organizational structure are interlinked and builds good relationships</a:t>
            </a:r>
          </a:p>
          <a:p>
            <a:pPr algn="just"/>
            <a:r>
              <a:rPr lang="en-US" sz="2400">
                <a:effectLst/>
                <a:latin typeface="Agency FB" panose="020B0503020202020204" pitchFamily="34" charset="0"/>
                <a:ea typeface="Calibri" panose="020F0502020204030204" pitchFamily="34" charset="0"/>
              </a:rPr>
              <a:t>Company value and stability is increased by the proper company structure as well as performance</a:t>
            </a:r>
          </a:p>
          <a:p>
            <a:pPr algn="just"/>
            <a:r>
              <a:rPr lang="en-US" sz="2400">
                <a:effectLst/>
                <a:latin typeface="Agency FB" panose="020B0503020202020204" pitchFamily="34" charset="0"/>
                <a:ea typeface="Calibri" panose="020F0502020204030204" pitchFamily="34" charset="0"/>
              </a:rPr>
              <a:t>Structure of the companies like Poundland organizational performance is good due to the cooperation of staff in improving the organizational structure. </a:t>
            </a:r>
            <a:br>
              <a:rPr lang="en-US" sz="2400">
                <a:latin typeface="Agency FB" panose="020B0503020202020204" pitchFamily="34" charset="0"/>
                <a:ea typeface="Calibri" panose="020F0502020204030204" pitchFamily="34" charset="0"/>
              </a:rPr>
            </a:br>
            <a:r>
              <a:rPr lang="en-US" sz="2400">
                <a:effectLst/>
                <a:latin typeface="Agency FB" panose="020B0503020202020204" pitchFamily="34" charset="0"/>
                <a:ea typeface="Calibri" panose="020F0502020204030204" pitchFamily="34" charset="0"/>
              </a:rPr>
              <a:t> </a:t>
            </a:r>
            <a:endParaRPr lang="en-IN" sz="2400">
              <a:latin typeface="Agency FB" panose="020B0503020202020204" pitchFamily="34" charset="0"/>
            </a:endParaRPr>
          </a:p>
        </p:txBody>
      </p:sp>
      <p:pic>
        <p:nvPicPr>
          <p:cNvPr id="4" name="Picture 3">
            <a:extLst>
              <a:ext uri="{FF2B5EF4-FFF2-40B4-BE49-F238E27FC236}">
                <a16:creationId xmlns:a16="http://schemas.microsoft.com/office/drawing/2014/main" id="{0808DFEF-BB25-4726-A838-7A6389DB376B}"/>
              </a:ext>
            </a:extLst>
          </p:cNvPr>
          <p:cNvPicPr/>
          <p:nvPr/>
        </p:nvPicPr>
        <p:blipFill rotWithShape="1">
          <a:blip r:embed="rId2"/>
          <a:srcRect l="23374" t="32007" r="52138" b="38623"/>
          <a:stretch/>
        </p:blipFill>
        <p:spPr bwMode="auto">
          <a:xfrm>
            <a:off x="7910146" y="-142992"/>
            <a:ext cx="3442038" cy="191925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014351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680A8-5B5A-154D-81A3-10195C22F5A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21DBB2C-BADA-4946-B9BC-96555767F411}"/>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6747267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ED7C7-E242-409A-9DEE-BFD5F6BAC17B}"/>
              </a:ext>
            </a:extLst>
          </p:cNvPr>
          <p:cNvSpPr>
            <a:spLocks noGrp="1"/>
          </p:cNvSpPr>
          <p:nvPr>
            <p:ph type="title"/>
          </p:nvPr>
        </p:nvSpPr>
        <p:spPr/>
        <p:txBody>
          <a:bodyPr/>
          <a:lstStyle/>
          <a:p>
            <a:r>
              <a:rPr lang="en-US"/>
              <a:t>References</a:t>
            </a:r>
            <a:endParaRPr lang="en-IN"/>
          </a:p>
        </p:txBody>
      </p:sp>
      <p:sp>
        <p:nvSpPr>
          <p:cNvPr id="3" name="Content Placeholder 2">
            <a:extLst>
              <a:ext uri="{FF2B5EF4-FFF2-40B4-BE49-F238E27FC236}">
                <a16:creationId xmlns:a16="http://schemas.microsoft.com/office/drawing/2014/main" id="{2F67E015-5752-459A-9F7D-19A1876BE061}"/>
              </a:ext>
            </a:extLst>
          </p:cNvPr>
          <p:cNvSpPr>
            <a:spLocks noGrp="1"/>
          </p:cNvSpPr>
          <p:nvPr>
            <p:ph idx="1"/>
          </p:nvPr>
        </p:nvSpPr>
        <p:spPr/>
        <p:txBody>
          <a:bodyPr>
            <a:normAutofit/>
          </a:bodyPr>
          <a:lstStyle/>
          <a:p>
            <a:pPr algn="just"/>
            <a:r>
              <a:rPr lang="en-US" sz="2400">
                <a:latin typeface="Agency FB" panose="020B0503020202020204" pitchFamily="34" charset="0"/>
                <a:ea typeface="Calibri" panose="020F0502020204030204" pitchFamily="34" charset="0"/>
                <a:cs typeface="Times New Roman" panose="02020603050405020304" pitchFamily="18" charset="0"/>
              </a:rPr>
              <a:t>El-</a:t>
            </a:r>
            <a:r>
              <a:rPr lang="en-US" sz="2400" err="1">
                <a:latin typeface="Agency FB" panose="020B0503020202020204" pitchFamily="34" charset="0"/>
                <a:ea typeface="Calibri" panose="020F0502020204030204" pitchFamily="34" charset="0"/>
                <a:cs typeface="Times New Roman" panose="02020603050405020304" pitchFamily="18" charset="0"/>
              </a:rPr>
              <a:t>Kassar</a:t>
            </a:r>
            <a:r>
              <a:rPr lang="en-US" sz="2400">
                <a:latin typeface="Agency FB" panose="020B0503020202020204" pitchFamily="34" charset="0"/>
                <a:ea typeface="Calibri" panose="020F0502020204030204" pitchFamily="34" charset="0"/>
                <a:cs typeface="Times New Roman" panose="02020603050405020304" pitchFamily="18" charset="0"/>
              </a:rPr>
              <a:t>, A. N. (2019). Green innovation and organizational performance: the influence of big data and the moderating role of management commitment and HR practices. </a:t>
            </a:r>
            <a:r>
              <a:rPr lang="en-US" sz="2400" i="1">
                <a:latin typeface="Agency FB" panose="020B0503020202020204" pitchFamily="34" charset="0"/>
                <a:ea typeface="Calibri" panose="020F0502020204030204" pitchFamily="34" charset="0"/>
                <a:cs typeface="Times New Roman" panose="02020603050405020304" pitchFamily="18" charset="0"/>
              </a:rPr>
              <a:t>Technological Forecasting and Social Change, 144</a:t>
            </a:r>
            <a:r>
              <a:rPr lang="en-US" sz="2400">
                <a:latin typeface="Agency FB" panose="020B0503020202020204" pitchFamily="34" charset="0"/>
                <a:ea typeface="Calibri" panose="020F0502020204030204" pitchFamily="34" charset="0"/>
                <a:cs typeface="Times New Roman" panose="02020603050405020304" pitchFamily="18" charset="0"/>
              </a:rPr>
              <a:t>, 483-498.</a:t>
            </a:r>
            <a:endParaRPr lang="en-US" sz="2400">
              <a:effectLst/>
              <a:latin typeface="Agency FB" panose="020B0503020202020204" pitchFamily="34" charset="0"/>
              <a:ea typeface="Calibri" panose="020F0502020204030204" pitchFamily="34" charset="0"/>
              <a:cs typeface="Times New Roman" panose="02020603050405020304" pitchFamily="18" charset="0"/>
            </a:endParaRPr>
          </a:p>
          <a:p>
            <a:pPr algn="just"/>
            <a:r>
              <a:rPr lang="en-US" sz="2400">
                <a:effectLst/>
                <a:latin typeface="Agency FB" panose="020B0503020202020204" pitchFamily="34" charset="0"/>
                <a:ea typeface="Calibri" panose="020F0502020204030204" pitchFamily="34" charset="0"/>
                <a:cs typeface="Times New Roman" panose="02020603050405020304" pitchFamily="18" charset="0"/>
              </a:rPr>
              <a:t>Poundland. (2020). </a:t>
            </a:r>
            <a:r>
              <a:rPr lang="en-US" sz="2400" i="1">
                <a:effectLst/>
                <a:latin typeface="Agency FB" panose="020B0503020202020204" pitchFamily="34" charset="0"/>
                <a:ea typeface="Calibri" panose="020F0502020204030204" pitchFamily="34" charset="0"/>
                <a:cs typeface="Times New Roman" panose="02020603050405020304" pitchFamily="18" charset="0"/>
              </a:rPr>
              <a:t>Poundland Organizational Structure</a:t>
            </a:r>
            <a:r>
              <a:rPr lang="en-US" sz="2400">
                <a:effectLst/>
                <a:latin typeface="Agency FB" panose="020B0503020202020204" pitchFamily="34" charset="0"/>
                <a:ea typeface="Calibri" panose="020F0502020204030204" pitchFamily="34" charset="0"/>
                <a:cs typeface="Times New Roman" panose="02020603050405020304" pitchFamily="18" charset="0"/>
              </a:rPr>
              <a:t>. Retrieved from https://www.theofficialboard.com/org-chart/poundland </a:t>
            </a:r>
            <a:endParaRPr lang="en-IN" sz="2400">
              <a:effectLst/>
              <a:latin typeface="Agency FB" panose="020B0503020202020204" pitchFamily="34" charset="0"/>
              <a:ea typeface="Calibri" panose="020F0502020204030204" pitchFamily="34" charset="0"/>
              <a:cs typeface="Times New Roman" panose="02020603050405020304" pitchFamily="18" charset="0"/>
            </a:endParaRPr>
          </a:p>
          <a:p>
            <a:pPr algn="just"/>
            <a:r>
              <a:rPr lang="en-US" sz="2400">
                <a:effectLst/>
                <a:latin typeface="Agency FB" panose="020B0503020202020204" pitchFamily="34" charset="0"/>
                <a:ea typeface="Calibri" panose="020F0502020204030204" pitchFamily="34" charset="0"/>
                <a:cs typeface="Times New Roman" panose="02020603050405020304" pitchFamily="18" charset="0"/>
              </a:rPr>
              <a:t>Shin, D. &amp;. (2017). Causality between high-performance work systems and organizational performance. </a:t>
            </a:r>
            <a:r>
              <a:rPr lang="en-US" sz="2400" i="1">
                <a:effectLst/>
                <a:latin typeface="Agency FB" panose="020B0503020202020204" pitchFamily="34" charset="0"/>
                <a:ea typeface="Calibri" panose="020F0502020204030204" pitchFamily="34" charset="0"/>
                <a:cs typeface="Times New Roman" panose="02020603050405020304" pitchFamily="18" charset="0"/>
              </a:rPr>
              <a:t>Journal of management, 43</a:t>
            </a:r>
            <a:r>
              <a:rPr lang="en-US" sz="2400">
                <a:effectLst/>
                <a:latin typeface="Agency FB" panose="020B0503020202020204" pitchFamily="34" charset="0"/>
                <a:ea typeface="Calibri" panose="020F0502020204030204" pitchFamily="34" charset="0"/>
                <a:cs typeface="Times New Roman" panose="02020603050405020304" pitchFamily="18" charset="0"/>
              </a:rPr>
              <a:t>(4), 973-997.</a:t>
            </a:r>
            <a:endParaRPr lang="en-IN" sz="2400">
              <a:effectLst/>
              <a:latin typeface="Agency FB" panose="020B0503020202020204" pitchFamily="34" charset="0"/>
              <a:ea typeface="Calibri" panose="020F0502020204030204" pitchFamily="34" charset="0"/>
              <a:cs typeface="Times New Roman" panose="02020603050405020304" pitchFamily="18" charset="0"/>
            </a:endParaRPr>
          </a:p>
          <a:p>
            <a:pPr marL="0" indent="0">
              <a:buNone/>
            </a:pPr>
            <a:endParaRPr lang="en-IN"/>
          </a:p>
        </p:txBody>
      </p:sp>
    </p:spTree>
    <p:extLst>
      <p:ext uri="{BB962C8B-B14F-4D97-AF65-F5344CB8AC3E}">
        <p14:creationId xmlns:p14="http://schemas.microsoft.com/office/powerpoint/2010/main" val="19593222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5881F-4246-C844-8D69-B317C0C9015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79AEBCB-BD85-154B-8FA9-9070E3DC6281}"/>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2056694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9C0D91A4-D633-494D-B70B-158B01F6A5E2}"/>
              </a:ext>
            </a:extLst>
          </p:cNvPr>
          <p:cNvSpPr>
            <a:spLocks noGrp="1"/>
          </p:cNvSpPr>
          <p:nvPr>
            <p:ph type="ctrTitle"/>
          </p:nvPr>
        </p:nvSpPr>
        <p:spPr>
          <a:xfrm>
            <a:off x="5614205" y="1520733"/>
            <a:ext cx="5644108" cy="4056638"/>
          </a:xfrm>
        </p:spPr>
        <p:txBody>
          <a:bodyPr>
            <a:normAutofit/>
          </a:bodyPr>
          <a:lstStyle/>
          <a:p>
            <a:r>
              <a:rPr lang="ro-RO" sz="4000"/>
              <a:t>-Communication </a:t>
            </a:r>
            <a:br>
              <a:rPr lang="ro-RO" sz="4000"/>
            </a:br>
            <a:r>
              <a:rPr lang="ro-RO" sz="4000"/>
              <a:t>-Organization</a:t>
            </a:r>
            <a:br>
              <a:rPr lang="ro-RO" sz="4000"/>
            </a:br>
            <a:r>
              <a:rPr lang="ro-RO" sz="4000"/>
              <a:t>-Team Building</a:t>
            </a:r>
            <a:br>
              <a:rPr lang="ro-RO" sz="4000"/>
            </a:br>
            <a:r>
              <a:rPr lang="ro-RO" sz="4000"/>
              <a:t>-Leadership</a:t>
            </a:r>
            <a:br>
              <a:rPr lang="ro-RO" sz="4000"/>
            </a:br>
            <a:r>
              <a:rPr lang="ro-RO" sz="4000"/>
              <a:t>-</a:t>
            </a:r>
            <a:r>
              <a:rPr lang="ro-RO" sz="4000" err="1"/>
              <a:t>Decision</a:t>
            </a:r>
            <a:r>
              <a:rPr lang="ro-RO" sz="4000"/>
              <a:t> </a:t>
            </a:r>
            <a:r>
              <a:rPr lang="ro-RO" sz="4000" err="1"/>
              <a:t>making</a:t>
            </a:r>
            <a:br>
              <a:rPr lang="ro-RO" sz="4000" i="0" u="none" strike="noStrike">
                <a:ln w="0"/>
                <a:effectLst>
                  <a:outerShdw blurRad="38100" dist="19050" dir="2700000" algn="tl" rotWithShape="0">
                    <a:schemeClr val="dk1">
                      <a:alpha val="40000"/>
                    </a:schemeClr>
                  </a:outerShdw>
                </a:effectLst>
                <a:latin typeface="museo-sans"/>
              </a:rPr>
            </a:br>
            <a:endParaRPr lang="ro-GB" sz="4000"/>
          </a:p>
        </p:txBody>
      </p:sp>
      <p:sp>
        <p:nvSpPr>
          <p:cNvPr id="3" name="Subtitlu 2">
            <a:extLst>
              <a:ext uri="{FF2B5EF4-FFF2-40B4-BE49-F238E27FC236}">
                <a16:creationId xmlns:a16="http://schemas.microsoft.com/office/drawing/2014/main" id="{2EE88BDA-4011-C34F-A621-20ACB537A4D5}"/>
              </a:ext>
            </a:extLst>
          </p:cNvPr>
          <p:cNvSpPr>
            <a:spLocks noGrp="1"/>
          </p:cNvSpPr>
          <p:nvPr>
            <p:ph type="subTitle" idx="1"/>
          </p:nvPr>
        </p:nvSpPr>
        <p:spPr>
          <a:xfrm>
            <a:off x="1307490" y="1949051"/>
            <a:ext cx="3002750" cy="2959899"/>
          </a:xfrm>
        </p:spPr>
        <p:txBody>
          <a:bodyPr anchor="ctr">
            <a:normAutofit lnSpcReduction="10000"/>
          </a:bodyPr>
          <a:lstStyle/>
          <a:p>
            <a:pPr algn="ctr">
              <a:lnSpc>
                <a:spcPct val="110000"/>
              </a:lnSpc>
            </a:pPr>
            <a:r>
              <a:rPr lang="ro-RO" sz="2400"/>
              <a:t>Tasks and skills a manager can apply to ensure operational effectiveness in Poundland organization</a:t>
            </a:r>
            <a:endParaRPr lang="ro-GB" sz="2400"/>
          </a:p>
        </p:txBody>
      </p:sp>
    </p:spTree>
    <p:extLst>
      <p:ext uri="{BB962C8B-B14F-4D97-AF65-F5344CB8AC3E}">
        <p14:creationId xmlns:p14="http://schemas.microsoft.com/office/powerpoint/2010/main" val="19071255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03E6A78-2643-0D47-B2F8-7FE15BD397AA}"/>
              </a:ext>
            </a:extLst>
          </p:cNvPr>
          <p:cNvSpPr>
            <a:spLocks noGrp="1"/>
          </p:cNvSpPr>
          <p:nvPr>
            <p:ph type="title"/>
          </p:nvPr>
        </p:nvSpPr>
        <p:spPr>
          <a:xfrm>
            <a:off x="1650225" y="-1107168"/>
            <a:ext cx="33512212" cy="4536168"/>
          </a:xfrm>
        </p:spPr>
        <p:txBody>
          <a:bodyPr/>
          <a:lstStyle/>
          <a:p>
            <a:r>
              <a:rPr lang="ro-RO"/>
              <a:t>Communication</a:t>
            </a:r>
            <a:br>
              <a:rPr lang="ro-RO"/>
            </a:br>
            <a:endParaRPr lang="ro-GB"/>
          </a:p>
        </p:txBody>
      </p:sp>
      <p:sp>
        <p:nvSpPr>
          <p:cNvPr id="4" name="CasetăText 3">
            <a:extLst>
              <a:ext uri="{FF2B5EF4-FFF2-40B4-BE49-F238E27FC236}">
                <a16:creationId xmlns:a16="http://schemas.microsoft.com/office/drawing/2014/main" id="{1AE91E4B-38CC-1243-8FA2-D69998A999B9}"/>
              </a:ext>
            </a:extLst>
          </p:cNvPr>
          <p:cNvSpPr txBox="1"/>
          <p:nvPr/>
        </p:nvSpPr>
        <p:spPr>
          <a:xfrm>
            <a:off x="2054316" y="935388"/>
            <a:ext cx="16986250" cy="707886"/>
          </a:xfrm>
          <a:prstGeom prst="rect">
            <a:avLst/>
          </a:prstGeom>
          <a:noFill/>
        </p:spPr>
        <p:txBody>
          <a:bodyPr wrap="square">
            <a:spAutoFit/>
          </a:bodyPr>
          <a:lstStyle/>
          <a:p>
            <a:r>
              <a:rPr lang="ro-RO" sz="4000"/>
              <a:t>               </a:t>
            </a:r>
            <a:r>
              <a:rPr lang="ro-RO" sz="4000" err="1"/>
              <a:t>Comunication</a:t>
            </a:r>
            <a:endParaRPr lang="ro-GB" sz="4000"/>
          </a:p>
        </p:txBody>
      </p:sp>
      <p:sp>
        <p:nvSpPr>
          <p:cNvPr id="5" name="Substituent conținut 4">
            <a:extLst>
              <a:ext uri="{FF2B5EF4-FFF2-40B4-BE49-F238E27FC236}">
                <a16:creationId xmlns:a16="http://schemas.microsoft.com/office/drawing/2014/main" id="{FE3A3764-3E2D-6B41-8A2E-82C88A3576C8}"/>
              </a:ext>
            </a:extLst>
          </p:cNvPr>
          <p:cNvSpPr>
            <a:spLocks noGrp="1"/>
          </p:cNvSpPr>
          <p:nvPr>
            <p:ph idx="1"/>
          </p:nvPr>
        </p:nvSpPr>
        <p:spPr/>
        <p:txBody>
          <a:bodyPr>
            <a:normAutofit/>
          </a:bodyPr>
          <a:lstStyle/>
          <a:p>
            <a:r>
              <a:rPr lang="ro-RO" sz="2400" err="1"/>
              <a:t>Leading</a:t>
            </a:r>
            <a:r>
              <a:rPr lang="ro-RO" sz="2400"/>
              <a:t> team </a:t>
            </a:r>
            <a:r>
              <a:rPr lang="ro-RO" sz="2400" err="1"/>
              <a:t>succesfull</a:t>
            </a:r>
            <a:endParaRPr lang="ro-RO" sz="2400"/>
          </a:p>
          <a:p>
            <a:r>
              <a:rPr lang="ro-RO" sz="2400" err="1"/>
              <a:t>Creating</a:t>
            </a:r>
            <a:r>
              <a:rPr lang="ro-RO" sz="2400"/>
              <a:t> good </a:t>
            </a:r>
            <a:r>
              <a:rPr lang="ro-RO" sz="2400" err="1"/>
              <a:t>impresion</a:t>
            </a:r>
            <a:r>
              <a:rPr lang="ro-RO" sz="2400"/>
              <a:t> of </a:t>
            </a:r>
            <a:r>
              <a:rPr lang="ro-RO" sz="2400" err="1"/>
              <a:t>customer</a:t>
            </a:r>
            <a:endParaRPr lang="ro-GB" sz="2400"/>
          </a:p>
        </p:txBody>
      </p:sp>
    </p:spTree>
    <p:extLst>
      <p:ext uri="{BB962C8B-B14F-4D97-AF65-F5344CB8AC3E}">
        <p14:creationId xmlns:p14="http://schemas.microsoft.com/office/powerpoint/2010/main" val="1526845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DD1BCC83-5AD9-5C46-9442-63DE2A058AB7}"/>
              </a:ext>
            </a:extLst>
          </p:cNvPr>
          <p:cNvSpPr>
            <a:spLocks noGrp="1"/>
          </p:cNvSpPr>
          <p:nvPr>
            <p:ph type="title"/>
          </p:nvPr>
        </p:nvSpPr>
        <p:spPr>
          <a:xfrm>
            <a:off x="0" y="974887"/>
            <a:ext cx="7958331" cy="1077229"/>
          </a:xfrm>
        </p:spPr>
        <p:txBody>
          <a:bodyPr/>
          <a:lstStyle/>
          <a:p>
            <a:r>
              <a:rPr lang="ro-RO"/>
              <a:t>Organization</a:t>
            </a:r>
            <a:endParaRPr lang="ro-GB"/>
          </a:p>
        </p:txBody>
      </p:sp>
      <p:sp>
        <p:nvSpPr>
          <p:cNvPr id="5" name="Substituent conținut 4">
            <a:extLst>
              <a:ext uri="{FF2B5EF4-FFF2-40B4-BE49-F238E27FC236}">
                <a16:creationId xmlns:a16="http://schemas.microsoft.com/office/drawing/2014/main" id="{82E866FE-C582-CD4E-8586-DD6F177B553B}"/>
              </a:ext>
            </a:extLst>
          </p:cNvPr>
          <p:cNvSpPr>
            <a:spLocks noGrp="1"/>
          </p:cNvSpPr>
          <p:nvPr>
            <p:ph idx="1"/>
          </p:nvPr>
        </p:nvSpPr>
        <p:spPr/>
        <p:txBody>
          <a:bodyPr>
            <a:normAutofit/>
          </a:bodyPr>
          <a:lstStyle/>
          <a:p>
            <a:r>
              <a:rPr lang="ro-RO" sz="2400"/>
              <a:t>Good </a:t>
            </a:r>
            <a:r>
              <a:rPr lang="ro-RO" sz="2400" err="1"/>
              <a:t>placement</a:t>
            </a:r>
            <a:r>
              <a:rPr lang="ro-RO" sz="2400"/>
              <a:t> of products</a:t>
            </a:r>
          </a:p>
          <a:p>
            <a:r>
              <a:rPr lang="ro-RO" sz="2400" err="1"/>
              <a:t>Keeping</a:t>
            </a:r>
            <a:r>
              <a:rPr lang="ro-RO" sz="2400"/>
              <a:t> </a:t>
            </a:r>
            <a:r>
              <a:rPr lang="ro-RO" sz="2400" err="1"/>
              <a:t>teaam</a:t>
            </a:r>
            <a:r>
              <a:rPr lang="ro-RO" sz="2400"/>
              <a:t> </a:t>
            </a:r>
            <a:r>
              <a:rPr lang="ro-RO" sz="2400" err="1"/>
              <a:t>busy</a:t>
            </a:r>
            <a:r>
              <a:rPr lang="ro-RO" sz="2400"/>
              <a:t> in the </a:t>
            </a:r>
            <a:r>
              <a:rPr lang="ro-RO" sz="2400" err="1"/>
              <a:t>same</a:t>
            </a:r>
            <a:r>
              <a:rPr lang="ro-RO" sz="2400"/>
              <a:t> </a:t>
            </a:r>
            <a:r>
              <a:rPr lang="ro-RO" sz="2400" err="1"/>
              <a:t>extent</a:t>
            </a:r>
            <a:endParaRPr lang="ro-RO" sz="2400"/>
          </a:p>
          <a:p>
            <a:r>
              <a:rPr lang="ro-RO" sz="2400" err="1"/>
              <a:t>Reaching</a:t>
            </a:r>
            <a:r>
              <a:rPr lang="ro-RO" sz="2400"/>
              <a:t> </a:t>
            </a:r>
            <a:r>
              <a:rPr lang="ro-RO" sz="2400" err="1"/>
              <a:t>goals</a:t>
            </a:r>
            <a:r>
              <a:rPr lang="ro-RO" sz="2400"/>
              <a:t> in </a:t>
            </a:r>
            <a:r>
              <a:rPr lang="ro-RO" sz="2400" err="1"/>
              <a:t>terms</a:t>
            </a:r>
            <a:endParaRPr lang="ro-GB" sz="2400"/>
          </a:p>
        </p:txBody>
      </p:sp>
    </p:spTree>
    <p:extLst>
      <p:ext uri="{BB962C8B-B14F-4D97-AF65-F5344CB8AC3E}">
        <p14:creationId xmlns:p14="http://schemas.microsoft.com/office/powerpoint/2010/main" val="21312213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0170BF4-0BF1-8A41-AF84-E97C2C828838}"/>
              </a:ext>
            </a:extLst>
          </p:cNvPr>
          <p:cNvSpPr>
            <a:spLocks noGrp="1"/>
          </p:cNvSpPr>
          <p:nvPr>
            <p:ph type="title"/>
          </p:nvPr>
        </p:nvSpPr>
        <p:spPr>
          <a:xfrm>
            <a:off x="75928" y="974887"/>
            <a:ext cx="7958331" cy="1077229"/>
          </a:xfrm>
        </p:spPr>
        <p:txBody>
          <a:bodyPr/>
          <a:lstStyle/>
          <a:p>
            <a:r>
              <a:rPr lang="ro-RO"/>
              <a:t>Tem Building</a:t>
            </a:r>
            <a:endParaRPr lang="ro-GB"/>
          </a:p>
        </p:txBody>
      </p:sp>
      <p:sp>
        <p:nvSpPr>
          <p:cNvPr id="5" name="Substituent conținut 4">
            <a:extLst>
              <a:ext uri="{FF2B5EF4-FFF2-40B4-BE49-F238E27FC236}">
                <a16:creationId xmlns:a16="http://schemas.microsoft.com/office/drawing/2014/main" id="{3F024116-A73A-E641-9DF1-FD71AF2A1F51}"/>
              </a:ext>
            </a:extLst>
          </p:cNvPr>
          <p:cNvSpPr>
            <a:spLocks noGrp="1"/>
          </p:cNvSpPr>
          <p:nvPr>
            <p:ph idx="1"/>
          </p:nvPr>
        </p:nvSpPr>
        <p:spPr/>
        <p:txBody>
          <a:bodyPr>
            <a:normAutofit/>
          </a:bodyPr>
          <a:lstStyle/>
          <a:p>
            <a:r>
              <a:rPr lang="ro-RO" sz="2400" err="1"/>
              <a:t>Keeping</a:t>
            </a:r>
            <a:r>
              <a:rPr lang="ro-RO" sz="2400"/>
              <a:t> team </a:t>
            </a:r>
            <a:r>
              <a:rPr lang="ro-RO" sz="2400" err="1"/>
              <a:t>tied</a:t>
            </a:r>
            <a:r>
              <a:rPr lang="ro-RO" sz="2400"/>
              <a:t> </a:t>
            </a:r>
            <a:r>
              <a:rPr lang="ro-RO" sz="2400" err="1"/>
              <a:t>will</a:t>
            </a:r>
            <a:r>
              <a:rPr lang="ro-RO" sz="2400"/>
              <a:t> help to </a:t>
            </a:r>
            <a:r>
              <a:rPr lang="ro-RO" sz="2400" err="1"/>
              <a:t>reach</a:t>
            </a:r>
            <a:r>
              <a:rPr lang="ro-RO" sz="2400"/>
              <a:t> out the </a:t>
            </a:r>
            <a:r>
              <a:rPr lang="ro-RO" sz="2400" err="1"/>
              <a:t>goals</a:t>
            </a:r>
            <a:endParaRPr lang="ro-RO" sz="2400"/>
          </a:p>
          <a:p>
            <a:endParaRPr lang="ro-GB" sz="2400"/>
          </a:p>
        </p:txBody>
      </p:sp>
    </p:spTree>
    <p:extLst>
      <p:ext uri="{BB962C8B-B14F-4D97-AF65-F5344CB8AC3E}">
        <p14:creationId xmlns:p14="http://schemas.microsoft.com/office/powerpoint/2010/main" val="4616968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032D306-B466-284A-9F26-4EE8AC38CE8B}"/>
              </a:ext>
            </a:extLst>
          </p:cNvPr>
          <p:cNvSpPr>
            <a:spLocks noGrp="1"/>
          </p:cNvSpPr>
          <p:nvPr>
            <p:ph type="title"/>
          </p:nvPr>
        </p:nvSpPr>
        <p:spPr>
          <a:xfrm>
            <a:off x="-245692" y="974887"/>
            <a:ext cx="7958331" cy="1077229"/>
          </a:xfrm>
        </p:spPr>
        <p:txBody>
          <a:bodyPr/>
          <a:lstStyle/>
          <a:p>
            <a:r>
              <a:rPr lang="ro-RO"/>
              <a:t>Leadership</a:t>
            </a:r>
            <a:endParaRPr lang="ro-GB"/>
          </a:p>
        </p:txBody>
      </p:sp>
      <p:sp>
        <p:nvSpPr>
          <p:cNvPr id="3" name="Substituent conținut 2">
            <a:extLst>
              <a:ext uri="{FF2B5EF4-FFF2-40B4-BE49-F238E27FC236}">
                <a16:creationId xmlns:a16="http://schemas.microsoft.com/office/drawing/2014/main" id="{0EC71AF7-3BE6-CE44-9A6D-9B9A59152038}"/>
              </a:ext>
            </a:extLst>
          </p:cNvPr>
          <p:cNvSpPr>
            <a:spLocks noGrp="1"/>
          </p:cNvSpPr>
          <p:nvPr>
            <p:ph idx="1"/>
          </p:nvPr>
        </p:nvSpPr>
        <p:spPr>
          <a:xfrm>
            <a:off x="2790309" y="2486590"/>
            <a:ext cx="7796540" cy="3997828"/>
          </a:xfrm>
        </p:spPr>
        <p:txBody>
          <a:bodyPr/>
          <a:lstStyle/>
          <a:p>
            <a:r>
              <a:rPr lang="ro-RO">
                <a:ln w="0"/>
                <a:effectLst>
                  <a:outerShdw blurRad="38100" dist="19050" dir="2700000" algn="tl" rotWithShape="0">
                    <a:schemeClr val="dk1">
                      <a:alpha val="40000"/>
                    </a:schemeClr>
                  </a:outerShdw>
                </a:effectLst>
              </a:rPr>
              <a:t>Bad </a:t>
            </a:r>
            <a:r>
              <a:rPr lang="ro-RO" err="1">
                <a:ln w="0"/>
                <a:effectLst>
                  <a:outerShdw blurRad="38100" dist="19050" dir="2700000" algn="tl" rotWithShape="0">
                    <a:schemeClr val="dk1">
                      <a:alpha val="40000"/>
                    </a:schemeClr>
                  </a:outerShdw>
                </a:effectLst>
              </a:rPr>
              <a:t>Leader-split</a:t>
            </a:r>
            <a:r>
              <a:rPr lang="ro-RO">
                <a:ln w="0"/>
                <a:effectLst>
                  <a:outerShdw blurRad="38100" dist="19050" dir="2700000" algn="tl" rotWithShape="0">
                    <a:schemeClr val="dk1">
                      <a:alpha val="40000"/>
                    </a:schemeClr>
                  </a:outerShdw>
                </a:effectLst>
              </a:rPr>
              <a:t> </a:t>
            </a:r>
            <a:r>
              <a:rPr lang="ro-RO" err="1">
                <a:ln w="0"/>
                <a:effectLst>
                  <a:outerShdw blurRad="38100" dist="19050" dir="2700000" algn="tl" rotWithShape="0">
                    <a:schemeClr val="dk1">
                      <a:alpha val="40000"/>
                    </a:schemeClr>
                  </a:outerShdw>
                </a:effectLst>
              </a:rPr>
              <a:t>responsabilities,waiting</a:t>
            </a:r>
            <a:r>
              <a:rPr lang="ro-RO">
                <a:ln w="0"/>
                <a:effectLst>
                  <a:outerShdw blurRad="38100" dist="19050" dir="2700000" algn="tl" rotWithShape="0">
                    <a:schemeClr val="dk1">
                      <a:alpha val="40000"/>
                    </a:schemeClr>
                  </a:outerShdw>
                </a:effectLst>
              </a:rPr>
              <a:t> for </a:t>
            </a:r>
            <a:r>
              <a:rPr lang="ro-RO" err="1">
                <a:ln w="0"/>
                <a:effectLst>
                  <a:outerShdw blurRad="38100" dist="19050" dir="2700000" algn="tl" rotWithShape="0">
                    <a:schemeClr val="dk1">
                      <a:alpha val="40000"/>
                    </a:schemeClr>
                  </a:outerShdw>
                </a:effectLst>
              </a:rPr>
              <a:t>resultats</a:t>
            </a:r>
            <a:endParaRPr lang="ro-RO">
              <a:ln w="0"/>
              <a:effectLst>
                <a:outerShdw blurRad="38100" dist="19050" dir="2700000" algn="tl" rotWithShape="0">
                  <a:schemeClr val="dk1">
                    <a:alpha val="40000"/>
                  </a:schemeClr>
                </a:outerShdw>
              </a:effectLst>
            </a:endParaRPr>
          </a:p>
          <a:p>
            <a:r>
              <a:rPr lang="ro-RO">
                <a:ln w="0"/>
                <a:effectLst>
                  <a:outerShdw blurRad="38100" dist="19050" dir="2700000" algn="tl" rotWithShape="0">
                    <a:schemeClr val="dk1">
                      <a:alpha val="40000"/>
                    </a:schemeClr>
                  </a:outerShdw>
                </a:effectLst>
              </a:rPr>
              <a:t>Good </a:t>
            </a:r>
            <a:r>
              <a:rPr lang="ro-RO" err="1">
                <a:ln w="0"/>
                <a:effectLst>
                  <a:outerShdw blurRad="38100" dist="19050" dir="2700000" algn="tl" rotWithShape="0">
                    <a:schemeClr val="dk1">
                      <a:alpha val="40000"/>
                    </a:schemeClr>
                  </a:outerShdw>
                </a:effectLst>
              </a:rPr>
              <a:t>Leader-trying</a:t>
            </a:r>
            <a:r>
              <a:rPr lang="ro-RO">
                <a:ln w="0"/>
                <a:effectLst>
                  <a:outerShdw blurRad="38100" dist="19050" dir="2700000" algn="tl" rotWithShape="0">
                    <a:schemeClr val="dk1">
                      <a:alpha val="40000"/>
                    </a:schemeClr>
                  </a:outerShdw>
                </a:effectLst>
              </a:rPr>
              <a:t> to </a:t>
            </a:r>
            <a:r>
              <a:rPr lang="ro-RO" err="1">
                <a:ln w="0"/>
                <a:effectLst>
                  <a:outerShdw blurRad="38100" dist="19050" dir="2700000" algn="tl" rotWithShape="0">
                    <a:schemeClr val="dk1">
                      <a:alpha val="40000"/>
                    </a:schemeClr>
                  </a:outerShdw>
                </a:effectLst>
              </a:rPr>
              <a:t>undesrstand</a:t>
            </a:r>
            <a:r>
              <a:rPr lang="ro-RO">
                <a:ln w="0"/>
                <a:effectLst>
                  <a:outerShdw blurRad="38100" dist="19050" dir="2700000" algn="tl" rotWithShape="0">
                    <a:schemeClr val="dk1">
                      <a:alpha val="40000"/>
                    </a:schemeClr>
                  </a:outerShdw>
                </a:effectLst>
              </a:rPr>
              <a:t> </a:t>
            </a:r>
            <a:r>
              <a:rPr lang="ro-RO" err="1">
                <a:ln w="0"/>
                <a:effectLst>
                  <a:outerShdw blurRad="38100" dist="19050" dir="2700000" algn="tl" rotWithShape="0">
                    <a:schemeClr val="dk1">
                      <a:alpha val="40000"/>
                    </a:schemeClr>
                  </a:outerShdw>
                </a:effectLst>
              </a:rPr>
              <a:t>each</a:t>
            </a:r>
            <a:r>
              <a:rPr lang="ro-RO">
                <a:ln w="0"/>
                <a:effectLst>
                  <a:outerShdw blurRad="38100" dist="19050" dir="2700000" algn="tl" rotWithShape="0">
                    <a:schemeClr val="dk1">
                      <a:alpha val="40000"/>
                    </a:schemeClr>
                  </a:outerShdw>
                </a:effectLst>
              </a:rPr>
              <a:t> </a:t>
            </a:r>
            <a:r>
              <a:rPr lang="ro-RO" err="1">
                <a:ln w="0"/>
                <a:effectLst>
                  <a:outerShdw blurRad="38100" dist="19050" dir="2700000" algn="tl" rotWithShape="0">
                    <a:schemeClr val="dk1">
                      <a:alpha val="40000"/>
                    </a:schemeClr>
                  </a:outerShdw>
                </a:effectLst>
              </a:rPr>
              <a:t>member</a:t>
            </a:r>
            <a:r>
              <a:rPr lang="ro-RO">
                <a:ln w="0"/>
                <a:effectLst>
                  <a:outerShdw blurRad="38100" dist="19050" dir="2700000" algn="tl" rotWithShape="0">
                    <a:schemeClr val="dk1">
                      <a:alpha val="40000"/>
                    </a:schemeClr>
                  </a:outerShdw>
                </a:effectLst>
              </a:rPr>
              <a:t> of team and help </a:t>
            </a:r>
            <a:r>
              <a:rPr lang="ro-RO" err="1">
                <a:ln w="0"/>
                <a:effectLst>
                  <a:outerShdw blurRad="38100" dist="19050" dir="2700000" algn="tl" rotWithShape="0">
                    <a:schemeClr val="dk1">
                      <a:alpha val="40000"/>
                    </a:schemeClr>
                  </a:outerShdw>
                </a:effectLst>
              </a:rPr>
              <a:t>them</a:t>
            </a:r>
            <a:r>
              <a:rPr lang="ro-RO">
                <a:ln w="0"/>
                <a:effectLst>
                  <a:outerShdw blurRad="38100" dist="19050" dir="2700000" algn="tl" rotWithShape="0">
                    <a:schemeClr val="dk1">
                      <a:alpha val="40000"/>
                    </a:schemeClr>
                  </a:outerShdw>
                </a:effectLst>
              </a:rPr>
              <a:t> </a:t>
            </a:r>
            <a:r>
              <a:rPr lang="ro-RO" err="1">
                <a:ln w="0"/>
                <a:effectLst>
                  <a:outerShdw blurRad="38100" dist="19050" dir="2700000" algn="tl" rotWithShape="0">
                    <a:schemeClr val="dk1">
                      <a:alpha val="40000"/>
                    </a:schemeClr>
                  </a:outerShdw>
                </a:effectLst>
              </a:rPr>
              <a:t>where</a:t>
            </a:r>
            <a:r>
              <a:rPr lang="ro-RO">
                <a:ln w="0"/>
                <a:effectLst>
                  <a:outerShdw blurRad="38100" dist="19050" dir="2700000" algn="tl" rotWithShape="0">
                    <a:schemeClr val="dk1">
                      <a:alpha val="40000"/>
                    </a:schemeClr>
                  </a:outerShdw>
                </a:effectLst>
              </a:rPr>
              <a:t> is </a:t>
            </a:r>
            <a:r>
              <a:rPr lang="ro-RO" err="1">
                <a:ln w="0"/>
                <a:effectLst>
                  <a:outerShdw blurRad="38100" dist="19050" dir="2700000" algn="tl" rotWithShape="0">
                    <a:schemeClr val="dk1">
                      <a:alpha val="40000"/>
                    </a:schemeClr>
                  </a:outerShdw>
                </a:effectLst>
              </a:rPr>
              <a:t>possible</a:t>
            </a:r>
            <a:endParaRPr lang="ro-GB">
              <a:ln w="0"/>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6333624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9183C92E-2938-DD4C-8E6D-3AEB16EEE1FC}"/>
              </a:ext>
            </a:extLst>
          </p:cNvPr>
          <p:cNvSpPr>
            <a:spLocks noGrp="1"/>
          </p:cNvSpPr>
          <p:nvPr>
            <p:ph type="title"/>
          </p:nvPr>
        </p:nvSpPr>
        <p:spPr>
          <a:xfrm>
            <a:off x="176140" y="775357"/>
            <a:ext cx="9432412" cy="1276759"/>
          </a:xfrm>
        </p:spPr>
        <p:txBody>
          <a:bodyPr>
            <a:normAutofit/>
          </a:bodyPr>
          <a:lstStyle/>
          <a:p>
            <a:r>
              <a:rPr lang="ro-RO" err="1"/>
              <a:t>Decision</a:t>
            </a:r>
            <a:r>
              <a:rPr lang="ro-RO"/>
              <a:t> </a:t>
            </a:r>
            <a:r>
              <a:rPr lang="ro-RO" err="1"/>
              <a:t>Making</a:t>
            </a:r>
            <a:r>
              <a:rPr lang="ro-RO"/>
              <a:t> </a:t>
            </a:r>
            <a:br>
              <a:rPr lang="ro-RO"/>
            </a:br>
            <a:r>
              <a:rPr lang="ro-RO"/>
              <a:t> &amp; who/</a:t>
            </a:r>
            <a:r>
              <a:rPr lang="ro-RO" err="1"/>
              <a:t>what</a:t>
            </a:r>
            <a:r>
              <a:rPr lang="ro-RO"/>
              <a:t> can be </a:t>
            </a:r>
            <a:r>
              <a:rPr lang="ro-RO" err="1"/>
              <a:t>affected</a:t>
            </a:r>
            <a:endParaRPr lang="ro-GB"/>
          </a:p>
        </p:txBody>
      </p:sp>
      <p:sp>
        <p:nvSpPr>
          <p:cNvPr id="5" name="Substituent conținut 4">
            <a:extLst>
              <a:ext uri="{FF2B5EF4-FFF2-40B4-BE49-F238E27FC236}">
                <a16:creationId xmlns:a16="http://schemas.microsoft.com/office/drawing/2014/main" id="{FA6EF660-E4BB-5649-8B42-E17ED83F1954}"/>
              </a:ext>
            </a:extLst>
          </p:cNvPr>
          <p:cNvSpPr>
            <a:spLocks noGrp="1"/>
          </p:cNvSpPr>
          <p:nvPr>
            <p:ph idx="1"/>
          </p:nvPr>
        </p:nvSpPr>
        <p:spPr/>
        <p:txBody>
          <a:bodyPr>
            <a:normAutofit/>
          </a:bodyPr>
          <a:lstStyle/>
          <a:p>
            <a:r>
              <a:rPr lang="ro-RO" sz="2400"/>
              <a:t>Team</a:t>
            </a:r>
          </a:p>
          <a:p>
            <a:r>
              <a:rPr lang="ro-RO" sz="2400" err="1"/>
              <a:t>Customers</a:t>
            </a:r>
            <a:endParaRPr lang="ro-RO" sz="2400"/>
          </a:p>
          <a:p>
            <a:r>
              <a:rPr lang="ro-RO" sz="2400" err="1"/>
              <a:t>Shop’s</a:t>
            </a:r>
            <a:r>
              <a:rPr lang="ro-RO" sz="2400"/>
              <a:t> </a:t>
            </a:r>
            <a:r>
              <a:rPr lang="ro-RO" sz="2400" err="1"/>
              <a:t>reputation</a:t>
            </a:r>
            <a:endParaRPr lang="ro-RO" sz="2400"/>
          </a:p>
          <a:p>
            <a:endParaRPr lang="ro-RO" sz="2400"/>
          </a:p>
          <a:p>
            <a:endParaRPr lang="ro-GB" sz="2400"/>
          </a:p>
        </p:txBody>
      </p:sp>
    </p:spTree>
    <p:extLst>
      <p:ext uri="{BB962C8B-B14F-4D97-AF65-F5344CB8AC3E}">
        <p14:creationId xmlns:p14="http://schemas.microsoft.com/office/powerpoint/2010/main" val="4007046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46421-D961-464A-9DDC-6C018B82FF8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B3CCCFC-9D6A-694A-892D-FEA54FB6752D}"/>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1012649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23592" y="548681"/>
            <a:ext cx="7315200" cy="768359"/>
          </a:xfrm>
        </p:spPr>
        <p:txBody>
          <a:bodyPr>
            <a:normAutofit/>
          </a:bodyPr>
          <a:lstStyle/>
          <a:p>
            <a:r>
              <a:rPr lang="en-US" sz="3200" err="1"/>
              <a:t>Grigor</a:t>
            </a:r>
            <a:endParaRPr lang="bg-BG" sz="3200"/>
          </a:p>
        </p:txBody>
      </p:sp>
      <p:sp>
        <p:nvSpPr>
          <p:cNvPr id="3" name="Subtitle 2"/>
          <p:cNvSpPr>
            <a:spLocks noGrp="1"/>
          </p:cNvSpPr>
          <p:nvPr>
            <p:ph type="subTitle" idx="1"/>
          </p:nvPr>
        </p:nvSpPr>
        <p:spPr>
          <a:xfrm>
            <a:off x="2423592" y="1484784"/>
            <a:ext cx="7315200" cy="1144632"/>
          </a:xfrm>
        </p:spPr>
        <p:txBody>
          <a:bodyPr>
            <a:noAutofit/>
          </a:bodyPr>
          <a:lstStyle/>
          <a:p>
            <a:r>
              <a:rPr lang="en-US" sz="3200">
                <a:solidFill>
                  <a:schemeClr val="tx2">
                    <a:lumMod val="60000"/>
                    <a:lumOff val="40000"/>
                  </a:schemeClr>
                </a:solidFill>
              </a:rPr>
              <a:t>How leadership can inspire and motivate staff members to improve performance</a:t>
            </a:r>
            <a:endParaRPr lang="bg-BG" sz="3200">
              <a:solidFill>
                <a:schemeClr val="tx2">
                  <a:lumMod val="60000"/>
                  <a:lumOff val="40000"/>
                </a:schemeClr>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4293" y="3140969"/>
            <a:ext cx="7334250" cy="34762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544951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5600" y="548681"/>
            <a:ext cx="7315200" cy="1154097"/>
          </a:xfrm>
        </p:spPr>
        <p:txBody>
          <a:bodyPr>
            <a:normAutofit/>
          </a:bodyPr>
          <a:lstStyle/>
          <a:p>
            <a:r>
              <a:rPr lang="en-US"/>
              <a:t>Leadership inspiration and motivation</a:t>
            </a:r>
            <a:endParaRPr lang="bg-BG"/>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231904" y="1844824"/>
            <a:ext cx="4752528"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135560" y="1988840"/>
            <a:ext cx="2520280" cy="4154984"/>
          </a:xfrm>
          <a:prstGeom prst="rect">
            <a:avLst/>
          </a:prstGeom>
          <a:noFill/>
        </p:spPr>
        <p:txBody>
          <a:bodyPr wrap="square" rtlCol="0">
            <a:spAutoFit/>
          </a:bodyPr>
          <a:lstStyle/>
          <a:p>
            <a:pPr marL="342900" indent="-342900">
              <a:buFont typeface="Wingdings" panose="05000000000000000000" pitchFamily="2" charset="2"/>
              <a:buChar char="ü"/>
            </a:pPr>
            <a:r>
              <a:rPr lang="en-US" sz="2400">
                <a:solidFill>
                  <a:schemeClr val="tx2">
                    <a:lumMod val="60000"/>
                    <a:lumOff val="40000"/>
                  </a:schemeClr>
                </a:solidFill>
              </a:rPr>
              <a:t>Support</a:t>
            </a:r>
          </a:p>
          <a:p>
            <a:pPr marL="342900" indent="-342900">
              <a:buFont typeface="Wingdings" panose="05000000000000000000" pitchFamily="2" charset="2"/>
              <a:buChar char="ü"/>
            </a:pPr>
            <a:r>
              <a:rPr lang="en-US" sz="2400">
                <a:solidFill>
                  <a:schemeClr val="tx2">
                    <a:lumMod val="60000"/>
                    <a:lumOff val="40000"/>
                  </a:schemeClr>
                </a:solidFill>
              </a:rPr>
              <a:t>Influence</a:t>
            </a:r>
          </a:p>
          <a:p>
            <a:pPr marL="342900" indent="-342900">
              <a:buFont typeface="Wingdings" panose="05000000000000000000" pitchFamily="2" charset="2"/>
              <a:buChar char="ü"/>
            </a:pPr>
            <a:r>
              <a:rPr lang="en-US" sz="2400">
                <a:solidFill>
                  <a:schemeClr val="tx2">
                    <a:lumMod val="60000"/>
                    <a:lumOff val="40000"/>
                  </a:schemeClr>
                </a:solidFill>
              </a:rPr>
              <a:t>Mentoring</a:t>
            </a:r>
          </a:p>
          <a:p>
            <a:pPr marL="342900" indent="-342900">
              <a:buFont typeface="Wingdings" panose="05000000000000000000" pitchFamily="2" charset="2"/>
              <a:buChar char="ü"/>
            </a:pPr>
            <a:r>
              <a:rPr lang="en-US" sz="2400">
                <a:solidFill>
                  <a:schemeClr val="tx2">
                    <a:lumMod val="60000"/>
                    <a:lumOff val="40000"/>
                  </a:schemeClr>
                </a:solidFill>
              </a:rPr>
              <a:t>Motivation</a:t>
            </a:r>
          </a:p>
          <a:p>
            <a:pPr marL="342900" indent="-342900">
              <a:buFont typeface="Wingdings" panose="05000000000000000000" pitchFamily="2" charset="2"/>
              <a:buChar char="ü"/>
            </a:pPr>
            <a:r>
              <a:rPr lang="en-US" sz="2400">
                <a:solidFill>
                  <a:schemeClr val="tx2">
                    <a:lumMod val="60000"/>
                    <a:lumOff val="40000"/>
                  </a:schemeClr>
                </a:solidFill>
              </a:rPr>
              <a:t>Contribution</a:t>
            </a:r>
          </a:p>
          <a:p>
            <a:pPr marL="342900" indent="-342900">
              <a:buFont typeface="Wingdings" panose="05000000000000000000" pitchFamily="2" charset="2"/>
              <a:buChar char="ü"/>
            </a:pPr>
            <a:r>
              <a:rPr lang="en-US" sz="2400">
                <a:solidFill>
                  <a:schemeClr val="tx2">
                    <a:lumMod val="60000"/>
                    <a:lumOff val="40000"/>
                  </a:schemeClr>
                </a:solidFill>
              </a:rPr>
              <a:t>Teamwork</a:t>
            </a:r>
          </a:p>
          <a:p>
            <a:pPr marL="342900" indent="-342900">
              <a:buFont typeface="Wingdings" panose="05000000000000000000" pitchFamily="2" charset="2"/>
              <a:buChar char="ü"/>
            </a:pPr>
            <a:r>
              <a:rPr lang="en-US" sz="2400">
                <a:solidFill>
                  <a:schemeClr val="tx2">
                    <a:lumMod val="60000"/>
                    <a:lumOff val="40000"/>
                  </a:schemeClr>
                </a:solidFill>
              </a:rPr>
              <a:t>Communication</a:t>
            </a:r>
          </a:p>
          <a:p>
            <a:pPr marL="342900" indent="-342900">
              <a:buFont typeface="Wingdings" panose="05000000000000000000" pitchFamily="2" charset="2"/>
              <a:buChar char="ü"/>
            </a:pPr>
            <a:r>
              <a:rPr lang="en-US" sz="2400">
                <a:solidFill>
                  <a:schemeClr val="tx2">
                    <a:lumMod val="60000"/>
                    <a:lumOff val="40000"/>
                  </a:schemeClr>
                </a:solidFill>
              </a:rPr>
              <a:t>Decisions</a:t>
            </a:r>
          </a:p>
          <a:p>
            <a:pPr marL="342900" indent="-342900">
              <a:buFont typeface="Wingdings" panose="05000000000000000000" pitchFamily="2" charset="2"/>
              <a:buChar char="ü"/>
            </a:pPr>
            <a:r>
              <a:rPr lang="en-US" sz="2400">
                <a:solidFill>
                  <a:schemeClr val="tx2">
                    <a:lumMod val="60000"/>
                    <a:lumOff val="40000"/>
                  </a:schemeClr>
                </a:solidFill>
              </a:rPr>
              <a:t>Ethic</a:t>
            </a:r>
          </a:p>
          <a:p>
            <a:pPr marL="342900" indent="-342900">
              <a:buFont typeface="Wingdings" panose="05000000000000000000" pitchFamily="2" charset="2"/>
              <a:buChar char="ü"/>
            </a:pPr>
            <a:r>
              <a:rPr lang="en-US" sz="2400">
                <a:solidFill>
                  <a:schemeClr val="tx2">
                    <a:lumMod val="60000"/>
                    <a:lumOff val="40000"/>
                  </a:schemeClr>
                </a:solidFill>
              </a:rPr>
              <a:t>Responsibility</a:t>
            </a:r>
          </a:p>
          <a:p>
            <a:pPr marL="342900" indent="-342900">
              <a:buFont typeface="Wingdings" panose="05000000000000000000" pitchFamily="2" charset="2"/>
              <a:buChar char="ü"/>
            </a:pPr>
            <a:r>
              <a:rPr lang="en-US" sz="2400">
                <a:solidFill>
                  <a:schemeClr val="tx2">
                    <a:lumMod val="60000"/>
                    <a:lumOff val="40000"/>
                  </a:schemeClr>
                </a:solidFill>
              </a:rPr>
              <a:t>Vision</a:t>
            </a:r>
            <a:endParaRPr lang="bg-BG" sz="2400">
              <a:solidFill>
                <a:schemeClr val="tx2">
                  <a:lumMod val="60000"/>
                  <a:lumOff val="40000"/>
                </a:schemeClr>
              </a:solidFill>
            </a:endParaRPr>
          </a:p>
        </p:txBody>
      </p:sp>
    </p:spTree>
    <p:extLst>
      <p:ext uri="{BB962C8B-B14F-4D97-AF65-F5344CB8AC3E}">
        <p14:creationId xmlns:p14="http://schemas.microsoft.com/office/powerpoint/2010/main" val="6602818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3592" y="620689"/>
            <a:ext cx="7315200" cy="1154097"/>
          </a:xfrm>
        </p:spPr>
        <p:txBody>
          <a:bodyPr>
            <a:normAutofit/>
          </a:bodyPr>
          <a:lstStyle/>
          <a:p>
            <a:r>
              <a:rPr lang="en-US"/>
              <a:t>Leadership teamwork and motivation</a:t>
            </a:r>
            <a:endParaRPr lang="bg-BG"/>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495600" y="1988840"/>
            <a:ext cx="7632848" cy="44644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587673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1584" y="548681"/>
            <a:ext cx="7315200" cy="1154097"/>
          </a:xfrm>
        </p:spPr>
        <p:txBody>
          <a:bodyPr/>
          <a:lstStyle/>
          <a:p>
            <a:r>
              <a:rPr lang="en-US"/>
              <a:t>References</a:t>
            </a:r>
            <a:endParaRPr lang="bg-BG"/>
          </a:p>
        </p:txBody>
      </p:sp>
      <p:sp>
        <p:nvSpPr>
          <p:cNvPr id="3" name="Content Placeholder 2"/>
          <p:cNvSpPr>
            <a:spLocks noGrp="1"/>
          </p:cNvSpPr>
          <p:nvPr>
            <p:ph idx="1"/>
          </p:nvPr>
        </p:nvSpPr>
        <p:spPr>
          <a:xfrm>
            <a:off x="2438400" y="1813303"/>
            <a:ext cx="7315200" cy="4496058"/>
          </a:xfrm>
        </p:spPr>
        <p:txBody>
          <a:bodyPr>
            <a:normAutofit fontScale="92500" lnSpcReduction="20000"/>
          </a:bodyPr>
          <a:lstStyle/>
          <a:p>
            <a:r>
              <a:rPr lang="en-US" err="1"/>
              <a:t>Pettinger</a:t>
            </a:r>
            <a:r>
              <a:rPr lang="en-US"/>
              <a:t>, R., 2020. The Socio-Economic Foundations of Sustainable Business: Managing in the Fourth Industrial Revolution. Springer Nature.</a:t>
            </a:r>
          </a:p>
          <a:p>
            <a:r>
              <a:rPr lang="en-US"/>
              <a:t>Butler, S. and Halliday, J., 2017. </a:t>
            </a:r>
            <a:r>
              <a:rPr lang="en-US" err="1"/>
              <a:t>Poundland'gets</a:t>
            </a:r>
            <a:r>
              <a:rPr lang="en-US"/>
              <a:t> jobless to work for free under government scheme. The Guardian, 20.</a:t>
            </a:r>
          </a:p>
          <a:p>
            <a:r>
              <a:rPr lang="en-US" err="1"/>
              <a:t>Ritch</a:t>
            </a:r>
            <a:r>
              <a:rPr lang="en-US"/>
              <a:t>, E. and McColl, J., 2019. Are you being served?: Exploring consumer perspectives of retail brand integrity and Brand Purpose. In Academy of Marketing Science.</a:t>
            </a:r>
          </a:p>
          <a:p>
            <a:r>
              <a:rPr lang="en-US" err="1"/>
              <a:t>Ritch</a:t>
            </a:r>
            <a:r>
              <a:rPr lang="en-US"/>
              <a:t>, E.L. and McColl, J., 2021. Disruptive Innovation. In New perspectives on critical marketing and consumer society. Emerald Publishing Limited.</a:t>
            </a:r>
          </a:p>
          <a:p>
            <a:r>
              <a:rPr lang="en-US" err="1"/>
              <a:t>Pettinger</a:t>
            </a:r>
            <a:r>
              <a:rPr lang="en-US"/>
              <a:t>, R., 2020. Products and Services. In The Socio-Economic Foundations of Sustainable Business (pp. 57-67). Palgrave Pivot, Cham.</a:t>
            </a:r>
            <a:endParaRPr lang="bg-BG"/>
          </a:p>
        </p:txBody>
      </p:sp>
    </p:spTree>
    <p:extLst>
      <p:ext uri="{BB962C8B-B14F-4D97-AF65-F5344CB8AC3E}">
        <p14:creationId xmlns:p14="http://schemas.microsoft.com/office/powerpoint/2010/main" val="11287503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12C52-BFA4-2E4F-AA95-C6FA799B3378}"/>
              </a:ext>
            </a:extLst>
          </p:cNvPr>
          <p:cNvSpPr>
            <a:spLocks noGrp="1"/>
          </p:cNvSpPr>
          <p:nvPr>
            <p:ph type="title"/>
          </p:nvPr>
        </p:nvSpPr>
        <p:spPr/>
        <p:txBody>
          <a:bodyPr>
            <a:normAutofit fontScale="90000"/>
          </a:bodyPr>
          <a:lstStyle/>
          <a:p>
            <a:r>
              <a:rPr lang="en-US" b="1" u="sng"/>
              <a:t>Analysis of factors influencing group and team behaviors</a:t>
            </a:r>
            <a:br>
              <a:rPr lang="en-GB" b="1" u="sng"/>
            </a:br>
            <a:endParaRPr lang="en-US"/>
          </a:p>
        </p:txBody>
      </p:sp>
      <p:sp>
        <p:nvSpPr>
          <p:cNvPr id="3" name="Content Placeholder 2">
            <a:extLst>
              <a:ext uri="{FF2B5EF4-FFF2-40B4-BE49-F238E27FC236}">
                <a16:creationId xmlns:a16="http://schemas.microsoft.com/office/drawing/2014/main" id="{58B08003-2C0C-E747-9797-86F50F1F52B3}"/>
              </a:ext>
            </a:extLst>
          </p:cNvPr>
          <p:cNvSpPr>
            <a:spLocks noGrp="1"/>
          </p:cNvSpPr>
          <p:nvPr>
            <p:ph idx="1"/>
          </p:nvPr>
        </p:nvSpPr>
        <p:spPr/>
        <p:txBody>
          <a:bodyPr>
            <a:normAutofit fontScale="70000" lnSpcReduction="20000"/>
          </a:bodyPr>
          <a:lstStyle/>
          <a:p>
            <a:r>
              <a:rPr lang="en-US"/>
              <a:t>	The various factors that influences group and team  behaviors within company </a:t>
            </a:r>
            <a:r>
              <a:rPr lang="en-US" err="1"/>
              <a:t>Poundland</a:t>
            </a:r>
            <a:r>
              <a:rPr lang="en-US"/>
              <a:t> are based on structure scenarios, working policies which depicts high engagement paradigms to be expanded for longer </a:t>
            </a:r>
            <a:r>
              <a:rPr lang="en-US" err="1"/>
              <a:t>retainmnet</a:t>
            </a:r>
            <a:r>
              <a:rPr lang="en-US"/>
              <a:t> within company. Group and team behaviors are also practically impacted by factors such as long term vision for company, and trainings for workforce which empowers their thinking </a:t>
            </a:r>
            <a:r>
              <a:rPr lang="en-US" err="1"/>
              <a:t>capabailities</a:t>
            </a:r>
            <a:r>
              <a:rPr lang="en-US"/>
              <a:t> within longer run. Also business change management scenarios, models and theories in practices enhances </a:t>
            </a:r>
            <a:r>
              <a:rPr lang="en-US" err="1"/>
              <a:t>socpe</a:t>
            </a:r>
            <a:r>
              <a:rPr lang="en-US"/>
              <a:t> for further strengthening working goals dynamically </a:t>
            </a:r>
            <a:r>
              <a:rPr lang="en-US" err="1"/>
              <a:t>withihn</a:t>
            </a:r>
            <a:r>
              <a:rPr lang="en-US"/>
              <a:t> longer technical domains. </a:t>
            </a:r>
            <a:r>
              <a:rPr lang="en-US" err="1"/>
              <a:t>Poundland</a:t>
            </a:r>
            <a:r>
              <a:rPr lang="en-US"/>
              <a:t>, services and products </a:t>
            </a:r>
            <a:r>
              <a:rPr lang="en-US" err="1"/>
              <a:t>idelized</a:t>
            </a:r>
            <a:r>
              <a:rPr lang="en-US"/>
              <a:t> within competitive retail industry are also strong parameters which impacts company group </a:t>
            </a:r>
            <a:r>
              <a:rPr lang="en-US" err="1"/>
              <a:t>fucntions</a:t>
            </a:r>
            <a:r>
              <a:rPr lang="en-US"/>
              <a:t> and team </a:t>
            </a:r>
            <a:r>
              <a:rPr lang="en-US" err="1"/>
              <a:t>behavors</a:t>
            </a:r>
            <a:r>
              <a:rPr lang="en-US"/>
              <a:t>. Leaders and managers, working patterns enhances </a:t>
            </a:r>
            <a:r>
              <a:rPr lang="en-US" err="1"/>
              <a:t>positivbe</a:t>
            </a:r>
            <a:r>
              <a:rPr lang="en-US"/>
              <a:t> </a:t>
            </a:r>
            <a:r>
              <a:rPr lang="en-US" err="1"/>
              <a:t>impacty</a:t>
            </a:r>
            <a:r>
              <a:rPr lang="en-US"/>
              <a:t> on </a:t>
            </a:r>
            <a:r>
              <a:rPr lang="en-US" err="1"/>
              <a:t>indivdidualss</a:t>
            </a:r>
            <a:r>
              <a:rPr lang="en-US"/>
              <a:t> in teams at company for retaining within longer term </a:t>
            </a:r>
            <a:r>
              <a:rPr lang="en-US" err="1"/>
              <a:t>varieldy</a:t>
            </a:r>
            <a:r>
              <a:rPr lang="en-US"/>
              <a:t> and to further expand keen motivation goals </a:t>
            </a:r>
            <a:r>
              <a:rPr lang="en-US" err="1"/>
              <a:t>atcively</a:t>
            </a:r>
            <a:r>
              <a:rPr lang="en-US"/>
              <a:t>. Team members at </a:t>
            </a:r>
            <a:r>
              <a:rPr lang="en-US" err="1"/>
              <a:t>pundland</a:t>
            </a:r>
            <a:r>
              <a:rPr lang="en-US"/>
              <a:t> are also giving scope to </a:t>
            </a:r>
            <a:r>
              <a:rPr lang="en-US" err="1"/>
              <a:t>initate</a:t>
            </a:r>
            <a:r>
              <a:rPr lang="en-US"/>
              <a:t> new ideas and take </a:t>
            </a:r>
            <a:r>
              <a:rPr lang="en-US" err="1"/>
              <a:t>particaption</a:t>
            </a:r>
            <a:r>
              <a:rPr lang="en-US"/>
              <a:t>, which empowers new standards of motivation </a:t>
            </a:r>
            <a:r>
              <a:rPr lang="en-US" err="1"/>
              <a:t>rapildy</a:t>
            </a:r>
            <a:r>
              <a:rPr lang="en-US"/>
              <a:t> and also enhances their </a:t>
            </a:r>
            <a:r>
              <a:rPr lang="en-US" err="1"/>
              <a:t>significnat</a:t>
            </a:r>
            <a:r>
              <a:rPr lang="en-US"/>
              <a:t> criteria for larger efficacy paradigms. </a:t>
            </a:r>
            <a:r>
              <a:rPr lang="en-US" err="1"/>
              <a:t>Poundland</a:t>
            </a:r>
            <a:r>
              <a:rPr lang="en-US"/>
              <a:t> business leaders also take best strategies to motivate teams, employees by internal and external motivation strategies for </a:t>
            </a:r>
            <a:r>
              <a:rPr lang="en-US" err="1"/>
              <a:t>enahancing</a:t>
            </a:r>
            <a:r>
              <a:rPr lang="en-US"/>
              <a:t> competent ideologies which further  adds to strengthened determinants rapidly (</a:t>
            </a:r>
            <a:r>
              <a:rPr lang="en-US" err="1"/>
              <a:t>Astvik</a:t>
            </a:r>
            <a:r>
              <a:rPr lang="en-US"/>
              <a:t>, </a:t>
            </a:r>
            <a:r>
              <a:rPr lang="en-US" err="1"/>
              <a:t>Welander</a:t>
            </a:r>
            <a:r>
              <a:rPr lang="en-US"/>
              <a:t> and </a:t>
            </a:r>
            <a:r>
              <a:rPr lang="en-US" err="1"/>
              <a:t>Hellgren</a:t>
            </a:r>
            <a:r>
              <a:rPr lang="en-US"/>
              <a:t>, 2021).</a:t>
            </a:r>
            <a:endParaRPr lang="en-GB"/>
          </a:p>
          <a:p>
            <a:endParaRPr lang="en-US"/>
          </a:p>
        </p:txBody>
      </p:sp>
    </p:spTree>
    <p:extLst>
      <p:ext uri="{BB962C8B-B14F-4D97-AF65-F5344CB8AC3E}">
        <p14:creationId xmlns:p14="http://schemas.microsoft.com/office/powerpoint/2010/main" val="20587206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2909D-2838-4661-A98C-9E7659F0C276}"/>
              </a:ext>
            </a:extLst>
          </p:cNvPr>
          <p:cNvSpPr>
            <a:spLocks noGrp="1"/>
          </p:cNvSpPr>
          <p:nvPr>
            <p:ph type="title"/>
          </p:nvPr>
        </p:nvSpPr>
        <p:spPr/>
        <p:txBody>
          <a:bodyPr/>
          <a:lstStyle/>
          <a:p>
            <a:r>
              <a:rPr lang="en-GB" dirty="0"/>
              <a:t>                             </a:t>
            </a:r>
            <a:r>
              <a:rPr lang="en-GB" b="1" dirty="0"/>
              <a:t>Assessment 2</a:t>
            </a:r>
            <a:br>
              <a:rPr lang="en-GB" dirty="0"/>
            </a:br>
            <a:r>
              <a:rPr lang="en-GB" dirty="0"/>
              <a:t>                         (reflective report)</a:t>
            </a:r>
          </a:p>
        </p:txBody>
      </p:sp>
      <p:sp>
        <p:nvSpPr>
          <p:cNvPr id="3" name="Content Placeholder 2">
            <a:extLst>
              <a:ext uri="{FF2B5EF4-FFF2-40B4-BE49-F238E27FC236}">
                <a16:creationId xmlns:a16="http://schemas.microsoft.com/office/drawing/2014/main" id="{845F52D5-AFFA-450C-9F87-4591789BD94E}"/>
              </a:ext>
            </a:extLst>
          </p:cNvPr>
          <p:cNvSpPr>
            <a:spLocks noGrp="1"/>
          </p:cNvSpPr>
          <p:nvPr>
            <p:ph idx="1"/>
          </p:nvPr>
        </p:nvSpPr>
        <p:spPr>
          <a:xfrm>
            <a:off x="1451579" y="2015732"/>
            <a:ext cx="9603275" cy="3913728"/>
          </a:xfrm>
        </p:spPr>
        <p:txBody>
          <a:bodyPr/>
          <a:lstStyle/>
          <a:p>
            <a:r>
              <a:rPr lang="en-GB" dirty="0"/>
              <a:t>                                 Module : Introducing the Modern Workplace</a:t>
            </a:r>
            <a:br>
              <a:rPr lang="en-GB" dirty="0"/>
            </a:br>
            <a:r>
              <a:rPr lang="en-GB" dirty="0"/>
              <a:t>                                    Organisational Behaviour of Poundland</a:t>
            </a:r>
            <a:br>
              <a:rPr lang="en-GB" dirty="0"/>
            </a:br>
            <a:br>
              <a:rPr lang="en-GB" dirty="0"/>
            </a:br>
            <a:br>
              <a:rPr lang="en-GB" dirty="0"/>
            </a:br>
            <a:endParaRPr lang="en-GB" dirty="0"/>
          </a:p>
        </p:txBody>
      </p:sp>
      <p:graphicFrame>
        <p:nvGraphicFramePr>
          <p:cNvPr id="4" name="Table 4">
            <a:extLst>
              <a:ext uri="{FF2B5EF4-FFF2-40B4-BE49-F238E27FC236}">
                <a16:creationId xmlns:a16="http://schemas.microsoft.com/office/drawing/2014/main" id="{28F307E0-251E-454D-9164-092996B730E1}"/>
              </a:ext>
            </a:extLst>
          </p:cNvPr>
          <p:cNvGraphicFramePr>
            <a:graphicFrameLocks noGrp="1"/>
          </p:cNvGraphicFramePr>
          <p:nvPr>
            <p:extLst>
              <p:ext uri="{D42A27DB-BD31-4B8C-83A1-F6EECF244321}">
                <p14:modId xmlns:p14="http://schemas.microsoft.com/office/powerpoint/2010/main" val="2129355971"/>
              </p:ext>
            </p:extLst>
          </p:nvPr>
        </p:nvGraphicFramePr>
        <p:xfrm>
          <a:off x="179109" y="2941163"/>
          <a:ext cx="11934335" cy="4599102"/>
        </p:xfrm>
        <a:graphic>
          <a:graphicData uri="http://schemas.openxmlformats.org/drawingml/2006/table">
            <a:tbl>
              <a:tblPr firstRow="1" bandRow="1">
                <a:tableStyleId>{5C22544A-7EE6-4342-B048-85BDC9FD1C3A}</a:tableStyleId>
              </a:tblPr>
              <a:tblGrid>
                <a:gridCol w="395926">
                  <a:extLst>
                    <a:ext uri="{9D8B030D-6E8A-4147-A177-3AD203B41FA5}">
                      <a16:colId xmlns:a16="http://schemas.microsoft.com/office/drawing/2014/main" val="3322501866"/>
                    </a:ext>
                  </a:extLst>
                </a:gridCol>
                <a:gridCol w="1917670">
                  <a:extLst>
                    <a:ext uri="{9D8B030D-6E8A-4147-A177-3AD203B41FA5}">
                      <a16:colId xmlns:a16="http://schemas.microsoft.com/office/drawing/2014/main" val="3745307539"/>
                    </a:ext>
                  </a:extLst>
                </a:gridCol>
                <a:gridCol w="246492">
                  <a:extLst>
                    <a:ext uri="{9D8B030D-6E8A-4147-A177-3AD203B41FA5}">
                      <a16:colId xmlns:a16="http://schemas.microsoft.com/office/drawing/2014/main" val="719262253"/>
                    </a:ext>
                  </a:extLst>
                </a:gridCol>
                <a:gridCol w="2700069">
                  <a:extLst>
                    <a:ext uri="{9D8B030D-6E8A-4147-A177-3AD203B41FA5}">
                      <a16:colId xmlns:a16="http://schemas.microsoft.com/office/drawing/2014/main" val="2010664381"/>
                    </a:ext>
                  </a:extLst>
                </a:gridCol>
                <a:gridCol w="226243">
                  <a:extLst>
                    <a:ext uri="{9D8B030D-6E8A-4147-A177-3AD203B41FA5}">
                      <a16:colId xmlns:a16="http://schemas.microsoft.com/office/drawing/2014/main" val="3582138756"/>
                    </a:ext>
                  </a:extLst>
                </a:gridCol>
                <a:gridCol w="783433">
                  <a:extLst>
                    <a:ext uri="{9D8B030D-6E8A-4147-A177-3AD203B41FA5}">
                      <a16:colId xmlns:a16="http://schemas.microsoft.com/office/drawing/2014/main" val="3189856951"/>
                    </a:ext>
                  </a:extLst>
                </a:gridCol>
                <a:gridCol w="4925026">
                  <a:extLst>
                    <a:ext uri="{9D8B030D-6E8A-4147-A177-3AD203B41FA5}">
                      <a16:colId xmlns:a16="http://schemas.microsoft.com/office/drawing/2014/main" val="2740808563"/>
                    </a:ext>
                  </a:extLst>
                </a:gridCol>
                <a:gridCol w="246492">
                  <a:extLst>
                    <a:ext uri="{9D8B030D-6E8A-4147-A177-3AD203B41FA5}">
                      <a16:colId xmlns:a16="http://schemas.microsoft.com/office/drawing/2014/main" val="3189035305"/>
                    </a:ext>
                  </a:extLst>
                </a:gridCol>
                <a:gridCol w="246492">
                  <a:extLst>
                    <a:ext uri="{9D8B030D-6E8A-4147-A177-3AD203B41FA5}">
                      <a16:colId xmlns:a16="http://schemas.microsoft.com/office/drawing/2014/main" val="278165177"/>
                    </a:ext>
                  </a:extLst>
                </a:gridCol>
                <a:gridCol w="246492">
                  <a:extLst>
                    <a:ext uri="{9D8B030D-6E8A-4147-A177-3AD203B41FA5}">
                      <a16:colId xmlns:a16="http://schemas.microsoft.com/office/drawing/2014/main" val="3320658173"/>
                    </a:ext>
                  </a:extLst>
                </a:gridCol>
              </a:tblGrid>
              <a:tr h="392862">
                <a:tc>
                  <a:txBody>
                    <a:bodyPr/>
                    <a:lstStyle/>
                    <a:p>
                      <a:endParaRPr lang="en-GB"/>
                    </a:p>
                  </a:txBody>
                  <a:tcPr/>
                </a:tc>
                <a:tc>
                  <a:txBody>
                    <a:bodyPr/>
                    <a:lstStyle/>
                    <a:p>
                      <a:r>
                        <a:rPr lang="en-GB" dirty="0"/>
                        <a:t>Students</a:t>
                      </a:r>
                    </a:p>
                  </a:txBody>
                  <a:tcPr/>
                </a:tc>
                <a:tc>
                  <a:txBody>
                    <a:bodyPr/>
                    <a:lstStyle/>
                    <a:p>
                      <a:endParaRPr lang="en-GB"/>
                    </a:p>
                  </a:txBody>
                  <a:tcPr/>
                </a:tc>
                <a:tc>
                  <a:txBody>
                    <a:bodyPr/>
                    <a:lstStyle/>
                    <a:p>
                      <a:r>
                        <a:rPr lang="en-GB" dirty="0"/>
                        <a:t>Student ID Number</a:t>
                      </a:r>
                    </a:p>
                  </a:txBody>
                  <a:tcPr/>
                </a:tc>
                <a:tc>
                  <a:txBody>
                    <a:bodyPr/>
                    <a:lstStyle/>
                    <a:p>
                      <a:endParaRPr lang="en-GB" dirty="0"/>
                    </a:p>
                  </a:txBody>
                  <a:tcPr/>
                </a:tc>
                <a:tc>
                  <a:txBody>
                    <a:bodyPr/>
                    <a:lstStyle/>
                    <a:p>
                      <a:endParaRPr lang="en-GB"/>
                    </a:p>
                  </a:txBody>
                  <a:tcPr/>
                </a:tc>
                <a:tc>
                  <a:txBody>
                    <a:bodyPr/>
                    <a:lstStyle/>
                    <a:p>
                      <a:r>
                        <a:rPr lang="en-GB" dirty="0"/>
                        <a:t>                          Topics</a:t>
                      </a: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777950375"/>
                  </a:ext>
                </a:extLst>
              </a:tr>
              <a:tr h="392862">
                <a:tc>
                  <a:txBody>
                    <a:bodyPr/>
                    <a:lstStyle/>
                    <a:p>
                      <a:r>
                        <a:rPr lang="en-GB" dirty="0"/>
                        <a:t>1.</a:t>
                      </a:r>
                    </a:p>
                  </a:txBody>
                  <a:tcPr/>
                </a:tc>
                <a:tc>
                  <a:txBody>
                    <a:bodyPr/>
                    <a:lstStyle/>
                    <a:p>
                      <a:r>
                        <a:rPr lang="en-GB" dirty="0"/>
                        <a:t>Milko </a:t>
                      </a:r>
                      <a:r>
                        <a:rPr lang="en-GB" dirty="0" err="1"/>
                        <a:t>Marinov</a:t>
                      </a:r>
                      <a:endParaRPr lang="en-GB" dirty="0"/>
                    </a:p>
                  </a:txBody>
                  <a:tcPr/>
                </a:tc>
                <a:tc>
                  <a:txBody>
                    <a:bodyPr/>
                    <a:lstStyle/>
                    <a:p>
                      <a:endParaRPr lang="en-GB" dirty="0"/>
                    </a:p>
                  </a:txBody>
                  <a:tcPr/>
                </a:tc>
                <a:tc>
                  <a:txBody>
                    <a:bodyPr/>
                    <a:lstStyle/>
                    <a:p>
                      <a:r>
                        <a:rPr lang="en-GB" dirty="0"/>
                        <a:t>2028014</a:t>
                      </a:r>
                    </a:p>
                  </a:txBody>
                  <a:tcPr/>
                </a:tc>
                <a:tc>
                  <a:txBody>
                    <a:bodyPr/>
                    <a:lstStyle/>
                    <a:p>
                      <a:endParaRPr lang="en-GB"/>
                    </a:p>
                  </a:txBody>
                  <a:tcPr/>
                </a:tc>
                <a:tc>
                  <a:txBody>
                    <a:bodyPr/>
                    <a:lstStyle/>
                    <a:p>
                      <a:r>
                        <a:rPr lang="en-GB" dirty="0"/>
                        <a:t>1.</a:t>
                      </a:r>
                    </a:p>
                  </a:txBody>
                  <a:tcPr/>
                </a:tc>
                <a:tc>
                  <a:txBody>
                    <a:bodyPr/>
                    <a:lstStyle/>
                    <a:p>
                      <a:r>
                        <a:rPr lang="en-GB" dirty="0"/>
                        <a:t>A profile of chosen organisation from retail sector in United Kingdom </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246418037"/>
                  </a:ext>
                </a:extLst>
              </a:tr>
              <a:tr h="392862">
                <a:tc>
                  <a:txBody>
                    <a:bodyPr/>
                    <a:lstStyle/>
                    <a:p>
                      <a:r>
                        <a:rPr lang="en-GB" dirty="0"/>
                        <a:t>2.</a:t>
                      </a:r>
                    </a:p>
                  </a:txBody>
                  <a:tcPr/>
                </a:tc>
                <a:tc>
                  <a:txBody>
                    <a:bodyPr/>
                    <a:lstStyle/>
                    <a:p>
                      <a:r>
                        <a:rPr lang="en-GB" dirty="0" err="1"/>
                        <a:t>Hristo</a:t>
                      </a:r>
                      <a:r>
                        <a:rPr lang="en-GB" dirty="0"/>
                        <a:t> </a:t>
                      </a:r>
                      <a:r>
                        <a:rPr lang="en-GB" dirty="0" err="1"/>
                        <a:t>Hristozov</a:t>
                      </a:r>
                      <a:endParaRPr lang="en-GB" dirty="0"/>
                    </a:p>
                  </a:txBody>
                  <a:tcPr/>
                </a:tc>
                <a:tc>
                  <a:txBody>
                    <a:bodyPr/>
                    <a:lstStyle/>
                    <a:p>
                      <a:endParaRPr lang="en-GB"/>
                    </a:p>
                  </a:txBody>
                  <a:tcPr/>
                </a:tc>
                <a:tc>
                  <a:txBody>
                    <a:bodyPr/>
                    <a:lstStyle/>
                    <a:p>
                      <a:r>
                        <a:rPr lang="en-GB" dirty="0"/>
                        <a:t>2030334</a:t>
                      </a:r>
                    </a:p>
                  </a:txBody>
                  <a:tcPr/>
                </a:tc>
                <a:tc>
                  <a:txBody>
                    <a:bodyPr/>
                    <a:lstStyle/>
                    <a:p>
                      <a:endParaRPr lang="en-GB"/>
                    </a:p>
                  </a:txBody>
                  <a:tcPr/>
                </a:tc>
                <a:tc>
                  <a:txBody>
                    <a:bodyPr/>
                    <a:lstStyle/>
                    <a:p>
                      <a:r>
                        <a:rPr lang="en-GB" dirty="0"/>
                        <a:t>2.</a:t>
                      </a:r>
                    </a:p>
                  </a:txBody>
                  <a:tcPr/>
                </a:tc>
                <a:tc>
                  <a:txBody>
                    <a:bodyPr/>
                    <a:lstStyle/>
                    <a:p>
                      <a:r>
                        <a:rPr lang="en-GB" dirty="0"/>
                        <a:t>Analyse relationship between organisation structure and Organisational Performance</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828762305"/>
                  </a:ext>
                </a:extLst>
              </a:tr>
              <a:tr h="124434">
                <a:tc>
                  <a:txBody>
                    <a:bodyPr/>
                    <a:lstStyle/>
                    <a:p>
                      <a:r>
                        <a:rPr lang="en-GB" dirty="0"/>
                        <a:t>3.</a:t>
                      </a:r>
                    </a:p>
                  </a:txBody>
                  <a:tcPr/>
                </a:tc>
                <a:tc>
                  <a:txBody>
                    <a:bodyPr/>
                    <a:lstStyle/>
                    <a:p>
                      <a:r>
                        <a:rPr lang="en-GB" dirty="0"/>
                        <a:t>Marius </a:t>
                      </a:r>
                      <a:r>
                        <a:rPr lang="en-GB" dirty="0" err="1"/>
                        <a:t>Racovet</a:t>
                      </a:r>
                      <a:endParaRPr lang="en-GB" dirty="0"/>
                    </a:p>
                  </a:txBody>
                  <a:tcPr/>
                </a:tc>
                <a:tc>
                  <a:txBody>
                    <a:bodyPr/>
                    <a:lstStyle/>
                    <a:p>
                      <a:endParaRPr lang="en-GB"/>
                    </a:p>
                  </a:txBody>
                  <a:tcPr/>
                </a:tc>
                <a:tc>
                  <a:txBody>
                    <a:bodyPr/>
                    <a:lstStyle/>
                    <a:p>
                      <a:r>
                        <a:rPr lang="en-GB" dirty="0"/>
                        <a:t>2030601</a:t>
                      </a:r>
                    </a:p>
                  </a:txBody>
                  <a:tcPr/>
                </a:tc>
                <a:tc>
                  <a:txBody>
                    <a:bodyPr/>
                    <a:lstStyle/>
                    <a:p>
                      <a:endParaRPr lang="en-GB"/>
                    </a:p>
                  </a:txBody>
                  <a:tcPr/>
                </a:tc>
                <a:tc>
                  <a:txBody>
                    <a:bodyPr/>
                    <a:lstStyle/>
                    <a:p>
                      <a:r>
                        <a:rPr lang="en-GB" dirty="0"/>
                        <a:t>3.</a:t>
                      </a:r>
                    </a:p>
                  </a:txBody>
                  <a:tcPr/>
                </a:tc>
                <a:tc>
                  <a:txBody>
                    <a:bodyPr/>
                    <a:lstStyle/>
                    <a:p>
                      <a:r>
                        <a:rPr lang="en-GB" dirty="0"/>
                        <a:t>Analyse the different Task and Skills , a manager can apply to ensure operational effectiveness in the chosen organisation.</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544531025"/>
                  </a:ext>
                </a:extLst>
              </a:tr>
              <a:tr h="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156891846"/>
                  </a:ext>
                </a:extLst>
              </a:tr>
              <a:tr h="392862">
                <a:tc>
                  <a:txBody>
                    <a:bodyPr/>
                    <a:lstStyle/>
                    <a:p>
                      <a:r>
                        <a:rPr lang="en-GB" dirty="0"/>
                        <a:t>4.</a:t>
                      </a:r>
                    </a:p>
                  </a:txBody>
                  <a:tcPr/>
                </a:tc>
                <a:tc>
                  <a:txBody>
                    <a:bodyPr/>
                    <a:lstStyle/>
                    <a:p>
                      <a:r>
                        <a:rPr lang="en-GB" dirty="0"/>
                        <a:t>Grigor </a:t>
                      </a:r>
                      <a:r>
                        <a:rPr lang="en-GB" dirty="0" err="1"/>
                        <a:t>Stoychev</a:t>
                      </a:r>
                      <a:endParaRPr lang="en-GB" dirty="0"/>
                    </a:p>
                  </a:txBody>
                  <a:tcPr/>
                </a:tc>
                <a:tc>
                  <a:txBody>
                    <a:bodyPr/>
                    <a:lstStyle/>
                    <a:p>
                      <a:endParaRPr lang="en-GB"/>
                    </a:p>
                  </a:txBody>
                  <a:tcPr/>
                </a:tc>
                <a:tc>
                  <a:txBody>
                    <a:bodyPr/>
                    <a:lstStyle/>
                    <a:p>
                      <a:r>
                        <a:rPr lang="en-GB" dirty="0"/>
                        <a:t>2030242</a:t>
                      </a:r>
                    </a:p>
                  </a:txBody>
                  <a:tcPr/>
                </a:tc>
                <a:tc>
                  <a:txBody>
                    <a:bodyPr/>
                    <a:lstStyle/>
                    <a:p>
                      <a:endParaRPr lang="en-GB" dirty="0"/>
                    </a:p>
                  </a:txBody>
                  <a:tcPr/>
                </a:tc>
                <a:tc>
                  <a:txBody>
                    <a:bodyPr/>
                    <a:lstStyle/>
                    <a:p>
                      <a:r>
                        <a:rPr lang="en-GB" dirty="0"/>
                        <a:t>4.</a:t>
                      </a:r>
                    </a:p>
                  </a:txBody>
                  <a:tcPr/>
                </a:tc>
                <a:tc>
                  <a:txBody>
                    <a:bodyPr/>
                    <a:lstStyle/>
                    <a:p>
                      <a:r>
                        <a:rPr lang="en-GB" dirty="0"/>
                        <a:t>How leadership can inspire and motivate staff members to improve performance</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892839710"/>
                  </a:ext>
                </a:extLst>
              </a:tr>
              <a:tr h="392862">
                <a:tc>
                  <a:txBody>
                    <a:bodyPr/>
                    <a:lstStyle/>
                    <a:p>
                      <a:r>
                        <a:rPr lang="en-GB" dirty="0"/>
                        <a:t>5.</a:t>
                      </a:r>
                    </a:p>
                  </a:txBody>
                  <a:tcPr/>
                </a:tc>
                <a:tc>
                  <a:txBody>
                    <a:bodyPr/>
                    <a:lstStyle/>
                    <a:p>
                      <a:r>
                        <a:rPr lang="en-GB" dirty="0"/>
                        <a:t>Anton Mihaylov</a:t>
                      </a:r>
                    </a:p>
                  </a:txBody>
                  <a:tcPr/>
                </a:tc>
                <a:tc>
                  <a:txBody>
                    <a:bodyPr/>
                    <a:lstStyle/>
                    <a:p>
                      <a:endParaRPr lang="en-GB"/>
                    </a:p>
                  </a:txBody>
                  <a:tcPr/>
                </a:tc>
                <a:tc>
                  <a:txBody>
                    <a:bodyPr/>
                    <a:lstStyle/>
                    <a:p>
                      <a:r>
                        <a:rPr lang="en-GB" dirty="0"/>
                        <a:t>2030908</a:t>
                      </a:r>
                    </a:p>
                  </a:txBody>
                  <a:tcPr/>
                </a:tc>
                <a:tc>
                  <a:txBody>
                    <a:bodyPr/>
                    <a:lstStyle/>
                    <a:p>
                      <a:endParaRPr lang="en-GB" dirty="0"/>
                    </a:p>
                  </a:txBody>
                  <a:tcPr/>
                </a:tc>
                <a:tc>
                  <a:txBody>
                    <a:bodyPr/>
                    <a:lstStyle/>
                    <a:p>
                      <a:r>
                        <a:rPr lang="en-GB" dirty="0"/>
                        <a:t>5.</a:t>
                      </a:r>
                    </a:p>
                  </a:txBody>
                  <a:tcPr/>
                </a:tc>
                <a:tc>
                  <a:txBody>
                    <a:bodyPr/>
                    <a:lstStyle/>
                    <a:p>
                      <a:r>
                        <a:rPr lang="en-GB" dirty="0"/>
                        <a:t>An analysis of factors of influencing Group and team Behaviours</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505445409"/>
                  </a:ext>
                </a:extLst>
              </a:tr>
              <a:tr h="0">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56770505"/>
                  </a:ext>
                </a:extLst>
              </a:tr>
            </a:tbl>
          </a:graphicData>
        </a:graphic>
      </p:graphicFrame>
    </p:spTree>
    <p:extLst>
      <p:ext uri="{BB962C8B-B14F-4D97-AF65-F5344CB8AC3E}">
        <p14:creationId xmlns:p14="http://schemas.microsoft.com/office/powerpoint/2010/main" val="33461857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B2C00-F180-4B28-BAC3-C1D28A306ED6}"/>
              </a:ext>
            </a:extLst>
          </p:cNvPr>
          <p:cNvSpPr>
            <a:spLocks noGrp="1"/>
          </p:cNvSpPr>
          <p:nvPr>
            <p:ph type="title"/>
          </p:nvPr>
        </p:nvSpPr>
        <p:spPr/>
        <p:txBody>
          <a:bodyPr/>
          <a:lstStyle/>
          <a:p>
            <a:r>
              <a:rPr lang="en-GB" dirty="0"/>
              <a:t>                                  Content</a:t>
            </a:r>
          </a:p>
        </p:txBody>
      </p:sp>
      <p:sp>
        <p:nvSpPr>
          <p:cNvPr id="3" name="Content Placeholder 2">
            <a:extLst>
              <a:ext uri="{FF2B5EF4-FFF2-40B4-BE49-F238E27FC236}">
                <a16:creationId xmlns:a16="http://schemas.microsoft.com/office/drawing/2014/main" id="{81E333C0-EE52-45A1-8CF8-BB89AB696B5C}"/>
              </a:ext>
            </a:extLst>
          </p:cNvPr>
          <p:cNvSpPr>
            <a:spLocks noGrp="1"/>
          </p:cNvSpPr>
          <p:nvPr>
            <p:ph idx="1"/>
          </p:nvPr>
        </p:nvSpPr>
        <p:spPr/>
        <p:txBody>
          <a:bodyPr>
            <a:normAutofit lnSpcReduction="10000"/>
          </a:bodyPr>
          <a:lstStyle/>
          <a:p>
            <a:r>
              <a:rPr lang="en-GB" dirty="0"/>
              <a:t>INTRODUCTION…………………………………………………………………..3</a:t>
            </a:r>
            <a:br>
              <a:rPr lang="en-GB" dirty="0"/>
            </a:br>
            <a:r>
              <a:rPr lang="en-GB" dirty="0"/>
              <a:t>Task………………………………………………………………………………….3</a:t>
            </a:r>
            <a:br>
              <a:rPr lang="en-GB" dirty="0"/>
            </a:br>
            <a:r>
              <a:rPr lang="en-GB" dirty="0"/>
              <a:t>Profile of chosen organisation from retail sector in UK……………………………3</a:t>
            </a:r>
            <a:br>
              <a:rPr lang="en-GB" dirty="0"/>
            </a:br>
            <a:r>
              <a:rPr lang="en-GB" dirty="0"/>
              <a:t>Relationship between company structure and performance……………………….4</a:t>
            </a:r>
            <a:br>
              <a:rPr lang="en-GB" dirty="0"/>
            </a:br>
            <a:r>
              <a:rPr lang="en-GB" dirty="0"/>
              <a:t>Tasks and skills , essential in manager for ensuring operational effectiveness……...4</a:t>
            </a:r>
            <a:br>
              <a:rPr lang="en-GB" dirty="0"/>
            </a:br>
            <a:r>
              <a:rPr lang="en-GB" dirty="0"/>
              <a:t>Leadership to inspire and motivate staff members for improving performance…...5</a:t>
            </a:r>
            <a:br>
              <a:rPr lang="en-GB" dirty="0"/>
            </a:br>
            <a:r>
              <a:rPr lang="en-GB" dirty="0"/>
              <a:t>Analysis of factors influencing group and team behaviours………………………...5</a:t>
            </a:r>
            <a:br>
              <a:rPr lang="en-GB" dirty="0"/>
            </a:br>
            <a:r>
              <a:rPr lang="en-GB" dirty="0"/>
              <a:t>CONCLUSION…………………………………………………………………….6</a:t>
            </a:r>
            <a:br>
              <a:rPr lang="en-GB" dirty="0"/>
            </a:br>
            <a:r>
              <a:rPr lang="en-GB" dirty="0"/>
              <a:t>REFERENCE………………………………………………………………………..7</a:t>
            </a:r>
            <a:br>
              <a:rPr lang="en-GB" dirty="0"/>
            </a:br>
            <a:endParaRPr lang="en-GB" dirty="0"/>
          </a:p>
        </p:txBody>
      </p:sp>
    </p:spTree>
    <p:extLst>
      <p:ext uri="{BB962C8B-B14F-4D97-AF65-F5344CB8AC3E}">
        <p14:creationId xmlns:p14="http://schemas.microsoft.com/office/powerpoint/2010/main" val="85546659"/>
      </p:ext>
    </p:extLst>
  </p:cSld>
  <p:clrMapOvr>
    <a:masterClrMapping/>
  </p:clrMapOvr>
</p:sld>
</file>

<file path=ppt/theme/theme1.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{23BE9AD9-1FAB-E742-90F3-400ED7D0536B}tf10001120</Template>
  <TotalTime>0</TotalTime>
  <Words>1434</Words>
  <Application>Microsoft Office PowerPoint</Application>
  <PresentationFormat>Widescreen</PresentationFormat>
  <Paragraphs>115</Paragraphs>
  <Slides>28</Slides>
  <Notes>4</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28</vt:i4>
      </vt:variant>
    </vt:vector>
  </HeadingPairs>
  <TitlesOfParts>
    <vt:vector size="39" baseType="lpstr">
      <vt:lpstr>Agency FB</vt:lpstr>
      <vt:lpstr>Apple Braille</vt:lpstr>
      <vt:lpstr>Arial</vt:lpstr>
      <vt:lpstr>Calibri</vt:lpstr>
      <vt:lpstr>Calibri Light</vt:lpstr>
      <vt:lpstr>Gill Sans MT</vt:lpstr>
      <vt:lpstr>museo-sans</vt:lpstr>
      <vt:lpstr>Wingdings</vt:lpstr>
      <vt:lpstr>1_Custom Design</vt:lpstr>
      <vt:lpstr>Custom Design</vt:lpstr>
      <vt:lpstr>Gallery</vt:lpstr>
      <vt:lpstr>PowerPoint Presentation</vt:lpstr>
      <vt:lpstr>TABLE OF CONTENT INTRODUCTION TASK Profile of chosen organization form retail sector Relationship between company structure and performance Tasks and skills, essential in manager for ensuring operational effectiveness Leadership to inspire and motivate staff members for improving performances Analysis of factors influencing group and team behaviors CONCLUSION REFRENCES</vt:lpstr>
      <vt:lpstr>   MILKO MARINOV  2028014 HRISTO HRISTOZOV  2030334 MARIUS RACOVET 2030601 GRIGOR STOYCHEV 2030424 ANTON MIHAILOV  2030908</vt:lpstr>
      <vt:lpstr>Profile of chosen organization form retail sector </vt:lpstr>
      <vt:lpstr>PowerPoint Presentation</vt:lpstr>
      <vt:lpstr>Presentation on</vt:lpstr>
      <vt:lpstr>Relationship between organizational performance and structure</vt:lpstr>
      <vt:lpstr>PowerPoint Presentation</vt:lpstr>
      <vt:lpstr>To be continued………..</vt:lpstr>
      <vt:lpstr>PowerPoint Presentation</vt:lpstr>
      <vt:lpstr>To be continued………</vt:lpstr>
      <vt:lpstr>PowerPoint Presentation</vt:lpstr>
      <vt:lpstr>References</vt:lpstr>
      <vt:lpstr>PowerPoint Presentation</vt:lpstr>
      <vt:lpstr>-Communication  -Organization -Team Building -Leadership -Decision making </vt:lpstr>
      <vt:lpstr>Communication </vt:lpstr>
      <vt:lpstr>Organization</vt:lpstr>
      <vt:lpstr>Tem Building</vt:lpstr>
      <vt:lpstr>Leadership</vt:lpstr>
      <vt:lpstr>Decision Making   &amp; who/what can be affected</vt:lpstr>
      <vt:lpstr>PowerPoint Presentation</vt:lpstr>
      <vt:lpstr>Grigor</vt:lpstr>
      <vt:lpstr>Leadership inspiration and motivation</vt:lpstr>
      <vt:lpstr>Leadership teamwork and motivation</vt:lpstr>
      <vt:lpstr>References</vt:lpstr>
      <vt:lpstr>Analysis of factors influencing group and team behaviors </vt:lpstr>
      <vt:lpstr>                             Assessment 2                          (reflective report)</vt:lpstr>
      <vt:lpstr>                                  Content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Milko Marinov (2028014)</dc:creator>
  <cp:lastModifiedBy>Anton Rumenov Mihaylov (2030908)</cp:lastModifiedBy>
  <cp:revision>3</cp:revision>
  <dcterms:created xsi:type="dcterms:W3CDTF">2021-08-19T13:17:08Z</dcterms:created>
  <dcterms:modified xsi:type="dcterms:W3CDTF">2021-09-06T20:02:04Z</dcterms:modified>
</cp:coreProperties>
</file>