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18"/>
  </p:notesMasterIdLst>
  <p:sldIdLst>
    <p:sldId id="256" r:id="rId2"/>
    <p:sldId id="269" r:id="rId3"/>
    <p:sldId id="270" r:id="rId4"/>
    <p:sldId id="259" r:id="rId5"/>
    <p:sldId id="260" r:id="rId6"/>
    <p:sldId id="271" r:id="rId7"/>
    <p:sldId id="272" r:id="rId8"/>
    <p:sldId id="261" r:id="rId9"/>
    <p:sldId id="262" r:id="rId10"/>
    <p:sldId id="266" r:id="rId11"/>
    <p:sldId id="263" r:id="rId12"/>
    <p:sldId id="264" r:id="rId13"/>
    <p:sldId id="267" r:id="rId14"/>
    <p:sldId id="265" r:id="rId15"/>
    <p:sldId id="268" r:id="rId16"/>
    <p:sldId id="273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3077" autoAdjust="0"/>
  </p:normalViewPr>
  <p:slideViewPr>
    <p:cSldViewPr snapToGrid="0" snapToObjects="1">
      <p:cViewPr varScale="1">
        <p:scale>
          <a:sx n="126" d="100"/>
          <a:sy n="126" d="100"/>
        </p:scale>
        <p:origin x="-120" y="-4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esProps" Target="presProps.xml"/><Relationship Id="rId21" Type="http://schemas.openxmlformats.org/officeDocument/2006/relationships/viewProps" Target="viewProps.xml"/><Relationship Id="rId22" Type="http://schemas.openxmlformats.org/officeDocument/2006/relationships/theme" Target="theme/theme1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notesMaster" Target="notesMasters/notesMaster1.xml"/><Relationship Id="rId19" Type="http://schemas.openxmlformats.org/officeDocument/2006/relationships/printerSettings" Target="printerSettings/printerSettings1.bin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152F22-55F0-514D-BADD-8A9257943C2A}" type="datetimeFigureOut">
              <a:rPr lang="en-US" smtClean="0"/>
              <a:t>16/02/18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1A9882-A1FB-5C40-A846-8B04BD3CAF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65369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A9882-A1FB-5C40-A846-8B04BD3CAFB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37432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A9882-A1FB-5C40-A846-8B04BD3CAFB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38533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A9882-A1FB-5C40-A846-8B04BD3CAFB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5590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A9882-A1FB-5C40-A846-8B04BD3CAFB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0582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A9882-A1FB-5C40-A846-8B04BD3CAFB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42013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A9882-A1FB-5C40-A846-8B04BD3CAFBA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77167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A9882-A1FB-5C40-A846-8B04BD3CAFBA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6373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A9882-A1FB-5C40-A846-8B04BD3CAFBA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8297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 smtClean="0"/>
              <a:t>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A9882-A1FB-5C40-A846-8B04BD3CAFB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34409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A9882-A1FB-5C40-A846-8B04BD3CAFBA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26287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A9882-A1FB-5C40-A846-8B04BD3CAFBA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96337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A9882-A1FB-5C40-A846-8B04BD3CAFBA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34532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A9882-A1FB-5C40-A846-8B04BD3CAFBA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07865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0A98AF03-7270-45C2-A683-C5E353EF01A5}" type="datetime4">
              <a:rPr lang="en-US" smtClean="0"/>
              <a:pPr/>
              <a:t>February 16, 2018</a:t>
            </a:fld>
            <a:endParaRPr lang="en-US" dirty="0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8B37D5FE-740C-46F5-801A-FA5477D9711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93482-8E69-40F7-BCAD-5662A6CADB27}" type="datetime4">
              <a:rPr lang="en-US" smtClean="0"/>
              <a:pPr/>
              <a:t>February 16, 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7EAE1-CAAC-4AEF-919E-158692B1E55E}" type="datetime4">
              <a:rPr lang="en-US" smtClean="0"/>
              <a:pPr/>
              <a:t>February 16, 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5A706-D8F2-4D1A-855A-CADC92600C26}" type="datetime4">
              <a:rPr lang="en-US" smtClean="0"/>
              <a:pPr/>
              <a:t>February 16, 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4F123-1704-49AC-9D15-C4B1462B8014}" type="datetime4">
              <a:rPr lang="en-US" smtClean="0"/>
              <a:pPr/>
              <a:t>February 16, 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27EC2-47FB-48A1-8644-C8A81DDAA119}" type="datetime4">
              <a:rPr lang="en-US" smtClean="0"/>
              <a:pPr/>
              <a:t>February 16, 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C3ED-7435-49F9-84C8-03CCA2F8DEDB}" type="datetime4">
              <a:rPr lang="en-US" smtClean="0"/>
              <a:pPr/>
              <a:t>February 16, 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49BF1-FCD3-4395-8FF6-0047AF66228E}" type="datetime4">
              <a:rPr lang="en-US" smtClean="0"/>
              <a:pPr/>
              <a:t>February 16, 2018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61222-2C8B-4501-BE87-6797EC025925}" type="datetime4">
              <a:rPr lang="en-US" smtClean="0"/>
              <a:pPr/>
              <a:t>February 16, 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B5AFD-D735-4504-A039-ADEBB6448D55}" type="datetime4">
              <a:rPr lang="en-US" smtClean="0"/>
              <a:pPr/>
              <a:t>February 16, 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C8118-FB93-4E87-B380-0175F2FE2167}" type="datetime4">
              <a:rPr lang="en-US" smtClean="0"/>
              <a:pPr/>
              <a:t>February 16, 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16C01193-8287-4834-A286-6B880643E934}" type="datetime4">
              <a:rPr lang="en-US" smtClean="0"/>
              <a:pPr/>
              <a:t>February 16, 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Assessment for Learning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Thomas Braddock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P138630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53215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This presentation is made to outline the benefits that certain AFL methods have on children</a:t>
            </a:r>
          </a:p>
          <a:p>
            <a:endParaRPr lang="en-US" dirty="0"/>
          </a:p>
          <a:p>
            <a:r>
              <a:rPr lang="en-US" dirty="0" smtClean="0"/>
              <a:t>It will also recommend some methods that I believe should be implemented in my comprehensive school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6364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Aims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Clear understanding of each strategy</a:t>
            </a:r>
          </a:p>
          <a:p>
            <a:endParaRPr lang="en-US" dirty="0"/>
          </a:p>
          <a:p>
            <a:r>
              <a:rPr lang="en-US" dirty="0" smtClean="0"/>
              <a:t>Pro’s of each strategy</a:t>
            </a:r>
          </a:p>
          <a:p>
            <a:endParaRPr lang="en-US" dirty="0"/>
          </a:p>
          <a:p>
            <a:r>
              <a:rPr lang="en-US" dirty="0" smtClean="0"/>
              <a:t>How it will benefit school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16760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What is assessment for learning?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Support child’s learning</a:t>
            </a:r>
          </a:p>
          <a:p>
            <a:endParaRPr lang="en-US" dirty="0" smtClean="0"/>
          </a:p>
          <a:p>
            <a:r>
              <a:rPr lang="en-US" dirty="0" smtClean="0"/>
              <a:t>Takes place at any time</a:t>
            </a:r>
          </a:p>
          <a:p>
            <a:endParaRPr lang="en-US" dirty="0"/>
          </a:p>
          <a:p>
            <a:r>
              <a:rPr lang="en-US" dirty="0" smtClean="0"/>
              <a:t>Engages children with learning</a:t>
            </a:r>
          </a:p>
          <a:p>
            <a:endParaRPr lang="en-US" dirty="0"/>
          </a:p>
          <a:p>
            <a:r>
              <a:rPr lang="en-US" dirty="0" smtClean="0"/>
              <a:t>Promotes a good teacher-learner relationship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45824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Reasons for assessment for learning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AFL develops lifelong learners</a:t>
            </a:r>
          </a:p>
          <a:p>
            <a:endParaRPr lang="en-US" dirty="0" smtClean="0"/>
          </a:p>
          <a:p>
            <a:r>
              <a:rPr lang="en-US" dirty="0" err="1" smtClean="0"/>
              <a:t>Spendlove</a:t>
            </a:r>
            <a:r>
              <a:rPr lang="en-US" dirty="0" smtClean="0"/>
              <a:t> (2009)</a:t>
            </a:r>
            <a:endParaRPr lang="en-US" dirty="0"/>
          </a:p>
          <a:p>
            <a:endParaRPr lang="en-US" dirty="0"/>
          </a:p>
          <a:p>
            <a:r>
              <a:rPr lang="en-US" dirty="0" smtClean="0"/>
              <a:t>Teachers benefit just as much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53130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Formative or Summative?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Formative 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Non-evaluation</a:t>
            </a:r>
          </a:p>
          <a:p>
            <a:endParaRPr lang="en-US" dirty="0"/>
          </a:p>
          <a:p>
            <a:r>
              <a:rPr lang="en-US" dirty="0" smtClean="0"/>
              <a:t>Feedback</a:t>
            </a:r>
          </a:p>
          <a:p>
            <a:endParaRPr lang="en-US" dirty="0"/>
          </a:p>
          <a:p>
            <a:r>
              <a:rPr lang="en-US" dirty="0" smtClean="0"/>
              <a:t>Allows differences between learners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Summative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 smtClean="0"/>
              <a:t>Evaluation style</a:t>
            </a:r>
          </a:p>
          <a:p>
            <a:endParaRPr lang="en-US" dirty="0"/>
          </a:p>
          <a:p>
            <a:r>
              <a:rPr lang="en-US" dirty="0" smtClean="0"/>
              <a:t>Grades given</a:t>
            </a:r>
          </a:p>
          <a:p>
            <a:endParaRPr lang="en-US" dirty="0"/>
          </a:p>
          <a:p>
            <a:r>
              <a:rPr lang="en-US" dirty="0" smtClean="0"/>
              <a:t>Easy to compare students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42180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Formative 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 smtClean="0"/>
              <a:t>“Formative assessments allows teachers to fit their teaching to fit a range of learning styles” </a:t>
            </a:r>
            <a:r>
              <a:rPr lang="en-US" sz="2000" dirty="0" smtClean="0"/>
              <a:t>(Adey, </a:t>
            </a:r>
            <a:r>
              <a:rPr lang="en-US" sz="2000" dirty="0" err="1" smtClean="0"/>
              <a:t>Fairbrother</a:t>
            </a:r>
            <a:r>
              <a:rPr lang="en-US" sz="2000" dirty="0" smtClean="0"/>
              <a:t>, </a:t>
            </a:r>
            <a:r>
              <a:rPr lang="en-US" sz="2000" dirty="0" err="1" smtClean="0"/>
              <a:t>Wiliam</a:t>
            </a:r>
            <a:r>
              <a:rPr lang="en-US" sz="2000" dirty="0" smtClean="0"/>
              <a:t>, </a:t>
            </a:r>
            <a:r>
              <a:rPr lang="en-US" sz="2000" dirty="0" err="1" smtClean="0"/>
              <a:t>johnson</a:t>
            </a:r>
            <a:r>
              <a:rPr lang="en-US" sz="2000" dirty="0" smtClean="0"/>
              <a:t>, and Jones, 1999)</a:t>
            </a:r>
          </a:p>
          <a:p>
            <a:endParaRPr lang="en-US" sz="2000" dirty="0" smtClean="0"/>
          </a:p>
          <a:p>
            <a:r>
              <a:rPr lang="en-US" dirty="0" smtClean="0"/>
              <a:t>“Formative assessment is not more work, it’s better work” </a:t>
            </a:r>
            <a:r>
              <a:rPr lang="en-US" sz="2000" dirty="0" smtClean="0"/>
              <a:t>(Heritage, 2010)</a:t>
            </a:r>
            <a:endParaRPr lang="en-US" sz="2000" dirty="0"/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8786018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Quick, efficient and easy</a:t>
            </a:r>
          </a:p>
          <a:p>
            <a:endParaRPr lang="en-US" dirty="0"/>
          </a:p>
          <a:p>
            <a:r>
              <a:rPr lang="en-US" dirty="0" smtClean="0"/>
              <a:t>Active learners</a:t>
            </a:r>
          </a:p>
          <a:p>
            <a:endParaRPr lang="en-US" dirty="0"/>
          </a:p>
          <a:p>
            <a:r>
              <a:rPr lang="en-US" dirty="0" smtClean="0"/>
              <a:t>Use more open questions</a:t>
            </a:r>
          </a:p>
          <a:p>
            <a:endParaRPr lang="en-US" dirty="0"/>
          </a:p>
          <a:p>
            <a:r>
              <a:rPr lang="en-US" dirty="0" smtClean="0"/>
              <a:t>Research shows that far too many teachers are using closed questions </a:t>
            </a:r>
            <a:r>
              <a:rPr lang="en-US" sz="1800" dirty="0" smtClean="0"/>
              <a:t>(Morgan and Saxton, 2002)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9278720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Theorists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Vygotsky</a:t>
            </a:r>
            <a:r>
              <a:rPr lang="en-US" dirty="0"/>
              <a:t>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smtClean="0"/>
              <a:t>Scaffolding</a:t>
            </a:r>
          </a:p>
          <a:p>
            <a:endParaRPr lang="en-US" dirty="0" smtClean="0"/>
          </a:p>
          <a:p>
            <a:pPr lvl="2"/>
            <a:r>
              <a:rPr lang="en-US" dirty="0" smtClean="0"/>
              <a:t>Learning in a Zone of proximal development is a joint activity that the educator just keep a close eye on.  </a:t>
            </a:r>
          </a:p>
          <a:p>
            <a:endParaRPr lang="en-US" dirty="0"/>
          </a:p>
          <a:p>
            <a:endParaRPr lang="en-US" dirty="0" smtClean="0"/>
          </a:p>
          <a:p>
            <a:pPr marL="68580" indent="0">
              <a:buNone/>
            </a:pPr>
            <a:endParaRPr lang="en-US" dirty="0"/>
          </a:p>
          <a:p>
            <a:r>
              <a:rPr lang="en-US" dirty="0" smtClean="0"/>
              <a:t>Bruner (1960) </a:t>
            </a:r>
            <a:r>
              <a:rPr lang="mr-IN" dirty="0" smtClean="0"/>
              <a:t>–</a:t>
            </a:r>
            <a:r>
              <a:rPr lang="en-US" dirty="0" smtClean="0"/>
              <a:t> Active </a:t>
            </a:r>
            <a:r>
              <a:rPr lang="en-US" dirty="0" smtClean="0"/>
              <a:t>Learners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18887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Proposed AFL methods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Providing feedback sessions</a:t>
            </a:r>
          </a:p>
          <a:p>
            <a:endParaRPr lang="en-US" dirty="0"/>
          </a:p>
          <a:p>
            <a:r>
              <a:rPr lang="en-US" dirty="0" smtClean="0"/>
              <a:t>Peer </a:t>
            </a:r>
            <a:r>
              <a:rPr lang="en-US" dirty="0" smtClean="0"/>
              <a:t>Marking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Self Assessment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58078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Feedback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Pupils can set goals</a:t>
            </a:r>
          </a:p>
          <a:p>
            <a:endParaRPr lang="en-US" dirty="0"/>
          </a:p>
          <a:p>
            <a:r>
              <a:rPr lang="en-US" dirty="0"/>
              <a:t>Teachers can tailor sessions to accommodate pupil strengths and weaknesses</a:t>
            </a:r>
          </a:p>
          <a:p>
            <a:endParaRPr lang="en-US" dirty="0" smtClean="0"/>
          </a:p>
          <a:p>
            <a:r>
              <a:rPr lang="en-US" dirty="0" smtClean="0"/>
              <a:t>“</a:t>
            </a:r>
            <a:r>
              <a:rPr lang="en-US" i="1" dirty="0" smtClean="0"/>
              <a:t>Feedback is very powerful for students</a:t>
            </a:r>
            <a:r>
              <a:rPr lang="en-US" dirty="0" smtClean="0"/>
              <a:t>”</a:t>
            </a:r>
            <a:r>
              <a:rPr lang="en-US" dirty="0"/>
              <a:t> </a:t>
            </a:r>
            <a:r>
              <a:rPr lang="en-US" dirty="0" err="1"/>
              <a:t>Brookhart</a:t>
            </a:r>
            <a:r>
              <a:rPr lang="en-US" dirty="0"/>
              <a:t> (</a:t>
            </a:r>
            <a:r>
              <a:rPr lang="en-US" dirty="0" smtClean="0"/>
              <a:t>2017)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62581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Self </a:t>
            </a:r>
            <a:r>
              <a:rPr lang="en-US" dirty="0" smtClean="0"/>
              <a:t>Assessment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Critical thinking</a:t>
            </a:r>
          </a:p>
          <a:p>
            <a:endParaRPr lang="en-US" dirty="0"/>
          </a:p>
          <a:p>
            <a:r>
              <a:rPr lang="en-US" dirty="0" smtClean="0"/>
              <a:t>Donaldson </a:t>
            </a:r>
            <a:r>
              <a:rPr lang="mr-IN" dirty="0" smtClean="0"/>
              <a:t>–</a:t>
            </a:r>
            <a:r>
              <a:rPr lang="en-US" dirty="0" smtClean="0"/>
              <a:t> Lifelong learners</a:t>
            </a:r>
          </a:p>
          <a:p>
            <a:endParaRPr lang="en-US" dirty="0"/>
          </a:p>
          <a:p>
            <a:r>
              <a:rPr lang="en-US" dirty="0" smtClean="0"/>
              <a:t>Children control their own learning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8370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Original version of Bloom's Taxonomy pyramid.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0109" y="1297216"/>
            <a:ext cx="4969773" cy="4250131"/>
          </a:xfrm>
        </p:spPr>
      </p:pic>
      <p:sp>
        <p:nvSpPr>
          <p:cNvPr id="2" name="TextBox 1"/>
          <p:cNvSpPr txBox="1"/>
          <p:nvPr/>
        </p:nvSpPr>
        <p:spPr>
          <a:xfrm>
            <a:off x="5311531" y="5805928"/>
            <a:ext cx="32655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(</a:t>
            </a:r>
            <a:r>
              <a:rPr lang="en-US" dirty="0" err="1" smtClean="0"/>
              <a:t>Kincheloe</a:t>
            </a:r>
            <a:r>
              <a:rPr lang="en-US" dirty="0" smtClean="0"/>
              <a:t> and Weil, 2004)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35162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Peer </a:t>
            </a:r>
            <a:r>
              <a:rPr lang="en-US" dirty="0" smtClean="0"/>
              <a:t>Marking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Pupils mark each others work</a:t>
            </a:r>
          </a:p>
          <a:p>
            <a:endParaRPr lang="en-US" dirty="0"/>
          </a:p>
          <a:p>
            <a:r>
              <a:rPr lang="en-US" dirty="0" smtClean="0"/>
              <a:t>Allows them to be critical</a:t>
            </a:r>
          </a:p>
          <a:p>
            <a:endParaRPr lang="en-US" dirty="0"/>
          </a:p>
          <a:p>
            <a:r>
              <a:rPr lang="en-US" dirty="0" smtClean="0"/>
              <a:t>Develops a deeper understanding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01197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methods are easy to implement</a:t>
            </a:r>
          </a:p>
          <a:p>
            <a:endParaRPr lang="en-US" dirty="0"/>
          </a:p>
          <a:p>
            <a:r>
              <a:rPr lang="en-US" dirty="0" smtClean="0"/>
              <a:t>Do not cost any money</a:t>
            </a:r>
          </a:p>
          <a:p>
            <a:endParaRPr lang="en-US" dirty="0"/>
          </a:p>
          <a:p>
            <a:r>
              <a:rPr lang="en-US" dirty="0" smtClean="0"/>
              <a:t>Go hand in hand with the current education policies</a:t>
            </a:r>
          </a:p>
          <a:p>
            <a:endParaRPr lang="en-US" dirty="0"/>
          </a:p>
          <a:p>
            <a:r>
              <a:rPr lang="en-US" dirty="0" smtClean="0"/>
              <a:t>Develops the learner and teacher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74082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1500" dirty="0" err="1"/>
              <a:t>Adey</a:t>
            </a:r>
            <a:r>
              <a:rPr lang="en-GB" sz="1500" dirty="0"/>
              <a:t>, P, </a:t>
            </a:r>
            <a:r>
              <a:rPr lang="en-GB" sz="1500" dirty="0" err="1"/>
              <a:t>Fairbrother</a:t>
            </a:r>
            <a:r>
              <a:rPr lang="en-GB" sz="1500" dirty="0"/>
              <a:t>, R, </a:t>
            </a:r>
            <a:r>
              <a:rPr lang="en-GB" sz="1500" dirty="0" err="1"/>
              <a:t>Wiliam</a:t>
            </a:r>
            <a:r>
              <a:rPr lang="en-GB" sz="1500" dirty="0"/>
              <a:t>, D, Johnson, B, Jones, C. (1999) Learning Styles and Strategies. A review of Research.. London: Kings College London School of Education.</a:t>
            </a:r>
          </a:p>
          <a:p>
            <a:r>
              <a:rPr lang="en-GB" sz="1800" dirty="0" err="1"/>
              <a:t>Brookhart</a:t>
            </a:r>
            <a:r>
              <a:rPr lang="en-GB" sz="1800" dirty="0"/>
              <a:t>, S. (2017). </a:t>
            </a:r>
            <a:r>
              <a:rPr lang="en-GB" sz="1800" i="1" dirty="0"/>
              <a:t>How to Give Effective Feedback to Your Students</a:t>
            </a:r>
            <a:r>
              <a:rPr lang="en-GB" sz="1800" dirty="0"/>
              <a:t>. ASCD.</a:t>
            </a:r>
          </a:p>
          <a:p>
            <a:r>
              <a:rPr lang="en-GB" sz="1800" dirty="0"/>
              <a:t>Heritage, M. (2010). </a:t>
            </a:r>
            <a:r>
              <a:rPr lang="en-GB" sz="1800" i="1" dirty="0"/>
              <a:t>Formative assessment</a:t>
            </a:r>
            <a:r>
              <a:rPr lang="en-GB" sz="1800" dirty="0"/>
              <a:t>. Thousand Oaks, Ca.: Corwin.</a:t>
            </a:r>
          </a:p>
          <a:p>
            <a:r>
              <a:rPr lang="en-GB" sz="1800" dirty="0" err="1"/>
              <a:t>Kincheloe</a:t>
            </a:r>
            <a:r>
              <a:rPr lang="en-GB" sz="1800" dirty="0"/>
              <a:t>, J. and Weil, D. (2004). </a:t>
            </a:r>
            <a:r>
              <a:rPr lang="en-GB" sz="1800" i="1" dirty="0"/>
              <a:t>Critical thinking and learning</a:t>
            </a:r>
            <a:r>
              <a:rPr lang="en-GB" sz="1800" dirty="0"/>
              <a:t>. Westport, Conn.: Greenwood Press.</a:t>
            </a:r>
          </a:p>
          <a:p>
            <a:r>
              <a:rPr lang="en-GB" sz="1800" dirty="0"/>
              <a:t>Morgan, N. and Saxton, J. (2002). </a:t>
            </a:r>
            <a:r>
              <a:rPr lang="en-GB" sz="1800" i="1" dirty="0"/>
              <a:t>Asking Better Questions, 2nd Edition</a:t>
            </a:r>
            <a:r>
              <a:rPr lang="en-GB" sz="1800" dirty="0"/>
              <a:t>. Markham: Pembroke Publishers.</a:t>
            </a:r>
          </a:p>
          <a:p>
            <a:r>
              <a:rPr lang="en-GB" sz="1800" dirty="0" err="1"/>
              <a:t>Spendlove</a:t>
            </a:r>
            <a:r>
              <a:rPr lang="en-GB" sz="1800" dirty="0"/>
              <a:t>, D. (2009). </a:t>
            </a:r>
            <a:r>
              <a:rPr lang="en-GB" sz="1800" i="1" dirty="0"/>
              <a:t>Putting assessment for learning into practice</a:t>
            </a:r>
            <a:r>
              <a:rPr lang="en-GB" sz="1800" dirty="0"/>
              <a:t>. London: Continuum International Pub. Group.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148632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Austin.thmx</Template>
  <TotalTime>340</TotalTime>
  <Words>376</Words>
  <Application>Microsoft Macintosh PowerPoint</Application>
  <PresentationFormat>On-screen Show (4:3)</PresentationFormat>
  <Paragraphs>113</Paragraphs>
  <Slides>16</Slides>
  <Notes>13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Austin</vt:lpstr>
      <vt:lpstr>Assessment for Learning</vt:lpstr>
      <vt:lpstr>Introduction</vt:lpstr>
      <vt:lpstr>Aims</vt:lpstr>
      <vt:lpstr>What is assessment for learning?</vt:lpstr>
      <vt:lpstr>Reasons for assessment for learning</vt:lpstr>
      <vt:lpstr>Formative or Summative?</vt:lpstr>
      <vt:lpstr>Formative </vt:lpstr>
      <vt:lpstr>Questioning</vt:lpstr>
      <vt:lpstr>Theorists</vt:lpstr>
      <vt:lpstr>Proposed AFL methods</vt:lpstr>
      <vt:lpstr>Feedback</vt:lpstr>
      <vt:lpstr>Self Assessment</vt:lpstr>
      <vt:lpstr>PowerPoint Presentation</vt:lpstr>
      <vt:lpstr>Peer Marking</vt:lpstr>
      <vt:lpstr>Conclusion</vt:lpstr>
      <vt:lpstr>References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Thomas Braddock</dc:creator>
  <cp:lastModifiedBy>Thomas Braddock</cp:lastModifiedBy>
  <cp:revision>33</cp:revision>
  <dcterms:created xsi:type="dcterms:W3CDTF">2018-02-13T23:23:29Z</dcterms:created>
  <dcterms:modified xsi:type="dcterms:W3CDTF">2018-02-16T10:52:04Z</dcterms:modified>
</cp:coreProperties>
</file>