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1"/>
  </p:notesMasterIdLst>
  <p:sldIdLst>
    <p:sldId id="256" r:id="rId5"/>
    <p:sldId id="378" r:id="rId6"/>
    <p:sldId id="265" r:id="rId7"/>
    <p:sldId id="385" r:id="rId8"/>
    <p:sldId id="263" r:id="rId9"/>
    <p:sldId id="380" r:id="rId10"/>
    <p:sldId id="381" r:id="rId11"/>
    <p:sldId id="271" r:id="rId12"/>
    <p:sldId id="277" r:id="rId13"/>
    <p:sldId id="274" r:id="rId14"/>
    <p:sldId id="259" r:id="rId15"/>
    <p:sldId id="382" r:id="rId16"/>
    <p:sldId id="383" r:id="rId17"/>
    <p:sldId id="384" r:id="rId18"/>
    <p:sldId id="379" r:id="rId19"/>
    <p:sldId id="37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00CC"/>
    <a:srgbClr val="CC0099"/>
    <a:srgbClr val="FF0066"/>
    <a:srgbClr val="FF0000"/>
    <a:srgbClr val="00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A77C9A-2DDF-44C0-BF90-0E3295EEAADD}" v="47" dt="2022-04-12T09:38:08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366" autoAdjust="0"/>
  </p:normalViewPr>
  <p:slideViewPr>
    <p:cSldViewPr>
      <p:cViewPr varScale="1">
        <p:scale>
          <a:sx n="95" d="100"/>
          <a:sy n="95" d="100"/>
        </p:scale>
        <p:origin x="206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EEA77C9A-2DDF-44C0-BF90-0E3295EEAADD}"/>
    <pc:docChg chg="custSel addSld modSld">
      <pc:chgData name="Paul Tinkler" userId="bcebf29c-73c2-433d-80d2-6bad896374bf" providerId="ADAL" clId="{EEA77C9A-2DDF-44C0-BF90-0E3295EEAADD}" dt="2022-04-12T09:38:08.902" v="536" actId="12"/>
      <pc:docMkLst>
        <pc:docMk/>
      </pc:docMkLst>
      <pc:sldChg chg="modSp mod">
        <pc:chgData name="Paul Tinkler" userId="bcebf29c-73c2-433d-80d2-6bad896374bf" providerId="ADAL" clId="{EEA77C9A-2DDF-44C0-BF90-0E3295EEAADD}" dt="2022-04-11T21:46:54.636" v="18" actId="1076"/>
        <pc:sldMkLst>
          <pc:docMk/>
          <pc:sldMk cId="3169044310" sldId="256"/>
        </pc:sldMkLst>
        <pc:spChg chg="mod">
          <ac:chgData name="Paul Tinkler" userId="bcebf29c-73c2-433d-80d2-6bad896374bf" providerId="ADAL" clId="{EEA77C9A-2DDF-44C0-BF90-0E3295EEAADD}" dt="2022-04-11T21:46:21.873" v="6" actId="207"/>
          <ac:spMkLst>
            <pc:docMk/>
            <pc:sldMk cId="3169044310" sldId="256"/>
            <ac:spMk id="2" creationId="{00000000-0000-0000-0000-000000000000}"/>
          </ac:spMkLst>
        </pc:spChg>
        <pc:spChg chg="mod">
          <ac:chgData name="Paul Tinkler" userId="bcebf29c-73c2-433d-80d2-6bad896374bf" providerId="ADAL" clId="{EEA77C9A-2DDF-44C0-BF90-0E3295EEAADD}" dt="2022-04-11T21:46:54.636" v="18" actId="1076"/>
          <ac:spMkLst>
            <pc:docMk/>
            <pc:sldMk cId="3169044310" sldId="256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EEA77C9A-2DDF-44C0-BF90-0E3295EEAADD}" dt="2022-04-12T08:45:20.850" v="509" actId="115"/>
        <pc:sldMkLst>
          <pc:docMk/>
          <pc:sldMk cId="0" sldId="259"/>
        </pc:sldMkLst>
        <pc:spChg chg="mod">
          <ac:chgData name="Paul Tinkler" userId="bcebf29c-73c2-433d-80d2-6bad896374bf" providerId="ADAL" clId="{EEA77C9A-2DDF-44C0-BF90-0E3295EEAADD}" dt="2022-04-12T08:45:20.850" v="509" actId="115"/>
          <ac:spMkLst>
            <pc:docMk/>
            <pc:sldMk cId="0" sldId="259"/>
            <ac:spMk id="4099" creationId="{8217EBDD-0190-4D8B-8A4B-696E65729140}"/>
          </ac:spMkLst>
        </pc:spChg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0" sldId="259"/>
            <ac:spMk id="12291" creationId="{A66F18DC-81EE-4487-8FB6-06B7C690B009}"/>
          </ac:spMkLst>
        </pc:spChg>
      </pc:sldChg>
      <pc:sldChg chg="modSp">
        <pc:chgData name="Paul Tinkler" userId="bcebf29c-73c2-433d-80d2-6bad896374bf" providerId="ADAL" clId="{EEA77C9A-2DDF-44C0-BF90-0E3295EEAADD}" dt="2022-04-11T21:46:06.731" v="0"/>
        <pc:sldMkLst>
          <pc:docMk/>
          <pc:sldMk cId="412184342" sldId="265"/>
        </pc:sldMkLst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412184342" sldId="265"/>
            <ac:spMk id="2" creationId="{F7CC5653-F7E3-4642-9F39-C537C822219B}"/>
          </ac:spMkLst>
        </pc:spChg>
      </pc:sldChg>
      <pc:sldChg chg="modAnim">
        <pc:chgData name="Paul Tinkler" userId="bcebf29c-73c2-433d-80d2-6bad896374bf" providerId="ADAL" clId="{EEA77C9A-2DDF-44C0-BF90-0E3295EEAADD}" dt="2022-04-12T08:52:48.639" v="521"/>
        <pc:sldMkLst>
          <pc:docMk/>
          <pc:sldMk cId="1992602741" sldId="271"/>
        </pc:sldMkLst>
      </pc:sldChg>
      <pc:sldChg chg="addSp modSp mod">
        <pc:chgData name="Paul Tinkler" userId="bcebf29c-73c2-433d-80d2-6bad896374bf" providerId="ADAL" clId="{EEA77C9A-2DDF-44C0-BF90-0E3295EEAADD}" dt="2022-04-12T08:55:39.964" v="525" actId="1076"/>
        <pc:sldMkLst>
          <pc:docMk/>
          <pc:sldMk cId="391785376" sldId="274"/>
        </pc:sldMkLst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391785376" sldId="274"/>
            <ac:spMk id="2" creationId="{171A7AEE-CB32-46BA-9597-72CB4E5DBE4C}"/>
          </ac:spMkLst>
        </pc:spChg>
        <pc:spChg chg="mod">
          <ac:chgData name="Paul Tinkler" userId="bcebf29c-73c2-433d-80d2-6bad896374bf" providerId="ADAL" clId="{EEA77C9A-2DDF-44C0-BF90-0E3295EEAADD}" dt="2022-04-12T08:55:39.964" v="525" actId="1076"/>
          <ac:spMkLst>
            <pc:docMk/>
            <pc:sldMk cId="391785376" sldId="274"/>
            <ac:spMk id="5" creationId="{7F25ECAF-B24F-460F-B798-965BC5C4713B}"/>
          </ac:spMkLst>
        </pc:spChg>
        <pc:picChg chg="add mod">
          <ac:chgData name="Paul Tinkler" userId="bcebf29c-73c2-433d-80d2-6bad896374bf" providerId="ADAL" clId="{EEA77C9A-2DDF-44C0-BF90-0E3295EEAADD}" dt="2022-04-12T08:55:32.596" v="524" actId="1076"/>
          <ac:picMkLst>
            <pc:docMk/>
            <pc:sldMk cId="391785376" sldId="274"/>
            <ac:picMk id="4" creationId="{B61F83A2-C447-4C7E-A92B-7B693B4EF4A2}"/>
          </ac:picMkLst>
        </pc:picChg>
      </pc:sldChg>
      <pc:sldChg chg="modSp mod">
        <pc:chgData name="Paul Tinkler" userId="bcebf29c-73c2-433d-80d2-6bad896374bf" providerId="ADAL" clId="{EEA77C9A-2DDF-44C0-BF90-0E3295EEAADD}" dt="2022-04-11T21:46:07.009" v="3" actId="27636"/>
        <pc:sldMkLst>
          <pc:docMk/>
          <pc:sldMk cId="585240257" sldId="277"/>
        </pc:sldMkLst>
        <pc:spChg chg="mod">
          <ac:chgData name="Paul Tinkler" userId="bcebf29c-73c2-433d-80d2-6bad896374bf" providerId="ADAL" clId="{EEA77C9A-2DDF-44C0-BF90-0E3295EEAADD}" dt="2022-04-11T21:46:07.009" v="3" actId="27636"/>
          <ac:spMkLst>
            <pc:docMk/>
            <pc:sldMk cId="585240257" sldId="277"/>
            <ac:spMk id="5" creationId="{E3BED6E0-BDAF-46CA-9547-08B8A74EA627}"/>
          </ac:spMkLst>
        </pc:spChg>
        <pc:spChg chg="mod">
          <ac:chgData name="Paul Tinkler" userId="bcebf29c-73c2-433d-80d2-6bad896374bf" providerId="ADAL" clId="{EEA77C9A-2DDF-44C0-BF90-0E3295EEAADD}" dt="2022-04-11T21:46:07.002" v="2" actId="27636"/>
          <ac:spMkLst>
            <pc:docMk/>
            <pc:sldMk cId="585240257" sldId="277"/>
            <ac:spMk id="6" creationId="{0476FB15-FC3D-4FEA-9309-995D0EBB0F36}"/>
          </ac:spMkLst>
        </pc:spChg>
      </pc:sldChg>
      <pc:sldChg chg="delSp modSp mod">
        <pc:chgData name="Paul Tinkler" userId="bcebf29c-73c2-433d-80d2-6bad896374bf" providerId="ADAL" clId="{EEA77C9A-2DDF-44C0-BF90-0E3295EEAADD}" dt="2022-04-11T21:47:37.547" v="19" actId="478"/>
        <pc:sldMkLst>
          <pc:docMk/>
          <pc:sldMk cId="2058534929" sldId="377"/>
        </pc:sldMkLst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2058534929" sldId="377"/>
            <ac:spMk id="2" creationId="{2AC89C35-4F29-4E58-BE04-20D965CAEBF8}"/>
          </ac:spMkLst>
        </pc:spChg>
        <pc:spChg chg="del mod">
          <ac:chgData name="Paul Tinkler" userId="bcebf29c-73c2-433d-80d2-6bad896374bf" providerId="ADAL" clId="{EEA77C9A-2DDF-44C0-BF90-0E3295EEAADD}" dt="2022-04-11T21:47:37.547" v="19" actId="478"/>
          <ac:spMkLst>
            <pc:docMk/>
            <pc:sldMk cId="2058534929" sldId="377"/>
            <ac:spMk id="4" creationId="{9B1590A9-85E1-44C4-8875-F82C6BB63C21}"/>
          </ac:spMkLst>
        </pc:spChg>
      </pc:sldChg>
      <pc:sldChg chg="addSp modSp mod">
        <pc:chgData name="Paul Tinkler" userId="bcebf29c-73c2-433d-80d2-6bad896374bf" providerId="ADAL" clId="{EEA77C9A-2DDF-44C0-BF90-0E3295EEAADD}" dt="2022-04-12T09:38:08.902" v="536" actId="12"/>
        <pc:sldMkLst>
          <pc:docMk/>
          <pc:sldMk cId="3254800580" sldId="378"/>
        </pc:sldMkLst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3254800580" sldId="378"/>
            <ac:spMk id="2" creationId="{F517140B-19D6-427E-98B2-A5C2C0809F78}"/>
          </ac:spMkLst>
        </pc:spChg>
        <pc:spChg chg="mod">
          <ac:chgData name="Paul Tinkler" userId="bcebf29c-73c2-433d-80d2-6bad896374bf" providerId="ADAL" clId="{EEA77C9A-2DDF-44C0-BF90-0E3295EEAADD}" dt="2022-04-12T09:38:08.902" v="536" actId="12"/>
          <ac:spMkLst>
            <pc:docMk/>
            <pc:sldMk cId="3254800580" sldId="378"/>
            <ac:spMk id="3" creationId="{656DFEBC-83E2-4D34-AC5E-6E0A47BE73CE}"/>
          </ac:spMkLst>
        </pc:spChg>
        <pc:picChg chg="add mod">
          <ac:chgData name="Paul Tinkler" userId="bcebf29c-73c2-433d-80d2-6bad896374bf" providerId="ADAL" clId="{EEA77C9A-2DDF-44C0-BF90-0E3295EEAADD}" dt="2022-04-12T09:37:27.117" v="529" actId="14100"/>
          <ac:picMkLst>
            <pc:docMk/>
            <pc:sldMk cId="3254800580" sldId="378"/>
            <ac:picMk id="5" creationId="{F2F7E9B9-4951-4665-A6FC-BBA6B8FD8880}"/>
          </ac:picMkLst>
        </pc:picChg>
        <pc:picChg chg="mod">
          <ac:chgData name="Paul Tinkler" userId="bcebf29c-73c2-433d-80d2-6bad896374bf" providerId="ADAL" clId="{EEA77C9A-2DDF-44C0-BF90-0E3295EEAADD}" dt="2022-04-12T09:37:41.585" v="531" actId="14100"/>
          <ac:picMkLst>
            <pc:docMk/>
            <pc:sldMk cId="3254800580" sldId="378"/>
            <ac:picMk id="7" creationId="{EA3A2CB5-672D-42B6-90F1-F0F33401DA40}"/>
          </ac:picMkLst>
        </pc:picChg>
      </pc:sldChg>
      <pc:sldChg chg="modSp mod">
        <pc:chgData name="Paul Tinkler" userId="bcebf29c-73c2-433d-80d2-6bad896374bf" providerId="ADAL" clId="{EEA77C9A-2DDF-44C0-BF90-0E3295EEAADD}" dt="2022-04-11T21:46:07.043" v="5" actId="27636"/>
        <pc:sldMkLst>
          <pc:docMk/>
          <pc:sldMk cId="3643099484" sldId="379"/>
        </pc:sldMkLst>
        <pc:spChg chg="mod">
          <ac:chgData name="Paul Tinkler" userId="bcebf29c-73c2-433d-80d2-6bad896374bf" providerId="ADAL" clId="{EEA77C9A-2DDF-44C0-BF90-0E3295EEAADD}" dt="2022-04-11T21:46:07.043" v="5" actId="27636"/>
          <ac:spMkLst>
            <pc:docMk/>
            <pc:sldMk cId="3643099484" sldId="379"/>
            <ac:spMk id="3" creationId="{2A4335A4-21C7-42AA-9462-7BB405F7938D}"/>
          </ac:spMkLst>
        </pc:spChg>
      </pc:sldChg>
      <pc:sldChg chg="addSp modSp mod">
        <pc:chgData name="Paul Tinkler" userId="bcebf29c-73c2-433d-80d2-6bad896374bf" providerId="ADAL" clId="{EEA77C9A-2DDF-44C0-BF90-0E3295EEAADD}" dt="2022-04-12T08:50:30.536" v="518" actId="14100"/>
        <pc:sldMkLst>
          <pc:docMk/>
          <pc:sldMk cId="2494822998" sldId="381"/>
        </pc:sldMkLst>
        <pc:spChg chg="mod">
          <ac:chgData name="Paul Tinkler" userId="bcebf29c-73c2-433d-80d2-6bad896374bf" providerId="ADAL" clId="{EEA77C9A-2DDF-44C0-BF90-0E3295EEAADD}" dt="2022-04-12T08:50:26" v="517" actId="1076"/>
          <ac:spMkLst>
            <pc:docMk/>
            <pc:sldMk cId="2494822998" sldId="381"/>
            <ac:spMk id="3" creationId="{3ED89FBF-C196-4FA3-B815-05E29033B91A}"/>
          </ac:spMkLst>
        </pc:spChg>
        <pc:picChg chg="add mod">
          <ac:chgData name="Paul Tinkler" userId="bcebf29c-73c2-433d-80d2-6bad896374bf" providerId="ADAL" clId="{EEA77C9A-2DDF-44C0-BF90-0E3295EEAADD}" dt="2022-04-12T08:50:30.536" v="518" actId="14100"/>
          <ac:picMkLst>
            <pc:docMk/>
            <pc:sldMk cId="2494822998" sldId="381"/>
            <ac:picMk id="1026" creationId="{DF85EFA6-2A5D-47D7-BB5E-CCE8FDA99FFD}"/>
          </ac:picMkLst>
        </pc:picChg>
      </pc:sldChg>
      <pc:sldChg chg="modSp">
        <pc:chgData name="Paul Tinkler" userId="bcebf29c-73c2-433d-80d2-6bad896374bf" providerId="ADAL" clId="{EEA77C9A-2DDF-44C0-BF90-0E3295EEAADD}" dt="2022-04-11T21:46:06.731" v="0"/>
        <pc:sldMkLst>
          <pc:docMk/>
          <pc:sldMk cId="35923177" sldId="382"/>
        </pc:sldMkLst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35923177" sldId="382"/>
            <ac:spMk id="2" creationId="{74CBB559-7BD4-49A7-8FA4-3D2C4700E9DE}"/>
          </ac:spMkLst>
        </pc:spChg>
      </pc:sldChg>
      <pc:sldChg chg="modSp mod">
        <pc:chgData name="Paul Tinkler" userId="bcebf29c-73c2-433d-80d2-6bad896374bf" providerId="ADAL" clId="{EEA77C9A-2DDF-44C0-BF90-0E3295EEAADD}" dt="2022-04-12T09:34:43.169" v="526" actId="207"/>
        <pc:sldMkLst>
          <pc:docMk/>
          <pc:sldMk cId="983732678" sldId="383"/>
        </pc:sldMkLst>
        <pc:spChg chg="mod">
          <ac:chgData name="Paul Tinkler" userId="bcebf29c-73c2-433d-80d2-6bad896374bf" providerId="ADAL" clId="{EEA77C9A-2DDF-44C0-BF90-0E3295EEAADD}" dt="2022-04-11T21:46:06.731" v="0"/>
          <ac:spMkLst>
            <pc:docMk/>
            <pc:sldMk cId="983732678" sldId="383"/>
            <ac:spMk id="2" creationId="{84E78382-0459-49EC-95EA-0ABB3F16662D}"/>
          </ac:spMkLst>
        </pc:spChg>
        <pc:spChg chg="mod">
          <ac:chgData name="Paul Tinkler" userId="bcebf29c-73c2-433d-80d2-6bad896374bf" providerId="ADAL" clId="{EEA77C9A-2DDF-44C0-BF90-0E3295EEAADD}" dt="2022-04-12T09:34:43.169" v="526" actId="207"/>
          <ac:spMkLst>
            <pc:docMk/>
            <pc:sldMk cId="983732678" sldId="383"/>
            <ac:spMk id="3" creationId="{A03EB7D1-CEB9-4FF6-A4E6-B3EAE357541F}"/>
          </ac:spMkLst>
        </pc:spChg>
      </pc:sldChg>
      <pc:sldChg chg="addSp delSp modSp new mod">
        <pc:chgData name="Paul Tinkler" userId="bcebf29c-73c2-433d-80d2-6bad896374bf" providerId="ADAL" clId="{EEA77C9A-2DDF-44C0-BF90-0E3295EEAADD}" dt="2022-04-12T08:47:45.104" v="514" actId="14100"/>
        <pc:sldMkLst>
          <pc:docMk/>
          <pc:sldMk cId="2172903967" sldId="385"/>
        </pc:sldMkLst>
        <pc:spChg chg="mod">
          <ac:chgData name="Paul Tinkler" userId="bcebf29c-73c2-433d-80d2-6bad896374bf" providerId="ADAL" clId="{EEA77C9A-2DDF-44C0-BF90-0E3295EEAADD}" dt="2022-04-11T21:49:35.792" v="45" actId="122"/>
          <ac:spMkLst>
            <pc:docMk/>
            <pc:sldMk cId="2172903967" sldId="385"/>
            <ac:spMk id="2" creationId="{E399191D-FC50-4D65-8DFE-F7376D055A85}"/>
          </ac:spMkLst>
        </pc:spChg>
        <pc:spChg chg="mod">
          <ac:chgData name="Paul Tinkler" userId="bcebf29c-73c2-433d-80d2-6bad896374bf" providerId="ADAL" clId="{EEA77C9A-2DDF-44C0-BF90-0E3295EEAADD}" dt="2022-04-12T08:40:34.860" v="471" actId="115"/>
          <ac:spMkLst>
            <pc:docMk/>
            <pc:sldMk cId="2172903967" sldId="385"/>
            <ac:spMk id="3" creationId="{25F14DB2-B195-4A6E-AC27-99EF8B1948B3}"/>
          </ac:spMkLst>
        </pc:spChg>
        <pc:spChg chg="del">
          <ac:chgData name="Paul Tinkler" userId="bcebf29c-73c2-433d-80d2-6bad896374bf" providerId="ADAL" clId="{EEA77C9A-2DDF-44C0-BF90-0E3295EEAADD}" dt="2022-04-11T21:48:24.455" v="21" actId="478"/>
          <ac:spMkLst>
            <pc:docMk/>
            <pc:sldMk cId="2172903967" sldId="385"/>
            <ac:spMk id="4" creationId="{9BEAB0DE-FF4B-4D56-871B-451E51A48642}"/>
          </ac:spMkLst>
        </pc:spChg>
        <pc:picChg chg="add mod">
          <ac:chgData name="Paul Tinkler" userId="bcebf29c-73c2-433d-80d2-6bad896374bf" providerId="ADAL" clId="{EEA77C9A-2DDF-44C0-BF90-0E3295EEAADD}" dt="2022-04-12T08:47:45.104" v="514" actId="14100"/>
          <ac:picMkLst>
            <pc:docMk/>
            <pc:sldMk cId="2172903967" sldId="385"/>
            <ac:picMk id="6" creationId="{58617D12-55D3-4D87-9073-C97B197CAB0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698D308C-92F2-D342-A971-401F4280DBE5}" type="slidenum">
              <a:rPr lang="en-GB" altLang="en-US">
                <a:latin typeface="Calibri" charset="0"/>
              </a:rPr>
              <a:pPr eaLnBrk="1" hangingPunct="1"/>
              <a:t>5</a:t>
            </a:fld>
            <a:endParaRPr lang="en-GB" altLang="en-US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77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05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940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80515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01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592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017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11/04/2022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42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11/04/2022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738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11/04/2022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95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756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77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459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749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5571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ate-time-calendar-agenda-schedule-163208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2012books.lardbucket.org/books/beginning-management-of-human-resources/s12-03-training-delivery-methods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oi.es/blogs/mbaftsev/the-market-code-ethics-as-basis-of-business-growth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97157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search?q=talk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CC"/>
                </a:solidFill>
              </a:rPr>
              <a:t>BMSK6005 Coaching &amp; Mentoring Skills of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077072"/>
            <a:ext cx="6858000" cy="691058"/>
          </a:xfrm>
        </p:spPr>
        <p:txBody>
          <a:bodyPr/>
          <a:lstStyle/>
          <a:p>
            <a:r>
              <a:rPr lang="en-GB" sz="4400" dirty="0">
                <a:solidFill>
                  <a:srgbClr val="0000CC"/>
                </a:solidFill>
              </a:rPr>
              <a:t>Evening Session 3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2362625"/>
            <a:ext cx="7886700" cy="315460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Activity Review – Knowledge, skills, attitudes and behaviours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Competencies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Supervision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Next Activity</a:t>
            </a:r>
          </a:p>
        </p:txBody>
      </p:sp>
      <p:pic>
        <p:nvPicPr>
          <p:cNvPr id="7" name="Picture 6" descr="A close up of a device&#10;&#10;Description automatically generated">
            <a:extLst>
              <a:ext uri="{FF2B5EF4-FFF2-40B4-BE49-F238E27FC236}">
                <a16:creationId xmlns:a16="http://schemas.microsoft.com/office/drawing/2014/main" id="{EA3A2CB5-672D-42B6-90F1-F0F33401DA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36097" y="3501008"/>
            <a:ext cx="3707904" cy="22015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F7E9B9-4951-4665-A6FC-BBA6B8FD88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224" y="2605"/>
            <a:ext cx="2555776" cy="19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7030A0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B050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FF0066"/>
                </a:solidFill>
              </a:rPr>
              <a:t>Feedback on previous task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9191D-FC50-4D65-8DFE-F7376D055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816" y="18255"/>
            <a:ext cx="7886700" cy="962473"/>
          </a:xfrm>
        </p:spPr>
        <p:txBody>
          <a:bodyPr/>
          <a:lstStyle/>
          <a:p>
            <a:pPr algn="ctr"/>
            <a:r>
              <a:rPr lang="en-GB" dirty="0"/>
              <a:t>Common 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14DB2-B195-4A6E-AC27-99EF8B194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816" y="980728"/>
            <a:ext cx="7886700" cy="446449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In your groups/pairs identify the competencies that could be common to both a coach and a mentor – </a:t>
            </a:r>
            <a:r>
              <a:rPr lang="en-GB" i="1" u="sng" dirty="0">
                <a:solidFill>
                  <a:srgbClr val="0000CC"/>
                </a:solidFill>
              </a:rPr>
              <a:t>distil down your list to a maximum of 8 items</a:t>
            </a:r>
            <a:r>
              <a:rPr lang="en-GB" dirty="0">
                <a:solidFill>
                  <a:srgbClr val="0000CC"/>
                </a:solidFill>
              </a:rPr>
              <a:t>…so make them important competencies.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Write up your thoughts on a flipchart ready to feedback to the rest of the group.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</a:rPr>
              <a:t>15 minutes to discuss and finalise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617D12-55D3-4D87-9073-C97B197CA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5471" y="3861048"/>
            <a:ext cx="2378529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903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332656"/>
            <a:ext cx="8229600" cy="70609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Common Competencies</a:t>
            </a:r>
            <a:br>
              <a:rPr lang="en-GB" sz="3600" dirty="0">
                <a:latin typeface="Arial" charset="0"/>
                <a:ea typeface="Arial" charset="0"/>
                <a:cs typeface="Arial" charset="0"/>
              </a:rPr>
            </a:br>
            <a:endParaRPr lang="en-GB" sz="36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7411" name="Content Placeholder 3"/>
          <p:cNvSpPr>
            <a:spLocks noGrp="1"/>
          </p:cNvSpPr>
          <p:nvPr>
            <p:ph sz="half" idx="2"/>
          </p:nvPr>
        </p:nvSpPr>
        <p:spPr>
          <a:xfrm>
            <a:off x="468313" y="1557338"/>
            <a:ext cx="6346825" cy="3951287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9900"/>
                </a:solidFill>
                <a:latin typeface="Arial" charset="0"/>
                <a:ea typeface="Arial" charset="0"/>
                <a:cs typeface="Arial" charset="0"/>
              </a:rPr>
              <a:t>Values &amp; approach 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Skills</a:t>
            </a:r>
          </a:p>
          <a:p>
            <a:pPr eaLnBrk="1" hangingPunct="1"/>
            <a:r>
              <a:rPr lang="en-GB" altLang="en-US" dirty="0">
                <a:solidFill>
                  <a:srgbClr val="FF0066"/>
                </a:solidFill>
                <a:latin typeface="Arial" charset="0"/>
                <a:ea typeface="Arial" charset="0"/>
                <a:cs typeface="Arial" charset="0"/>
              </a:rPr>
              <a:t>Communication </a:t>
            </a:r>
          </a:p>
          <a:p>
            <a:pPr eaLnBrk="1" hangingPunct="1"/>
            <a:r>
              <a:rPr lang="en-GB" altLang="en-US" dirty="0">
                <a:solidFill>
                  <a:srgbClr val="002060"/>
                </a:solidFill>
                <a:latin typeface="Arial" charset="0"/>
                <a:ea typeface="Arial" charset="0"/>
                <a:cs typeface="Arial" charset="0"/>
              </a:rPr>
              <a:t>Facilitating</a:t>
            </a:r>
          </a:p>
          <a:p>
            <a:pPr eaLnBrk="1" hangingPunct="1"/>
            <a:r>
              <a:rPr lang="en-GB" altLang="en-US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Process</a:t>
            </a:r>
          </a:p>
          <a:p>
            <a:pPr eaLnBrk="1" hangingPunct="1"/>
            <a:r>
              <a:rPr lang="en-GB" altLang="en-US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Domain, specific knowledge, expertise, focus</a:t>
            </a:r>
          </a:p>
          <a:p>
            <a:pPr eaLnBrk="1" hangingPunct="1"/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charset="0"/>
                <a:ea typeface="Arial" charset="0"/>
                <a:cs typeface="Arial" charset="0"/>
              </a:rPr>
              <a:t>Self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 descr="A person sitting on a couch&#10;&#10;Description automatically generated">
            <a:extLst>
              <a:ext uri="{FF2B5EF4-FFF2-40B4-BE49-F238E27FC236}">
                <a16:creationId xmlns:a16="http://schemas.microsoft.com/office/drawing/2014/main" id="{5D745E28-0A22-4B59-815A-29A5479C2E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85909" y="845415"/>
            <a:ext cx="4031870" cy="26875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8574F-4AAE-4B39-A82F-1E5368A1A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095"/>
            <a:ext cx="9036496" cy="1143000"/>
          </a:xfrm>
        </p:spPr>
        <p:txBody>
          <a:bodyPr>
            <a:normAutofit/>
          </a:bodyPr>
          <a:lstStyle/>
          <a:p>
            <a:r>
              <a:rPr lang="en-US" sz="3200" dirty="0"/>
              <a:t>Eight mentoring/coaching competence </a:t>
            </a:r>
            <a:r>
              <a:rPr lang="en-US" sz="3200" i="1" dirty="0"/>
              <a:t>categories</a:t>
            </a:r>
            <a:endParaRPr lang="en-GB" sz="32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E23F5-C914-4EC4-982E-15D51DB2E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207" y="1052736"/>
            <a:ext cx="8928992" cy="441514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0000CC"/>
                </a:solidFill>
              </a:rPr>
              <a:t>Understanding Self</a:t>
            </a:r>
            <a:r>
              <a:rPr lang="en-US" sz="1600" dirty="0">
                <a:solidFill>
                  <a:srgbClr val="0000CC"/>
                </a:solidFill>
              </a:rPr>
              <a:t>: Demonstrates awareness of own values, beliefs and behaviours; recognises how these affect their practice and uses this self-awareness to manage their effectiveness in meeting the client’s, and where relevant, the sponsor’s objectives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FF0000"/>
                </a:solidFill>
              </a:rPr>
              <a:t>Commitment to Self-Development</a:t>
            </a:r>
            <a:r>
              <a:rPr lang="en-US" sz="1600" dirty="0">
                <a:solidFill>
                  <a:srgbClr val="FF0000"/>
                </a:solidFill>
              </a:rPr>
              <a:t>: Explore and improve the standard of their practice and maintain the reputation of the profession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009900"/>
                </a:solidFill>
              </a:rPr>
              <a:t>Managing the Contract</a:t>
            </a:r>
            <a:r>
              <a:rPr lang="en-US" sz="1600" dirty="0">
                <a:solidFill>
                  <a:srgbClr val="009900"/>
                </a:solidFill>
              </a:rPr>
              <a:t>: Establishes and maintains the expectations and boundaries of the mentoring/coaching contract with the client and, where appropriate, with sponsors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002060"/>
                </a:solidFill>
              </a:rPr>
              <a:t>Building the Relationship</a:t>
            </a:r>
            <a:r>
              <a:rPr lang="en-US" sz="1600" dirty="0">
                <a:solidFill>
                  <a:srgbClr val="002060"/>
                </a:solidFill>
              </a:rPr>
              <a:t>: Skilfully builds and maintains an effective relationship with the client, and where appropriate, with the sponsor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FF0066"/>
                </a:solidFill>
              </a:rPr>
              <a:t>Enabling Insight and Learning</a:t>
            </a:r>
            <a:r>
              <a:rPr lang="en-US" sz="1600" dirty="0">
                <a:solidFill>
                  <a:srgbClr val="FF0066"/>
                </a:solidFill>
              </a:rPr>
              <a:t>: Works with the client and sponsor to bring about insight and learning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CC3300"/>
                </a:solidFill>
              </a:rPr>
              <a:t>Outcome and Action Orientation</a:t>
            </a:r>
            <a:r>
              <a:rPr lang="en-US" sz="1600" dirty="0">
                <a:solidFill>
                  <a:srgbClr val="CC3300"/>
                </a:solidFill>
              </a:rPr>
              <a:t>: Demonstrates approach and uses the skills in supporting the client to make desired changes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rgbClr val="7030A0"/>
                </a:solidFill>
              </a:rPr>
              <a:t>Use of Models and Techniques</a:t>
            </a:r>
            <a:r>
              <a:rPr lang="en-US" sz="1600" dirty="0">
                <a:solidFill>
                  <a:srgbClr val="7030A0"/>
                </a:solidFill>
              </a:rPr>
              <a:t>: Applies models and tools, techniques and ideas beyond the core communication skills in order to bring about insight and learning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Gathers information on the effectiveness of own practice and contributes to establishing a culture of evaluation of outcomes </a:t>
            </a: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710E57-B5DD-4D84-B5B6-2A1220B9A172}"/>
              </a:ext>
            </a:extLst>
          </p:cNvPr>
          <p:cNvSpPr txBox="1"/>
          <p:nvPr/>
        </p:nvSpPr>
        <p:spPr>
          <a:xfrm>
            <a:off x="5796136" y="728128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Source: EMCC Website</a:t>
            </a:r>
          </a:p>
        </p:txBody>
      </p:sp>
    </p:spTree>
    <p:extLst>
      <p:ext uri="{BB962C8B-B14F-4D97-AF65-F5344CB8AC3E}">
        <p14:creationId xmlns:p14="http://schemas.microsoft.com/office/powerpoint/2010/main" val="110694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A2D57-BA92-462C-93BB-557A482E7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Rapport Building - </a:t>
            </a:r>
            <a:r>
              <a:rPr lang="en-GB" i="1" dirty="0"/>
              <a:t>Matching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89FBF-C196-4FA3-B815-05E29033B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20"/>
            <a:ext cx="8229600" cy="4176464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7030A0"/>
                </a:solidFill>
              </a:rPr>
              <a:t>Language – </a:t>
            </a:r>
            <a:r>
              <a:rPr lang="en-GB" i="1" dirty="0">
                <a:solidFill>
                  <a:srgbClr val="7030A0"/>
                </a:solidFill>
              </a:rPr>
              <a:t>listening and paraphrasing</a:t>
            </a:r>
          </a:p>
          <a:p>
            <a:r>
              <a:rPr lang="en-GB" dirty="0">
                <a:solidFill>
                  <a:srgbClr val="009900"/>
                </a:solidFill>
              </a:rPr>
              <a:t>Sensory modes – </a:t>
            </a:r>
            <a:r>
              <a:rPr lang="en-GB" i="1" dirty="0">
                <a:solidFill>
                  <a:srgbClr val="009900"/>
                </a:solidFill>
              </a:rPr>
              <a:t>visual, auditory, kinaesthetic</a:t>
            </a:r>
          </a:p>
          <a:p>
            <a:r>
              <a:rPr lang="en-GB" dirty="0">
                <a:solidFill>
                  <a:srgbClr val="FF0066"/>
                </a:solidFill>
              </a:rPr>
              <a:t>Metaphors </a:t>
            </a:r>
            <a:r>
              <a:rPr lang="en-GB" i="1" dirty="0">
                <a:solidFill>
                  <a:srgbClr val="FF0066"/>
                </a:solidFill>
              </a:rPr>
              <a:t>– similar to the coachee/mentee</a:t>
            </a:r>
          </a:p>
          <a:p>
            <a:r>
              <a:rPr lang="en-GB" dirty="0">
                <a:solidFill>
                  <a:srgbClr val="0000CC"/>
                </a:solidFill>
              </a:rPr>
              <a:t>Body posture – </a:t>
            </a:r>
            <a:r>
              <a:rPr lang="en-GB" i="1" dirty="0">
                <a:solidFill>
                  <a:srgbClr val="0000CC"/>
                </a:solidFill>
              </a:rPr>
              <a:t>formality, distance, level, etc.</a:t>
            </a:r>
          </a:p>
          <a:p>
            <a:r>
              <a:rPr lang="en-GB" dirty="0">
                <a:solidFill>
                  <a:srgbClr val="FF0000"/>
                </a:solidFill>
              </a:rPr>
              <a:t>Gestures and levels of animation – </a:t>
            </a:r>
            <a:r>
              <a:rPr lang="en-GB" i="1" dirty="0">
                <a:solidFill>
                  <a:srgbClr val="FF0000"/>
                </a:solidFill>
              </a:rPr>
              <a:t>arms folded, fists clenched, etc.</a:t>
            </a:r>
          </a:p>
          <a:p>
            <a:r>
              <a:rPr lang="en-GB" dirty="0">
                <a:solidFill>
                  <a:srgbClr val="002060"/>
                </a:solidFill>
              </a:rPr>
              <a:t>Voice level – </a:t>
            </a:r>
            <a:r>
              <a:rPr lang="en-GB" i="1" dirty="0">
                <a:solidFill>
                  <a:srgbClr val="002060"/>
                </a:solidFill>
              </a:rPr>
              <a:t>volume, rhythm, pitch, modulation, etc.</a:t>
            </a:r>
          </a:p>
          <a:p>
            <a:r>
              <a:rPr lang="en-GB" dirty="0">
                <a:solidFill>
                  <a:srgbClr val="C00000"/>
                </a:solidFill>
              </a:rPr>
              <a:t>Emotional tone – </a:t>
            </a:r>
            <a:r>
              <a:rPr lang="en-GB" i="1" dirty="0">
                <a:solidFill>
                  <a:srgbClr val="C00000"/>
                </a:solidFill>
              </a:rPr>
              <a:t>reflecting the tone or undertone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FF0066"/>
                </a:solidFill>
              </a:rPr>
              <a:t>Q. What about ‘mismatching’?  What value has it?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E094D7-AEC4-4392-8970-3758A660A80A}"/>
              </a:ext>
            </a:extLst>
          </p:cNvPr>
          <p:cNvSpPr txBox="1"/>
          <p:nvPr/>
        </p:nvSpPr>
        <p:spPr>
          <a:xfrm>
            <a:off x="359024" y="5157192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Hawkins, P. &amp; Smith, N. (2011) </a:t>
            </a:r>
            <a:r>
              <a:rPr lang="en-GB" sz="1400" i="1" dirty="0"/>
              <a:t>Coaching, mentoring and organizational consultancy: supervision and development.</a:t>
            </a:r>
            <a:r>
              <a:rPr lang="en-GB" sz="1400" dirty="0"/>
              <a:t> Maidenhead, UK: Open University Press.  </a:t>
            </a:r>
            <a:r>
              <a:rPr lang="en-GB" sz="1400" i="1" dirty="0"/>
              <a:t>pp214-215</a:t>
            </a:r>
          </a:p>
        </p:txBody>
      </p:sp>
      <p:pic>
        <p:nvPicPr>
          <p:cNvPr id="1026" name="Picture 2" descr="Homer The Simpsons GIF - Homer The Simpsons Sleepy GIFs">
            <a:extLst>
              <a:ext uri="{FF2B5EF4-FFF2-40B4-BE49-F238E27FC236}">
                <a16:creationId xmlns:a16="http://schemas.microsoft.com/office/drawing/2014/main" id="{DF85EFA6-2A5D-47D7-BB5E-CCE8FDA99F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832" y="0"/>
            <a:ext cx="2378168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82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87A8D-F4A4-4984-B26A-D13778FE0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449"/>
            <a:ext cx="8229600" cy="946467"/>
          </a:xfrm>
        </p:spPr>
        <p:txBody>
          <a:bodyPr/>
          <a:lstStyle/>
          <a:p>
            <a:r>
              <a:rPr lang="en-GB" dirty="0"/>
              <a:t>Ethics Framework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65DE7B-0415-4F52-BE9E-4E4B0B1F021E}"/>
              </a:ext>
            </a:extLst>
          </p:cNvPr>
          <p:cNvSpPr/>
          <p:nvPr/>
        </p:nvSpPr>
        <p:spPr>
          <a:xfrm>
            <a:off x="287923" y="972584"/>
            <a:ext cx="8435280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dirty="0">
                <a:solidFill>
                  <a:srgbClr val="0000FF"/>
                </a:solidFill>
                <a:latin typeface="Arial" pitchFamily="34" charset="0"/>
              </a:rPr>
              <a:t>.....a standpoint from which to decide whether a particular behaviour is right or wrong.....</a:t>
            </a:r>
          </a:p>
          <a:p>
            <a:pPr algn="ctr">
              <a:defRPr/>
            </a:pPr>
            <a:r>
              <a:rPr lang="en-GB" dirty="0">
                <a:solidFill>
                  <a:srgbClr val="0000FF"/>
                </a:solidFill>
                <a:latin typeface="Arial" pitchFamily="34" charset="0"/>
              </a:rPr>
              <a:t>…one ‘true’ right/wrong is impossible for everyone all the time…</a:t>
            </a:r>
          </a:p>
          <a:p>
            <a:pPr algn="ctr">
              <a:defRPr/>
            </a:pPr>
            <a:r>
              <a:rPr lang="en-GB" dirty="0">
                <a:solidFill>
                  <a:srgbClr val="0000FF"/>
                </a:solidFill>
                <a:latin typeface="Arial" pitchFamily="34" charset="0"/>
              </a:rPr>
              <a:t>…need something else…</a:t>
            </a:r>
          </a:p>
          <a:p>
            <a:pPr algn="ctr">
              <a:defRPr/>
            </a:pPr>
            <a:endParaRPr lang="en-GB" dirty="0">
              <a:solidFill>
                <a:srgbClr val="0000FF"/>
              </a:solidFill>
              <a:latin typeface="Arial" pitchFamily="34" charset="0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latin typeface="Arial" pitchFamily="34" charset="0"/>
              </a:rPr>
              <a:t>‘Values and Personal Ethics’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721A2C-E042-400A-B958-9001C0F6D65D}"/>
              </a:ext>
            </a:extLst>
          </p:cNvPr>
          <p:cNvSpPr/>
          <p:nvPr/>
        </p:nvSpPr>
        <p:spPr>
          <a:xfrm>
            <a:off x="287923" y="2758188"/>
            <a:ext cx="810162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Ethics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Based on beliefs and Values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Principles about the world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Personal/Professional </a:t>
            </a:r>
          </a:p>
          <a:p>
            <a:pPr marL="118872" indent="0">
              <a:buNone/>
              <a:defRPr/>
            </a:pPr>
            <a:endParaRPr lang="en-GB" sz="2000" dirty="0"/>
          </a:p>
          <a:p>
            <a:pPr>
              <a:buFontTx/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Integrity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Acting according to values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Don’t change for expediency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Compromise only for good reason – e.g. transport  </a:t>
            </a:r>
          </a:p>
        </p:txBody>
      </p:sp>
      <p:pic>
        <p:nvPicPr>
          <p:cNvPr id="8" name="Picture 7" descr="A street sign on a pole&#10;&#10;Description automatically generated">
            <a:extLst>
              <a:ext uri="{FF2B5EF4-FFF2-40B4-BE49-F238E27FC236}">
                <a16:creationId xmlns:a16="http://schemas.microsoft.com/office/drawing/2014/main" id="{EEDBF892-F783-486A-8CAC-6CC0EA5A40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34000" y="2947631"/>
            <a:ext cx="3810000" cy="212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0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32608-E8B2-4F2D-8608-DEA660868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0"/>
            <a:ext cx="8856984" cy="1143000"/>
          </a:xfrm>
        </p:spPr>
        <p:txBody>
          <a:bodyPr>
            <a:noAutofit/>
          </a:bodyPr>
          <a:lstStyle/>
          <a:p>
            <a:r>
              <a:rPr lang="en-GB" sz="3600" dirty="0"/>
              <a:t>Value of an Ethical Framework to Coaching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E3BED6E0-BDAF-46CA-9547-08B8A74EA627}"/>
              </a:ext>
            </a:extLst>
          </p:cNvPr>
          <p:cNvSpPr txBox="1">
            <a:spLocks/>
          </p:cNvSpPr>
          <p:nvPr/>
        </p:nvSpPr>
        <p:spPr>
          <a:xfrm>
            <a:off x="179512" y="990529"/>
            <a:ext cx="4752528" cy="396044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Worldwide – largely unregulated  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Problems if competent and ‘serious’ about the work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No one definition of coaching                 </a:t>
            </a:r>
            <a:endParaRPr lang="en-GB" sz="2000" b="1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No one set of competencies             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No standards to compare practices </a:t>
            </a:r>
            <a:endParaRPr lang="en-GB" sz="2000" dirty="0">
              <a:solidFill>
                <a:srgbClr val="FF0000"/>
              </a:solidFill>
            </a:endParaRP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EMCC and others attempting some regulation and quality standards more credibility  - consistency – competence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0000FF"/>
                </a:solidFill>
              </a:rPr>
              <a:t>Provide protection for the client/coachee </a:t>
            </a:r>
          </a:p>
          <a:p>
            <a:pPr>
              <a:spcBef>
                <a:spcPts val="600"/>
              </a:spcBef>
              <a:defRPr/>
            </a:pPr>
            <a:endParaRPr lang="en-GB" sz="2000" dirty="0">
              <a:solidFill>
                <a:srgbClr val="0000FF"/>
              </a:solidFill>
            </a:endParaRPr>
          </a:p>
          <a:p>
            <a:pPr marL="0" indent="0">
              <a:spcBef>
                <a:spcPts val="600"/>
              </a:spcBef>
              <a:buFontTx/>
              <a:buNone/>
              <a:defRPr/>
            </a:pPr>
            <a:endParaRPr lang="en-GB" sz="2000" dirty="0">
              <a:solidFill>
                <a:srgbClr val="0000FF"/>
              </a:solidFill>
            </a:endParaRPr>
          </a:p>
          <a:p>
            <a:pPr>
              <a:spcBef>
                <a:spcPts val="600"/>
              </a:spcBef>
              <a:defRPr/>
            </a:pPr>
            <a:endParaRPr lang="en-GB" sz="2000" dirty="0">
              <a:solidFill>
                <a:srgbClr val="0000FF"/>
              </a:solidFill>
            </a:endParaRPr>
          </a:p>
          <a:p>
            <a:pPr>
              <a:spcBef>
                <a:spcPts val="600"/>
              </a:spcBef>
              <a:defRPr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76FB15-FC3D-4FEA-9309-995D0EBB0F36}"/>
              </a:ext>
            </a:extLst>
          </p:cNvPr>
          <p:cNvSpPr txBox="1">
            <a:spLocks/>
          </p:cNvSpPr>
          <p:nvPr/>
        </p:nvSpPr>
        <p:spPr>
          <a:xfrm>
            <a:off x="4788346" y="951500"/>
            <a:ext cx="4248150" cy="415701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7030A0"/>
                </a:solidFill>
              </a:rPr>
              <a:t>Number of ‘nominalisations’ (abstract nouns like competence, professionalism, context, boundaries, integrity – broken down into specific actions the coach needs to take to embody the values in work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7030A0"/>
                </a:solidFill>
              </a:rPr>
              <a:t>Guaranteeing a level of service or recourse to complaints procedure</a:t>
            </a:r>
          </a:p>
          <a:p>
            <a:pPr>
              <a:spcBef>
                <a:spcPts val="600"/>
              </a:spcBef>
              <a:defRPr/>
            </a:pPr>
            <a:r>
              <a:rPr lang="en-GB" sz="2000" dirty="0">
                <a:solidFill>
                  <a:srgbClr val="7030A0"/>
                </a:solidFill>
              </a:rPr>
              <a:t>Act with integrity – clearly stating what you will do and doing it</a:t>
            </a:r>
          </a:p>
          <a:p>
            <a:pPr>
              <a:spcBef>
                <a:spcPts val="600"/>
              </a:spcBef>
              <a:spcAft>
                <a:spcPts val="300"/>
              </a:spcAft>
              <a:defRPr/>
            </a:pPr>
            <a:r>
              <a:rPr lang="en-GB" sz="2000" dirty="0">
                <a:solidFill>
                  <a:srgbClr val="7030A0"/>
                </a:solidFill>
              </a:rPr>
              <a:t>Credibility </a:t>
            </a:r>
          </a:p>
          <a:p>
            <a:pPr marL="0" indent="0">
              <a:spcBef>
                <a:spcPts val="600"/>
              </a:spcBef>
              <a:buFontTx/>
              <a:buNone/>
              <a:defRPr/>
            </a:pPr>
            <a:endParaRPr lang="en-GB" sz="2000" dirty="0">
              <a:solidFill>
                <a:srgbClr val="7030A0"/>
              </a:solidFill>
            </a:endParaRPr>
          </a:p>
          <a:p>
            <a:pPr>
              <a:spcBef>
                <a:spcPts val="600"/>
              </a:spcBef>
              <a:defRPr/>
            </a:pP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24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7AEE-CB32-46BA-9597-72CB4E5DB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&amp; Supervision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25ECAF-B24F-460F-B798-965BC5C4713B}"/>
              </a:ext>
            </a:extLst>
          </p:cNvPr>
          <p:cNvSpPr/>
          <p:nvPr/>
        </p:nvSpPr>
        <p:spPr>
          <a:xfrm>
            <a:off x="179512" y="1461557"/>
            <a:ext cx="8784976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400" b="1" dirty="0">
                <a:solidFill>
                  <a:srgbClr val="0000FF"/>
                </a:solidFill>
              </a:rPr>
              <a:t>Most ethical approaches </a:t>
            </a:r>
          </a:p>
          <a:p>
            <a:pPr>
              <a:buFontTx/>
              <a:buNone/>
              <a:defRPr/>
            </a:pPr>
            <a:r>
              <a:rPr lang="en-GB" sz="2400" b="1" dirty="0">
                <a:solidFill>
                  <a:srgbClr val="FF0000"/>
                </a:solidFill>
              </a:rPr>
              <a:t>Supervision</a:t>
            </a:r>
          </a:p>
          <a:p>
            <a:pPr marL="342900" lvl="1" indent="-342900">
              <a:defRPr/>
            </a:pPr>
            <a:r>
              <a:rPr lang="en-GB" sz="2000" dirty="0">
                <a:solidFill>
                  <a:srgbClr val="0000FF"/>
                </a:solidFill>
              </a:rPr>
              <a:t>Standard procedure for professions with a strong psychological focus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Counselling,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Psychotherapy,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Psychology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Social work </a:t>
            </a:r>
          </a:p>
          <a:p>
            <a:pPr lvl="1">
              <a:defRPr/>
            </a:pPr>
            <a:endParaRPr lang="en-GB" sz="2400" dirty="0"/>
          </a:p>
          <a:p>
            <a:pPr>
              <a:defRPr/>
            </a:pPr>
            <a:r>
              <a:rPr lang="en-GB" sz="2000" dirty="0">
                <a:solidFill>
                  <a:srgbClr val="CC0099"/>
                </a:solidFill>
              </a:rPr>
              <a:t>Where the personality, needs, desires and attitudes of the practitioner have a strong impact on their relationship with their clients</a:t>
            </a:r>
          </a:p>
          <a:p>
            <a:pPr>
              <a:defRPr/>
            </a:pPr>
            <a:endParaRPr lang="en-GB" sz="2000" dirty="0">
              <a:solidFill>
                <a:srgbClr val="CC0099"/>
              </a:solidFill>
            </a:endParaRPr>
          </a:p>
          <a:p>
            <a:pPr>
              <a:defRPr/>
            </a:pPr>
            <a:r>
              <a:rPr lang="en-GB" sz="2000" dirty="0">
                <a:solidFill>
                  <a:srgbClr val="CC0099"/>
                </a:solidFill>
              </a:rPr>
              <a:t>Need to be aware of how you are impacting on, and influencing, the coaching relationship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1F83A2-C447-4C7E-A92B-7B693B4EF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138" y="0"/>
            <a:ext cx="3282862" cy="1448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A picture containing indoor&#10;&#10;Description automatically generated">
            <a:extLst>
              <a:ext uri="{FF2B5EF4-FFF2-40B4-BE49-F238E27FC236}">
                <a16:creationId xmlns:a16="http://schemas.microsoft.com/office/drawing/2014/main" id="{E6A2150D-9643-4E43-B504-98BDACFB8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350" y="2492375"/>
            <a:ext cx="2565400" cy="170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Rectangle 2">
            <a:extLst>
              <a:ext uri="{FF2B5EF4-FFF2-40B4-BE49-F238E27FC236}">
                <a16:creationId xmlns:a16="http://schemas.microsoft.com/office/drawing/2014/main" id="{A66F18DC-81EE-4487-8FB6-06B7C690B0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Creating a coaching culture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217EBDD-0190-4D8B-8A4B-696E657291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35975" cy="391636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7030A0"/>
                </a:solidFill>
              </a:rPr>
              <a:t>Coaching linked to business culture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00CC"/>
                </a:solidFill>
              </a:rPr>
              <a:t>Being a coachee encouraged and supported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FF0000"/>
                </a:solidFill>
              </a:rPr>
              <a:t>Coach training provided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CC00CC"/>
                </a:solidFill>
              </a:rPr>
              <a:t>Coaching rewarded and recognized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993300"/>
                </a:solidFill>
              </a:rPr>
              <a:t>Systemic perspective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rgbClr val="009900"/>
                </a:solidFill>
              </a:rPr>
              <a:t>Move to coaching is managed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endParaRPr lang="en-GB" sz="2800" i="1" dirty="0">
              <a:solidFill>
                <a:srgbClr val="0066FF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800" i="1" dirty="0">
                <a:solidFill>
                  <a:srgbClr val="0066FF"/>
                </a:solidFill>
              </a:rPr>
              <a:t>How far has </a:t>
            </a:r>
            <a:r>
              <a:rPr lang="en-GB" sz="2800" i="1" u="sng" dirty="0">
                <a:solidFill>
                  <a:srgbClr val="0066FF"/>
                </a:solidFill>
              </a:rPr>
              <a:t>your </a:t>
            </a:r>
            <a:r>
              <a:rPr lang="en-GB" sz="2800" i="1" dirty="0">
                <a:solidFill>
                  <a:srgbClr val="0066FF"/>
                </a:solidFill>
              </a:rPr>
              <a:t>organization moved on these dimensions – nascent, tactical, strategic, embedded? Do you see how supervision can help?   </a:t>
            </a:r>
            <a:r>
              <a:rPr lang="en-GB" sz="2800" i="1" u="sng" dirty="0">
                <a:solidFill>
                  <a:srgbClr val="002060"/>
                </a:solidFill>
              </a:rPr>
              <a:t>Discuss and feedback -15 mins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BB559-7BD4-49A7-8FA4-3D2C4700E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F41A8-5413-4F6B-871D-24DB40B9D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66"/>
                </a:solidFill>
              </a:rPr>
              <a:t>‘Supervision is one of the main integrating processes for ongoing personal and professional development of coaches, mentors and organisational consultants.’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ECAD5B-A984-4FFA-9A59-1A732B1DEE2A}"/>
              </a:ext>
            </a:extLst>
          </p:cNvPr>
          <p:cNvSpPr txBox="1"/>
          <p:nvPr/>
        </p:nvSpPr>
        <p:spPr>
          <a:xfrm>
            <a:off x="107504" y="4334469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Hawkins, P. &amp; Smith, N. (2011) </a:t>
            </a:r>
            <a:r>
              <a:rPr lang="en-GB" i="1" dirty="0"/>
              <a:t>Coaching, mentoring and organizational consultancy: supervision and development.</a:t>
            </a:r>
            <a:r>
              <a:rPr lang="en-GB" dirty="0"/>
              <a:t> Maidenhead, UK: Open University Press.  </a:t>
            </a:r>
            <a:r>
              <a:rPr lang="en-GB" i="1" dirty="0"/>
              <a:t>p.143</a:t>
            </a:r>
          </a:p>
        </p:txBody>
      </p:sp>
      <p:pic>
        <p:nvPicPr>
          <p:cNvPr id="8" name="Picture 7" descr="A person sitting at a table&#10;&#10;Description automatically generated">
            <a:extLst>
              <a:ext uri="{FF2B5EF4-FFF2-40B4-BE49-F238E27FC236}">
                <a16:creationId xmlns:a16="http://schemas.microsoft.com/office/drawing/2014/main" id="{68812BC3-ABD2-46ED-86FF-C49C0344B1C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17647" y="4077072"/>
            <a:ext cx="2626353" cy="1623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3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78382-0459-49EC-95EA-0ABB3F166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EB7D1-CEB9-4FF6-A4E6-B3EAE3575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856984" cy="2404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C3300"/>
                </a:solidFill>
              </a:rPr>
              <a:t>‘The process by which a coach/mentor/consultant with the help of a supervisor, who is not working directly with the client, can attend to understanding better both the client system and themselves as part of the client/coach/mentor system, and transform their work.’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05168A-256B-44E8-8D9D-6035FC785663}"/>
              </a:ext>
            </a:extLst>
          </p:cNvPr>
          <p:cNvSpPr txBox="1"/>
          <p:nvPr/>
        </p:nvSpPr>
        <p:spPr>
          <a:xfrm>
            <a:off x="2888299" y="4334469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Hawkins, P. &amp; Smith, N. (2011) </a:t>
            </a:r>
            <a:r>
              <a:rPr lang="en-GB" i="1" dirty="0"/>
              <a:t>Coaching, mentoring and organizational consultancy: supervision and development.</a:t>
            </a:r>
            <a:r>
              <a:rPr lang="en-GB" dirty="0"/>
              <a:t> Maidenhead, UK: Open University Press.  </a:t>
            </a:r>
            <a:r>
              <a:rPr lang="en-GB" i="1" dirty="0"/>
              <a:t>p.147</a:t>
            </a:r>
          </a:p>
        </p:txBody>
      </p:sp>
      <p:pic>
        <p:nvPicPr>
          <p:cNvPr id="7" name="Picture 6" descr="A person sitting at a table&#10;&#10;Description automatically generated">
            <a:extLst>
              <a:ext uri="{FF2B5EF4-FFF2-40B4-BE49-F238E27FC236}">
                <a16:creationId xmlns:a16="http://schemas.microsoft.com/office/drawing/2014/main" id="{C7611C79-DFB4-4754-9B7D-6D3479325EB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983265"/>
            <a:ext cx="2606631" cy="173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732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8B322-03E6-412F-8612-947A5CF0B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1989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/>
              <a:t>Supervision in an Organisational Context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000D857-47E7-4F19-B983-93876612DE40}"/>
              </a:ext>
            </a:extLst>
          </p:cNvPr>
          <p:cNvSpPr/>
          <p:nvPr/>
        </p:nvSpPr>
        <p:spPr>
          <a:xfrm>
            <a:off x="2341579" y="1340768"/>
            <a:ext cx="4176464" cy="37444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784FFB-9AA5-434D-B4C1-25183A3D8B9B}"/>
              </a:ext>
            </a:extLst>
          </p:cNvPr>
          <p:cNvSpPr/>
          <p:nvPr/>
        </p:nvSpPr>
        <p:spPr>
          <a:xfrm>
            <a:off x="550246" y="1624069"/>
            <a:ext cx="1073080" cy="634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Professional code/ethics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295BD71-9B98-4C50-8A2C-0B3B797EF470}"/>
              </a:ext>
            </a:extLst>
          </p:cNvPr>
          <p:cNvSpPr/>
          <p:nvPr/>
        </p:nvSpPr>
        <p:spPr>
          <a:xfrm>
            <a:off x="3745735" y="5142395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Social context</a:t>
            </a:r>
          </a:p>
          <a:p>
            <a:pPr algn="ctr"/>
            <a:r>
              <a:rPr lang="en-GB" sz="1100" dirty="0"/>
              <a:t>Social norms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1C1960-701E-4BA5-9D05-319E9E61AEBE}"/>
              </a:ext>
            </a:extLst>
          </p:cNvPr>
          <p:cNvSpPr/>
          <p:nvPr/>
        </p:nvSpPr>
        <p:spPr>
          <a:xfrm>
            <a:off x="7236296" y="4348965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Family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641EAE-3447-4610-80BB-E51BAA732D61}"/>
              </a:ext>
            </a:extLst>
          </p:cNvPr>
          <p:cNvSpPr/>
          <p:nvPr/>
        </p:nvSpPr>
        <p:spPr>
          <a:xfrm>
            <a:off x="565642" y="4348965"/>
            <a:ext cx="1057683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Economic pressures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D396FD-F524-4114-A1D8-16C219E5713E}"/>
              </a:ext>
            </a:extLst>
          </p:cNvPr>
          <p:cNvSpPr/>
          <p:nvPr/>
        </p:nvSpPr>
        <p:spPr>
          <a:xfrm>
            <a:off x="7236296" y="1624068"/>
            <a:ext cx="1224136" cy="634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Organisational constraints and expectations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E6454C-AD6A-402F-9FA0-29C1FA44D334}"/>
              </a:ext>
            </a:extLst>
          </p:cNvPr>
          <p:cNvSpPr/>
          <p:nvPr/>
        </p:nvSpPr>
        <p:spPr>
          <a:xfrm>
            <a:off x="3745735" y="723776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Organizational context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2497EDA-0378-4F6A-9E49-8BB2DB944447}"/>
              </a:ext>
            </a:extLst>
          </p:cNvPr>
          <p:cNvCxnSpPr>
            <a:cxnSpLocks/>
            <a:stCxn id="9" idx="3"/>
          </p:cNvCxnSpPr>
          <p:nvPr/>
        </p:nvCxnSpPr>
        <p:spPr>
          <a:xfrm flipV="1">
            <a:off x="1623325" y="4181626"/>
            <a:ext cx="1508514" cy="383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904A2AB-C197-457F-92BE-8FDB5DB3098D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1623326" y="1941109"/>
            <a:ext cx="1508513" cy="4012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2FFBDBA-66BF-443F-BFE7-042E3422B859}"/>
              </a:ext>
            </a:extLst>
          </p:cNvPr>
          <p:cNvCxnSpPr>
            <a:stCxn id="7" idx="0"/>
          </p:cNvCxnSpPr>
          <p:nvPr/>
        </p:nvCxnSpPr>
        <p:spPr>
          <a:xfrm flipH="1" flipV="1">
            <a:off x="4427984" y="4437112"/>
            <a:ext cx="1827" cy="705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EBCC7AB2-426B-4E53-BC4D-2BA538BBB835}"/>
              </a:ext>
            </a:extLst>
          </p:cNvPr>
          <p:cNvSpPr/>
          <p:nvPr/>
        </p:nvSpPr>
        <p:spPr>
          <a:xfrm>
            <a:off x="2915816" y="2852936"/>
            <a:ext cx="1224136" cy="6003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Fantasy relationship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1DB6612-1058-4C3C-BF98-2872A245D88F}"/>
              </a:ext>
            </a:extLst>
          </p:cNvPr>
          <p:cNvSpPr/>
          <p:nvPr/>
        </p:nvSpPr>
        <p:spPr>
          <a:xfrm>
            <a:off x="5076055" y="2342326"/>
            <a:ext cx="1152127" cy="334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Supervisor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9F10F3-C37E-4EC3-A563-C23A3B868E60}"/>
              </a:ext>
            </a:extLst>
          </p:cNvPr>
          <p:cNvSpPr/>
          <p:nvPr/>
        </p:nvSpPr>
        <p:spPr>
          <a:xfrm>
            <a:off x="5076056" y="2920104"/>
            <a:ext cx="1152127" cy="334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Coach/Mentor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D72E0D-779C-4D05-A614-6E26445C19BC}"/>
              </a:ext>
            </a:extLst>
          </p:cNvPr>
          <p:cNvSpPr/>
          <p:nvPr/>
        </p:nvSpPr>
        <p:spPr>
          <a:xfrm>
            <a:off x="5076056" y="3574730"/>
            <a:ext cx="1152125" cy="3340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Coachee/Mentee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D8D2514-5014-42D5-8915-E9FB24476B5D}"/>
              </a:ext>
            </a:extLst>
          </p:cNvPr>
          <p:cNvCxnSpPr>
            <a:cxnSpLocks/>
            <a:stCxn id="19" idx="1"/>
            <a:endCxn id="18" idx="3"/>
          </p:cNvCxnSpPr>
          <p:nvPr/>
        </p:nvCxnSpPr>
        <p:spPr>
          <a:xfrm flipH="1">
            <a:off x="4139952" y="2509351"/>
            <a:ext cx="936103" cy="6437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2D4F377-898A-4573-9F90-1E420043E1AA}"/>
              </a:ext>
            </a:extLst>
          </p:cNvPr>
          <p:cNvCxnSpPr>
            <a:cxnSpLocks/>
            <a:stCxn id="21" idx="1"/>
            <a:endCxn id="18" idx="3"/>
          </p:cNvCxnSpPr>
          <p:nvPr/>
        </p:nvCxnSpPr>
        <p:spPr>
          <a:xfrm flipH="1" flipV="1">
            <a:off x="4139952" y="3153107"/>
            <a:ext cx="936104" cy="5886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BFB4B11-9744-4729-A42A-531DFAB0238A}"/>
              </a:ext>
            </a:extLst>
          </p:cNvPr>
          <p:cNvCxnSpPr>
            <a:stCxn id="19" idx="2"/>
            <a:endCxn id="20" idx="0"/>
          </p:cNvCxnSpPr>
          <p:nvPr/>
        </p:nvCxnSpPr>
        <p:spPr>
          <a:xfrm>
            <a:off x="5652119" y="2676375"/>
            <a:ext cx="1" cy="24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1D20FD9-0EE7-4401-B1FD-40B0979F06D5}"/>
              </a:ext>
            </a:extLst>
          </p:cNvPr>
          <p:cNvCxnSpPr>
            <a:cxnSpLocks/>
          </p:cNvCxnSpPr>
          <p:nvPr/>
        </p:nvCxnSpPr>
        <p:spPr>
          <a:xfrm flipH="1">
            <a:off x="5471607" y="3254185"/>
            <a:ext cx="1" cy="3205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374D8332-A094-4093-A99D-9AFAE81B1AEA}"/>
              </a:ext>
            </a:extLst>
          </p:cNvPr>
          <p:cNvCxnSpPr/>
          <p:nvPr/>
        </p:nvCxnSpPr>
        <p:spPr>
          <a:xfrm>
            <a:off x="5938325" y="3254153"/>
            <a:ext cx="0" cy="3205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622CA57E-5E2C-499E-8DFC-61FE0AE9DDC0}"/>
              </a:ext>
            </a:extLst>
          </p:cNvPr>
          <p:cNvCxnSpPr>
            <a:cxnSpLocks/>
            <a:stCxn id="8" idx="1"/>
          </p:cNvCxnSpPr>
          <p:nvPr/>
        </p:nvCxnSpPr>
        <p:spPr>
          <a:xfrm flipH="1" flipV="1">
            <a:off x="5938325" y="4181626"/>
            <a:ext cx="1297971" cy="383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64EC0B9-3928-4406-B1D2-80F74F787074}"/>
              </a:ext>
            </a:extLst>
          </p:cNvPr>
          <p:cNvCxnSpPr>
            <a:stCxn id="10" idx="1"/>
          </p:cNvCxnSpPr>
          <p:nvPr/>
        </p:nvCxnSpPr>
        <p:spPr>
          <a:xfrm flipH="1">
            <a:off x="5833052" y="1941109"/>
            <a:ext cx="1403244" cy="260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FAB13CD8-6180-4DBC-821F-1669DC4C5914}"/>
              </a:ext>
            </a:extLst>
          </p:cNvPr>
          <p:cNvSpPr txBox="1"/>
          <p:nvPr/>
        </p:nvSpPr>
        <p:spPr>
          <a:xfrm>
            <a:off x="5492596" y="5019215"/>
            <a:ext cx="3559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Garvey, R., Stokes, P. and Megginson, D. (2014) Coaching and mentoring theory and practice 2</a:t>
            </a:r>
            <a:r>
              <a:rPr lang="en-GB" sz="1200" baseline="30000" dirty="0"/>
              <a:t>nd</a:t>
            </a:r>
            <a:r>
              <a:rPr lang="en-GB" sz="1200" dirty="0"/>
              <a:t> edn. London: Sage Publications Ltd</a:t>
            </a:r>
          </a:p>
        </p:txBody>
      </p:sp>
    </p:spTree>
    <p:extLst>
      <p:ext uri="{BB962C8B-B14F-4D97-AF65-F5344CB8AC3E}">
        <p14:creationId xmlns:p14="http://schemas.microsoft.com/office/powerpoint/2010/main" val="47521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8" grpId="0" animBg="1"/>
      <p:bldP spid="19" grpId="0" animBg="1"/>
      <p:bldP spid="20" grpId="0" animBg="1"/>
      <p:bldP spid="21" grpId="0" animBg="1"/>
      <p:bldP spid="4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744"/>
            <a:ext cx="8229600" cy="1143000"/>
          </a:xfrm>
        </p:spPr>
        <p:txBody>
          <a:bodyPr/>
          <a:lstStyle/>
          <a:p>
            <a:r>
              <a:rPr lang="en-GB" dirty="0"/>
              <a:t>For the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Read and research the role of ‘Supervision’ and ‘Evaluation’ in regard to coaching and mentoring programmes within organisations.</a:t>
            </a:r>
          </a:p>
          <a:p>
            <a:r>
              <a:rPr lang="en-GB" dirty="0">
                <a:solidFill>
                  <a:srgbClr val="FF0000"/>
                </a:solidFill>
              </a:rPr>
              <a:t>Write up your findings using about 300 to 500 words</a:t>
            </a:r>
          </a:p>
          <a:p>
            <a:r>
              <a:rPr lang="en-GB" dirty="0">
                <a:solidFill>
                  <a:srgbClr val="009900"/>
                </a:solidFill>
              </a:rPr>
              <a:t>Fully reference the evidence you provide</a:t>
            </a:r>
          </a:p>
          <a:p>
            <a:r>
              <a:rPr lang="en-GB" dirty="0">
                <a:solidFill>
                  <a:srgbClr val="CC0099"/>
                </a:solidFill>
              </a:rPr>
              <a:t>Chapter 15, </a:t>
            </a:r>
            <a:r>
              <a:rPr lang="en-GB" i="1" dirty="0">
                <a:solidFill>
                  <a:srgbClr val="CC0099"/>
                </a:solidFill>
              </a:rPr>
              <a:t>Design &amp; Evaluation </a:t>
            </a:r>
            <a:r>
              <a:rPr lang="en-GB" dirty="0">
                <a:solidFill>
                  <a:srgbClr val="CC0099"/>
                </a:solidFill>
              </a:rPr>
              <a:t>by Garvey, R., Stokes, P. and Megginson, D. in Maund, A. ed. (2017) </a:t>
            </a:r>
            <a:r>
              <a:rPr lang="en-GB" i="1" dirty="0">
                <a:solidFill>
                  <a:srgbClr val="CC0099"/>
                </a:solidFill>
              </a:rPr>
              <a:t>BA in leadership and management: Skills for the workplace, final year</a:t>
            </a:r>
            <a:r>
              <a:rPr lang="en-GB" dirty="0">
                <a:solidFill>
                  <a:srgbClr val="CC0099"/>
                </a:solidFill>
              </a:rPr>
              <a:t>.  London: Sage </a:t>
            </a:r>
            <a:r>
              <a:rPr lang="en-GB">
                <a:solidFill>
                  <a:srgbClr val="CC0099"/>
                </a:solidFill>
              </a:rPr>
              <a:t>Publications Ltd.</a:t>
            </a:r>
            <a:endParaRPr lang="en-GB" dirty="0">
              <a:solidFill>
                <a:srgbClr val="CC0099"/>
              </a:solidFill>
            </a:endParaRPr>
          </a:p>
          <a:p>
            <a:endParaRPr lang="en-GB" dirty="0">
              <a:solidFill>
                <a:srgbClr val="009900"/>
              </a:solidFill>
            </a:endParaRPr>
          </a:p>
          <a:p>
            <a:endParaRPr lang="en-GB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EC19A70-49D2-4B48-A37F-22A5AF9D44D6}">
  <ds:schemaRefs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9814</TotalTime>
  <Words>1118</Words>
  <Application>Microsoft Office PowerPoint</Application>
  <PresentationFormat>On-screen Show (4:3)</PresentationFormat>
  <Paragraphs>130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UWTSD 200 B</vt:lpstr>
      <vt:lpstr>BMSK6005 Coaching &amp; Mentoring Skills of the Workplace</vt:lpstr>
      <vt:lpstr>Agenda</vt:lpstr>
      <vt:lpstr>Quick Group Review</vt:lpstr>
      <vt:lpstr>Common Competencies</vt:lpstr>
      <vt:lpstr>Common Competencies </vt:lpstr>
      <vt:lpstr>Eight mentoring/coaching competence categories</vt:lpstr>
      <vt:lpstr>Rapport Building - Matching</vt:lpstr>
      <vt:lpstr>Ethics Framework</vt:lpstr>
      <vt:lpstr>Value of an Ethical Framework to Coaching</vt:lpstr>
      <vt:lpstr>Ethics &amp; Supervision</vt:lpstr>
      <vt:lpstr>Creating a coaching culture</vt:lpstr>
      <vt:lpstr>Why Supervision?</vt:lpstr>
      <vt:lpstr>What is Supervision?</vt:lpstr>
      <vt:lpstr>Supervision in an Organisational Context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25</cp:revision>
  <dcterms:created xsi:type="dcterms:W3CDTF">2015-03-03T13:29:53Z</dcterms:created>
  <dcterms:modified xsi:type="dcterms:W3CDTF">2022-04-12T09:38:13Z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