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4"/>
  </p:sldMasterIdLst>
  <p:notesMasterIdLst>
    <p:notesMasterId r:id="rId18"/>
  </p:notesMasterIdLst>
  <p:handoutMasterIdLst>
    <p:handoutMasterId r:id="rId19"/>
  </p:handoutMasterIdLst>
  <p:sldIdLst>
    <p:sldId id="312" r:id="rId5"/>
    <p:sldId id="304" r:id="rId6"/>
    <p:sldId id="307" r:id="rId7"/>
    <p:sldId id="281" r:id="rId8"/>
    <p:sldId id="323" r:id="rId9"/>
    <p:sldId id="324" r:id="rId10"/>
    <p:sldId id="282" r:id="rId11"/>
    <p:sldId id="314" r:id="rId12"/>
    <p:sldId id="315" r:id="rId13"/>
    <p:sldId id="317" r:id="rId14"/>
    <p:sldId id="318" r:id="rId15"/>
    <p:sldId id="325" r:id="rId16"/>
    <p:sldId id="326" r:id="rId17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C8F"/>
    <a:srgbClr val="FDFBF6"/>
    <a:srgbClr val="AAC4E9"/>
    <a:srgbClr val="F5CDCE"/>
    <a:srgbClr val="DF8C8C"/>
    <a:srgbClr val="D4D593"/>
    <a:srgbClr val="E6F0FE"/>
    <a:srgbClr val="CDBE8A"/>
    <a:srgbClr val="FFEFEF"/>
    <a:srgbClr val="FCFB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527" autoAdjust="0"/>
    <p:restoredTop sz="95441" autoAdjust="0"/>
  </p:normalViewPr>
  <p:slideViewPr>
    <p:cSldViewPr snapToGrid="0" snapToObjects="1">
      <p:cViewPr varScale="1">
        <p:scale>
          <a:sx n="114" d="100"/>
          <a:sy n="114" d="100"/>
        </p:scale>
        <p:origin x="304" y="176"/>
      </p:cViewPr>
      <p:guideLst>
        <p:guide orient="horz" pos="2616"/>
        <p:guide orient="horz" pos="3264"/>
        <p:guide pos="6912"/>
        <p:guide orient="horz"/>
        <p:guide orient="horz" pos="4008"/>
        <p:guide orient="horz" pos="2352"/>
        <p:guide pos="6696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pos="5256"/>
        <p:guide pos="726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25" d="100"/>
          <a:sy n="25" d="100"/>
        </p:scale>
        <p:origin x="348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2426ABF-A8C0-D94B-8DA4-89B3D95177F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3E1C36-C21F-0B70-27E7-5B59DAE2756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7769225" y="0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970FB6-164E-0840-A35B-09E9F3D45F76}" type="datetimeyyyy">
              <a:rPr lang="en-US" smtClean="0"/>
              <a:t>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942066-244B-8673-5E9A-26E4265AD0B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23161625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0EE97-1F54-6631-A4BB-FD938296488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7769225" y="23161625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0BD0AB-C59E-4A46-83D3-F07787446B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3783596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0866786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6548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77361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9312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6530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1398EE-8377-0F7E-E624-B979DFA575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0F57CD-34CA-E6FA-25B0-FE07271D83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B6C8AA-F706-1F93-BB05-419C9BA8A3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49915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ED9D8D-27DD-3FB4-AFA0-B257B2DFA7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A5E330-E932-3588-0ABF-746FB7367D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1DDCBD-74D4-28DE-D4A2-38C01CF2C9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5446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93977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6670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97422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9146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5417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84DC62-FBD7-B3CC-D007-7447F832CF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FABA84-80F7-BA7B-49F7-F340239962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972CE5-8599-629A-7358-32DFF245A5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065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>
            <a:extLst>
              <a:ext uri="{FF2B5EF4-FFF2-40B4-BE49-F238E27FC236}">
                <a16:creationId xmlns:a16="http://schemas.microsoft.com/office/drawing/2014/main" id="{BA5D5A72-CB6F-F8DE-E2C9-90459C8C3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6FD7FF-2869-7902-36B2-2B229AB9A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00188" y="1173106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457C88-4472-81CF-02AF-4421E0A30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694429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899790" y="810227"/>
            <a:ext cx="6392421" cy="3831221"/>
          </a:xfrm>
        </p:spPr>
        <p:txBody>
          <a:bodyPr tIns="0" bIns="0" anchor="ctr" anchorCtr="0">
            <a:noAutofit/>
          </a:bodyPr>
          <a:lstStyle>
            <a:lvl1pPr algn="ctr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6317998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5923D9E-9381-3D11-B31A-1BF5C97F3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9E777D0-3240-08CE-6B6C-B33B910B8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FEA81A2-6893-518C-6AF3-37C987789C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F297964-0B81-31DC-6D6D-1414832238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E4FDB43-7466-4B74-330E-836DA9504C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2EA39DB9-F1B4-F4E9-CF4D-717B0CD747DA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>
            <a:extLst>
              <a:ext uri="{FF2B5EF4-FFF2-40B4-BE49-F238E27FC236}">
                <a16:creationId xmlns:a16="http://schemas.microsoft.com/office/drawing/2014/main" id="{EFFAEAD9-58A9-096B-C6D0-58F7AD08E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CFBBA-B680-A6A7-3C4B-5FEAC425328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1057274"/>
            <a:ext cx="6583680" cy="1531357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386C43-DD10-E892-08AD-D6F4AE9617D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914400" y="2834640"/>
            <a:ext cx="6583680" cy="3207344"/>
          </a:xfrm>
        </p:spPr>
        <p:txBody>
          <a:bodyPr lIns="91440" tIns="0" rIns="91440" bIns="0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1114D1E-7749-DD58-8782-318E4F679DE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396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537D12D-0FCA-3396-988D-452D3D526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1710CE8-8A83-C0D3-623E-AFCC6C6A29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3346" y="332509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AA66C80-37C3-6D28-7564-733A30B2CD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9353550" y="0"/>
            <a:ext cx="2838450" cy="2857958"/>
            <a:chOff x="0" y="0"/>
            <a:chExt cx="2838450" cy="2857958"/>
          </a:xfrm>
        </p:grpSpPr>
        <p:sp>
          <p:nvSpPr>
            <p:cNvPr id="12" name="Freeform: Shape 28">
              <a:extLst>
                <a:ext uri="{FF2B5EF4-FFF2-40B4-BE49-F238E27FC236}">
                  <a16:creationId xmlns:a16="http://schemas.microsoft.com/office/drawing/2014/main" id="{D9DB7C23-E0CF-A75F-BFFD-4E7679AF4A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0"/>
              <a:ext cx="2838450" cy="2857958"/>
            </a:xfrm>
            <a:custGeom>
              <a:avLst/>
              <a:gdLst>
                <a:gd name="connsiteX0" fmla="*/ 1971005 w 2838450"/>
                <a:gd name="connsiteY0" fmla="*/ 0 h 2857958"/>
                <a:gd name="connsiteX1" fmla="*/ 2838450 w 2838450"/>
                <a:gd name="connsiteY1" fmla="*/ 0 h 2857958"/>
                <a:gd name="connsiteX2" fmla="*/ 2838450 w 2838450"/>
                <a:gd name="connsiteY2" fmla="*/ 7240 h 2857958"/>
                <a:gd name="connsiteX3" fmla="*/ 278890 w 2838450"/>
                <a:gd name="connsiteY3" fmla="*/ 2843883 h 2857958"/>
                <a:gd name="connsiteX4" fmla="*/ 0 w 2838450"/>
                <a:gd name="connsiteY4" fmla="*/ 2857958 h 2857958"/>
                <a:gd name="connsiteX5" fmla="*/ 0 w 2838450"/>
                <a:gd name="connsiteY5" fmla="*/ 1990580 h 2857958"/>
                <a:gd name="connsiteX6" fmla="*/ 190293 w 2838450"/>
                <a:gd name="connsiteY6" fmla="*/ 1980883 h 2857958"/>
                <a:gd name="connsiteX7" fmla="*/ 1960910 w 2838450"/>
                <a:gd name="connsiteY7" fmla="*/ 200390 h 285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38450" h="2857958">
                  <a:moveTo>
                    <a:pt x="1971005" y="0"/>
                  </a:moveTo>
                  <a:lnTo>
                    <a:pt x="2838450" y="0"/>
                  </a:lnTo>
                  <a:lnTo>
                    <a:pt x="2838450" y="7240"/>
                  </a:lnTo>
                  <a:cubicBezTo>
                    <a:pt x="2838450" y="1484015"/>
                    <a:pt x="1716931" y="2697914"/>
                    <a:pt x="278890" y="2843883"/>
                  </a:cubicBezTo>
                  <a:lnTo>
                    <a:pt x="0" y="2857958"/>
                  </a:lnTo>
                  <a:lnTo>
                    <a:pt x="0" y="1990580"/>
                  </a:lnTo>
                  <a:lnTo>
                    <a:pt x="190293" y="1980883"/>
                  </a:lnTo>
                  <a:cubicBezTo>
                    <a:pt x="1124600" y="1885128"/>
                    <a:pt x="1866185" y="1135788"/>
                    <a:pt x="1960910" y="20039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/>
            </a:p>
          </p:txBody>
        </p:sp>
        <p:sp>
          <p:nvSpPr>
            <p:cNvPr id="15" name="Freeform: Shape 15">
              <a:extLst>
                <a:ext uri="{FF2B5EF4-FFF2-40B4-BE49-F238E27FC236}">
                  <a16:creationId xmlns:a16="http://schemas.microsoft.com/office/drawing/2014/main" id="{4D62A0CC-A0CE-403A-A167-27225B2C60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1"/>
              <a:ext cx="1003449" cy="1013015"/>
            </a:xfrm>
            <a:custGeom>
              <a:avLst/>
              <a:gdLst>
                <a:gd name="connsiteX0" fmla="*/ 0 w 1003449"/>
                <a:gd name="connsiteY0" fmla="*/ 0 h 1013015"/>
                <a:gd name="connsiteX1" fmla="*/ 1003449 w 1003449"/>
                <a:gd name="connsiteY1" fmla="*/ 0 h 1013015"/>
                <a:gd name="connsiteX2" fmla="*/ 998306 w 1003449"/>
                <a:gd name="connsiteY2" fmla="*/ 100639 h 1013015"/>
                <a:gd name="connsiteX3" fmla="*/ 90663 w 1003449"/>
                <a:gd name="connsiteY3" fmla="*/ 1008380 h 1013015"/>
                <a:gd name="connsiteX4" fmla="*/ 0 w 1003449"/>
                <a:gd name="connsiteY4" fmla="*/ 1013015 h 1013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3449" h="1013015">
                  <a:moveTo>
                    <a:pt x="0" y="0"/>
                  </a:moveTo>
                  <a:lnTo>
                    <a:pt x="1003449" y="0"/>
                  </a:lnTo>
                  <a:lnTo>
                    <a:pt x="998306" y="100639"/>
                  </a:lnTo>
                  <a:cubicBezTo>
                    <a:pt x="949402" y="576784"/>
                    <a:pt x="566756" y="959471"/>
                    <a:pt x="90663" y="1008380"/>
                  </a:cubicBezTo>
                  <a:lnTo>
                    <a:pt x="0" y="101301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Image 2">
              <a:extLst>
                <a:ext uri="{FF2B5EF4-FFF2-40B4-BE49-F238E27FC236}">
                  <a16:creationId xmlns:a16="http://schemas.microsoft.com/office/drawing/2014/main" id="{F8AD83DA-A293-6D56-F606-7C98C403A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458332" y="590133"/>
              <a:ext cx="775021" cy="775021"/>
            </a:xfrm>
            <a:custGeom>
              <a:avLst/>
              <a:gdLst>
                <a:gd name="connsiteX0" fmla="*/ 387511 w 775021"/>
                <a:gd name="connsiteY0" fmla="*/ 775021 h 775021"/>
                <a:gd name="connsiteX1" fmla="*/ 775021 w 775021"/>
                <a:gd name="connsiteY1" fmla="*/ 387511 h 775021"/>
                <a:gd name="connsiteX2" fmla="*/ 387511 w 775021"/>
                <a:gd name="connsiteY2" fmla="*/ 0 h 775021"/>
                <a:gd name="connsiteX3" fmla="*/ 0 w 775021"/>
                <a:gd name="connsiteY3" fmla="*/ 387511 h 775021"/>
                <a:gd name="connsiteX4" fmla="*/ 387511 w 775021"/>
                <a:gd name="connsiteY4" fmla="*/ 775021 h 775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021" h="775021">
                  <a:moveTo>
                    <a:pt x="387511" y="775021"/>
                  </a:moveTo>
                  <a:cubicBezTo>
                    <a:pt x="601527" y="775021"/>
                    <a:pt x="775021" y="601527"/>
                    <a:pt x="775021" y="387511"/>
                  </a:cubicBezTo>
                  <a:cubicBezTo>
                    <a:pt x="775021" y="173494"/>
                    <a:pt x="601527" y="0"/>
                    <a:pt x="387511" y="0"/>
                  </a:cubicBezTo>
                  <a:cubicBezTo>
                    <a:pt x="173494" y="0"/>
                    <a:pt x="0" y="173494"/>
                    <a:pt x="0" y="387511"/>
                  </a:cubicBezTo>
                  <a:cubicBezTo>
                    <a:pt x="0" y="601527"/>
                    <a:pt x="173494" y="775021"/>
                    <a:pt x="387511" y="775021"/>
                  </a:cubicBezTo>
                  <a:close/>
                </a:path>
              </a:pathLst>
            </a:custGeom>
            <a:solidFill>
              <a:schemeClr val="accent6"/>
            </a:solidFill>
            <a:ln w="380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5702441" y="1061623"/>
            <a:ext cx="5723586" cy="4739104"/>
          </a:xfrm>
        </p:spPr>
        <p:txBody>
          <a:bodyPr tIns="0" bIns="0" anchor="ctr">
            <a:noAutofit/>
          </a:bodyPr>
          <a:lstStyle>
            <a:lvl1pPr algn="l">
              <a:lnSpc>
                <a:spcPct val="100000"/>
              </a:lnSpc>
              <a:defRPr sz="3600"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E979AC40-7C15-9431-5B1A-415655A7FC05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443345" y="0"/>
            <a:ext cx="4344695" cy="63595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33189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86F8B46B-EF6E-BC12-09E2-0F3B77919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4064" y="-400"/>
            <a:ext cx="12216063" cy="3467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D7B4F11-E150-473B-98F5-6E6AC9646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3346" y="420493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36" name="Freeform 35">
            <a:extLst>
              <a:ext uri="{FF2B5EF4-FFF2-40B4-BE49-F238E27FC236}">
                <a16:creationId xmlns:a16="http://schemas.microsoft.com/office/drawing/2014/main" id="{A8E2FA61-C047-21BB-AA50-F84AD768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5760023" y="3764463"/>
            <a:ext cx="2812357" cy="3394143"/>
          </a:xfrm>
          <a:custGeom>
            <a:avLst/>
            <a:gdLst>
              <a:gd name="connsiteX0" fmla="*/ 0 w 2812357"/>
              <a:gd name="connsiteY0" fmla="*/ 0 h 3394143"/>
              <a:gd name="connsiteX1" fmla="*/ 2812357 w 2812357"/>
              <a:gd name="connsiteY1" fmla="*/ 3394143 h 3394143"/>
              <a:gd name="connsiteX2" fmla="*/ 0 w 2812357"/>
              <a:gd name="connsiteY2" fmla="*/ 3394143 h 3394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12357" h="3394143">
                <a:moveTo>
                  <a:pt x="0" y="0"/>
                </a:moveTo>
                <a:lnTo>
                  <a:pt x="2812357" y="3394143"/>
                </a:lnTo>
                <a:lnTo>
                  <a:pt x="0" y="3394143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  <a:alpha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3" name="Freeform 32">
            <a:extLst>
              <a:ext uri="{FF2B5EF4-FFF2-40B4-BE49-F238E27FC236}">
                <a16:creationId xmlns:a16="http://schemas.microsoft.com/office/drawing/2014/main" id="{1A2791BA-760E-9FA5-8743-D0B699FC9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463854"/>
            <a:ext cx="435241" cy="3394146"/>
          </a:xfrm>
          <a:custGeom>
            <a:avLst/>
            <a:gdLst>
              <a:gd name="connsiteX0" fmla="*/ 435241 w 435241"/>
              <a:gd name="connsiteY0" fmla="*/ 0 h 3394146"/>
              <a:gd name="connsiteX1" fmla="*/ 435241 w 435241"/>
              <a:gd name="connsiteY1" fmla="*/ 3394146 h 3394146"/>
              <a:gd name="connsiteX2" fmla="*/ 0 w 435241"/>
              <a:gd name="connsiteY2" fmla="*/ 3394146 h 3394146"/>
              <a:gd name="connsiteX3" fmla="*/ 0 w 435241"/>
              <a:gd name="connsiteY3" fmla="*/ 523525 h 3394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5241" h="3394146">
                <a:moveTo>
                  <a:pt x="435241" y="0"/>
                </a:moveTo>
                <a:lnTo>
                  <a:pt x="435241" y="3394146"/>
                </a:lnTo>
                <a:lnTo>
                  <a:pt x="0" y="3394146"/>
                </a:lnTo>
                <a:lnTo>
                  <a:pt x="0" y="52352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D6A03F2-8C7B-D33B-0E8F-24D4800D5C01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1057275"/>
            <a:ext cx="5259554" cy="2495028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51465C6-2CDE-B5BF-F22E-CBDD44E86CFC}"/>
              </a:ext>
            </a:extLst>
          </p:cNvPr>
          <p:cNvSpPr>
            <a:spLocks noGrp="1"/>
          </p:cNvSpPr>
          <p:nvPr userDrawn="1">
            <p:ph idx="1" hasCustomPrompt="1"/>
          </p:nvPr>
        </p:nvSpPr>
        <p:spPr>
          <a:xfrm>
            <a:off x="914400" y="3808750"/>
            <a:ext cx="5259554" cy="2233233"/>
          </a:xfrm>
        </p:spPr>
        <p:txBody>
          <a:bodyPr lIns="91440" tIns="0" rIns="91440" b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00000"/>
              </a:lnSpc>
              <a:spcBef>
                <a:spcPts val="0"/>
              </a:spcBef>
              <a:defRPr sz="2400"/>
            </a:lvl2pPr>
            <a:lvl3pPr marL="685800">
              <a:lnSpc>
                <a:spcPct val="100000"/>
              </a:lnSpc>
              <a:spcBef>
                <a:spcPts val="0"/>
              </a:spcBef>
              <a:defRPr sz="24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52" name="Picture Placeholder 7">
            <a:extLst>
              <a:ext uri="{FF2B5EF4-FFF2-40B4-BE49-F238E27FC236}">
                <a16:creationId xmlns:a16="http://schemas.microsoft.com/office/drawing/2014/main" id="{55126063-BDEE-A1AB-FDAE-DD9B98CACDA8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414194" y="410780"/>
            <a:ext cx="4344695" cy="6447220"/>
          </a:xfrm>
          <a:solidFill>
            <a:schemeClr val="accent3"/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68178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Image 1">
            <a:extLst>
              <a:ext uri="{FF2B5EF4-FFF2-40B4-BE49-F238E27FC236}">
                <a16:creationId xmlns:a16="http://schemas.microsoft.com/office/drawing/2014/main" id="{2A3EC91E-4089-D366-06D3-3E66F93DF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0F595E1-C910-3710-90E9-AF5FFCE05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>
            <a:extLst>
              <a:ext uri="{FF2B5EF4-FFF2-40B4-BE49-F238E27FC236}">
                <a16:creationId xmlns:a16="http://schemas.microsoft.com/office/drawing/2014/main" id="{AA39EF58-54F1-4AC9-1D83-2E7DEEAAE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rot="16200000" flipH="1">
            <a:off x="-9389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>
              <a:alpha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1" name="Freeform 70">
            <a:extLst>
              <a:ext uri="{FF2B5EF4-FFF2-40B4-BE49-F238E27FC236}">
                <a16:creationId xmlns:a16="http://schemas.microsoft.com/office/drawing/2014/main" id="{0C320934-59CC-4123-C7C1-FEEE89F30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3" name="Image 4">
            <a:extLst>
              <a:ext uri="{FF2B5EF4-FFF2-40B4-BE49-F238E27FC236}">
                <a16:creationId xmlns:a16="http://schemas.microsoft.com/office/drawing/2014/main" id="{EC46DC71-C12A-96C8-3FE2-AA95AB58B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50000"/>
            </a:schemeClr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460565" y="1057274"/>
            <a:ext cx="7965461" cy="994164"/>
          </a:xfrm>
        </p:spPr>
        <p:txBody>
          <a:bodyPr lIns="91440" tIns="0" rIns="91440" bIns="0" anchor="b" anchorCtr="0">
            <a:noAutofit/>
          </a:bodyPr>
          <a:lstStyle>
            <a:lvl1pPr algn="l">
              <a:lnSpc>
                <a:spcPct val="100000"/>
              </a:lnSpc>
              <a:defRPr sz="3600" b="1"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B20F5EA7-881C-8FB7-EAC9-89C8F2E5865C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3460565" y="2303029"/>
            <a:ext cx="7965460" cy="3497698"/>
          </a:xfrm>
        </p:spPr>
        <p:txBody>
          <a:bodyPr lIns="91440" tIns="0" rIns="91440" bIns="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8" name="Slide Number Placeholder 2">
            <a:extLst>
              <a:ext uri="{FF2B5EF4-FFF2-40B4-BE49-F238E27FC236}">
                <a16:creationId xmlns:a16="http://schemas.microsoft.com/office/drawing/2014/main" id="{ED7A50D8-0839-EC58-FFBE-315A2099579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850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64809" y="1057274"/>
            <a:ext cx="7043617" cy="2520217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Image 0">
            <a:extLst>
              <a:ext uri="{FF2B5EF4-FFF2-40B4-BE49-F238E27FC236}">
                <a16:creationId xmlns:a16="http://schemas.microsoft.com/office/drawing/2014/main" id="{CD2D664E-6702-6607-A37E-2E99614491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>
            <a:extLst>
              <a:ext uri="{FF2B5EF4-FFF2-40B4-BE49-F238E27FC236}">
                <a16:creationId xmlns:a16="http://schemas.microsoft.com/office/drawing/2014/main" id="{951C5737-DF7E-D671-AC74-9E488335B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232A1E1-DD38-15EA-6CA1-A84950EC4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>
            <a:extLst>
              <a:ext uri="{FF2B5EF4-FFF2-40B4-BE49-F238E27FC236}">
                <a16:creationId xmlns:a16="http://schemas.microsoft.com/office/drawing/2014/main" id="{B9036D42-A06F-E6EE-BB91-8BAF04519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>
            <a:extLst>
              <a:ext uri="{FF2B5EF4-FFF2-40B4-BE49-F238E27FC236}">
                <a16:creationId xmlns:a16="http://schemas.microsoft.com/office/drawing/2014/main" id="{86E0540C-3355-A50D-AC61-047B54B70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16" name="Slide Number Placeholder 2">
            <a:extLst>
              <a:ext uri="{FF2B5EF4-FFF2-40B4-BE49-F238E27FC236}">
                <a16:creationId xmlns:a16="http://schemas.microsoft.com/office/drawing/2014/main" id="{B00F713C-1CC6-5879-0410-95F179D56AD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E40D3F2-4A7A-F909-AC98-0B402B26776E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4364808" y="3808750"/>
            <a:ext cx="7043618" cy="2233233"/>
          </a:xfrm>
        </p:spPr>
        <p:txBody>
          <a:bodyPr lIns="91440" tIns="0" rIns="91440" b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00000"/>
              </a:lnSpc>
              <a:spcBef>
                <a:spcPts val="0"/>
              </a:spcBef>
              <a:defRPr sz="2400"/>
            </a:lvl2pPr>
            <a:lvl3pPr marL="685800">
              <a:lnSpc>
                <a:spcPct val="100000"/>
              </a:lnSpc>
              <a:spcBef>
                <a:spcPts val="0"/>
              </a:spcBef>
              <a:defRPr sz="24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116296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 26">
            <a:extLst>
              <a:ext uri="{FF2B5EF4-FFF2-40B4-BE49-F238E27FC236}">
                <a16:creationId xmlns:a16="http://schemas.microsoft.com/office/drawing/2014/main" id="{3C7B0BB3-A5CA-7C72-DC39-AD00EC909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89454" y="3427336"/>
            <a:ext cx="3202546" cy="3430665"/>
          </a:xfrm>
          <a:custGeom>
            <a:avLst/>
            <a:gdLst>
              <a:gd name="connsiteX0" fmla="*/ 0 w 3202546"/>
              <a:gd name="connsiteY0" fmla="*/ 0 h 3430665"/>
              <a:gd name="connsiteX1" fmla="*/ 3202546 w 3202546"/>
              <a:gd name="connsiteY1" fmla="*/ 0 h 3430665"/>
              <a:gd name="connsiteX2" fmla="*/ 3202546 w 3202546"/>
              <a:gd name="connsiteY2" fmla="*/ 3430665 h 3430665"/>
              <a:gd name="connsiteX3" fmla="*/ 0 w 3202546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430665">
                <a:moveTo>
                  <a:pt x="0" y="0"/>
                </a:moveTo>
                <a:lnTo>
                  <a:pt x="3202546" y="0"/>
                </a:lnTo>
                <a:lnTo>
                  <a:pt x="3202546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07871527-68A5-0A5C-F5A6-A80523BAC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89454" y="3654149"/>
            <a:ext cx="3202546" cy="3203852"/>
          </a:xfrm>
          <a:custGeom>
            <a:avLst/>
            <a:gdLst>
              <a:gd name="connsiteX0" fmla="*/ 3202546 w 3202546"/>
              <a:gd name="connsiteY0" fmla="*/ 0 h 3203852"/>
              <a:gd name="connsiteX1" fmla="*/ 3202546 w 3202546"/>
              <a:gd name="connsiteY1" fmla="*/ 3203852 h 3203852"/>
              <a:gd name="connsiteX2" fmla="*/ 0 w 3202546"/>
              <a:gd name="connsiteY2" fmla="*/ 3203852 h 3203852"/>
              <a:gd name="connsiteX3" fmla="*/ 0 w 3202546"/>
              <a:gd name="connsiteY3" fmla="*/ 3190718 h 3203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203852">
                <a:moveTo>
                  <a:pt x="3202546" y="0"/>
                </a:moveTo>
                <a:lnTo>
                  <a:pt x="3202546" y="3203852"/>
                </a:lnTo>
                <a:lnTo>
                  <a:pt x="0" y="3203852"/>
                </a:lnTo>
                <a:lnTo>
                  <a:pt x="0" y="319071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EB118B3-9B06-AD11-738A-7A0651F98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89455" y="1"/>
            <a:ext cx="3202545" cy="3437345"/>
          </a:xfrm>
          <a:custGeom>
            <a:avLst/>
            <a:gdLst>
              <a:gd name="connsiteX0" fmla="*/ 0 w 3202545"/>
              <a:gd name="connsiteY0" fmla="*/ 0 h 3437345"/>
              <a:gd name="connsiteX1" fmla="*/ 3202545 w 3202545"/>
              <a:gd name="connsiteY1" fmla="*/ 0 h 3437345"/>
              <a:gd name="connsiteX2" fmla="*/ 3202545 w 3202545"/>
              <a:gd name="connsiteY2" fmla="*/ 3437345 h 3437345"/>
              <a:gd name="connsiteX3" fmla="*/ 0 w 320254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5" h="3437345">
                <a:moveTo>
                  <a:pt x="0" y="0"/>
                </a:moveTo>
                <a:lnTo>
                  <a:pt x="3202545" y="0"/>
                </a:lnTo>
                <a:lnTo>
                  <a:pt x="320254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0EA94262-504E-06F2-F383-E832C37B12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89454" y="6681"/>
            <a:ext cx="3202546" cy="3436477"/>
          </a:xfrm>
          <a:custGeom>
            <a:avLst/>
            <a:gdLst>
              <a:gd name="connsiteX0" fmla="*/ 0 w 3202546"/>
              <a:gd name="connsiteY0" fmla="*/ 0 h 3436477"/>
              <a:gd name="connsiteX1" fmla="*/ 3202546 w 3202546"/>
              <a:gd name="connsiteY1" fmla="*/ 3214418 h 3436477"/>
              <a:gd name="connsiteX2" fmla="*/ 3202546 w 3202546"/>
              <a:gd name="connsiteY2" fmla="*/ 3436477 h 3436477"/>
              <a:gd name="connsiteX3" fmla="*/ 0 w 3202546"/>
              <a:gd name="connsiteY3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436477">
                <a:moveTo>
                  <a:pt x="0" y="0"/>
                </a:moveTo>
                <a:lnTo>
                  <a:pt x="3202546" y="3214418"/>
                </a:lnTo>
                <a:lnTo>
                  <a:pt x="3202546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399" y="834635"/>
            <a:ext cx="7796464" cy="1222385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9" name="Slide Number Placeholder 2">
            <a:extLst>
              <a:ext uri="{FF2B5EF4-FFF2-40B4-BE49-F238E27FC236}">
                <a16:creationId xmlns:a16="http://schemas.microsoft.com/office/drawing/2014/main" id="{BFBCB81C-7599-87A1-8037-5FB8C374503A}"/>
              </a:ext>
            </a:extLst>
          </p:cNvPr>
          <p:cNvSpPr>
            <a:spLocks noGrp="1"/>
          </p:cNvSpPr>
          <p:nvPr userDrawn="1"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6FF02D51-6992-3FED-2A19-92E5AC564CF4}"/>
              </a:ext>
            </a:extLst>
          </p:cNvPr>
          <p:cNvSpPr>
            <a:spLocks noGrp="1"/>
          </p:cNvSpPr>
          <p:nvPr userDrawn="1">
            <p:ph sz="half" idx="2" hasCustomPrompt="1"/>
          </p:nvPr>
        </p:nvSpPr>
        <p:spPr>
          <a:xfrm>
            <a:off x="914400" y="2303028"/>
            <a:ext cx="3283119" cy="3720337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283464" indent="-283464">
              <a:spcBef>
                <a:spcPts val="1000"/>
              </a:spcBef>
              <a:defRPr sz="1800"/>
            </a:lvl2pPr>
            <a:lvl3pPr marL="283464" indent="-283464">
              <a:spcBef>
                <a:spcPts val="1000"/>
              </a:spcBef>
              <a:defRPr sz="1800"/>
            </a:lvl3pPr>
            <a:lvl4pPr marL="283464" indent="-283464">
              <a:spcBef>
                <a:spcPts val="1000"/>
              </a:spcBef>
              <a:defRPr sz="1800"/>
            </a:lvl4pPr>
            <a:lvl5pPr marL="283464" indent="-283464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5" name="Content Placeholder 5">
            <a:extLst>
              <a:ext uri="{FF2B5EF4-FFF2-40B4-BE49-F238E27FC236}">
                <a16:creationId xmlns:a16="http://schemas.microsoft.com/office/drawing/2014/main" id="{C2762372-3C12-61F8-F131-E4C08A2B1735}"/>
              </a:ext>
            </a:extLst>
          </p:cNvPr>
          <p:cNvSpPr>
            <a:spLocks noGrp="1"/>
          </p:cNvSpPr>
          <p:nvPr userDrawn="1">
            <p:ph sz="quarter" idx="4" hasCustomPrompt="1"/>
          </p:nvPr>
        </p:nvSpPr>
        <p:spPr>
          <a:xfrm>
            <a:off x="4782159" y="2303028"/>
            <a:ext cx="3284951" cy="3720337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283464" indent="-283464">
              <a:spcBef>
                <a:spcPts val="1000"/>
              </a:spcBef>
              <a:defRPr sz="1800"/>
            </a:lvl2pPr>
            <a:lvl3pPr marL="283464" indent="-283464">
              <a:spcBef>
                <a:spcPts val="1000"/>
              </a:spcBef>
              <a:defRPr sz="1800"/>
            </a:lvl3pPr>
            <a:lvl4pPr marL="283464" indent="-283464">
              <a:spcBef>
                <a:spcPts val="1000"/>
              </a:spcBef>
              <a:defRPr sz="1800"/>
            </a:lvl4pPr>
            <a:lvl5pPr marL="283464" indent="-283464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86733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376CF4B8-1811-BD21-43A7-560AC4724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4064" y="-400"/>
            <a:ext cx="12216063" cy="3467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0B7B4F0-D3BC-63DF-6429-F771BE5A3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3346" y="420493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65393"/>
            <a:ext cx="7631709" cy="1091627"/>
          </a:xfrm>
        </p:spPr>
        <p:txBody>
          <a:bodyPr tIns="0" bIns="0"/>
          <a:lstStyle>
            <a:lvl1pPr algn="l">
              <a:lnSpc>
                <a:spcPct val="100000"/>
              </a:lnSpc>
              <a:defRPr sz="360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AADE444-940A-5A34-8C49-4F15BC33EEC7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914400" y="2303028"/>
            <a:ext cx="3283119" cy="4144192"/>
          </a:xfrm>
        </p:spPr>
        <p:txBody>
          <a:bodyPr lIns="91440" tIns="0" rIns="91440" bIns="0">
            <a:normAutofit/>
          </a:bodyPr>
          <a:lstStyle>
            <a:lvl1pPr marL="457200" indent="-457200">
              <a:spcBef>
                <a:spcPts val="1000"/>
              </a:spcBef>
              <a:buFont typeface="+mj-lt"/>
              <a:buAutoNum type="arabicPeriod"/>
              <a:defRPr sz="1800"/>
            </a:lvl1pPr>
            <a:lvl2pPr marL="745236" indent="-342900">
              <a:spcBef>
                <a:spcPts val="1000"/>
              </a:spcBef>
              <a:buFont typeface="+mj-lt"/>
              <a:buAutoNum type="alphaLcPeriod"/>
              <a:defRPr sz="1800"/>
            </a:lvl2pPr>
            <a:lvl3pPr marL="1202436" indent="-342900">
              <a:spcBef>
                <a:spcPts val="1000"/>
              </a:spcBef>
              <a:buFont typeface="+mj-lt"/>
              <a:buAutoNum type="arabicParenR"/>
              <a:defRPr sz="1800"/>
            </a:lvl3pPr>
            <a:lvl4pPr marL="1659636" indent="-342900">
              <a:spcBef>
                <a:spcPts val="1000"/>
              </a:spcBef>
              <a:buFont typeface="+mj-lt"/>
              <a:buAutoNum type="alphaLcParenR"/>
              <a:defRPr sz="1800"/>
            </a:lvl4pPr>
            <a:lvl5pPr indent="-283464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79FCB-9A9F-6B60-A95C-FCF020598DE3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782159" y="2303028"/>
            <a:ext cx="3763950" cy="4144192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indent="-283464">
              <a:spcBef>
                <a:spcPts val="1000"/>
              </a:spcBef>
              <a:defRPr sz="1800"/>
            </a:lvl2pPr>
            <a:lvl3pPr indent="-283464">
              <a:spcBef>
                <a:spcPts val="1000"/>
              </a:spcBef>
              <a:defRPr sz="1800"/>
            </a:lvl3pPr>
            <a:lvl4pPr indent="-283464">
              <a:spcBef>
                <a:spcPts val="1000"/>
              </a:spcBef>
              <a:defRPr sz="1800"/>
            </a:lvl4pPr>
            <a:lvl5pPr indent="-283464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2912B88E-830A-AD4C-378F-46EF5F77950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989454" y="965393"/>
            <a:ext cx="3202545" cy="5892607"/>
          </a:xfrm>
          <a:custGeom>
            <a:avLst/>
            <a:gdLst>
              <a:gd name="connsiteX0" fmla="*/ 0 w 3202545"/>
              <a:gd name="connsiteY0" fmla="*/ 0 h 6023366"/>
              <a:gd name="connsiteX1" fmla="*/ 3202545 w 3202545"/>
              <a:gd name="connsiteY1" fmla="*/ 0 h 6023366"/>
              <a:gd name="connsiteX2" fmla="*/ 3202545 w 3202545"/>
              <a:gd name="connsiteY2" fmla="*/ 3165406 h 6023366"/>
              <a:gd name="connsiteX3" fmla="*/ 2923656 w 3202545"/>
              <a:gd name="connsiteY3" fmla="*/ 3179481 h 6023366"/>
              <a:gd name="connsiteX4" fmla="*/ 364096 w 3202545"/>
              <a:gd name="connsiteY4" fmla="*/ 6016124 h 6023366"/>
              <a:gd name="connsiteX5" fmla="*/ 364096 w 3202545"/>
              <a:gd name="connsiteY5" fmla="*/ 6023364 h 6023366"/>
              <a:gd name="connsiteX6" fmla="*/ 1231541 w 3202545"/>
              <a:gd name="connsiteY6" fmla="*/ 6023364 h 6023366"/>
              <a:gd name="connsiteX7" fmla="*/ 1241636 w 3202545"/>
              <a:gd name="connsiteY7" fmla="*/ 5822974 h 6023366"/>
              <a:gd name="connsiteX8" fmla="*/ 3012253 w 3202545"/>
              <a:gd name="connsiteY8" fmla="*/ 4042481 h 6023366"/>
              <a:gd name="connsiteX9" fmla="*/ 3202545 w 3202545"/>
              <a:gd name="connsiteY9" fmla="*/ 4032784 h 6023366"/>
              <a:gd name="connsiteX10" fmla="*/ 3202545 w 3202545"/>
              <a:gd name="connsiteY10" fmla="*/ 4033098 h 6023366"/>
              <a:gd name="connsiteX11" fmla="*/ 3012291 w 3202545"/>
              <a:gd name="connsiteY11" fmla="*/ 4042794 h 6023366"/>
              <a:gd name="connsiteX12" fmla="*/ 1242011 w 3202545"/>
              <a:gd name="connsiteY12" fmla="*/ 5823008 h 6023366"/>
              <a:gd name="connsiteX13" fmla="*/ 1231918 w 3202545"/>
              <a:gd name="connsiteY13" fmla="*/ 6023365 h 6023366"/>
              <a:gd name="connsiteX14" fmla="*/ 3202545 w 3202545"/>
              <a:gd name="connsiteY14" fmla="*/ 6023365 h 6023366"/>
              <a:gd name="connsiteX15" fmla="*/ 3202545 w 3202545"/>
              <a:gd name="connsiteY15" fmla="*/ 6023366 h 6023366"/>
              <a:gd name="connsiteX16" fmla="*/ 0 w 3202545"/>
              <a:gd name="connsiteY16" fmla="*/ 6023366 h 60233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2545" h="6023366">
                <a:moveTo>
                  <a:pt x="0" y="0"/>
                </a:moveTo>
                <a:lnTo>
                  <a:pt x="3202545" y="0"/>
                </a:lnTo>
                <a:lnTo>
                  <a:pt x="3202545" y="3165406"/>
                </a:lnTo>
                <a:lnTo>
                  <a:pt x="2923656" y="3179481"/>
                </a:lnTo>
                <a:cubicBezTo>
                  <a:pt x="1485615" y="3325450"/>
                  <a:pt x="364096" y="4539349"/>
                  <a:pt x="364096" y="6016124"/>
                </a:cubicBezTo>
                <a:lnTo>
                  <a:pt x="364096" y="6023364"/>
                </a:lnTo>
                <a:lnTo>
                  <a:pt x="1231541" y="6023364"/>
                </a:lnTo>
                <a:lnTo>
                  <a:pt x="1241636" y="5822974"/>
                </a:lnTo>
                <a:cubicBezTo>
                  <a:pt x="1336361" y="4887576"/>
                  <a:pt x="2077946" y="4138236"/>
                  <a:pt x="3012253" y="4042481"/>
                </a:cubicBezTo>
                <a:lnTo>
                  <a:pt x="3202545" y="4032784"/>
                </a:lnTo>
                <a:lnTo>
                  <a:pt x="3202545" y="4033098"/>
                </a:lnTo>
                <a:lnTo>
                  <a:pt x="3012291" y="4042794"/>
                </a:lnTo>
                <a:cubicBezTo>
                  <a:pt x="2078162" y="4138534"/>
                  <a:pt x="1336718" y="4887757"/>
                  <a:pt x="1242011" y="5823008"/>
                </a:cubicBezTo>
                <a:lnTo>
                  <a:pt x="1231918" y="6023365"/>
                </a:lnTo>
                <a:lnTo>
                  <a:pt x="3202545" y="6023365"/>
                </a:lnTo>
                <a:lnTo>
                  <a:pt x="3202545" y="6023366"/>
                </a:lnTo>
                <a:lnTo>
                  <a:pt x="0" y="6023366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>
            <a:no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US" dirty="0"/>
              <a:t>Click to add picture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B9152F76-E42E-3D76-6BDB-2FA0D6921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353550" y="4000041"/>
            <a:ext cx="2838450" cy="2857959"/>
            <a:chOff x="12797096" y="4000041"/>
            <a:chExt cx="2838450" cy="2857959"/>
          </a:xfrm>
        </p:grpSpPr>
        <p:sp>
          <p:nvSpPr>
            <p:cNvPr id="20" name="Freeform: Shape 28">
              <a:extLst>
                <a:ext uri="{FF2B5EF4-FFF2-40B4-BE49-F238E27FC236}">
                  <a16:creationId xmlns:a16="http://schemas.microsoft.com/office/drawing/2014/main" id="{ED0348C7-D83F-0AD7-2539-41219A795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2797096" y="4000041"/>
              <a:ext cx="2838450" cy="2857958"/>
            </a:xfrm>
            <a:custGeom>
              <a:avLst/>
              <a:gdLst>
                <a:gd name="connsiteX0" fmla="*/ 1971005 w 2838450"/>
                <a:gd name="connsiteY0" fmla="*/ 0 h 2857958"/>
                <a:gd name="connsiteX1" fmla="*/ 2838450 w 2838450"/>
                <a:gd name="connsiteY1" fmla="*/ 0 h 2857958"/>
                <a:gd name="connsiteX2" fmla="*/ 2838450 w 2838450"/>
                <a:gd name="connsiteY2" fmla="*/ 7240 h 2857958"/>
                <a:gd name="connsiteX3" fmla="*/ 278890 w 2838450"/>
                <a:gd name="connsiteY3" fmla="*/ 2843883 h 2857958"/>
                <a:gd name="connsiteX4" fmla="*/ 0 w 2838450"/>
                <a:gd name="connsiteY4" fmla="*/ 2857958 h 2857958"/>
                <a:gd name="connsiteX5" fmla="*/ 0 w 2838450"/>
                <a:gd name="connsiteY5" fmla="*/ 1990580 h 2857958"/>
                <a:gd name="connsiteX6" fmla="*/ 190293 w 2838450"/>
                <a:gd name="connsiteY6" fmla="*/ 1980883 h 2857958"/>
                <a:gd name="connsiteX7" fmla="*/ 1960910 w 2838450"/>
                <a:gd name="connsiteY7" fmla="*/ 200390 h 285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38450" h="2857958">
                  <a:moveTo>
                    <a:pt x="1971005" y="0"/>
                  </a:moveTo>
                  <a:lnTo>
                    <a:pt x="2838450" y="0"/>
                  </a:lnTo>
                  <a:lnTo>
                    <a:pt x="2838450" y="7240"/>
                  </a:lnTo>
                  <a:cubicBezTo>
                    <a:pt x="2838450" y="1484015"/>
                    <a:pt x="1716931" y="2697914"/>
                    <a:pt x="278890" y="2843883"/>
                  </a:cubicBezTo>
                  <a:lnTo>
                    <a:pt x="0" y="2857958"/>
                  </a:lnTo>
                  <a:lnTo>
                    <a:pt x="0" y="1990580"/>
                  </a:lnTo>
                  <a:lnTo>
                    <a:pt x="190293" y="1980883"/>
                  </a:lnTo>
                  <a:cubicBezTo>
                    <a:pt x="1124600" y="1885128"/>
                    <a:pt x="1866185" y="1135788"/>
                    <a:pt x="1960910" y="20039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/>
            </a:p>
          </p:txBody>
        </p:sp>
        <p:sp>
          <p:nvSpPr>
            <p:cNvPr id="21" name="Freeform: Shape 25">
              <a:extLst>
                <a:ext uri="{FF2B5EF4-FFF2-40B4-BE49-F238E27FC236}">
                  <a16:creationId xmlns:a16="http://schemas.microsoft.com/office/drawing/2014/main" id="{E911AA2D-BE77-278D-CD2E-2EB3E180F3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3664918" y="4867733"/>
              <a:ext cx="1970627" cy="1990267"/>
            </a:xfrm>
            <a:custGeom>
              <a:avLst/>
              <a:gdLst>
                <a:gd name="connsiteX0" fmla="*/ 0 w 1970627"/>
                <a:gd name="connsiteY0" fmla="*/ 0 h 1990267"/>
                <a:gd name="connsiteX1" fmla="*/ 1970627 w 1970627"/>
                <a:gd name="connsiteY1" fmla="*/ 0 h 1990267"/>
                <a:gd name="connsiteX2" fmla="*/ 1960534 w 1970627"/>
                <a:gd name="connsiteY2" fmla="*/ 200357 h 1990267"/>
                <a:gd name="connsiteX3" fmla="*/ 190254 w 1970627"/>
                <a:gd name="connsiteY3" fmla="*/ 1980571 h 1990267"/>
                <a:gd name="connsiteX4" fmla="*/ 0 w 1970627"/>
                <a:gd name="connsiteY4" fmla="*/ 1990267 h 1990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70627" h="1990267">
                  <a:moveTo>
                    <a:pt x="0" y="0"/>
                  </a:moveTo>
                  <a:lnTo>
                    <a:pt x="1970627" y="0"/>
                  </a:lnTo>
                  <a:lnTo>
                    <a:pt x="1960534" y="200357"/>
                  </a:lnTo>
                  <a:cubicBezTo>
                    <a:pt x="1865827" y="1135608"/>
                    <a:pt x="1124383" y="1884831"/>
                    <a:pt x="190254" y="1980571"/>
                  </a:cubicBezTo>
                  <a:lnTo>
                    <a:pt x="0" y="199026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2" name="Freeform: Shape 15">
              <a:extLst>
                <a:ext uri="{FF2B5EF4-FFF2-40B4-BE49-F238E27FC236}">
                  <a16:creationId xmlns:a16="http://schemas.microsoft.com/office/drawing/2014/main" id="{B6CE0BA6-C0FD-AC39-6C31-8477E0CAFD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4632096" y="5844983"/>
              <a:ext cx="1003449" cy="1013015"/>
            </a:xfrm>
            <a:custGeom>
              <a:avLst/>
              <a:gdLst>
                <a:gd name="connsiteX0" fmla="*/ 0 w 1003449"/>
                <a:gd name="connsiteY0" fmla="*/ 0 h 1013015"/>
                <a:gd name="connsiteX1" fmla="*/ 1003449 w 1003449"/>
                <a:gd name="connsiteY1" fmla="*/ 0 h 1013015"/>
                <a:gd name="connsiteX2" fmla="*/ 998306 w 1003449"/>
                <a:gd name="connsiteY2" fmla="*/ 100639 h 1013015"/>
                <a:gd name="connsiteX3" fmla="*/ 90663 w 1003449"/>
                <a:gd name="connsiteY3" fmla="*/ 1008380 h 1013015"/>
                <a:gd name="connsiteX4" fmla="*/ 0 w 1003449"/>
                <a:gd name="connsiteY4" fmla="*/ 1013015 h 1013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3449" h="1013015">
                  <a:moveTo>
                    <a:pt x="0" y="0"/>
                  </a:moveTo>
                  <a:lnTo>
                    <a:pt x="1003449" y="0"/>
                  </a:lnTo>
                  <a:lnTo>
                    <a:pt x="998306" y="100639"/>
                  </a:lnTo>
                  <a:cubicBezTo>
                    <a:pt x="949402" y="576784"/>
                    <a:pt x="566756" y="959471"/>
                    <a:pt x="90663" y="1008380"/>
                  </a:cubicBezTo>
                  <a:lnTo>
                    <a:pt x="0" y="101301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3" name="Image 2">
              <a:extLst>
                <a:ext uri="{FF2B5EF4-FFF2-40B4-BE49-F238E27FC236}">
                  <a16:creationId xmlns:a16="http://schemas.microsoft.com/office/drawing/2014/main" id="{666AD1A4-36DE-12F3-BB78-BA678A595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3402193" y="5492845"/>
              <a:ext cx="775021" cy="775021"/>
            </a:xfrm>
            <a:custGeom>
              <a:avLst/>
              <a:gdLst>
                <a:gd name="connsiteX0" fmla="*/ 387511 w 775021"/>
                <a:gd name="connsiteY0" fmla="*/ 775021 h 775021"/>
                <a:gd name="connsiteX1" fmla="*/ 775021 w 775021"/>
                <a:gd name="connsiteY1" fmla="*/ 387511 h 775021"/>
                <a:gd name="connsiteX2" fmla="*/ 387511 w 775021"/>
                <a:gd name="connsiteY2" fmla="*/ 0 h 775021"/>
                <a:gd name="connsiteX3" fmla="*/ 0 w 775021"/>
                <a:gd name="connsiteY3" fmla="*/ 387511 h 775021"/>
                <a:gd name="connsiteX4" fmla="*/ 387511 w 775021"/>
                <a:gd name="connsiteY4" fmla="*/ 775021 h 775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021" h="775021">
                  <a:moveTo>
                    <a:pt x="387511" y="775021"/>
                  </a:moveTo>
                  <a:cubicBezTo>
                    <a:pt x="601527" y="775021"/>
                    <a:pt x="775021" y="601527"/>
                    <a:pt x="775021" y="387511"/>
                  </a:cubicBezTo>
                  <a:cubicBezTo>
                    <a:pt x="775021" y="173494"/>
                    <a:pt x="601527" y="0"/>
                    <a:pt x="387511" y="0"/>
                  </a:cubicBezTo>
                  <a:cubicBezTo>
                    <a:pt x="173494" y="0"/>
                    <a:pt x="0" y="173494"/>
                    <a:pt x="0" y="387511"/>
                  </a:cubicBezTo>
                  <a:cubicBezTo>
                    <a:pt x="0" y="601527"/>
                    <a:pt x="173494" y="775021"/>
                    <a:pt x="387511" y="775021"/>
                  </a:cubicBezTo>
                  <a:close/>
                </a:path>
              </a:pathLst>
            </a:custGeom>
            <a:solidFill>
              <a:schemeClr val="accent6"/>
            </a:solidFill>
            <a:ln w="380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4" name="Slide Number Placeholder 2">
            <a:extLst>
              <a:ext uri="{FF2B5EF4-FFF2-40B4-BE49-F238E27FC236}">
                <a16:creationId xmlns:a16="http://schemas.microsoft.com/office/drawing/2014/main" id="{79071EEC-EAD1-8B22-009A-68E74589AA8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620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28259CF0-6BC5-3693-6F49-C4489C07C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989454" y="-2546"/>
            <a:ext cx="3202546" cy="3441072"/>
          </a:xfrm>
          <a:custGeom>
            <a:avLst/>
            <a:gdLst>
              <a:gd name="connsiteX0" fmla="*/ 3202546 w 3202546"/>
              <a:gd name="connsiteY0" fmla="*/ 0 h 3441072"/>
              <a:gd name="connsiteX1" fmla="*/ 3202546 w 3202546"/>
              <a:gd name="connsiteY1" fmla="*/ 3441072 h 3441072"/>
              <a:gd name="connsiteX2" fmla="*/ 0 w 3202546"/>
              <a:gd name="connsiteY2" fmla="*/ 3441072 h 3441072"/>
              <a:gd name="connsiteX3" fmla="*/ 3082686 w 3202546"/>
              <a:gd name="connsiteY3" fmla="*/ 6086 h 3441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441072">
                <a:moveTo>
                  <a:pt x="3202546" y="0"/>
                </a:moveTo>
                <a:lnTo>
                  <a:pt x="3202546" y="3441072"/>
                </a:lnTo>
                <a:lnTo>
                  <a:pt x="0" y="3441072"/>
                </a:lnTo>
                <a:cubicBezTo>
                  <a:pt x="0" y="1653352"/>
                  <a:pt x="1351216" y="182908"/>
                  <a:pt x="3082686" y="6086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6" name="Image 4">
            <a:extLst>
              <a:ext uri="{FF2B5EF4-FFF2-40B4-BE49-F238E27FC236}">
                <a16:creationId xmlns:a16="http://schemas.microsoft.com/office/drawing/2014/main" id="{9019DA73-2516-F3D2-ECDB-620C90483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5665DA82-D253-8EC5-5DFB-F0266ED9F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-20086" y="5331514"/>
            <a:ext cx="2148416" cy="1526486"/>
          </a:xfrm>
          <a:custGeom>
            <a:avLst/>
            <a:gdLst>
              <a:gd name="connsiteX0" fmla="*/ 0 w 2148416"/>
              <a:gd name="connsiteY0" fmla="*/ 1526486 h 1526486"/>
              <a:gd name="connsiteX1" fmla="*/ 2098930 w 2148416"/>
              <a:gd name="connsiteY1" fmla="*/ 135201 h 1526486"/>
              <a:gd name="connsiteX2" fmla="*/ 2148416 w 2148416"/>
              <a:gd name="connsiteY2" fmla="*/ 0 h 1526486"/>
              <a:gd name="connsiteX3" fmla="*/ 0 w 2148416"/>
              <a:gd name="connsiteY3" fmla="*/ 0 h 1526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48416" h="1526486">
                <a:moveTo>
                  <a:pt x="0" y="1526486"/>
                </a:moveTo>
                <a:cubicBezTo>
                  <a:pt x="943526" y="1526486"/>
                  <a:pt x="1753109" y="952785"/>
                  <a:pt x="2098930" y="135201"/>
                </a:cubicBezTo>
                <a:lnTo>
                  <a:pt x="214841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50000"/>
            </a:schemeClr>
          </a:solidFill>
          <a:ln w="508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pic>
        <p:nvPicPr>
          <p:cNvPr id="21" name="Image 2">
            <a:extLst>
              <a:ext uri="{FF2B5EF4-FFF2-40B4-BE49-F238E27FC236}">
                <a16:creationId xmlns:a16="http://schemas.microsoft.com/office/drawing/2014/main" id="{A8B7F1F1-806C-8D65-7340-220A0C465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 rot="5400000">
            <a:off x="9991886" y="1247775"/>
            <a:ext cx="2200114" cy="2200114"/>
          </a:xfrm>
          <a:prstGeom prst="rect">
            <a:avLst/>
          </a:prstGeom>
        </p:spPr>
      </p:pic>
      <p:sp>
        <p:nvSpPr>
          <p:cNvPr id="12" name="Freeform 11">
            <a:extLst>
              <a:ext uri="{FF2B5EF4-FFF2-40B4-BE49-F238E27FC236}">
                <a16:creationId xmlns:a16="http://schemas.microsoft.com/office/drawing/2014/main" id="{E76518D4-6149-BA03-3BE5-6A13A792C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40428" y="6470488"/>
            <a:ext cx="775021" cy="387513"/>
          </a:xfrm>
          <a:custGeom>
            <a:avLst/>
            <a:gdLst>
              <a:gd name="connsiteX0" fmla="*/ 387511 w 775021"/>
              <a:gd name="connsiteY0" fmla="*/ 0 h 387513"/>
              <a:gd name="connsiteX1" fmla="*/ 775021 w 775021"/>
              <a:gd name="connsiteY1" fmla="*/ 387511 h 387513"/>
              <a:gd name="connsiteX2" fmla="*/ 775021 w 775021"/>
              <a:gd name="connsiteY2" fmla="*/ 387513 h 387513"/>
              <a:gd name="connsiteX3" fmla="*/ 1 w 775021"/>
              <a:gd name="connsiteY3" fmla="*/ 387513 h 387513"/>
              <a:gd name="connsiteX4" fmla="*/ 0 w 775021"/>
              <a:gd name="connsiteY4" fmla="*/ 387511 h 387513"/>
              <a:gd name="connsiteX5" fmla="*/ 387511 w 775021"/>
              <a:gd name="connsiteY5" fmla="*/ 0 h 3875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5021" h="387513">
                <a:moveTo>
                  <a:pt x="387511" y="0"/>
                </a:moveTo>
                <a:cubicBezTo>
                  <a:pt x="601527" y="0"/>
                  <a:pt x="775021" y="173494"/>
                  <a:pt x="775021" y="387511"/>
                </a:cubicBezTo>
                <a:lnTo>
                  <a:pt x="775021" y="387513"/>
                </a:lnTo>
                <a:lnTo>
                  <a:pt x="1" y="387513"/>
                </a:lnTo>
                <a:lnTo>
                  <a:pt x="0" y="387511"/>
                </a:lnTo>
                <a:cubicBezTo>
                  <a:pt x="0" y="173494"/>
                  <a:pt x="173494" y="0"/>
                  <a:pt x="387511" y="0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057274"/>
            <a:ext cx="7843837" cy="1012782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58F56A7F-403C-059D-4B58-A8D59888A158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914400" y="2331791"/>
            <a:ext cx="6903076" cy="3721817"/>
          </a:xfrm>
        </p:spPr>
        <p:txBody>
          <a:bodyPr t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00000"/>
              </a:lnSpc>
              <a:spcBef>
                <a:spcPts val="0"/>
              </a:spcBef>
              <a:defRPr sz="2400"/>
            </a:lvl2pPr>
            <a:lvl3pPr marL="685800">
              <a:lnSpc>
                <a:spcPct val="100000"/>
              </a:lnSpc>
              <a:spcBef>
                <a:spcPts val="0"/>
              </a:spcBef>
              <a:defRPr sz="24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723BF40-731C-2A5B-FC2F-B59DEF431C6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89454" y="3405189"/>
            <a:ext cx="3202546" cy="3452811"/>
          </a:xfrm>
          <a:solidFill>
            <a:schemeClr val="accent1"/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Slide Number Placeholder 2">
            <a:extLst>
              <a:ext uri="{FF2B5EF4-FFF2-40B4-BE49-F238E27FC236}">
                <a16:creationId xmlns:a16="http://schemas.microsoft.com/office/drawing/2014/main" id="{3ACD3A33-D8A4-7058-9798-30967E3EFD3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7104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>
            <a:extLst>
              <a:ext uri="{FF2B5EF4-FFF2-40B4-BE49-F238E27FC236}">
                <a16:creationId xmlns:a16="http://schemas.microsoft.com/office/drawing/2014/main" id="{D014917C-8694-B4A4-A211-0F31F00E2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1550562" cy="2545382"/>
          </a:xfrm>
          <a:custGeom>
            <a:avLst/>
            <a:gdLst>
              <a:gd name="connsiteX0" fmla="*/ 683117 w 1550562"/>
              <a:gd name="connsiteY0" fmla="*/ 0 h 2545382"/>
              <a:gd name="connsiteX1" fmla="*/ 1550562 w 1550562"/>
              <a:gd name="connsiteY1" fmla="*/ 0 h 2545382"/>
              <a:gd name="connsiteX2" fmla="*/ 1550562 w 1550562"/>
              <a:gd name="connsiteY2" fmla="*/ 7240 h 2545382"/>
              <a:gd name="connsiteX3" fmla="*/ 221868 w 1550562"/>
              <a:gd name="connsiteY3" fmla="*/ 2418735 h 2545382"/>
              <a:gd name="connsiteX4" fmla="*/ 0 w 1550562"/>
              <a:gd name="connsiteY4" fmla="*/ 2545382 h 2545382"/>
              <a:gd name="connsiteX5" fmla="*/ 0 w 1550562"/>
              <a:gd name="connsiteY5" fmla="*/ 1500516 h 2545382"/>
              <a:gd name="connsiteX6" fmla="*/ 102557 w 1550562"/>
              <a:gd name="connsiteY6" fmla="*/ 1405503 h 2545382"/>
              <a:gd name="connsiteX7" fmla="*/ 673022 w 1550562"/>
              <a:gd name="connsiteY7" fmla="*/ 200390 h 25453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50562" h="2545382">
                <a:moveTo>
                  <a:pt x="683117" y="0"/>
                </a:moveTo>
                <a:lnTo>
                  <a:pt x="1550562" y="0"/>
                </a:lnTo>
                <a:lnTo>
                  <a:pt x="1550562" y="7240"/>
                </a:lnTo>
                <a:cubicBezTo>
                  <a:pt x="1550562" y="1022523"/>
                  <a:pt x="1020469" y="1913556"/>
                  <a:pt x="221868" y="2418735"/>
                </a:cubicBezTo>
                <a:lnTo>
                  <a:pt x="0" y="2545382"/>
                </a:lnTo>
                <a:lnTo>
                  <a:pt x="0" y="1500516"/>
                </a:lnTo>
                <a:lnTo>
                  <a:pt x="102557" y="1405503"/>
                </a:lnTo>
                <a:cubicBezTo>
                  <a:pt x="416582" y="1089274"/>
                  <a:pt x="625660" y="668089"/>
                  <a:pt x="673022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A7DB6972-BB75-254A-BA88-C0C3E6E93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682740" cy="1500050"/>
          </a:xfrm>
          <a:custGeom>
            <a:avLst/>
            <a:gdLst>
              <a:gd name="connsiteX0" fmla="*/ 0 w 682740"/>
              <a:gd name="connsiteY0" fmla="*/ 0 h 1500050"/>
              <a:gd name="connsiteX1" fmla="*/ 682740 w 682740"/>
              <a:gd name="connsiteY1" fmla="*/ 0 h 1500050"/>
              <a:gd name="connsiteX2" fmla="*/ 672647 w 682740"/>
              <a:gd name="connsiteY2" fmla="*/ 200357 h 1500050"/>
              <a:gd name="connsiteX3" fmla="*/ 102290 w 682740"/>
              <a:gd name="connsiteY3" fmla="*/ 1405281 h 1500050"/>
              <a:gd name="connsiteX4" fmla="*/ 0 w 682740"/>
              <a:gd name="connsiteY4" fmla="*/ 1500050 h 15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2740" h="1500050">
                <a:moveTo>
                  <a:pt x="0" y="0"/>
                </a:moveTo>
                <a:lnTo>
                  <a:pt x="682740" y="0"/>
                </a:lnTo>
                <a:lnTo>
                  <a:pt x="672647" y="200357"/>
                </a:lnTo>
                <a:cubicBezTo>
                  <a:pt x="625294" y="667983"/>
                  <a:pt x="416256" y="1089101"/>
                  <a:pt x="102290" y="1405281"/>
                </a:cubicBezTo>
                <a:lnTo>
                  <a:pt x="0" y="150005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Image 2">
            <a:extLst>
              <a:ext uri="{FF2B5EF4-FFF2-40B4-BE49-F238E27FC236}">
                <a16:creationId xmlns:a16="http://schemas.microsoft.com/office/drawing/2014/main" id="{790E862E-398F-571C-EC2C-3D17164DE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70445" y="314191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C975BF2-D657-C309-269D-B8D00626313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50563" y="1089213"/>
            <a:ext cx="9879437" cy="980844"/>
          </a:xfrm>
        </p:spPr>
        <p:txBody>
          <a:bodyPr tIns="0" bIns="0"/>
          <a:lstStyle>
            <a:lvl1pPr algn="l">
              <a:lnSpc>
                <a:spcPct val="100000"/>
              </a:lnSpc>
              <a:defRPr sz="360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Text Placeholder 54">
            <a:extLst>
              <a:ext uri="{FF2B5EF4-FFF2-40B4-BE49-F238E27FC236}">
                <a16:creationId xmlns:a16="http://schemas.microsoft.com/office/drawing/2014/main" id="{A0AEB4DF-13C8-8171-2BDB-FD1AD542E7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550564" y="2331958"/>
            <a:ext cx="2975217" cy="3704266"/>
          </a:xfrm>
        </p:spPr>
        <p:txBody>
          <a:bodyPr lIns="91440" tIns="0" rIns="91440" bIns="0" anchor="t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1800"/>
            </a:lvl1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2134EBA-AF32-9F8A-370F-0D3E842F0397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087154" y="2331791"/>
            <a:ext cx="6345893" cy="3721817"/>
          </a:xfrm>
        </p:spPr>
        <p:txBody>
          <a:bodyPr lIns="91440" rIns="9144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" name="Slide Number Placeholder 2">
            <a:extLst>
              <a:ext uri="{FF2B5EF4-FFF2-40B4-BE49-F238E27FC236}">
                <a16:creationId xmlns:a16="http://schemas.microsoft.com/office/drawing/2014/main" id="{AE99A73D-155B-A133-9671-506F54A0559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3958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Graphic 28">
            <a:extLst>
              <a:ext uri="{FF2B5EF4-FFF2-40B4-BE49-F238E27FC236}">
                <a16:creationId xmlns:a16="http://schemas.microsoft.com/office/drawing/2014/main" id="{D5595DD5-43B0-252F-8BC6-6B74340C5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t="7193"/>
          <a:stretch/>
        </p:blipFill>
        <p:spPr>
          <a:xfrm>
            <a:off x="1" y="-1"/>
            <a:ext cx="443344" cy="6856025"/>
          </a:xfrm>
          <a:custGeom>
            <a:avLst/>
            <a:gdLst>
              <a:gd name="connsiteX0" fmla="*/ 0 w 1734410"/>
              <a:gd name="connsiteY0" fmla="*/ 0 h 4795637"/>
              <a:gd name="connsiteX1" fmla="*/ 1734410 w 1734410"/>
              <a:gd name="connsiteY1" fmla="*/ 0 h 4795637"/>
              <a:gd name="connsiteX2" fmla="*/ 1734410 w 1734410"/>
              <a:gd name="connsiteY2" fmla="*/ 4795637 h 4795637"/>
              <a:gd name="connsiteX3" fmla="*/ 0 w 1734410"/>
              <a:gd name="connsiteY3" fmla="*/ 4795637 h 4795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34410" h="4795637">
                <a:moveTo>
                  <a:pt x="0" y="0"/>
                </a:moveTo>
                <a:lnTo>
                  <a:pt x="1734410" y="0"/>
                </a:lnTo>
                <a:lnTo>
                  <a:pt x="1734410" y="4795637"/>
                </a:lnTo>
                <a:lnTo>
                  <a:pt x="0" y="479563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550564" y="1057274"/>
            <a:ext cx="9875463" cy="999746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9" name="Freeform 48">
            <a:extLst>
              <a:ext uri="{FF2B5EF4-FFF2-40B4-BE49-F238E27FC236}">
                <a16:creationId xmlns:a16="http://schemas.microsoft.com/office/drawing/2014/main" id="{BC3A3767-6C5E-8188-0A49-955BBACE37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-3" y="4420134"/>
            <a:ext cx="1293237" cy="2437866"/>
          </a:xfrm>
          <a:custGeom>
            <a:avLst/>
            <a:gdLst>
              <a:gd name="connsiteX0" fmla="*/ 1293237 w 1293237"/>
              <a:gd name="connsiteY0" fmla="*/ 2437866 h 2437866"/>
              <a:gd name="connsiteX1" fmla="*/ 1292465 w 1293237"/>
              <a:gd name="connsiteY1" fmla="*/ 2437373 h 2437866"/>
              <a:gd name="connsiteX2" fmla="*/ 0 w 1293237"/>
              <a:gd name="connsiteY2" fmla="*/ 0 h 2437866"/>
              <a:gd name="connsiteX3" fmla="*/ 1293237 w 1293237"/>
              <a:gd name="connsiteY3" fmla="*/ 0 h 2437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93237" h="2437866">
                <a:moveTo>
                  <a:pt x="1293237" y="2437866"/>
                </a:moveTo>
                <a:lnTo>
                  <a:pt x="1292465" y="2437373"/>
                </a:lnTo>
                <a:cubicBezTo>
                  <a:pt x="511725" y="1903845"/>
                  <a:pt x="0" y="1011184"/>
                  <a:pt x="0" y="0"/>
                </a:cubicBezTo>
                <a:lnTo>
                  <a:pt x="1293237" y="0"/>
                </a:lnTo>
                <a:close/>
              </a:path>
            </a:pathLst>
          </a:custGeom>
          <a:solidFill>
            <a:schemeClr val="accent1"/>
          </a:solidFill>
          <a:ln w="476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E4BD7F71-D12B-4F27-1505-FF681CF55F73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550564" y="2303028"/>
            <a:ext cx="5829147" cy="3961593"/>
          </a:xfrm>
        </p:spPr>
        <p:txBody>
          <a:bodyPr lIns="91440" tIns="0" rIns="91440" bIns="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FB87C65D-4EF3-18C8-18A8-477F87A37E51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7940842" y="2303028"/>
            <a:ext cx="3485184" cy="3961593"/>
          </a:xfrm>
        </p:spPr>
        <p:txBody>
          <a:bodyPr lIns="91440" tIns="0" rIns="91440" bIns="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7" name="Slide Number Placeholder 2">
            <a:extLst>
              <a:ext uri="{FF2B5EF4-FFF2-40B4-BE49-F238E27FC236}">
                <a16:creationId xmlns:a16="http://schemas.microsoft.com/office/drawing/2014/main" id="{AEFFA34C-885D-E995-D8F9-B4ACFBF3110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43" name="Graphic 42">
            <a:extLst>
              <a:ext uri="{FF2B5EF4-FFF2-40B4-BE49-F238E27FC236}">
                <a16:creationId xmlns:a16="http://schemas.microsoft.com/office/drawing/2014/main" id="{C6639AD7-128F-B39D-B45F-0F22A2C6D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t="7193"/>
          <a:stretch/>
        </p:blipFill>
        <p:spPr>
          <a:xfrm rot="5400000">
            <a:off x="6072641" y="-5676015"/>
            <a:ext cx="443344" cy="11795374"/>
          </a:xfrm>
          <a:custGeom>
            <a:avLst/>
            <a:gdLst>
              <a:gd name="connsiteX0" fmla="*/ 0 w 1734410"/>
              <a:gd name="connsiteY0" fmla="*/ 0 h 4795637"/>
              <a:gd name="connsiteX1" fmla="*/ 1734410 w 1734410"/>
              <a:gd name="connsiteY1" fmla="*/ 0 h 4795637"/>
              <a:gd name="connsiteX2" fmla="*/ 1734410 w 1734410"/>
              <a:gd name="connsiteY2" fmla="*/ 4795637 h 4795637"/>
              <a:gd name="connsiteX3" fmla="*/ 0 w 1734410"/>
              <a:gd name="connsiteY3" fmla="*/ 4795637 h 4795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34410" h="4795637">
                <a:moveTo>
                  <a:pt x="0" y="0"/>
                </a:moveTo>
                <a:lnTo>
                  <a:pt x="1734410" y="0"/>
                </a:lnTo>
                <a:lnTo>
                  <a:pt x="1734410" y="4795637"/>
                </a:lnTo>
                <a:lnTo>
                  <a:pt x="0" y="4795637"/>
                </a:lnTo>
                <a:close/>
              </a:path>
            </a:pathLst>
          </a:custGeom>
        </p:spPr>
      </p:pic>
      <p:pic>
        <p:nvPicPr>
          <p:cNvPr id="54" name="Graphic 53">
            <a:extLst>
              <a:ext uri="{FF2B5EF4-FFF2-40B4-BE49-F238E27FC236}">
                <a16:creationId xmlns:a16="http://schemas.microsoft.com/office/drawing/2014/main" id="{48479A23-C29C-C711-510C-05B69B8822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1443" r="10857"/>
          <a:stretch/>
        </p:blipFill>
        <p:spPr>
          <a:xfrm rot="16200000">
            <a:off x="-6447" y="6444"/>
            <a:ext cx="1961253" cy="1948364"/>
          </a:xfrm>
          <a:custGeom>
            <a:avLst/>
            <a:gdLst>
              <a:gd name="connsiteX0" fmla="*/ 1961253 w 1961253"/>
              <a:gd name="connsiteY0" fmla="*/ 0 h 1948364"/>
              <a:gd name="connsiteX1" fmla="*/ 1961253 w 1961253"/>
              <a:gd name="connsiteY1" fmla="*/ 1948364 h 1948364"/>
              <a:gd name="connsiteX2" fmla="*/ 0 w 1961253"/>
              <a:gd name="connsiteY2" fmla="*/ 1948364 h 1948364"/>
              <a:gd name="connsiteX3" fmla="*/ 0 w 1961253"/>
              <a:gd name="connsiteY3" fmla="*/ 0 h 19483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61253" h="1948364">
                <a:moveTo>
                  <a:pt x="1961253" y="0"/>
                </a:moveTo>
                <a:lnTo>
                  <a:pt x="1961253" y="1948364"/>
                </a:lnTo>
                <a:lnTo>
                  <a:pt x="0" y="1948364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7" name="Image 2">
            <a:extLst>
              <a:ext uri="{FF2B5EF4-FFF2-40B4-BE49-F238E27FC236}">
                <a16:creationId xmlns:a16="http://schemas.microsoft.com/office/drawing/2014/main" id="{F3DC42FA-4B8F-2EFC-CAB4-1CCAB93BEB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96626" y="4929577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66507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376CF4B8-1811-BD21-43A7-560AC4724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4064" y="0"/>
            <a:ext cx="12216063" cy="3467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0B7B4F0-D3BC-63DF-6429-F771BE5A3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3346" y="420493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1057274"/>
            <a:ext cx="10511627" cy="1012785"/>
          </a:xfrm>
        </p:spPr>
        <p:txBody>
          <a:bodyPr tIns="0" bIns="0"/>
          <a:lstStyle>
            <a:lvl1pPr algn="ctr">
              <a:lnSpc>
                <a:spcPct val="100000"/>
              </a:lnSpc>
              <a:defRPr sz="360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4D6DED8E-165F-59D7-F01C-4EF0446E5FC0}"/>
              </a:ext>
            </a:extLst>
          </p:cNvPr>
          <p:cNvSpPr>
            <a:spLocks noGrp="1"/>
          </p:cNvSpPr>
          <p:nvPr userDrawn="1">
            <p:ph sz="quarter" idx="4" hasCustomPrompt="1"/>
          </p:nvPr>
        </p:nvSpPr>
        <p:spPr>
          <a:xfrm>
            <a:off x="914400" y="2316067"/>
            <a:ext cx="10511627" cy="3948557"/>
          </a:xfrm>
        </p:spPr>
        <p:txBody>
          <a:bodyPr lIns="91440" tIns="91440" rIns="91440" bIns="9144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Slide Number Placeholder 2">
            <a:extLst>
              <a:ext uri="{FF2B5EF4-FFF2-40B4-BE49-F238E27FC236}">
                <a16:creationId xmlns:a16="http://schemas.microsoft.com/office/drawing/2014/main" id="{2933FDAB-13EE-5F9F-5DFC-A5A60BC6362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5081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EF1F750-031C-BDB7-BD7B-9CBE17406F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EB515B5-2D9F-58E1-6E3C-CCBF105D8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27501" y="0"/>
            <a:ext cx="4671276" cy="6857999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>
            <a:extLst>
              <a:ext uri="{FF2B5EF4-FFF2-40B4-BE49-F238E27FC236}">
                <a16:creationId xmlns:a16="http://schemas.microsoft.com/office/drawing/2014/main" id="{5CCFEDF9-5B69-87BA-8A33-35033DA40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8766586" y="0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14401" y="849782"/>
            <a:ext cx="5715000" cy="2727709"/>
          </a:xfrm>
        </p:spPr>
        <p:txBody>
          <a:bodyPr tIns="0" bIns="0" anchor="b" anchorCtr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86F10CB4-CF79-A942-DA9C-04CBB7C89DC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1" y="3813606"/>
            <a:ext cx="5715000" cy="2234642"/>
          </a:xfrm>
        </p:spPr>
        <p:txBody>
          <a:bodyPr lIns="91440" tIns="0" rIns="91440" bIns="0" anchor="t" anchorCtr="0">
            <a:normAutofit/>
          </a:bodyPr>
          <a:lstStyle>
            <a:lvl1pPr marL="0" indent="0" algn="l">
              <a:spcBef>
                <a:spcPts val="576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3728988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C6B5F91-ABF5-D0B6-E43F-40CEDC3A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2D64F1-27B6-A1E5-4F44-A6029FAB3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 anchor="ctr" anchorCtr="0"/>
          <a:lstStyle/>
          <a:p>
            <a:r>
              <a:rPr lang="en-US" dirty="0"/>
              <a:t>Click to add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8684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626DE4B-D4E5-B36A-89FA-7C0E87AFC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5243571-BE64-3777-F992-88FC43A60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1828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FAE2CB-0EAD-E788-FCB7-FB12F6939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58952" y="758952"/>
            <a:ext cx="3932237" cy="1524662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58952" y="2286000"/>
            <a:ext cx="3932237" cy="356708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183187" y="741459"/>
            <a:ext cx="6242839" cy="5119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450055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A6B609-D718-DB49-892F-7E49376CC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0938" y="755372"/>
            <a:ext cx="3931920" cy="1527048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60938" y="2286001"/>
            <a:ext cx="393192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 hasCustomPrompt="1"/>
          </p:nvPr>
        </p:nvSpPr>
        <p:spPr>
          <a:xfrm>
            <a:off x="5262700" y="987425"/>
            <a:ext cx="6172200" cy="4873625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234670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8475" y="457199"/>
            <a:ext cx="987552" cy="244503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accent6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731520"/>
            <a:ext cx="10671048" cy="1362057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33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3" r:id="rId2"/>
    <p:sldLayoutId id="2147483680" r:id="rId3"/>
    <p:sldLayoutId id="2147483653" r:id="rId4"/>
    <p:sldLayoutId id="2147483668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1" r:id="rId11"/>
    <p:sldLayoutId id="2147483692" r:id="rId12"/>
    <p:sldLayoutId id="2147483676" r:id="rId13"/>
    <p:sldLayoutId id="2147483656" r:id="rId14"/>
    <p:sldLayoutId id="2147483657" r:id="rId15"/>
    <p:sldLayoutId id="2147483658" r:id="rId16"/>
    <p:sldLayoutId id="2147483659" r:id="rId17"/>
  </p:sldLayoutIdLst>
  <p:hf hdr="0" ftr="0" dt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38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324/9780080477787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7FF65-A536-F639-8591-ED024C223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6634" y="369294"/>
            <a:ext cx="7761248" cy="3477877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b="1" kern="1200" cap="all" baseline="0" dirty="0">
                <a:latin typeface="+mj-lt"/>
                <a:ea typeface="+mj-ea"/>
                <a:cs typeface="+mj-cs"/>
              </a:rPr>
              <a:t>Communication Problems at Flight Foods Ltd</a:t>
            </a:r>
            <a:br>
              <a:rPr lang="en-US" sz="2000" b="1" kern="1200" cap="all" baseline="0" dirty="0">
                <a:latin typeface="+mj-lt"/>
                <a:ea typeface="+mj-ea"/>
                <a:cs typeface="+mj-cs"/>
              </a:rPr>
            </a:br>
            <a:r>
              <a:rPr lang="en-US" sz="2000" b="1" kern="1200" cap="all" baseline="0" dirty="0">
                <a:latin typeface="+mj-lt"/>
                <a:ea typeface="+mj-ea"/>
                <a:cs typeface="+mj-cs"/>
              </a:rPr>
              <a:t>Case Study Analysis and  </a:t>
            </a:r>
            <a:br>
              <a:rPr lang="en-US" sz="2000" b="1" kern="1200" cap="all" baseline="0" dirty="0">
                <a:latin typeface="+mj-lt"/>
                <a:ea typeface="+mj-ea"/>
                <a:cs typeface="+mj-cs"/>
              </a:rPr>
            </a:br>
            <a:r>
              <a:rPr lang="en-US" sz="2000" b="1" kern="1200" cap="all" baseline="0" dirty="0">
                <a:latin typeface="+mj-lt"/>
                <a:ea typeface="+mj-ea"/>
                <a:cs typeface="+mj-cs"/>
              </a:rPr>
              <a:t>Recommendations</a:t>
            </a:r>
          </a:p>
        </p:txBody>
      </p:sp>
      <p:sp>
        <p:nvSpPr>
          <p:cNvPr id="11" name="Slide Number Placeholder 2">
            <a:extLst>
              <a:ext uri="{FF2B5EF4-FFF2-40B4-BE49-F238E27FC236}">
                <a16:creationId xmlns:a16="http://schemas.microsoft.com/office/drawing/2014/main" id="{61D216BC-F73C-87A3-E3EB-3EF9F74010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38475" y="457199"/>
            <a:ext cx="987552" cy="244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31B3D9-98FE-2B77-2B53-4157562E09DA}"/>
              </a:ext>
            </a:extLst>
          </p:cNvPr>
          <p:cNvSpPr txBox="1"/>
          <p:nvPr/>
        </p:nvSpPr>
        <p:spPr>
          <a:xfrm>
            <a:off x="0" y="5057730"/>
            <a:ext cx="4691189" cy="36005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spcBef>
                <a:spcPts val="360"/>
              </a:spcBef>
            </a:pPr>
            <a:r>
              <a:rPr lang="en-US" sz="1600" b="1" kern="1200" dirty="0">
                <a:solidFill>
                  <a:schemeClr val="accent6"/>
                </a:solidFill>
                <a:latin typeface="+mn-lt"/>
                <a:ea typeface="+mn-ea"/>
                <a:cs typeface="+mn-cs"/>
              </a:rPr>
              <a:t>Diana Gomes e Gomes da Silva : 2534277</a:t>
            </a:r>
          </a:p>
          <a:p>
            <a:pPr defTabSz="914400">
              <a:spcBef>
                <a:spcPts val="360"/>
              </a:spcBef>
            </a:pPr>
            <a:r>
              <a:rPr lang="en-US" sz="1600" b="1" kern="1200" dirty="0">
                <a:solidFill>
                  <a:schemeClr val="accent6"/>
                </a:solidFill>
                <a:latin typeface="+mn-lt"/>
                <a:ea typeface="+mn-ea"/>
                <a:cs typeface="+mn-cs"/>
              </a:rPr>
              <a:t>Aliu  </a:t>
            </a:r>
            <a:r>
              <a:rPr lang="en-US" sz="1600" b="1" kern="1200" dirty="0" err="1">
                <a:solidFill>
                  <a:schemeClr val="accent6"/>
                </a:solidFill>
                <a:latin typeface="+mn-lt"/>
                <a:ea typeface="+mn-ea"/>
                <a:cs typeface="+mn-cs"/>
              </a:rPr>
              <a:t>Assimiu</a:t>
            </a:r>
            <a:r>
              <a:rPr lang="en-US" sz="1600" b="1" kern="1200" dirty="0">
                <a:solidFill>
                  <a:schemeClr val="accent6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600" b="1" kern="1200" dirty="0" err="1">
                <a:solidFill>
                  <a:schemeClr val="accent6"/>
                </a:solidFill>
                <a:latin typeface="+mn-lt"/>
                <a:ea typeface="+mn-ea"/>
                <a:cs typeface="+mn-cs"/>
              </a:rPr>
              <a:t>Djalo</a:t>
            </a:r>
            <a:r>
              <a:rPr lang="en-US" sz="1600" b="1" kern="1200" dirty="0">
                <a:solidFill>
                  <a:schemeClr val="accent6"/>
                </a:solidFill>
                <a:latin typeface="+mn-lt"/>
                <a:ea typeface="+mn-ea"/>
                <a:cs typeface="+mn-cs"/>
              </a:rPr>
              <a:t> – 2525086 </a:t>
            </a:r>
          </a:p>
          <a:p>
            <a:pPr defTabSz="914400">
              <a:spcBef>
                <a:spcPts val="360"/>
              </a:spcBef>
            </a:pPr>
            <a:r>
              <a:rPr lang="en-US" sz="1600" b="1" kern="1200" dirty="0">
                <a:solidFill>
                  <a:schemeClr val="accent6"/>
                </a:solidFill>
                <a:latin typeface="+mn-lt"/>
                <a:ea typeface="+mn-ea"/>
                <a:cs typeface="+mn-cs"/>
              </a:rPr>
              <a:t>Marian Daniel Neacsu - 25333082 </a:t>
            </a:r>
          </a:p>
          <a:p>
            <a:pPr defTabSz="914400">
              <a:spcBef>
                <a:spcPts val="360"/>
              </a:spcBef>
            </a:pPr>
            <a:r>
              <a:rPr lang="en-US" sz="1600" b="1" kern="1200" dirty="0">
                <a:solidFill>
                  <a:schemeClr val="accent6"/>
                </a:solidFill>
                <a:latin typeface="+mn-lt"/>
                <a:ea typeface="+mn-ea"/>
                <a:cs typeface="+mn-cs"/>
              </a:rPr>
              <a:t>Nicolae Emanuel </a:t>
            </a:r>
            <a:r>
              <a:rPr lang="en-US" sz="1600" b="1" kern="1200" dirty="0" err="1">
                <a:solidFill>
                  <a:schemeClr val="accent6"/>
                </a:solidFill>
                <a:latin typeface="+mn-lt"/>
                <a:ea typeface="+mn-ea"/>
                <a:cs typeface="+mn-cs"/>
              </a:rPr>
              <a:t>Ciurcanu</a:t>
            </a:r>
            <a:r>
              <a:rPr lang="en-US" sz="1600" b="1" kern="1200" dirty="0">
                <a:solidFill>
                  <a:schemeClr val="accent6"/>
                </a:solidFill>
                <a:latin typeface="+mn-lt"/>
                <a:ea typeface="+mn-ea"/>
                <a:cs typeface="+mn-cs"/>
              </a:rPr>
              <a:t> – 2513594</a:t>
            </a:r>
          </a:p>
          <a:p>
            <a:pPr defTabSz="914400">
              <a:spcBef>
                <a:spcPts val="360"/>
              </a:spcBef>
            </a:pPr>
            <a:r>
              <a:rPr lang="en-US" sz="1600" b="1" dirty="0">
                <a:solidFill>
                  <a:schemeClr val="accent6"/>
                </a:solidFill>
              </a:rPr>
              <a:t>Axel </a:t>
            </a:r>
            <a:r>
              <a:rPr lang="en-US" sz="1600" b="1" dirty="0" err="1">
                <a:solidFill>
                  <a:schemeClr val="accent6"/>
                </a:solidFill>
              </a:rPr>
              <a:t>Bofenda</a:t>
            </a:r>
            <a:r>
              <a:rPr lang="en-US" sz="1600" b="1" dirty="0">
                <a:solidFill>
                  <a:schemeClr val="accent6"/>
                </a:solidFill>
              </a:rPr>
              <a:t> -  2533621</a:t>
            </a:r>
            <a:endParaRPr lang="en-US" sz="1600" b="1" kern="1200" dirty="0">
              <a:solidFill>
                <a:schemeClr val="accent6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D6430A-55D3-6033-1799-66CBB49F03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08146" y="143656"/>
            <a:ext cx="3260657" cy="1377627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756DC56-20E9-0BC9-A4B5-83D39D7D93FB}"/>
              </a:ext>
            </a:extLst>
          </p:cNvPr>
          <p:cNvSpPr txBox="1"/>
          <p:nvPr/>
        </p:nvSpPr>
        <p:spPr>
          <a:xfrm>
            <a:off x="0" y="4537205"/>
            <a:ext cx="27432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6"/>
                </a:solidFill>
              </a:rPr>
              <a:t>Group members: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1D4CD3-D389-108B-7723-62F79591A41D}"/>
              </a:ext>
            </a:extLst>
          </p:cNvPr>
          <p:cNvSpPr txBox="1"/>
          <p:nvPr/>
        </p:nvSpPr>
        <p:spPr>
          <a:xfrm>
            <a:off x="9601200" y="6322740"/>
            <a:ext cx="1561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Diana Gomes </a:t>
            </a:r>
          </a:p>
        </p:txBody>
      </p:sp>
    </p:spTree>
    <p:extLst>
      <p:ext uri="{BB962C8B-B14F-4D97-AF65-F5344CB8AC3E}">
        <p14:creationId xmlns:p14="http://schemas.microsoft.com/office/powerpoint/2010/main" val="2202437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21072-4A77-DB4D-DF41-58EADB7DA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092" y="291596"/>
            <a:ext cx="6583680" cy="1235126"/>
          </a:xfrm>
        </p:spPr>
        <p:txBody>
          <a:bodyPr/>
          <a:lstStyle/>
          <a:p>
            <a:r>
              <a:rPr lang="en-US" dirty="0"/>
              <a:t>Introduction of Flight Foods Ltd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22962-3C7F-E480-5C35-7F4860A09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472" y="1887583"/>
            <a:ext cx="6583680" cy="4137660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1600" dirty="0"/>
              <a:t>Flight Foods Ltd is a medium-sized company that supplies airlines with pre-packaged meals.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1600" dirty="0"/>
              <a:t>The firm is fully responsible for all aspects of food preparation, packaging, and compliance with airline food quality standards (Tas et al., 2025).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1600" dirty="0"/>
              <a:t>There are about forty individuals who make up this company's production operations staff.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1600" dirty="0"/>
              <a:t>The employees' ages vary from sixteen to sixty, and they hail from five different ethnic origins.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1600" dirty="0"/>
              <a:t>The company's market share is falling because of complaints from customers, problems with food sanitation, and generally bad quality.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D5CFA2-4E67-F157-5FFD-A246307D41F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/>
          <a:p>
            <a:fld id="{48F63A3B-78C7-47BE-AE5E-E10140E04643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A47DFD-BE26-AC48-9F37-1D91AF2F419D}"/>
              </a:ext>
            </a:extLst>
          </p:cNvPr>
          <p:cNvSpPr txBox="1"/>
          <p:nvPr/>
        </p:nvSpPr>
        <p:spPr>
          <a:xfrm>
            <a:off x="9969190" y="6512312"/>
            <a:ext cx="1639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Diana Gomes </a:t>
            </a:r>
          </a:p>
        </p:txBody>
      </p:sp>
    </p:spTree>
    <p:extLst>
      <p:ext uri="{BB962C8B-B14F-4D97-AF65-F5344CB8AC3E}">
        <p14:creationId xmlns:p14="http://schemas.microsoft.com/office/powerpoint/2010/main" val="3913219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EDA75-0988-2AC2-87F8-8DEC83A7B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498475"/>
            <a:ext cx="9527721" cy="1706070"/>
          </a:xfrm>
        </p:spPr>
        <p:txBody>
          <a:bodyPr/>
          <a:lstStyle/>
          <a:p>
            <a:r>
              <a:rPr lang="fr-FR" dirty="0"/>
              <a:t>Problem 1 – Environmental Noise Barrier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6EECD6-8BA2-346C-62FC-987E3FE35FBB}"/>
              </a:ext>
            </a:extLst>
          </p:cNvPr>
          <p:cNvSpPr txBox="1"/>
          <p:nvPr/>
        </p:nvSpPr>
        <p:spPr>
          <a:xfrm>
            <a:off x="5322735" y="2478355"/>
            <a:ext cx="6106886" cy="3703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>
              <a:lnSpc>
                <a:spcPct val="115000"/>
              </a:lnSpc>
              <a:spcAft>
                <a:spcPts val="800"/>
              </a:spcAft>
            </a:pPr>
            <a:r>
              <a:rPr lang="en-US" sz="1600" b="1" kern="1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Communication Problem: Factory Noise</a:t>
            </a:r>
            <a:endParaRPr lang="en-US" sz="1600" kern="100" dirty="0">
              <a:solidFill>
                <a:schemeClr val="accent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514350" marR="0" indent="-28575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1600" kern="1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plant's older machinery produces a great deal of ambient noise. </a:t>
            </a:r>
          </a:p>
          <a:p>
            <a:pPr marL="514350" marR="0" indent="-28575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1600" kern="1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Because of their hearing impairments, Gary's workers have a hard time following his specific instructions. </a:t>
            </a:r>
          </a:p>
          <a:p>
            <a:pPr marL="514350" marR="0" indent="-28575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1600" kern="1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Data pertaining to food safety and the manufacturing process could be misunderstood (Lim et al., 2024). </a:t>
            </a:r>
          </a:p>
          <a:p>
            <a:pPr marL="514350" marR="0" indent="-28575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1600" kern="1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most office settings, the constant hum of machines and phones serves as an audible and tangible barrier. </a:t>
            </a:r>
          </a:p>
          <a:p>
            <a:pPr marL="514350" marR="0" indent="-285750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1600" kern="1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Background noise has the potential to disrupt conversations, as suggested by Shannon and Weaver's Communication Model.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AADFB9F-290D-7518-2B5A-6E2FEAF50B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333" y="2766148"/>
            <a:ext cx="4315427" cy="264832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EDB0CB7-4BE3-DC93-3DC8-23EBA26B0B98}"/>
              </a:ext>
            </a:extLst>
          </p:cNvPr>
          <p:cNvSpPr txBox="1"/>
          <p:nvPr/>
        </p:nvSpPr>
        <p:spPr>
          <a:xfrm>
            <a:off x="9233209" y="6590371"/>
            <a:ext cx="2196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Diana Gomes </a:t>
            </a:r>
          </a:p>
        </p:txBody>
      </p:sp>
    </p:spTree>
    <p:extLst>
      <p:ext uri="{BB962C8B-B14F-4D97-AF65-F5344CB8AC3E}">
        <p14:creationId xmlns:p14="http://schemas.microsoft.com/office/powerpoint/2010/main" val="2906491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B219B-7E3A-7E84-6386-37313F0CF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529" y="554222"/>
            <a:ext cx="11225891" cy="1037814"/>
          </a:xfrm>
        </p:spPr>
        <p:txBody>
          <a:bodyPr/>
          <a:lstStyle/>
          <a:p>
            <a:r>
              <a:rPr lang="fr-FR" dirty="0"/>
              <a:t>Solution 1 – </a:t>
            </a:r>
            <a:r>
              <a:rPr lang="fr-FR" dirty="0" err="1"/>
              <a:t>Reducing</a:t>
            </a:r>
            <a:r>
              <a:rPr lang="fr-FR" dirty="0"/>
              <a:t> Environmental Noise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E339BF-E6D7-DD0E-AF02-6813852EE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445" y="2086086"/>
            <a:ext cx="10422105" cy="4314714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Put in a new, quieter machine to replace the previous one.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It is critical for managers to have the ability to communicate important instructions in a quiet manner.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Establish the routine of gathering your staff for a productive meeting first thing in the morning before work starts (Lim et al., 2024).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Images, videos, and clearly legible signage may all help convey your message.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Give your employees constructive criticism and use examples to make your views.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2641D0-0CB6-460E-A106-300BF2705466}"/>
              </a:ext>
            </a:extLst>
          </p:cNvPr>
          <p:cNvSpPr txBox="1"/>
          <p:nvPr/>
        </p:nvSpPr>
        <p:spPr>
          <a:xfrm>
            <a:off x="9723862" y="6523463"/>
            <a:ext cx="2141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Diana Gomes </a:t>
            </a:r>
          </a:p>
        </p:txBody>
      </p:sp>
    </p:spTree>
    <p:extLst>
      <p:ext uri="{BB962C8B-B14F-4D97-AF65-F5344CB8AC3E}">
        <p14:creationId xmlns:p14="http://schemas.microsoft.com/office/powerpoint/2010/main" val="2952923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14D979-10D0-73AD-0252-CC5ED0B4DA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77A26-3BAF-6BAC-6159-7A52DF3BE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813" y="554222"/>
            <a:ext cx="11078935" cy="1037814"/>
          </a:xfrm>
        </p:spPr>
        <p:txBody>
          <a:bodyPr/>
          <a:lstStyle/>
          <a:p>
            <a:r>
              <a:rPr lang="fr-FR" sz="3200" dirty="0" err="1"/>
              <a:t>Problem</a:t>
            </a:r>
            <a:r>
              <a:rPr lang="fr-FR" sz="3200" dirty="0"/>
              <a:t> 2: </a:t>
            </a:r>
            <a:r>
              <a:rPr lang="fr-FR" sz="3200" dirty="0" err="1"/>
              <a:t>Language</a:t>
            </a:r>
            <a:r>
              <a:rPr lang="fr-FR" sz="3200" dirty="0"/>
              <a:t> and Communication Barrier</a:t>
            </a:r>
            <a:endParaRPr lang="en-US" sz="32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AE0E3-0212-DEFC-A9F9-2165074A2C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445" y="2086086"/>
            <a:ext cx="6388947" cy="4314714"/>
          </a:xfrm>
        </p:spPr>
        <p:txBody>
          <a:bodyPr>
            <a:normAutofit fontScale="85000" lnSpcReduction="10000"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The workforce is diverse, including many immigrants who do not speak English as their first language.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Staff members often misunderstand Gary, thus he is always having to explain himself.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The workers' weak knowledge of the English language makes it difficult for them to understand digital signage.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Food safety blunders and poor quality are more likely to occur when there is a language barrier (Perrodin, </a:t>
            </a:r>
            <a:r>
              <a:rPr lang="en-US" sz="2000" dirty="0" err="1"/>
              <a:t>Liangruenrom</a:t>
            </a:r>
            <a:r>
              <a:rPr lang="en-US" sz="2000" dirty="0"/>
              <a:t> and </a:t>
            </a:r>
            <a:r>
              <a:rPr lang="en-US" sz="2000" dirty="0" err="1"/>
              <a:t>Taworntawat</a:t>
            </a:r>
            <a:r>
              <a:rPr lang="en-US" sz="2000" dirty="0"/>
              <a:t>, 2024).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When the recipient misunderstands the communication, misunderstandings occur, according to Berlo's SMCR Model.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FF13641-4B51-6AE4-F8DC-36DAE9A5F5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390" y="2086086"/>
            <a:ext cx="4580359" cy="32207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CEB82B4-DE81-FA44-6D8F-7D34CF8A7925}"/>
              </a:ext>
            </a:extLst>
          </p:cNvPr>
          <p:cNvSpPr txBox="1"/>
          <p:nvPr/>
        </p:nvSpPr>
        <p:spPr>
          <a:xfrm>
            <a:off x="9958038" y="6512312"/>
            <a:ext cx="1962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Axel </a:t>
            </a:r>
            <a:r>
              <a:rPr lang="en-US" dirty="0" err="1"/>
              <a:t>Bofenda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605259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F5A5C0-5D82-C713-336C-B5BE02A031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BE12F-A2B1-010B-00A0-56A2EEA85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391" y="531132"/>
            <a:ext cx="9123903" cy="1706070"/>
          </a:xfrm>
        </p:spPr>
        <p:txBody>
          <a:bodyPr/>
          <a:lstStyle/>
          <a:p>
            <a:r>
              <a:rPr lang="fr-FR" dirty="0"/>
              <a:t>Solution 2 – </a:t>
            </a:r>
            <a:r>
              <a:rPr lang="fr-FR" dirty="0" err="1"/>
              <a:t>Improving</a:t>
            </a:r>
            <a:r>
              <a:rPr lang="fr-FR" dirty="0"/>
              <a:t> Communication Methods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A9F282-041B-49F2-E0CF-0A553CF8CF83}"/>
              </a:ext>
            </a:extLst>
          </p:cNvPr>
          <p:cNvSpPr txBox="1"/>
          <p:nvPr/>
        </p:nvSpPr>
        <p:spPr>
          <a:xfrm>
            <a:off x="4898571" y="2427081"/>
            <a:ext cx="6106886" cy="37884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14350" marR="0" indent="-28575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1600" kern="1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Ensure that they have completed food safety training before hiring them. </a:t>
            </a:r>
          </a:p>
          <a:p>
            <a:pPr marL="514350" marR="0" indent="-28575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1600" kern="1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most critical policies and procedures of your company must be translated into the languages spoken by your employees. </a:t>
            </a:r>
          </a:p>
          <a:p>
            <a:pPr marL="514350" marR="0" indent="-28575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1600" kern="1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you must describe roles and duties, do it in plain English. </a:t>
            </a:r>
          </a:p>
          <a:p>
            <a:pPr marL="514350" marR="0" indent="-28575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1600" kern="1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Instead than only giving verbal instructions, use real-world examples (Perrodin, </a:t>
            </a:r>
            <a:r>
              <a:rPr lang="en-US" sz="1600" kern="100" dirty="0" err="1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Liangruenrom</a:t>
            </a:r>
            <a:r>
              <a:rPr lang="en-US" sz="1600" kern="1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</a:t>
            </a:r>
            <a:r>
              <a:rPr lang="en-US" sz="1600" kern="100" dirty="0" err="1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Taworntawat</a:t>
            </a:r>
            <a:r>
              <a:rPr lang="en-US" sz="1600" kern="1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2024). </a:t>
            </a:r>
          </a:p>
          <a:p>
            <a:pPr marL="514350" marR="0" indent="-28575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1600" kern="1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Maintaining high standards in the workplace requires training to be updated regularly</a:t>
            </a:r>
            <a:r>
              <a:rPr lang="en-US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5465E6-7E53-5BE5-8448-61B5192402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072" y="2730121"/>
            <a:ext cx="4221499" cy="25440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2C71ED5-E61E-CE59-699E-16B1E59FEE9E}"/>
              </a:ext>
            </a:extLst>
          </p:cNvPr>
          <p:cNvSpPr txBox="1"/>
          <p:nvPr/>
        </p:nvSpPr>
        <p:spPr>
          <a:xfrm>
            <a:off x="10113359" y="6488668"/>
            <a:ext cx="17841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Axel </a:t>
            </a:r>
            <a:r>
              <a:rPr lang="en-US" dirty="0" err="1"/>
              <a:t>Bofenda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324573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E8954-9BCB-7FD9-A210-38DC54382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0565" y="1057274"/>
            <a:ext cx="7965461" cy="994164"/>
          </a:xfrm>
        </p:spPr>
        <p:txBody>
          <a:bodyPr/>
          <a:lstStyle/>
          <a:p>
            <a:r>
              <a:rPr lang="en-US" sz="2800" dirty="0"/>
              <a:t>Problem 3 – Cultural and Age/Generational Differences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94FF72B7-0438-3641-5939-75128934B0D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/>
          <a:p>
            <a:fld id="{48F63A3B-78C7-47BE-AE5E-E10140E04643}" type="slidenum">
              <a:rPr lang="en-US" smtClean="0"/>
              <a:pPr/>
              <a:t>7</a:t>
            </a:fld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D4743CB-6194-EA31-4C18-2CAB4B36882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2006499"/>
              </p:ext>
            </p:extLst>
          </p:nvPr>
        </p:nvGraphicFramePr>
        <p:xfrm>
          <a:off x="2930524" y="2444155"/>
          <a:ext cx="8866868" cy="4097594"/>
        </p:xfrm>
        <a:graphic>
          <a:graphicData uri="http://schemas.openxmlformats.org/drawingml/2006/table">
            <a:tbl>
              <a:tblPr firstRow="1" firstCol="1" bandRow="1">
                <a:tableStyleId>{68D230F3-CF80-4859-8CE7-A43EE81993B5}</a:tableStyleId>
              </a:tblPr>
              <a:tblGrid>
                <a:gridCol w="4433434">
                  <a:extLst>
                    <a:ext uri="{9D8B030D-6E8A-4147-A177-3AD203B41FA5}">
                      <a16:colId xmlns:a16="http://schemas.microsoft.com/office/drawing/2014/main" val="1171671217"/>
                    </a:ext>
                  </a:extLst>
                </a:gridCol>
                <a:gridCol w="4433434">
                  <a:extLst>
                    <a:ext uri="{9D8B030D-6E8A-4147-A177-3AD203B41FA5}">
                      <a16:colId xmlns:a16="http://schemas.microsoft.com/office/drawing/2014/main" val="2720732745"/>
                    </a:ext>
                  </a:extLst>
                </a:gridCol>
              </a:tblGrid>
              <a:tr h="270587">
                <a:tc>
                  <a:txBody>
                    <a:bodyPr/>
                    <a:lstStyle/>
                    <a:p>
                      <a:pPr marL="228600" marR="0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>
                          <a:effectLst/>
                        </a:rPr>
                        <a:t>Issue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228600" marR="0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>
                          <a:effectLst/>
                        </a:rPr>
                        <a:t>Impact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268004734"/>
                  </a:ext>
                </a:extLst>
              </a:tr>
              <a:tr h="538145">
                <a:tc>
                  <a:txBody>
                    <a:bodyPr/>
                    <a:lstStyle/>
                    <a:p>
                      <a:pPr marL="228600" marR="0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>
                          <a:effectLst/>
                        </a:rPr>
                        <a:t>Five different cultural groups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228600" marR="0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>
                          <a:effectLst/>
                        </a:rPr>
                        <a:t>Different communication styles and workplace expectations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78701529"/>
                  </a:ext>
                </a:extLst>
              </a:tr>
              <a:tr h="270587">
                <a:tc>
                  <a:txBody>
                    <a:bodyPr/>
                    <a:lstStyle/>
                    <a:p>
                      <a:pPr marL="228600" marR="0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>
                          <a:effectLst/>
                        </a:rPr>
                        <a:t>Employees aged 16–60 years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228600" marR="0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>
                          <a:effectLst/>
                        </a:rPr>
                        <a:t>Different learning methods and attitudes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48586888"/>
                  </a:ext>
                </a:extLst>
              </a:tr>
              <a:tr h="270587">
                <a:tc>
                  <a:txBody>
                    <a:bodyPr/>
                    <a:lstStyle/>
                    <a:p>
                      <a:pPr marL="228600" marR="0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>
                          <a:effectLst/>
                        </a:rPr>
                        <a:t>Different personal experiences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228600" marR="0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>
                          <a:effectLst/>
                        </a:rPr>
                        <a:t>Instructions may be understood differently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112360560"/>
                  </a:ext>
                </a:extLst>
              </a:tr>
              <a:tr h="270587">
                <a:tc>
                  <a:txBody>
                    <a:bodyPr/>
                    <a:lstStyle/>
                    <a:p>
                      <a:pPr marL="228600" marR="0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>
                          <a:effectLst/>
                        </a:rPr>
                        <a:t>Generational differences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228600" marR="0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>
                          <a:effectLst/>
                        </a:rPr>
                        <a:t>Younger and older workers may respond differently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38862910"/>
                  </a:ext>
                </a:extLst>
              </a:tr>
              <a:tr h="270587">
                <a:tc>
                  <a:txBody>
                    <a:bodyPr/>
                    <a:lstStyle/>
                    <a:p>
                      <a:pPr marL="228600" marR="0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>
                          <a:effectLst/>
                        </a:rPr>
                        <a:t>Lack of shared understanding</a:t>
                      </a:r>
                      <a:endParaRPr lang="en-US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228600" marR="0">
                        <a:lnSpc>
                          <a:spcPct val="2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effectLst/>
                        </a:rPr>
                        <a:t>Can create conflict and reduce teamwork (Sambo &amp; Hlengwa, 2018)</a:t>
                      </a:r>
                      <a:endParaRPr lang="en-US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816487876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1CDC8BF-3716-DF1D-CDEA-054F3317B643}"/>
              </a:ext>
            </a:extLst>
          </p:cNvPr>
          <p:cNvSpPr txBox="1"/>
          <p:nvPr/>
        </p:nvSpPr>
        <p:spPr>
          <a:xfrm>
            <a:off x="10192215" y="6541749"/>
            <a:ext cx="19351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   Marian Neacsu </a:t>
            </a:r>
          </a:p>
        </p:txBody>
      </p:sp>
    </p:spTree>
    <p:extLst>
      <p:ext uri="{BB962C8B-B14F-4D97-AF65-F5344CB8AC3E}">
        <p14:creationId xmlns:p14="http://schemas.microsoft.com/office/powerpoint/2010/main" val="6856810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10199-C129-11F0-56F2-2D1AED21C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6151" y="689881"/>
            <a:ext cx="8833756" cy="1040947"/>
          </a:xfrm>
        </p:spPr>
        <p:txBody>
          <a:bodyPr/>
          <a:lstStyle/>
          <a:p>
            <a:r>
              <a:rPr lang="en-US" sz="3200" dirty="0"/>
              <a:t>Solution 3 – Managing Cultural and Generational Differences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70AEC4F-E711-8552-9C34-82C1514A1E3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/>
          <a:p>
            <a:fld id="{48F63A3B-78C7-47BE-AE5E-E10140E04643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DD6BDC-E008-6AB7-55A1-46ED9BCF054F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4364808" y="2224878"/>
            <a:ext cx="7285628" cy="3943241"/>
          </a:xfrm>
        </p:spPr>
        <p:txBody>
          <a:bodyPr>
            <a:normAutofit fontScale="77500" lnSpcReduction="20000"/>
          </a:bodyPr>
          <a:lstStyle/>
          <a:p>
            <a:pPr marL="342900" indent="-342900">
              <a:lnSpc>
                <a:spcPct val="170000"/>
              </a:lnSpc>
              <a:buFont typeface="Wingdings" panose="05000000000000000000" pitchFamily="2" charset="2"/>
              <a:buChar char="q"/>
            </a:pPr>
            <a:r>
              <a:rPr lang="en-US" dirty="0"/>
              <a:t>Workplaces should institute diversity and inclusion training programs. </a:t>
            </a:r>
          </a:p>
          <a:p>
            <a:pPr marL="342900" indent="-342900">
              <a:lnSpc>
                <a:spcPct val="170000"/>
              </a:lnSpc>
              <a:buFont typeface="Wingdings" panose="05000000000000000000" pitchFamily="2" charset="2"/>
              <a:buChar char="q"/>
            </a:pPr>
            <a:r>
              <a:rPr lang="en-US" dirty="0"/>
              <a:t>Motivate employees of all ages and ethnicities to work together. </a:t>
            </a:r>
          </a:p>
          <a:p>
            <a:pPr marL="342900" indent="-342900">
              <a:lnSpc>
                <a:spcPct val="170000"/>
              </a:lnSpc>
              <a:buFont typeface="Wingdings" panose="05000000000000000000" pitchFamily="2" charset="2"/>
              <a:buChar char="q"/>
            </a:pPr>
            <a:r>
              <a:rPr lang="en-US" dirty="0"/>
              <a:t>Put systems in place so that seasoned employees may mentor newer ones. </a:t>
            </a:r>
          </a:p>
          <a:p>
            <a:pPr marL="342900" indent="-342900">
              <a:lnSpc>
                <a:spcPct val="170000"/>
              </a:lnSpc>
              <a:buFont typeface="Wingdings" panose="05000000000000000000" pitchFamily="2" charset="2"/>
              <a:buChar char="q"/>
            </a:pPr>
            <a:r>
              <a:rPr lang="en-US" dirty="0"/>
              <a:t>Make sure that there are equal training opportunities for all employees (Sambo &amp; Hlengwa, 2018). </a:t>
            </a:r>
          </a:p>
          <a:p>
            <a:pPr marL="342900" indent="-342900">
              <a:lnSpc>
                <a:spcPct val="170000"/>
              </a:lnSpc>
              <a:buFont typeface="Wingdings" panose="05000000000000000000" pitchFamily="2" charset="2"/>
              <a:buChar char="q"/>
            </a:pPr>
            <a:r>
              <a:rPr lang="en-US" dirty="0"/>
              <a:t>Establish a culture of mutual appreciation and respect in the workplace.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6DBECE-B9B9-0116-B2EE-6A264B96E07A}"/>
              </a:ext>
            </a:extLst>
          </p:cNvPr>
          <p:cNvSpPr txBox="1"/>
          <p:nvPr/>
        </p:nvSpPr>
        <p:spPr>
          <a:xfrm>
            <a:off x="8932128" y="6400802"/>
            <a:ext cx="2810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        Marian Neacsu</a:t>
            </a:r>
          </a:p>
        </p:txBody>
      </p:sp>
    </p:spTree>
    <p:extLst>
      <p:ext uri="{BB962C8B-B14F-4D97-AF65-F5344CB8AC3E}">
        <p14:creationId xmlns:p14="http://schemas.microsoft.com/office/powerpoint/2010/main" val="11317180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A34A6-22BC-27A4-2C79-EE98A4943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9" y="834635"/>
            <a:ext cx="7796464" cy="1222385"/>
          </a:xfrm>
        </p:spPr>
        <p:txBody>
          <a:bodyPr/>
          <a:lstStyle/>
          <a:p>
            <a:r>
              <a:rPr lang="en-US" dirty="0"/>
              <a:t>Problem 4 – Emotional and Behavioural Barrier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267C004-8B72-C872-98FB-00A2A584D05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/>
          <a:p>
            <a:fld id="{48F63A3B-78C7-47BE-AE5E-E10140E04643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16" name="Content Placeholder 4">
            <a:extLst>
              <a:ext uri="{FF2B5EF4-FFF2-40B4-BE49-F238E27FC236}">
                <a16:creationId xmlns:a16="http://schemas.microsoft.com/office/drawing/2014/main" id="{AEF9954A-E263-8A7E-58B1-4D03F7D1BD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4400" y="2303028"/>
            <a:ext cx="7796463" cy="3720337"/>
          </a:xfrm>
        </p:spPr>
        <p:txBody>
          <a:bodyPr>
            <a:normAutofit/>
          </a:bodyPr>
          <a:lstStyle/>
          <a:p>
            <a:r>
              <a:rPr lang="en-US" b="1" dirty="0"/>
              <a:t>Communication Problem: Stress and Leadership Issues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Handling all of the challenges at work by himself is putting a lot of pressure on Gary.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 addition to often showing up to work unprepared, he also regularly disregarded regulations meant to keep food safe.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His connections with staff reflect his irritation.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Workers may feel discouraged instead than encouraged when they are criticized for their blunders (</a:t>
            </a:r>
            <a:r>
              <a:rPr lang="en-US" dirty="0" err="1"/>
              <a:t>Beaugé</a:t>
            </a:r>
            <a:r>
              <a:rPr lang="en-US" dirty="0"/>
              <a:t> et al., 1994).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Unhealthy levels of emotional stress may manifest as communication breakdowns and problems building trust at work.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0DA441-89F2-BA9A-DE7A-F1C84F7E6D78}"/>
              </a:ext>
            </a:extLst>
          </p:cNvPr>
          <p:cNvSpPr txBox="1"/>
          <p:nvPr/>
        </p:nvSpPr>
        <p:spPr>
          <a:xfrm>
            <a:off x="8441473" y="6456556"/>
            <a:ext cx="3520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                           Nicolae </a:t>
            </a:r>
            <a:r>
              <a:rPr lang="en-US" dirty="0" err="1"/>
              <a:t>Ciurcanu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5957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D55F2D4-C20E-BEBC-1CCF-4449B0456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29" y="692943"/>
            <a:ext cx="8245929" cy="1091627"/>
          </a:xfrm>
        </p:spPr>
        <p:txBody>
          <a:bodyPr/>
          <a:lstStyle/>
          <a:p>
            <a:r>
              <a:rPr lang="en-US" sz="2800" dirty="0"/>
              <a:t>Solution 4 – Improving Leadership and Employee Motivation</a:t>
            </a:r>
          </a:p>
        </p:txBody>
      </p:sp>
      <p:pic>
        <p:nvPicPr>
          <p:cNvPr id="10" name="Picture Placeholder 9" descr="A person wearing a blue suit and headphones pointing at a computer">
            <a:extLst>
              <a:ext uri="{FF2B5EF4-FFF2-40B4-BE49-F238E27FC236}">
                <a16:creationId xmlns:a16="http://schemas.microsoft.com/office/drawing/2014/main" id="{DD0A0899-5B02-CEB5-E5DD-448B169C237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31888" r="31888"/>
          <a:stretch/>
        </p:blipFill>
        <p:spPr>
          <a:xfrm>
            <a:off x="8989454" y="965393"/>
            <a:ext cx="3202545" cy="5892607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2CE1B8-1C92-D6D2-444B-652DB90E86D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/>
          <a:p>
            <a:fld id="{48F63A3B-78C7-47BE-AE5E-E10140E04643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CB099F6-5F25-A9ED-B50B-F26ABE3BF112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669471" y="2098921"/>
            <a:ext cx="8245929" cy="4144192"/>
          </a:xfrm>
        </p:spPr>
        <p:txBody>
          <a:bodyPr/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Gary would benefit greatly from taking leadership development seminars if he was serious about raising his level of communication proficiency.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Give managers a hand in coming up with plans to deal with problems they face at work.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Maintain a schedule of meetings where workers may voice their opinions to upper management.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Superiors must provide us with more robust backing (Jones, 2012).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6C8064-9668-C560-533A-20FDE9C7C091}"/>
              </a:ext>
            </a:extLst>
          </p:cNvPr>
          <p:cNvSpPr txBox="1"/>
          <p:nvPr/>
        </p:nvSpPr>
        <p:spPr>
          <a:xfrm>
            <a:off x="7047570" y="6523463"/>
            <a:ext cx="5144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                                            Nicolae </a:t>
            </a:r>
            <a:r>
              <a:rPr lang="en-US" dirty="0" err="1"/>
              <a:t>Ciurcanu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16196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443EC8A-1733-CCF7-081F-EB4667CB3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664" y="422297"/>
            <a:ext cx="7843837" cy="1012782"/>
          </a:xfrm>
        </p:spPr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E55D3D-AA24-CF53-6679-29B3C83F7646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40921" y="1703141"/>
            <a:ext cx="7843836" cy="3721817"/>
          </a:xfrm>
        </p:spPr>
        <p:txBody>
          <a:bodyPr>
            <a:normAutofit fontScale="77500" lnSpcReduction="20000"/>
          </a:bodyPr>
          <a:lstStyle/>
          <a:p>
            <a:pPr marL="342900" indent="-342900">
              <a:lnSpc>
                <a:spcPct val="160000"/>
              </a:lnSpc>
              <a:buFont typeface="Wingdings" panose="05000000000000000000" pitchFamily="2" charset="2"/>
              <a:buChar char="q"/>
            </a:pPr>
            <a:r>
              <a:rPr lang="en-US" dirty="0"/>
              <a:t>Air Foods Ltd.'s operational issues are mostly attributable to a lack of good communication. </a:t>
            </a:r>
          </a:p>
          <a:p>
            <a:pPr marL="342900" indent="-342900">
              <a:lnSpc>
                <a:spcPct val="160000"/>
              </a:lnSpc>
              <a:buFont typeface="Wingdings" panose="05000000000000000000" pitchFamily="2" charset="2"/>
              <a:buChar char="q"/>
            </a:pPr>
            <a:r>
              <a:rPr lang="en-US" dirty="0"/>
              <a:t>Workers are misunderstood by their superiors due to the constant din. </a:t>
            </a:r>
          </a:p>
          <a:p>
            <a:pPr marL="342900" indent="-342900">
              <a:lnSpc>
                <a:spcPct val="160000"/>
              </a:lnSpc>
              <a:buFont typeface="Wingdings" panose="05000000000000000000" pitchFamily="2" charset="2"/>
              <a:buChar char="q"/>
            </a:pPr>
            <a:r>
              <a:rPr lang="en-US" dirty="0"/>
              <a:t>Age, culture, and language are some of the factors that contribute to the development of misconceptions. </a:t>
            </a:r>
          </a:p>
          <a:p>
            <a:pPr marL="342900" indent="-342900">
              <a:lnSpc>
                <a:spcPct val="160000"/>
              </a:lnSpc>
              <a:buFont typeface="Wingdings" panose="05000000000000000000" pitchFamily="2" charset="2"/>
              <a:buChar char="q"/>
            </a:pPr>
            <a:r>
              <a:rPr lang="en-US" dirty="0"/>
              <a:t>Conflicts may arise when employees and their managers experience emotional differences. </a:t>
            </a:r>
          </a:p>
          <a:p>
            <a:pPr marL="342900" indent="-342900">
              <a:lnSpc>
                <a:spcPct val="160000"/>
              </a:lnSpc>
              <a:buFont typeface="Wingdings" panose="05000000000000000000" pitchFamily="2" charset="2"/>
              <a:buChar char="q"/>
            </a:pPr>
            <a:r>
              <a:rPr lang="en-US" dirty="0"/>
              <a:t>Had management been more communicative, trained, and helpful, customers could be happier and the food might be better. </a:t>
            </a:r>
          </a:p>
        </p:txBody>
      </p:sp>
      <p:pic>
        <p:nvPicPr>
          <p:cNvPr id="7" name="Picture Placeholder 6" descr="A person wearing glasses and a blue shirt">
            <a:extLst>
              <a:ext uri="{FF2B5EF4-FFF2-40B4-BE49-F238E27FC236}">
                <a16:creationId xmlns:a16="http://schemas.microsoft.com/office/drawing/2014/main" id="{C570EB79-053B-0283-9D2D-6266701EEDDD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 l="19088" r="19088"/>
          <a:stretch/>
        </p:blipFill>
        <p:spPr>
          <a:xfrm>
            <a:off x="8989454" y="3405189"/>
            <a:ext cx="3202546" cy="3452811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B69D854-FB65-0E93-CFE2-041F7C41DD2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/>
          <a:p>
            <a:fld id="{48F63A3B-78C7-47BE-AE5E-E10140E04643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8BAC05-E815-B341-86D9-BB5B105F340C}"/>
              </a:ext>
            </a:extLst>
          </p:cNvPr>
          <p:cNvSpPr txBox="1"/>
          <p:nvPr/>
        </p:nvSpPr>
        <p:spPr>
          <a:xfrm>
            <a:off x="7270594" y="6556917"/>
            <a:ext cx="42374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E2C32B-AC7C-4341-C67B-B60D210B804C}"/>
              </a:ext>
            </a:extLst>
          </p:cNvPr>
          <p:cNvSpPr txBox="1"/>
          <p:nvPr/>
        </p:nvSpPr>
        <p:spPr>
          <a:xfrm>
            <a:off x="6096000" y="6211229"/>
            <a:ext cx="3135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                  </a:t>
            </a:r>
          </a:p>
          <a:p>
            <a:r>
              <a:rPr lang="en-US" dirty="0"/>
              <a:t>                         Aliu </a:t>
            </a:r>
            <a:r>
              <a:rPr lang="en-US" dirty="0" err="1"/>
              <a:t>Djalo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721017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C2E11D-32AB-2186-E67F-F84D1D8FDC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D30D3-4E9E-1D45-36AA-47EDF3A55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963" y="457198"/>
            <a:ext cx="7796464" cy="471490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0D6499A-4258-D714-2FD1-B57E757F1E3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/>
          <a:p>
            <a:fld id="{48F63A3B-78C7-47BE-AE5E-E10140E04643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16" name="Content Placeholder 4">
            <a:extLst>
              <a:ext uri="{FF2B5EF4-FFF2-40B4-BE49-F238E27FC236}">
                <a16:creationId xmlns:a16="http://schemas.microsoft.com/office/drawing/2014/main" id="{9F317A15-2D5B-22F2-3211-DCC5D15387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7443" y="1347806"/>
            <a:ext cx="7796463" cy="5126473"/>
          </a:xfrm>
        </p:spPr>
        <p:txBody>
          <a:bodyPr>
            <a:normAutofit/>
          </a:bodyPr>
          <a:lstStyle/>
          <a:p>
            <a:r>
              <a:rPr lang="en-US" sz="1400" dirty="0" err="1"/>
              <a:t>Beaugé</a:t>
            </a:r>
            <a:r>
              <a:rPr lang="en-US" sz="1400" dirty="0"/>
              <a:t>, A. J. F., Bennett, M. M., &amp; Wood, R. C. (1994). Some Current Issues in Airline Catering. </a:t>
            </a:r>
            <a:r>
              <a:rPr lang="en-US" sz="1400" i="1" dirty="0"/>
              <a:t>Tourism Management</a:t>
            </a:r>
            <a:r>
              <a:rPr lang="en-US" sz="1400" dirty="0"/>
              <a:t>, </a:t>
            </a:r>
            <a:r>
              <a:rPr lang="en-US" sz="1400" i="1" dirty="0"/>
              <a:t>15</a:t>
            </a:r>
            <a:r>
              <a:rPr lang="en-US" sz="1400" dirty="0"/>
              <a:t>(4), 295–299. https://doi.org/10.1016/0261-5177(94)90047-7</a:t>
            </a:r>
          </a:p>
          <a:p>
            <a:r>
              <a:rPr lang="en-US" sz="1400" dirty="0"/>
              <a:t>Jones, P. (2012). </a:t>
            </a:r>
            <a:r>
              <a:rPr lang="en-US" sz="1400" i="1" dirty="0"/>
              <a:t>Flight Catering</a:t>
            </a:r>
            <a:r>
              <a:rPr lang="en-US" sz="1400" dirty="0"/>
              <a:t>. Routledge. </a:t>
            </a:r>
            <a:r>
              <a:rPr lang="en-US" sz="1400" dirty="0">
                <a:hlinkClick r:id="rId3"/>
              </a:rPr>
              <a:t>https://doi.org/10.4324/9780080477787</a:t>
            </a:r>
            <a:endParaRPr lang="en-US" sz="1400" dirty="0"/>
          </a:p>
          <a:p>
            <a:r>
              <a:rPr lang="en-US" sz="1400" dirty="0"/>
              <a:t>Lim, M., Kim, S.S., Lee, C.-L., Lee, Y. and Kwak, H.S. (2024). effects of simulated airplane cabin noise on in-flight meal perception in the brain using electroencephalography. Foods (Basel, Switzerland), [online] 13(7), p.1012. doi:10.3390/foods13071012.</a:t>
            </a:r>
          </a:p>
          <a:p>
            <a:r>
              <a:rPr lang="en-US" sz="1400" dirty="0"/>
              <a:t>Perrodin, D.D., </a:t>
            </a:r>
            <a:r>
              <a:rPr lang="en-US" sz="1400" dirty="0" err="1"/>
              <a:t>Liangruenrom</a:t>
            </a:r>
            <a:r>
              <a:rPr lang="en-US" sz="1400" dirty="0"/>
              <a:t>, N. and </a:t>
            </a:r>
            <a:r>
              <a:rPr lang="en-US" sz="1400" dirty="0" err="1"/>
              <a:t>Taworntawat</a:t>
            </a:r>
            <a:r>
              <a:rPr lang="en-US" sz="1400" dirty="0"/>
              <a:t>, C. (2024). Navigating intercultural communication challenges: Addressing language barriers and foreign language anxiety among Thai low-cost airline ground staff. Trends in Psychology. doi:10.1007/s43076-024-00420-0.</a:t>
            </a:r>
          </a:p>
          <a:p>
            <a:r>
              <a:rPr lang="en-US" sz="1400" dirty="0"/>
              <a:t>Sambo, N., &amp; Hlengwa, D. (2018). Post-flight food waste and corporate social responsibility at South Africa Airways: Perceptions of employees at Air Chefs South Africa. </a:t>
            </a:r>
            <a:r>
              <a:rPr lang="en-US" sz="1400" i="1" dirty="0"/>
              <a:t>African Journal of Hospitality, Tourism and Leisure</a:t>
            </a:r>
            <a:r>
              <a:rPr lang="en-US" sz="1400" dirty="0"/>
              <a:t>, </a:t>
            </a:r>
            <a:r>
              <a:rPr lang="en-US" sz="1400" i="1" dirty="0"/>
              <a:t>7</a:t>
            </a:r>
            <a:r>
              <a:rPr lang="en-US" sz="1400" dirty="0"/>
              <a:t>(4). https://www.ajhtl.com/uploads/7/1/6/3/7163688/article_30_vol_7_4__2018.pdf</a:t>
            </a:r>
          </a:p>
          <a:p>
            <a:r>
              <a:rPr lang="en-US" sz="1400" dirty="0"/>
              <a:t>Tas, A. A., Ciro, P., &amp; Plunkett, A. (2025). Sky-high to So Low: The Provision for Gluten-Free Foods in Airline Travel and the Challenges for the Food Industry, Airlines, and Coeliac Air-Travellers—an Opinion Piece. </a:t>
            </a:r>
            <a:r>
              <a:rPr lang="en-US" sz="1400" i="1" dirty="0"/>
              <a:t>International Journal of Food Science and Technology</a:t>
            </a:r>
            <a:r>
              <a:rPr lang="en-US" sz="1400" dirty="0"/>
              <a:t>, </a:t>
            </a:r>
            <a:r>
              <a:rPr lang="en-US" sz="1400" i="1" dirty="0"/>
              <a:t>60</a:t>
            </a:r>
            <a:r>
              <a:rPr lang="en-US" sz="1400" dirty="0"/>
              <a:t>(2). https://academic.oup.com/ijfst/article-abstract/60/2/vvaf258/8376494</a:t>
            </a:r>
          </a:p>
        </p:txBody>
      </p:sp>
    </p:spTree>
    <p:extLst>
      <p:ext uri="{BB962C8B-B14F-4D97-AF65-F5344CB8AC3E}">
        <p14:creationId xmlns:p14="http://schemas.microsoft.com/office/powerpoint/2010/main" val="19790664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D9BEE-E656-3FE8-6522-4EB73B78737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     </a:t>
            </a:r>
            <a:r>
              <a:rPr lang="en-US" b="0" dirty="0"/>
              <a:t>Thank </a:t>
            </a:r>
            <a:br>
              <a:rPr lang="en-US" b="0" dirty="0"/>
            </a:br>
            <a:r>
              <a:rPr lang="en-US" b="0" dirty="0"/>
              <a:t>       you</a:t>
            </a:r>
          </a:p>
        </p:txBody>
      </p:sp>
    </p:spTree>
    <p:extLst>
      <p:ext uri="{BB962C8B-B14F-4D97-AF65-F5344CB8AC3E}">
        <p14:creationId xmlns:p14="http://schemas.microsoft.com/office/powerpoint/2010/main" val="2361744452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ometric color block_Win32_SL_v14" id="{59749740-91A0-46B8-82A8-B436C7A8A142}" vid="{B3F8D047-377B-4FC8-B21C-47530C6DE3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4948363-B267-4BAC-8655-100FBEC280C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A719FA4-954C-4FA8-82CB-206659C3B82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16DBB56F-4362-4386-A1A1-3DF898896616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68</TotalTime>
  <Words>1276</Words>
  <Application>Microsoft Macintosh PowerPoint</Application>
  <PresentationFormat>Widescreen</PresentationFormat>
  <Paragraphs>104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Arial Black</vt:lpstr>
      <vt:lpstr>Calibri</vt:lpstr>
      <vt:lpstr>Sabon Next LT</vt:lpstr>
      <vt:lpstr>Wingdings</vt:lpstr>
      <vt:lpstr>Custom</vt:lpstr>
      <vt:lpstr>Communication Problems at Flight Foods Ltd Case Study Analysis and   Recommendations</vt:lpstr>
      <vt:lpstr>Introduction of Flight Foods Ltd</vt:lpstr>
      <vt:lpstr>Problem 1 – Environmental Noise Barrier</vt:lpstr>
      <vt:lpstr>Solution 1 – Reducing Environmental Noise</vt:lpstr>
      <vt:lpstr>Problem 2: Language and Communication Barrier</vt:lpstr>
      <vt:lpstr>Solution 2 – Improving Communication Methods</vt:lpstr>
      <vt:lpstr>Problem 3 – Cultural and Age/Generational Differences</vt:lpstr>
      <vt:lpstr>Solution 3 – Managing Cultural and Generational Differences</vt:lpstr>
      <vt:lpstr>Problem 4 – Emotional and Behavioural Barrier</vt:lpstr>
      <vt:lpstr>Solution 4 – Improving Leadership and Employee Motivation</vt:lpstr>
      <vt:lpstr>Conclusion</vt:lpstr>
      <vt:lpstr>References</vt:lpstr>
      <vt:lpstr>     Thank        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hp</dc:creator>
  <cp:lastModifiedBy>Helena Jabi Sauane</cp:lastModifiedBy>
  <cp:revision>5</cp:revision>
  <dcterms:created xsi:type="dcterms:W3CDTF">2026-08-01T09:12:34Z</dcterms:created>
  <dcterms:modified xsi:type="dcterms:W3CDTF">2026-08-08T23:35:47Z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